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57" r:id="rId3"/>
    <p:sldId id="259" r:id="rId4"/>
    <p:sldId id="258" r:id="rId5"/>
    <p:sldId id="266" r:id="rId6"/>
    <p:sldId id="262" r:id="rId7"/>
    <p:sldId id="260" r:id="rId8"/>
    <p:sldId id="263" r:id="rId9"/>
    <p:sldId id="267" r:id="rId10"/>
    <p:sldId id="270" r:id="rId11"/>
    <p:sldId id="265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80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782"/>
    <a:srgbClr val="CD7533"/>
    <a:srgbClr val="F8A888"/>
    <a:srgbClr val="FE6344"/>
    <a:srgbClr val="F3A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45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4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8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8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34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3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2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696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752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/>
          </a:fgClr>
          <a:bgClr>
            <a:schemeClr val="tx2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27824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E86EF-26B2-4BC4-9DD7-0E2F50B1A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600" b="1" dirty="0">
                <a:solidFill>
                  <a:schemeClr val="tx1"/>
                </a:solidFill>
              </a:rPr>
              <a:t>Rede – conceitos básicos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BE7417-1CF0-45C0-A4CB-3C770F6EC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Ana Carolina Lopes - 01</a:t>
            </a:r>
          </a:p>
        </p:txBody>
      </p:sp>
    </p:spTree>
    <p:extLst>
      <p:ext uri="{BB962C8B-B14F-4D97-AF65-F5344CB8AC3E}">
        <p14:creationId xmlns:p14="http://schemas.microsoft.com/office/powerpoint/2010/main" val="2162968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7160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COMUNICAÇÃO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27CA8-8FDD-4B71-B299-D95760F4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569" y="2142779"/>
            <a:ext cx="10058400" cy="594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Envia a informação para todos os PC´s da rede;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AA9BB1-72A4-4C9D-B76F-98FBD299D554}"/>
              </a:ext>
            </a:extLst>
          </p:cNvPr>
          <p:cNvSpPr txBox="1">
            <a:spLocks/>
          </p:cNvSpPr>
          <p:nvPr/>
        </p:nvSpPr>
        <p:spPr>
          <a:xfrm>
            <a:off x="1066800" y="73152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2000" b="1" dirty="0">
                <a:solidFill>
                  <a:schemeClr val="tx1"/>
                </a:solidFill>
              </a:rPr>
              <a:t>FLUXOS DE DADOS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ADA3B04-EA51-4362-A1F9-C03019BCB0C1}"/>
              </a:ext>
            </a:extLst>
          </p:cNvPr>
          <p:cNvCxnSpPr>
            <a:cxnSpLocks/>
          </p:cNvCxnSpPr>
          <p:nvPr/>
        </p:nvCxnSpPr>
        <p:spPr>
          <a:xfrm>
            <a:off x="3142696" y="1417320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CB090C1F-773D-497B-8F25-73505EF2CD9D}"/>
              </a:ext>
            </a:extLst>
          </p:cNvPr>
          <p:cNvSpPr/>
          <p:nvPr/>
        </p:nvSpPr>
        <p:spPr>
          <a:xfrm>
            <a:off x="739066" y="2168481"/>
            <a:ext cx="1083076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8938C9F-8CB8-4410-BF6B-AE31199B7E2D}"/>
              </a:ext>
            </a:extLst>
          </p:cNvPr>
          <p:cNvSpPr txBox="1">
            <a:spLocks/>
          </p:cNvSpPr>
          <p:nvPr/>
        </p:nvSpPr>
        <p:spPr>
          <a:xfrm>
            <a:off x="438705" y="2303650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BROADCAST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A2A8248-C277-46D5-9F29-F020723D6A71}"/>
              </a:ext>
            </a:extLst>
          </p:cNvPr>
          <p:cNvSpPr/>
          <p:nvPr/>
        </p:nvSpPr>
        <p:spPr>
          <a:xfrm>
            <a:off x="739066" y="3536495"/>
            <a:ext cx="1083076" cy="4438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D3C54A56-D41B-41E7-A5D2-9ED456E288B0}"/>
              </a:ext>
            </a:extLst>
          </p:cNvPr>
          <p:cNvSpPr txBox="1">
            <a:spLocks/>
          </p:cNvSpPr>
          <p:nvPr/>
        </p:nvSpPr>
        <p:spPr>
          <a:xfrm>
            <a:off x="293704" y="3511063"/>
            <a:ext cx="1973800" cy="494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PONTO A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</a:rPr>
              <a:t> PONTO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E285CE8-B291-45C6-AED9-D23A5D9F8258}"/>
              </a:ext>
            </a:extLst>
          </p:cNvPr>
          <p:cNvSpPr txBox="1">
            <a:spLocks/>
          </p:cNvSpPr>
          <p:nvPr/>
        </p:nvSpPr>
        <p:spPr>
          <a:xfrm>
            <a:off x="2122503" y="3605781"/>
            <a:ext cx="8762262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pt-BR" b="1" dirty="0"/>
              <a:t>Envia a informação especificadamente para cada um, somente esse um;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7FF1312-10AE-4663-A786-27294F3B54D7}"/>
              </a:ext>
            </a:extLst>
          </p:cNvPr>
          <p:cNvSpPr/>
          <p:nvPr/>
        </p:nvSpPr>
        <p:spPr>
          <a:xfrm>
            <a:off x="739066" y="4834160"/>
            <a:ext cx="1083076" cy="443883"/>
          </a:xfrm>
          <a:prstGeom prst="rect">
            <a:avLst/>
          </a:prstGeom>
          <a:solidFill>
            <a:srgbClr val="F3A08D"/>
          </a:solidFill>
          <a:ln>
            <a:solidFill>
              <a:srgbClr val="FE63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0482D0F7-0938-41BF-BDC9-27383F8B2996}"/>
              </a:ext>
            </a:extLst>
          </p:cNvPr>
          <p:cNvSpPr txBox="1">
            <a:spLocks/>
          </p:cNvSpPr>
          <p:nvPr/>
        </p:nvSpPr>
        <p:spPr>
          <a:xfrm>
            <a:off x="293704" y="4821638"/>
            <a:ext cx="1973800" cy="494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MULTIPONTO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7729F95B-C856-47AE-B03A-E80AB6A733A7}"/>
              </a:ext>
            </a:extLst>
          </p:cNvPr>
          <p:cNvSpPr txBox="1">
            <a:spLocks/>
          </p:cNvSpPr>
          <p:nvPr/>
        </p:nvSpPr>
        <p:spPr>
          <a:xfrm>
            <a:off x="2193524" y="4834160"/>
            <a:ext cx="8762262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pt-BR" b="1" dirty="0"/>
              <a:t>Envia a informação para um determinado grupo de computadores.</a:t>
            </a:r>
          </a:p>
        </p:txBody>
      </p:sp>
    </p:spTree>
    <p:extLst>
      <p:ext uri="{BB962C8B-B14F-4D97-AF65-F5344CB8AC3E}">
        <p14:creationId xmlns:p14="http://schemas.microsoft.com/office/powerpoint/2010/main" val="183662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7160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TOPOLOGIAS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27CA8-8FDD-4B71-B299-D95760F4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2103120"/>
            <a:ext cx="10058400" cy="3931920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/>
              <a:t>Pode-se dizer que o barramento é organizado da seguinte forma: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AA9BB1-72A4-4C9D-B76F-98FBD299D554}"/>
              </a:ext>
            </a:extLst>
          </p:cNvPr>
          <p:cNvSpPr txBox="1">
            <a:spLocks/>
          </p:cNvSpPr>
          <p:nvPr/>
        </p:nvSpPr>
        <p:spPr>
          <a:xfrm>
            <a:off x="1066800" y="73152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2000" b="1" dirty="0">
                <a:solidFill>
                  <a:schemeClr val="tx1"/>
                </a:solidFill>
              </a:rPr>
              <a:t>BARRAMENTO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ADA3B04-EA51-4362-A1F9-C03019BCB0C1}"/>
              </a:ext>
            </a:extLst>
          </p:cNvPr>
          <p:cNvCxnSpPr>
            <a:cxnSpLocks/>
          </p:cNvCxnSpPr>
          <p:nvPr/>
        </p:nvCxnSpPr>
        <p:spPr>
          <a:xfrm>
            <a:off x="3142696" y="1417320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2231B9FC-6BD0-4F8F-BAAD-2A65DF44F053}"/>
              </a:ext>
            </a:extLst>
          </p:cNvPr>
          <p:cNvSpPr/>
          <p:nvPr/>
        </p:nvSpPr>
        <p:spPr>
          <a:xfrm>
            <a:off x="3076157" y="3339453"/>
            <a:ext cx="1304925" cy="62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F7211BB-E46C-4388-BA3D-2D7FBAABEF1D}"/>
              </a:ext>
            </a:extLst>
          </p:cNvPr>
          <p:cNvSpPr/>
          <p:nvPr/>
        </p:nvSpPr>
        <p:spPr>
          <a:xfrm>
            <a:off x="5254657" y="3355212"/>
            <a:ext cx="1304925" cy="62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152F8D-5390-4FB3-9E0D-C0B64C6DAEEB}"/>
              </a:ext>
            </a:extLst>
          </p:cNvPr>
          <p:cNvSpPr/>
          <p:nvPr/>
        </p:nvSpPr>
        <p:spPr>
          <a:xfrm>
            <a:off x="7357090" y="3355212"/>
            <a:ext cx="1304925" cy="62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22DE192-E161-40DD-B02B-D089557C25BA}"/>
              </a:ext>
            </a:extLst>
          </p:cNvPr>
          <p:cNvCxnSpPr>
            <a:cxnSpLocks/>
          </p:cNvCxnSpPr>
          <p:nvPr/>
        </p:nvCxnSpPr>
        <p:spPr>
          <a:xfrm flipH="1">
            <a:off x="3728621" y="3950687"/>
            <a:ext cx="1" cy="5954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F829FC0-ED07-437D-872B-140144C2613E}"/>
              </a:ext>
            </a:extLst>
          </p:cNvPr>
          <p:cNvCxnSpPr/>
          <p:nvPr/>
        </p:nvCxnSpPr>
        <p:spPr>
          <a:xfrm flipH="1">
            <a:off x="5907120" y="3950687"/>
            <a:ext cx="1" cy="5954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68537D56-340A-40A3-A50D-BAD3650B9734}"/>
              </a:ext>
            </a:extLst>
          </p:cNvPr>
          <p:cNvCxnSpPr/>
          <p:nvPr/>
        </p:nvCxnSpPr>
        <p:spPr>
          <a:xfrm flipH="1">
            <a:off x="8085620" y="3949572"/>
            <a:ext cx="1" cy="5954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48D94AC-5560-491A-A5A3-D4269FCB199B}"/>
              </a:ext>
            </a:extLst>
          </p:cNvPr>
          <p:cNvCxnSpPr/>
          <p:nvPr/>
        </p:nvCxnSpPr>
        <p:spPr>
          <a:xfrm>
            <a:off x="3728621" y="4543868"/>
            <a:ext cx="43570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ítulo 1">
            <a:extLst>
              <a:ext uri="{FF2B5EF4-FFF2-40B4-BE49-F238E27FC236}">
                <a16:creationId xmlns:a16="http://schemas.microsoft.com/office/drawing/2014/main" id="{F68E55EF-FFBE-4589-BF4E-20B2F6AA00FE}"/>
              </a:ext>
            </a:extLst>
          </p:cNvPr>
          <p:cNvSpPr txBox="1">
            <a:spLocks/>
          </p:cNvSpPr>
          <p:nvPr/>
        </p:nvSpPr>
        <p:spPr>
          <a:xfrm>
            <a:off x="4920219" y="4988040"/>
            <a:ext cx="1973800" cy="494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PONTO A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</a:rPr>
              <a:t> PONTO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B5707F5-D0BF-47FC-9FCD-F3F9CECF7535}"/>
              </a:ext>
            </a:extLst>
          </p:cNvPr>
          <p:cNvSpPr txBox="1">
            <a:spLocks/>
          </p:cNvSpPr>
          <p:nvPr/>
        </p:nvSpPr>
        <p:spPr>
          <a:xfrm>
            <a:off x="2886720" y="3585384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ESTAÇÃO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C333CC9-61CA-4DCD-A14D-7665945EA199}"/>
              </a:ext>
            </a:extLst>
          </p:cNvPr>
          <p:cNvSpPr txBox="1">
            <a:spLocks/>
          </p:cNvSpPr>
          <p:nvPr/>
        </p:nvSpPr>
        <p:spPr>
          <a:xfrm>
            <a:off x="5065220" y="3581768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ESTAÇÃO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105BE331-1349-4942-A7A8-5FC459D9A2F1}"/>
              </a:ext>
            </a:extLst>
          </p:cNvPr>
          <p:cNvSpPr txBox="1">
            <a:spLocks/>
          </p:cNvSpPr>
          <p:nvPr/>
        </p:nvSpPr>
        <p:spPr>
          <a:xfrm>
            <a:off x="7167653" y="3591952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ESTAÇÃO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7D3CE753-8780-453A-B503-FAF5E12C1C73}"/>
              </a:ext>
            </a:extLst>
          </p:cNvPr>
          <p:cNvSpPr txBox="1">
            <a:spLocks/>
          </p:cNvSpPr>
          <p:nvPr/>
        </p:nvSpPr>
        <p:spPr>
          <a:xfrm>
            <a:off x="8243080" y="4296494"/>
            <a:ext cx="1973800" cy="494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BACKBONE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A198879-E4E4-445F-95F2-F0ABAF2FE422}"/>
              </a:ext>
            </a:extLst>
          </p:cNvPr>
          <p:cNvCxnSpPr>
            <a:cxnSpLocks/>
          </p:cNvCxnSpPr>
          <p:nvPr/>
        </p:nvCxnSpPr>
        <p:spPr>
          <a:xfrm>
            <a:off x="8085620" y="4543867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7160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TOPOLOGIAS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27CA8-8FDD-4B71-B299-D95760F4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927" y="2035094"/>
            <a:ext cx="10058400" cy="3931920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/>
              <a:t>Pode-se dizer que o anel é organizado da seguinte forma: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AA9BB1-72A4-4C9D-B76F-98FBD299D554}"/>
              </a:ext>
            </a:extLst>
          </p:cNvPr>
          <p:cNvSpPr txBox="1">
            <a:spLocks/>
          </p:cNvSpPr>
          <p:nvPr/>
        </p:nvSpPr>
        <p:spPr>
          <a:xfrm>
            <a:off x="1066800" y="73152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2000" b="1" dirty="0">
                <a:solidFill>
                  <a:schemeClr val="tx1"/>
                </a:solidFill>
              </a:rPr>
              <a:t>ANEL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ADA3B04-EA51-4362-A1F9-C03019BCB0C1}"/>
              </a:ext>
            </a:extLst>
          </p:cNvPr>
          <p:cNvCxnSpPr>
            <a:cxnSpLocks/>
          </p:cNvCxnSpPr>
          <p:nvPr/>
        </p:nvCxnSpPr>
        <p:spPr>
          <a:xfrm>
            <a:off x="3142696" y="1417320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41053FB6-FE87-49CC-84BA-8EF93180D668}"/>
              </a:ext>
            </a:extLst>
          </p:cNvPr>
          <p:cNvSpPr/>
          <p:nvPr/>
        </p:nvSpPr>
        <p:spPr>
          <a:xfrm>
            <a:off x="4043067" y="3114945"/>
            <a:ext cx="1304925" cy="62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231B9FC-6BD0-4F8F-BAAD-2A65DF44F053}"/>
              </a:ext>
            </a:extLst>
          </p:cNvPr>
          <p:cNvSpPr/>
          <p:nvPr/>
        </p:nvSpPr>
        <p:spPr>
          <a:xfrm>
            <a:off x="4047460" y="5122682"/>
            <a:ext cx="1304925" cy="62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F7211BB-E46C-4388-BA3D-2D7FBAABEF1D}"/>
              </a:ext>
            </a:extLst>
          </p:cNvPr>
          <p:cNvSpPr/>
          <p:nvPr/>
        </p:nvSpPr>
        <p:spPr>
          <a:xfrm>
            <a:off x="6582165" y="5122682"/>
            <a:ext cx="1304925" cy="62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152F8D-5390-4FB3-9E0D-C0B64C6DAEEB}"/>
              </a:ext>
            </a:extLst>
          </p:cNvPr>
          <p:cNvSpPr/>
          <p:nvPr/>
        </p:nvSpPr>
        <p:spPr>
          <a:xfrm>
            <a:off x="6582164" y="3124945"/>
            <a:ext cx="1304925" cy="62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F90A1AE-4C76-4426-94EB-A6E85783AB27}"/>
              </a:ext>
            </a:extLst>
          </p:cNvPr>
          <p:cNvCxnSpPr>
            <a:cxnSpLocks/>
          </p:cNvCxnSpPr>
          <p:nvPr/>
        </p:nvCxnSpPr>
        <p:spPr>
          <a:xfrm flipH="1">
            <a:off x="4695530" y="3753054"/>
            <a:ext cx="1" cy="18753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DE61C1A-FBC4-45EE-A295-4E9787C55770}"/>
              </a:ext>
            </a:extLst>
          </p:cNvPr>
          <p:cNvCxnSpPr>
            <a:cxnSpLocks/>
          </p:cNvCxnSpPr>
          <p:nvPr/>
        </p:nvCxnSpPr>
        <p:spPr>
          <a:xfrm flipH="1">
            <a:off x="7234625" y="3533201"/>
            <a:ext cx="1" cy="18753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7333234-16F9-44F8-B16F-8F386B858E15}"/>
              </a:ext>
            </a:extLst>
          </p:cNvPr>
          <p:cNvCxnSpPr>
            <a:cxnSpLocks/>
          </p:cNvCxnSpPr>
          <p:nvPr/>
        </p:nvCxnSpPr>
        <p:spPr>
          <a:xfrm flipH="1">
            <a:off x="4695529" y="3438999"/>
            <a:ext cx="255604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3082F78-0923-40FC-9877-A9247F3FFB55}"/>
              </a:ext>
            </a:extLst>
          </p:cNvPr>
          <p:cNvCxnSpPr>
            <a:cxnSpLocks/>
          </p:cNvCxnSpPr>
          <p:nvPr/>
        </p:nvCxnSpPr>
        <p:spPr>
          <a:xfrm flipH="1">
            <a:off x="4572721" y="5436736"/>
            <a:ext cx="255604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ítulo 1">
            <a:extLst>
              <a:ext uri="{FF2B5EF4-FFF2-40B4-BE49-F238E27FC236}">
                <a16:creationId xmlns:a16="http://schemas.microsoft.com/office/drawing/2014/main" id="{EC1768DE-6DF7-46E6-929D-5D4B68601D74}"/>
              </a:ext>
            </a:extLst>
          </p:cNvPr>
          <p:cNvSpPr txBox="1">
            <a:spLocks/>
          </p:cNvSpPr>
          <p:nvPr/>
        </p:nvSpPr>
        <p:spPr>
          <a:xfrm>
            <a:off x="4986652" y="5796323"/>
            <a:ext cx="1973800" cy="494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MULTI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</a:rPr>
              <a:t> PONTO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3687FFC4-7267-4D27-AA5E-71DEC59084C7}"/>
              </a:ext>
            </a:extLst>
          </p:cNvPr>
          <p:cNvSpPr txBox="1">
            <a:spLocks/>
          </p:cNvSpPr>
          <p:nvPr/>
        </p:nvSpPr>
        <p:spPr>
          <a:xfrm>
            <a:off x="3853630" y="3347323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ESTAÇÃO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6B28EC1A-ACD5-4F1A-BA17-2A240D1CD979}"/>
              </a:ext>
            </a:extLst>
          </p:cNvPr>
          <p:cNvSpPr txBox="1">
            <a:spLocks/>
          </p:cNvSpPr>
          <p:nvPr/>
        </p:nvSpPr>
        <p:spPr>
          <a:xfrm>
            <a:off x="6409676" y="3359779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ESTAÇÃO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6A62881C-41CA-4323-92A3-75697DB655B1}"/>
              </a:ext>
            </a:extLst>
          </p:cNvPr>
          <p:cNvSpPr txBox="1">
            <a:spLocks/>
          </p:cNvSpPr>
          <p:nvPr/>
        </p:nvSpPr>
        <p:spPr>
          <a:xfrm>
            <a:off x="6388285" y="5353752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ESTAÇÃO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4C5F3C74-58B2-48D7-A92B-3C352E988FB0}"/>
              </a:ext>
            </a:extLst>
          </p:cNvPr>
          <p:cNvSpPr txBox="1">
            <a:spLocks/>
          </p:cNvSpPr>
          <p:nvPr/>
        </p:nvSpPr>
        <p:spPr>
          <a:xfrm>
            <a:off x="3853630" y="5353752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ESTAÇÃO</a:t>
            </a:r>
          </a:p>
        </p:txBody>
      </p:sp>
    </p:spTree>
    <p:extLst>
      <p:ext uri="{BB962C8B-B14F-4D97-AF65-F5344CB8AC3E}">
        <p14:creationId xmlns:p14="http://schemas.microsoft.com/office/powerpoint/2010/main" val="299688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7160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TOPOLOGIAS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27CA8-8FDD-4B71-B299-D95760F4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927" y="2035094"/>
            <a:ext cx="10058400" cy="3931920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/>
              <a:t>Pode-se dizer que a estrela é organizado da seguinte forma: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AA9BB1-72A4-4C9D-B76F-98FBD299D554}"/>
              </a:ext>
            </a:extLst>
          </p:cNvPr>
          <p:cNvSpPr txBox="1">
            <a:spLocks/>
          </p:cNvSpPr>
          <p:nvPr/>
        </p:nvSpPr>
        <p:spPr>
          <a:xfrm>
            <a:off x="1066800" y="73152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2000" b="1" dirty="0">
                <a:solidFill>
                  <a:schemeClr val="tx1"/>
                </a:solidFill>
              </a:rPr>
              <a:t>ESTRELA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ADA3B04-EA51-4362-A1F9-C03019BCB0C1}"/>
              </a:ext>
            </a:extLst>
          </p:cNvPr>
          <p:cNvCxnSpPr>
            <a:cxnSpLocks/>
          </p:cNvCxnSpPr>
          <p:nvPr/>
        </p:nvCxnSpPr>
        <p:spPr>
          <a:xfrm>
            <a:off x="3142696" y="1417320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41053FB6-FE87-49CC-84BA-8EF93180D668}"/>
              </a:ext>
            </a:extLst>
          </p:cNvPr>
          <p:cNvSpPr/>
          <p:nvPr/>
        </p:nvSpPr>
        <p:spPr>
          <a:xfrm>
            <a:off x="4043067" y="3114945"/>
            <a:ext cx="1304925" cy="62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231B9FC-6BD0-4F8F-BAAD-2A65DF44F053}"/>
              </a:ext>
            </a:extLst>
          </p:cNvPr>
          <p:cNvSpPr/>
          <p:nvPr/>
        </p:nvSpPr>
        <p:spPr>
          <a:xfrm>
            <a:off x="4112444" y="5393315"/>
            <a:ext cx="1304925" cy="62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F7211BB-E46C-4388-BA3D-2D7FBAABEF1D}"/>
              </a:ext>
            </a:extLst>
          </p:cNvPr>
          <p:cNvSpPr/>
          <p:nvPr/>
        </p:nvSpPr>
        <p:spPr>
          <a:xfrm>
            <a:off x="6404610" y="5417111"/>
            <a:ext cx="1304925" cy="62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152F8D-5390-4FB3-9E0D-C0B64C6DAEEB}"/>
              </a:ext>
            </a:extLst>
          </p:cNvPr>
          <p:cNvSpPr/>
          <p:nvPr/>
        </p:nvSpPr>
        <p:spPr>
          <a:xfrm>
            <a:off x="6404610" y="3106949"/>
            <a:ext cx="1304925" cy="62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DE61C1A-FBC4-45EE-A295-4E9787C55770}"/>
              </a:ext>
            </a:extLst>
          </p:cNvPr>
          <p:cNvCxnSpPr>
            <a:cxnSpLocks/>
          </p:cNvCxnSpPr>
          <p:nvPr/>
        </p:nvCxnSpPr>
        <p:spPr>
          <a:xfrm flipH="1">
            <a:off x="6502251" y="3341101"/>
            <a:ext cx="699108" cy="109676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7333234-16F9-44F8-B16F-8F386B858E15}"/>
              </a:ext>
            </a:extLst>
          </p:cNvPr>
          <p:cNvCxnSpPr>
            <a:cxnSpLocks/>
          </p:cNvCxnSpPr>
          <p:nvPr/>
        </p:nvCxnSpPr>
        <p:spPr>
          <a:xfrm flipH="1" flipV="1">
            <a:off x="4421078" y="3568282"/>
            <a:ext cx="1228971" cy="8518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ítulo 1">
            <a:extLst>
              <a:ext uri="{FF2B5EF4-FFF2-40B4-BE49-F238E27FC236}">
                <a16:creationId xmlns:a16="http://schemas.microsoft.com/office/drawing/2014/main" id="{EC1768DE-6DF7-46E6-929D-5D4B68601D74}"/>
              </a:ext>
            </a:extLst>
          </p:cNvPr>
          <p:cNvSpPr txBox="1">
            <a:spLocks/>
          </p:cNvSpPr>
          <p:nvPr/>
        </p:nvSpPr>
        <p:spPr>
          <a:xfrm>
            <a:off x="5011403" y="6051403"/>
            <a:ext cx="1973800" cy="494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MULTI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</a:rPr>
              <a:t> PONTO</a:t>
            </a:r>
          </a:p>
        </p:txBody>
      </p:sp>
      <p:pic>
        <p:nvPicPr>
          <p:cNvPr id="2054" name="Picture 6" descr="Hub - Free technology icons">
            <a:extLst>
              <a:ext uri="{FF2B5EF4-FFF2-40B4-BE49-F238E27FC236}">
                <a16:creationId xmlns:a16="http://schemas.microsoft.com/office/drawing/2014/main" id="{D67FC9E9-54A2-4986-9FE2-B3EEA7FA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760" y="3689187"/>
            <a:ext cx="1609102" cy="149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60AF645B-BAD7-4493-B075-14DF48A50406}"/>
              </a:ext>
            </a:extLst>
          </p:cNvPr>
          <p:cNvSpPr txBox="1">
            <a:spLocks/>
          </p:cNvSpPr>
          <p:nvPr/>
        </p:nvSpPr>
        <p:spPr>
          <a:xfrm>
            <a:off x="4990678" y="4635403"/>
            <a:ext cx="1973800" cy="494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HUB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11861A4-4F8D-456E-966E-1E2840FD8016}"/>
              </a:ext>
            </a:extLst>
          </p:cNvPr>
          <p:cNvCxnSpPr>
            <a:cxnSpLocks/>
          </p:cNvCxnSpPr>
          <p:nvPr/>
        </p:nvCxnSpPr>
        <p:spPr>
          <a:xfrm flipH="1">
            <a:off x="5222429" y="4441702"/>
            <a:ext cx="714698" cy="115642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458AECB-F9DA-4B78-8821-A9D90916606E}"/>
              </a:ext>
            </a:extLst>
          </p:cNvPr>
          <p:cNvCxnSpPr>
            <a:cxnSpLocks/>
          </p:cNvCxnSpPr>
          <p:nvPr/>
        </p:nvCxnSpPr>
        <p:spPr>
          <a:xfrm>
            <a:off x="6199583" y="4420118"/>
            <a:ext cx="964024" cy="10521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ítulo 1">
            <a:extLst>
              <a:ext uri="{FF2B5EF4-FFF2-40B4-BE49-F238E27FC236}">
                <a16:creationId xmlns:a16="http://schemas.microsoft.com/office/drawing/2014/main" id="{DC984565-5779-49A0-B332-88233E1A307B}"/>
              </a:ext>
            </a:extLst>
          </p:cNvPr>
          <p:cNvSpPr txBox="1">
            <a:spLocks/>
          </p:cNvSpPr>
          <p:nvPr/>
        </p:nvSpPr>
        <p:spPr>
          <a:xfrm>
            <a:off x="3853630" y="3347323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ESTAÇÃO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C4E9543E-3978-4B82-A239-1CD5960BD1DA}"/>
              </a:ext>
            </a:extLst>
          </p:cNvPr>
          <p:cNvSpPr txBox="1">
            <a:spLocks/>
          </p:cNvSpPr>
          <p:nvPr/>
        </p:nvSpPr>
        <p:spPr>
          <a:xfrm>
            <a:off x="6215173" y="3340120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ESTAÇÃO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AF2FAFFB-63A7-4BFB-9227-1B038F9BB360}"/>
              </a:ext>
            </a:extLst>
          </p:cNvPr>
          <p:cNvSpPr txBox="1">
            <a:spLocks/>
          </p:cNvSpPr>
          <p:nvPr/>
        </p:nvSpPr>
        <p:spPr>
          <a:xfrm>
            <a:off x="3899787" y="5628338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ESTAÇÃO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9C352DCA-9E8F-4918-AF77-62D293B73351}"/>
              </a:ext>
            </a:extLst>
          </p:cNvPr>
          <p:cNvSpPr txBox="1">
            <a:spLocks/>
          </p:cNvSpPr>
          <p:nvPr/>
        </p:nvSpPr>
        <p:spPr>
          <a:xfrm>
            <a:off x="6216601" y="5643811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ESTAÇÃO</a:t>
            </a:r>
          </a:p>
        </p:txBody>
      </p:sp>
    </p:spTree>
    <p:extLst>
      <p:ext uri="{BB962C8B-B14F-4D97-AF65-F5344CB8AC3E}">
        <p14:creationId xmlns:p14="http://schemas.microsoft.com/office/powerpoint/2010/main" val="3426396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7160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TOPOLOGIAS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27CA8-8FDD-4B71-B299-D95760F4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927" y="2035094"/>
            <a:ext cx="10058400" cy="3931920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/>
              <a:t>Pode-se dizer que a malha é organizada da seguinte forma: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AA9BB1-72A4-4C9D-B76F-98FBD299D554}"/>
              </a:ext>
            </a:extLst>
          </p:cNvPr>
          <p:cNvSpPr txBox="1">
            <a:spLocks/>
          </p:cNvSpPr>
          <p:nvPr/>
        </p:nvSpPr>
        <p:spPr>
          <a:xfrm>
            <a:off x="1066800" y="73152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2000" b="1" dirty="0">
                <a:solidFill>
                  <a:schemeClr val="tx1"/>
                </a:solidFill>
              </a:rPr>
              <a:t>MALHA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ADA3B04-EA51-4362-A1F9-C03019BCB0C1}"/>
              </a:ext>
            </a:extLst>
          </p:cNvPr>
          <p:cNvCxnSpPr>
            <a:cxnSpLocks/>
          </p:cNvCxnSpPr>
          <p:nvPr/>
        </p:nvCxnSpPr>
        <p:spPr>
          <a:xfrm>
            <a:off x="3142696" y="1417320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41053FB6-FE87-49CC-84BA-8EF93180D668}"/>
              </a:ext>
            </a:extLst>
          </p:cNvPr>
          <p:cNvSpPr/>
          <p:nvPr/>
        </p:nvSpPr>
        <p:spPr>
          <a:xfrm>
            <a:off x="4043067" y="3114945"/>
            <a:ext cx="1304925" cy="62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231B9FC-6BD0-4F8F-BAAD-2A65DF44F053}"/>
              </a:ext>
            </a:extLst>
          </p:cNvPr>
          <p:cNvSpPr/>
          <p:nvPr/>
        </p:nvSpPr>
        <p:spPr>
          <a:xfrm>
            <a:off x="4047460" y="5122682"/>
            <a:ext cx="1304925" cy="62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F7211BB-E46C-4388-BA3D-2D7FBAABEF1D}"/>
              </a:ext>
            </a:extLst>
          </p:cNvPr>
          <p:cNvSpPr/>
          <p:nvPr/>
        </p:nvSpPr>
        <p:spPr>
          <a:xfrm>
            <a:off x="6582165" y="5122682"/>
            <a:ext cx="1304925" cy="62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152F8D-5390-4FB3-9E0D-C0B64C6DAEEB}"/>
              </a:ext>
            </a:extLst>
          </p:cNvPr>
          <p:cNvSpPr/>
          <p:nvPr/>
        </p:nvSpPr>
        <p:spPr>
          <a:xfrm>
            <a:off x="6582164" y="3124945"/>
            <a:ext cx="1304925" cy="62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F90A1AE-4C76-4426-94EB-A6E85783AB27}"/>
              </a:ext>
            </a:extLst>
          </p:cNvPr>
          <p:cNvCxnSpPr>
            <a:cxnSpLocks/>
          </p:cNvCxnSpPr>
          <p:nvPr/>
        </p:nvCxnSpPr>
        <p:spPr>
          <a:xfrm flipH="1">
            <a:off x="4695530" y="3753054"/>
            <a:ext cx="1" cy="18753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DE61C1A-FBC4-45EE-A295-4E9787C55770}"/>
              </a:ext>
            </a:extLst>
          </p:cNvPr>
          <p:cNvCxnSpPr>
            <a:cxnSpLocks/>
          </p:cNvCxnSpPr>
          <p:nvPr/>
        </p:nvCxnSpPr>
        <p:spPr>
          <a:xfrm flipH="1">
            <a:off x="7234625" y="3533201"/>
            <a:ext cx="1" cy="18753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7333234-16F9-44F8-B16F-8F386B858E15}"/>
              </a:ext>
            </a:extLst>
          </p:cNvPr>
          <p:cNvCxnSpPr>
            <a:cxnSpLocks/>
          </p:cNvCxnSpPr>
          <p:nvPr/>
        </p:nvCxnSpPr>
        <p:spPr>
          <a:xfrm flipH="1">
            <a:off x="4695529" y="3438999"/>
            <a:ext cx="255604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3082F78-0923-40FC-9877-A9247F3FFB55}"/>
              </a:ext>
            </a:extLst>
          </p:cNvPr>
          <p:cNvCxnSpPr>
            <a:cxnSpLocks/>
          </p:cNvCxnSpPr>
          <p:nvPr/>
        </p:nvCxnSpPr>
        <p:spPr>
          <a:xfrm flipH="1">
            <a:off x="4572721" y="5436736"/>
            <a:ext cx="255604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ítulo 1">
            <a:extLst>
              <a:ext uri="{FF2B5EF4-FFF2-40B4-BE49-F238E27FC236}">
                <a16:creationId xmlns:a16="http://schemas.microsoft.com/office/drawing/2014/main" id="{EC1768DE-6DF7-46E6-929D-5D4B68601D74}"/>
              </a:ext>
            </a:extLst>
          </p:cNvPr>
          <p:cNvSpPr txBox="1">
            <a:spLocks/>
          </p:cNvSpPr>
          <p:nvPr/>
        </p:nvSpPr>
        <p:spPr>
          <a:xfrm>
            <a:off x="4986652" y="5796323"/>
            <a:ext cx="1973800" cy="494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MULTI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</a:rPr>
              <a:t> PONTO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3687FFC4-7267-4D27-AA5E-71DEC59084C7}"/>
              </a:ext>
            </a:extLst>
          </p:cNvPr>
          <p:cNvSpPr txBox="1">
            <a:spLocks/>
          </p:cNvSpPr>
          <p:nvPr/>
        </p:nvSpPr>
        <p:spPr>
          <a:xfrm>
            <a:off x="3853630" y="3347323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ESTAÇÃO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6B28EC1A-ACD5-4F1A-BA17-2A240D1CD979}"/>
              </a:ext>
            </a:extLst>
          </p:cNvPr>
          <p:cNvSpPr txBox="1">
            <a:spLocks/>
          </p:cNvSpPr>
          <p:nvPr/>
        </p:nvSpPr>
        <p:spPr>
          <a:xfrm>
            <a:off x="6409676" y="3359779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ESTAÇÃO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6A62881C-41CA-4323-92A3-75697DB655B1}"/>
              </a:ext>
            </a:extLst>
          </p:cNvPr>
          <p:cNvSpPr txBox="1">
            <a:spLocks/>
          </p:cNvSpPr>
          <p:nvPr/>
        </p:nvSpPr>
        <p:spPr>
          <a:xfrm>
            <a:off x="6388285" y="5353752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ESTAÇÃO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4C5F3C74-58B2-48D7-A92B-3C352E988FB0}"/>
              </a:ext>
            </a:extLst>
          </p:cNvPr>
          <p:cNvSpPr txBox="1">
            <a:spLocks/>
          </p:cNvSpPr>
          <p:nvPr/>
        </p:nvSpPr>
        <p:spPr>
          <a:xfrm>
            <a:off x="3853630" y="5353752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ESTAÇÃO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624D7F3-6E1C-4521-8C59-AF40800BDF7A}"/>
              </a:ext>
            </a:extLst>
          </p:cNvPr>
          <p:cNvCxnSpPr>
            <a:cxnSpLocks/>
          </p:cNvCxnSpPr>
          <p:nvPr/>
        </p:nvCxnSpPr>
        <p:spPr>
          <a:xfrm flipH="1">
            <a:off x="5051395" y="3730553"/>
            <a:ext cx="1909057" cy="170618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73E00DC-2651-40E1-B040-8129D1343811}"/>
              </a:ext>
            </a:extLst>
          </p:cNvPr>
          <p:cNvCxnSpPr>
            <a:cxnSpLocks/>
          </p:cNvCxnSpPr>
          <p:nvPr/>
        </p:nvCxnSpPr>
        <p:spPr>
          <a:xfrm flipH="1" flipV="1">
            <a:off x="4949955" y="3740153"/>
            <a:ext cx="1779321" cy="15065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D4E7817-4EAB-4966-A517-C2D406B6F024}"/>
              </a:ext>
            </a:extLst>
          </p:cNvPr>
          <p:cNvSpPr/>
          <p:nvPr/>
        </p:nvSpPr>
        <p:spPr>
          <a:xfrm>
            <a:off x="4043067" y="4085502"/>
            <a:ext cx="1304925" cy="62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26CEA0AE-CB41-4AC4-9305-22A8FDA163C6}"/>
              </a:ext>
            </a:extLst>
          </p:cNvPr>
          <p:cNvSpPr txBox="1">
            <a:spLocks/>
          </p:cNvSpPr>
          <p:nvPr/>
        </p:nvSpPr>
        <p:spPr>
          <a:xfrm>
            <a:off x="3853629" y="4319899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ESTAÇÃO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0731A0B-E0D2-41F8-8014-2E3F27673B0F}"/>
              </a:ext>
            </a:extLst>
          </p:cNvPr>
          <p:cNvSpPr/>
          <p:nvPr/>
        </p:nvSpPr>
        <p:spPr>
          <a:xfrm>
            <a:off x="6582164" y="4069989"/>
            <a:ext cx="1304925" cy="62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B44522C5-B446-41C9-8DA1-3F7BB0C37D6D}"/>
              </a:ext>
            </a:extLst>
          </p:cNvPr>
          <p:cNvSpPr txBox="1">
            <a:spLocks/>
          </p:cNvSpPr>
          <p:nvPr/>
        </p:nvSpPr>
        <p:spPr>
          <a:xfrm>
            <a:off x="6409676" y="4327465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ESTAÇÃO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4CBD3F2-2DA4-42E8-B713-403B505F641D}"/>
              </a:ext>
            </a:extLst>
          </p:cNvPr>
          <p:cNvCxnSpPr>
            <a:cxnSpLocks/>
          </p:cNvCxnSpPr>
          <p:nvPr/>
        </p:nvCxnSpPr>
        <p:spPr>
          <a:xfrm flipH="1">
            <a:off x="4884919" y="4386882"/>
            <a:ext cx="255604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0CEB3D13-51B6-4FCE-B05C-8EF5FCA5C28F}"/>
              </a:ext>
            </a:extLst>
          </p:cNvPr>
          <p:cNvCxnSpPr>
            <a:cxnSpLocks/>
          </p:cNvCxnSpPr>
          <p:nvPr/>
        </p:nvCxnSpPr>
        <p:spPr>
          <a:xfrm flipH="1" flipV="1">
            <a:off x="5311430" y="3513120"/>
            <a:ext cx="1387357" cy="11397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A80FDA4E-AECB-4C1F-84F2-5B7F34A619FC}"/>
              </a:ext>
            </a:extLst>
          </p:cNvPr>
          <p:cNvCxnSpPr>
            <a:cxnSpLocks/>
          </p:cNvCxnSpPr>
          <p:nvPr/>
        </p:nvCxnSpPr>
        <p:spPr>
          <a:xfrm flipH="1">
            <a:off x="5024718" y="3331632"/>
            <a:ext cx="1735582" cy="125107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C61F6532-22A9-4107-95B7-E90EC076161A}"/>
              </a:ext>
            </a:extLst>
          </p:cNvPr>
          <p:cNvCxnSpPr>
            <a:cxnSpLocks/>
          </p:cNvCxnSpPr>
          <p:nvPr/>
        </p:nvCxnSpPr>
        <p:spPr>
          <a:xfrm flipH="1" flipV="1">
            <a:off x="5242758" y="4310721"/>
            <a:ext cx="1417530" cy="127534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E574E0E0-0EA8-4311-8364-5C3C89A4631E}"/>
              </a:ext>
            </a:extLst>
          </p:cNvPr>
          <p:cNvCxnSpPr>
            <a:cxnSpLocks/>
          </p:cNvCxnSpPr>
          <p:nvPr/>
        </p:nvCxnSpPr>
        <p:spPr>
          <a:xfrm flipH="1">
            <a:off x="5356972" y="4225771"/>
            <a:ext cx="1603480" cy="13682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645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3628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CATEGORIAS DE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27CA8-8FDD-4B71-B299-D95760F4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604" y="2164355"/>
            <a:ext cx="10058400" cy="59436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b="1" dirty="0"/>
              <a:t>É uma rede privada, normalmente, de uma única organização. É limitada em alguns km.</a:t>
            </a:r>
          </a:p>
          <a:p>
            <a:pPr marL="0" indent="0" algn="ctr">
              <a:buNone/>
            </a:pPr>
            <a:r>
              <a:rPr lang="pt-BR" b="1" dirty="0"/>
              <a:t>– Cabo ou /+ wireless.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B090C1F-773D-497B-8F25-73505EF2CD9D}"/>
              </a:ext>
            </a:extLst>
          </p:cNvPr>
          <p:cNvSpPr/>
          <p:nvPr/>
        </p:nvSpPr>
        <p:spPr>
          <a:xfrm>
            <a:off x="739066" y="2168481"/>
            <a:ext cx="1083076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8938C9F-8CB8-4410-BF6B-AE31199B7E2D}"/>
              </a:ext>
            </a:extLst>
          </p:cNvPr>
          <p:cNvSpPr txBox="1">
            <a:spLocks/>
          </p:cNvSpPr>
          <p:nvPr/>
        </p:nvSpPr>
        <p:spPr>
          <a:xfrm>
            <a:off x="438705" y="2230174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LAN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A2A8248-C277-46D5-9F29-F020723D6A71}"/>
              </a:ext>
            </a:extLst>
          </p:cNvPr>
          <p:cNvSpPr/>
          <p:nvPr/>
        </p:nvSpPr>
        <p:spPr>
          <a:xfrm>
            <a:off x="739066" y="3536495"/>
            <a:ext cx="1083076" cy="4438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D3C54A56-D41B-41E7-A5D2-9ED456E288B0}"/>
              </a:ext>
            </a:extLst>
          </p:cNvPr>
          <p:cNvSpPr txBox="1">
            <a:spLocks/>
          </p:cNvSpPr>
          <p:nvPr/>
        </p:nvSpPr>
        <p:spPr>
          <a:xfrm>
            <a:off x="293704" y="3386735"/>
            <a:ext cx="1973800" cy="494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MAN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E285CE8-B291-45C6-AED9-D23A5D9F8258}"/>
              </a:ext>
            </a:extLst>
          </p:cNvPr>
          <p:cNvSpPr txBox="1">
            <a:spLocks/>
          </p:cNvSpPr>
          <p:nvPr/>
        </p:nvSpPr>
        <p:spPr>
          <a:xfrm>
            <a:off x="1739285" y="3403560"/>
            <a:ext cx="9216501" cy="972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400" b="1" dirty="0"/>
              <a:t>Versão ampliada da LAN, que envolve um conjunto de prédios ou até mesmo uma cidade.</a:t>
            </a:r>
          </a:p>
          <a:p>
            <a:pPr algn="ctr">
              <a:buFontTx/>
              <a:buChar char="-"/>
            </a:pPr>
            <a:r>
              <a:rPr lang="pt-BR" sz="1400" b="1" dirty="0"/>
              <a:t>Empresa pública ou privada;</a:t>
            </a:r>
          </a:p>
          <a:p>
            <a:pPr algn="ctr">
              <a:buFontTx/>
              <a:buChar char="-"/>
            </a:pPr>
            <a:r>
              <a:rPr lang="pt-BR" sz="1400" b="1" dirty="0"/>
              <a:t>Sistema de TV a cabo.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7FF1312-10AE-4663-A786-27294F3B54D7}"/>
              </a:ext>
            </a:extLst>
          </p:cNvPr>
          <p:cNvSpPr/>
          <p:nvPr/>
        </p:nvSpPr>
        <p:spPr>
          <a:xfrm>
            <a:off x="739066" y="4878550"/>
            <a:ext cx="1083076" cy="443883"/>
          </a:xfrm>
          <a:prstGeom prst="rect">
            <a:avLst/>
          </a:prstGeom>
          <a:solidFill>
            <a:srgbClr val="F3A08D"/>
          </a:solidFill>
          <a:ln>
            <a:solidFill>
              <a:srgbClr val="FE63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0482D0F7-0938-41BF-BDC9-27383F8B2996}"/>
              </a:ext>
            </a:extLst>
          </p:cNvPr>
          <p:cNvSpPr txBox="1">
            <a:spLocks/>
          </p:cNvSpPr>
          <p:nvPr/>
        </p:nvSpPr>
        <p:spPr>
          <a:xfrm>
            <a:off x="249314" y="4729234"/>
            <a:ext cx="1973800" cy="494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WAN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7729F95B-C856-47AE-B03A-E80AB6A733A7}"/>
              </a:ext>
            </a:extLst>
          </p:cNvPr>
          <p:cNvSpPr txBox="1">
            <a:spLocks/>
          </p:cNvSpPr>
          <p:nvPr/>
        </p:nvSpPr>
        <p:spPr>
          <a:xfrm>
            <a:off x="1472954" y="4834160"/>
            <a:ext cx="9749162" cy="170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400" b="1" dirty="0"/>
              <a:t>Nós interconectados utilizados para transportar dados de nó a nó até alcançar o desejado.</a:t>
            </a:r>
          </a:p>
          <a:p>
            <a:pPr marL="0" indent="0" algn="ctr">
              <a:buNone/>
            </a:pPr>
            <a:r>
              <a:rPr lang="pt-BR" sz="1400" b="1" dirty="0"/>
              <a:t>- Longas distâncias.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5EA62FE7-3139-4814-A97E-9D36ABDEDBED}"/>
              </a:ext>
            </a:extLst>
          </p:cNvPr>
          <p:cNvSpPr txBox="1">
            <a:spLocks/>
          </p:cNvSpPr>
          <p:nvPr/>
        </p:nvSpPr>
        <p:spPr>
          <a:xfrm>
            <a:off x="438705" y="2373553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900" b="1" dirty="0">
                <a:solidFill>
                  <a:schemeClr val="tx1"/>
                </a:solidFill>
              </a:rPr>
              <a:t>Local Area Network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09B27A89-3D3B-43D1-B8A2-DC03CF1279EA}"/>
              </a:ext>
            </a:extLst>
          </p:cNvPr>
          <p:cNvSpPr txBox="1">
            <a:spLocks/>
          </p:cNvSpPr>
          <p:nvPr/>
        </p:nvSpPr>
        <p:spPr>
          <a:xfrm>
            <a:off x="242655" y="3542987"/>
            <a:ext cx="2129160" cy="594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900" b="1" dirty="0">
                <a:solidFill>
                  <a:schemeClr val="tx1"/>
                </a:solidFill>
              </a:rPr>
              <a:t>Metropolitan</a:t>
            </a:r>
          </a:p>
          <a:p>
            <a:pPr algn="ctr"/>
            <a:r>
              <a:rPr lang="pt-BR" sz="900" b="1" dirty="0">
                <a:solidFill>
                  <a:schemeClr val="tx1"/>
                </a:solidFill>
              </a:rPr>
              <a:t> Area Network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9EFFC99F-FA49-48C4-AE2E-799BBA5D9866}"/>
              </a:ext>
            </a:extLst>
          </p:cNvPr>
          <p:cNvSpPr txBox="1">
            <a:spLocks/>
          </p:cNvSpPr>
          <p:nvPr/>
        </p:nvSpPr>
        <p:spPr>
          <a:xfrm>
            <a:off x="465336" y="5051103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900" b="1" dirty="0">
                <a:solidFill>
                  <a:schemeClr val="tx1"/>
                </a:solidFill>
              </a:rPr>
              <a:t>Wide Area Network</a:t>
            </a:r>
          </a:p>
        </p:txBody>
      </p:sp>
    </p:spTree>
    <p:extLst>
      <p:ext uri="{BB962C8B-B14F-4D97-AF65-F5344CB8AC3E}">
        <p14:creationId xmlns:p14="http://schemas.microsoft.com/office/powerpoint/2010/main" val="1218636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46" y="315157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COMUTAÇÃO DE CIRCUITOS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27CA8-8FDD-4B71-B299-D95760F4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504" y="2198196"/>
            <a:ext cx="8440445" cy="33528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b="1" dirty="0"/>
              <a:t>Antes que os telefones comecem a se comunicar, há a reserva de largura de banda.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B090C1F-773D-497B-8F25-73505EF2CD9D}"/>
              </a:ext>
            </a:extLst>
          </p:cNvPr>
          <p:cNvSpPr/>
          <p:nvPr/>
        </p:nvSpPr>
        <p:spPr>
          <a:xfrm>
            <a:off x="739066" y="2168481"/>
            <a:ext cx="1083076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8938C9F-8CB8-4410-BF6B-AE31199B7E2D}"/>
              </a:ext>
            </a:extLst>
          </p:cNvPr>
          <p:cNvSpPr txBox="1">
            <a:spLocks/>
          </p:cNvSpPr>
          <p:nvPr/>
        </p:nvSpPr>
        <p:spPr>
          <a:xfrm>
            <a:off x="483092" y="2142173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Estabelecimento 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</a:rPr>
              <a:t>do Circuito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A2A8248-C277-46D5-9F29-F020723D6A71}"/>
              </a:ext>
            </a:extLst>
          </p:cNvPr>
          <p:cNvSpPr/>
          <p:nvPr/>
        </p:nvSpPr>
        <p:spPr>
          <a:xfrm>
            <a:off x="739066" y="3536495"/>
            <a:ext cx="1083076" cy="4438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E285CE8-B291-45C6-AED9-D23A5D9F8258}"/>
              </a:ext>
            </a:extLst>
          </p:cNvPr>
          <p:cNvSpPr txBox="1">
            <a:spLocks/>
          </p:cNvSpPr>
          <p:nvPr/>
        </p:nvSpPr>
        <p:spPr>
          <a:xfrm>
            <a:off x="1739284" y="3538167"/>
            <a:ext cx="9216501" cy="972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Troca de informações entre a origem e o destino.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7FF1312-10AE-4663-A786-27294F3B54D7}"/>
              </a:ext>
            </a:extLst>
          </p:cNvPr>
          <p:cNvSpPr/>
          <p:nvPr/>
        </p:nvSpPr>
        <p:spPr>
          <a:xfrm>
            <a:off x="739066" y="4878550"/>
            <a:ext cx="1083076" cy="443883"/>
          </a:xfrm>
          <a:prstGeom prst="rect">
            <a:avLst/>
          </a:prstGeom>
          <a:solidFill>
            <a:srgbClr val="F3A08D"/>
          </a:solidFill>
          <a:ln>
            <a:solidFill>
              <a:srgbClr val="FE63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7729F95B-C856-47AE-B03A-E80AB6A733A7}"/>
              </a:ext>
            </a:extLst>
          </p:cNvPr>
          <p:cNvSpPr txBox="1">
            <a:spLocks/>
          </p:cNvSpPr>
          <p:nvPr/>
        </p:nvSpPr>
        <p:spPr>
          <a:xfrm>
            <a:off x="1970103" y="4820828"/>
            <a:ext cx="9482831" cy="170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700" b="1" dirty="0"/>
              <a:t>Após o término da comunicação, a largura de banda é liberada em todos os equipamentos de comutação.</a:t>
            </a:r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0E5EF3A2-68F1-4209-BD01-79583F03C258}"/>
              </a:ext>
            </a:extLst>
          </p:cNvPr>
          <p:cNvSpPr txBox="1">
            <a:spLocks/>
          </p:cNvSpPr>
          <p:nvPr/>
        </p:nvSpPr>
        <p:spPr>
          <a:xfrm>
            <a:off x="1236214" y="1313392"/>
            <a:ext cx="100584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pt-BR" b="1" dirty="0"/>
              <a:t>Geralmente utilizado em redes de telefonia.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4E9DD3B-D06E-4730-8569-AA15ED49DBFA}"/>
              </a:ext>
            </a:extLst>
          </p:cNvPr>
          <p:cNvCxnSpPr>
            <a:cxnSpLocks/>
          </p:cNvCxnSpPr>
          <p:nvPr/>
        </p:nvCxnSpPr>
        <p:spPr>
          <a:xfrm>
            <a:off x="3151574" y="1479463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ítulo 1">
            <a:extLst>
              <a:ext uri="{FF2B5EF4-FFF2-40B4-BE49-F238E27FC236}">
                <a16:creationId xmlns:a16="http://schemas.microsoft.com/office/drawing/2014/main" id="{D684CC6B-00AF-4917-A7CD-E7F11F4A2F71}"/>
              </a:ext>
            </a:extLst>
          </p:cNvPr>
          <p:cNvSpPr txBox="1">
            <a:spLocks/>
          </p:cNvSpPr>
          <p:nvPr/>
        </p:nvSpPr>
        <p:spPr>
          <a:xfrm>
            <a:off x="487902" y="3500199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Transferência 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</a:rPr>
              <a:t>da Voz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BBCA570C-4856-4B1B-8B2E-3431CEDFCA9A}"/>
              </a:ext>
            </a:extLst>
          </p:cNvPr>
          <p:cNvSpPr txBox="1">
            <a:spLocks/>
          </p:cNvSpPr>
          <p:nvPr/>
        </p:nvSpPr>
        <p:spPr>
          <a:xfrm>
            <a:off x="487902" y="4834160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Desconexão 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</a:rPr>
              <a:t>do Circuito</a:t>
            </a:r>
          </a:p>
        </p:txBody>
      </p:sp>
    </p:spTree>
    <p:extLst>
      <p:ext uri="{BB962C8B-B14F-4D97-AF65-F5344CB8AC3E}">
        <p14:creationId xmlns:p14="http://schemas.microsoft.com/office/powerpoint/2010/main" val="929763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46" y="315157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COMUTAÇÃO DE PACOTES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27CA8-8FDD-4B71-B299-D95760F4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908" y="2437893"/>
            <a:ext cx="9841638" cy="3856375"/>
          </a:xfrm>
        </p:spPr>
        <p:txBody>
          <a:bodyPr>
            <a:normAutofit/>
          </a:bodyPr>
          <a:lstStyle/>
          <a:p>
            <a:pPr algn="ctr">
              <a:buFont typeface="Courier New" panose="02070309020205020404" pitchFamily="49" charset="0"/>
              <a:buChar char="o"/>
            </a:pPr>
            <a:r>
              <a:rPr lang="pt-BR" b="1" dirty="0"/>
              <a:t>Não é necessário estabelecer o caminho físico antes do envio das informações;</a:t>
            </a:r>
          </a:p>
          <a:p>
            <a:pPr algn="ctr">
              <a:buFont typeface="Courier New" panose="02070309020205020404" pitchFamily="49" charset="0"/>
              <a:buChar char="o"/>
            </a:pPr>
            <a:endParaRPr lang="pt-BR" b="1" dirty="0"/>
          </a:p>
          <a:p>
            <a:pPr algn="ctr">
              <a:buFont typeface="Courier New" panose="02070309020205020404" pitchFamily="49" charset="0"/>
              <a:buChar char="o"/>
            </a:pPr>
            <a:r>
              <a:rPr lang="pt-BR" b="1" dirty="0"/>
              <a:t>Os dados da mensagem são separados em pacotes, sem necessidade de chegar em ordem;</a:t>
            </a:r>
          </a:p>
          <a:p>
            <a:pPr algn="ctr">
              <a:buFont typeface="Courier New" panose="02070309020205020404" pitchFamily="49" charset="0"/>
              <a:buChar char="o"/>
            </a:pPr>
            <a:endParaRPr lang="pt-BR" b="1" dirty="0"/>
          </a:p>
          <a:p>
            <a:pPr algn="ctr">
              <a:buFont typeface="Courier New" panose="02070309020205020404" pitchFamily="49" charset="0"/>
              <a:buChar char="o"/>
            </a:pPr>
            <a:r>
              <a:rPr lang="pt-BR" b="1" dirty="0"/>
              <a:t>Os pacotes fazem vários caminhos na transmissão, sem reserva prévia de largura de banda.</a:t>
            </a:r>
          </a:p>
          <a:p>
            <a:pPr algn="ctr">
              <a:buFont typeface="Courier New" panose="02070309020205020404" pitchFamily="49" charset="0"/>
              <a:buChar char="o"/>
            </a:pPr>
            <a:endParaRPr lang="pt-BR" b="1" dirty="0"/>
          </a:p>
          <a:p>
            <a:pPr algn="ctr">
              <a:buFont typeface="Courier New" panose="02070309020205020404" pitchFamily="49" charset="0"/>
              <a:buChar char="o"/>
            </a:pPr>
            <a:endParaRPr lang="pt-BR" b="1" dirty="0"/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0E5EF3A2-68F1-4209-BD01-79583F03C258}"/>
              </a:ext>
            </a:extLst>
          </p:cNvPr>
          <p:cNvSpPr txBox="1">
            <a:spLocks/>
          </p:cNvSpPr>
          <p:nvPr/>
        </p:nvSpPr>
        <p:spPr>
          <a:xfrm>
            <a:off x="1236214" y="1313392"/>
            <a:ext cx="100584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pt-BR" b="1" dirty="0"/>
              <a:t>Geralmente utilizado em redes de computadores.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4E9DD3B-D06E-4730-8569-AA15ED49DBFA}"/>
              </a:ext>
            </a:extLst>
          </p:cNvPr>
          <p:cNvCxnSpPr>
            <a:cxnSpLocks/>
          </p:cNvCxnSpPr>
          <p:nvPr/>
        </p:nvCxnSpPr>
        <p:spPr>
          <a:xfrm>
            <a:off x="3151574" y="1479463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E4505D7-56A8-4349-B204-A1A3D33B8129}"/>
              </a:ext>
            </a:extLst>
          </p:cNvPr>
          <p:cNvCxnSpPr>
            <a:cxnSpLocks/>
          </p:cNvCxnSpPr>
          <p:nvPr/>
        </p:nvCxnSpPr>
        <p:spPr>
          <a:xfrm>
            <a:off x="6180340" y="3567193"/>
            <a:ext cx="0" cy="4543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Laptop PNG Free Images with Transparent Background - (6.970 Free Downloads)">
            <a:extLst>
              <a:ext uri="{FF2B5EF4-FFF2-40B4-BE49-F238E27FC236}">
                <a16:creationId xmlns:a16="http://schemas.microsoft.com/office/drawing/2014/main" id="{08110A6D-6295-4C0D-BEAC-537CF862F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666" y="4749186"/>
            <a:ext cx="2325348" cy="15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80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46" y="315157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CONCEITOS DE 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27CA8-8FDD-4B71-B299-D95760F4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908" y="2615446"/>
            <a:ext cx="9841638" cy="3856375"/>
          </a:xfrm>
        </p:spPr>
        <p:txBody>
          <a:bodyPr>
            <a:normAutofit/>
          </a:bodyPr>
          <a:lstStyle/>
          <a:p>
            <a:pPr algn="ctr">
              <a:buFont typeface="Courier New" panose="02070309020205020404" pitchFamily="49" charset="0"/>
              <a:buChar char="o"/>
            </a:pPr>
            <a:r>
              <a:rPr lang="pt-BR" b="1" dirty="0"/>
              <a:t>Quem o padroniza são algumas empresas;</a:t>
            </a:r>
          </a:p>
          <a:p>
            <a:pPr algn="ctr">
              <a:buFont typeface="Courier New" panose="02070309020205020404" pitchFamily="49" charset="0"/>
              <a:buChar char="o"/>
            </a:pPr>
            <a:endParaRPr lang="pt-BR" b="1" dirty="0"/>
          </a:p>
          <a:p>
            <a:pPr algn="ctr">
              <a:buFont typeface="Courier New" panose="02070309020205020404" pitchFamily="49" charset="0"/>
              <a:buChar char="o"/>
            </a:pPr>
            <a:r>
              <a:rPr lang="pt-BR" b="1" dirty="0"/>
              <a:t>Define o que é comunicado, como é comunicado e quando será comunicado. </a:t>
            </a:r>
          </a:p>
          <a:p>
            <a:pPr algn="ctr">
              <a:buFont typeface="Courier New" panose="02070309020205020404" pitchFamily="49" charset="0"/>
              <a:buChar char="o"/>
            </a:pPr>
            <a:endParaRPr lang="pt-BR" b="1" dirty="0"/>
          </a:p>
          <a:p>
            <a:pPr algn="ctr">
              <a:buFont typeface="Courier New" panose="02070309020205020404" pitchFamily="49" charset="0"/>
              <a:buChar char="o"/>
            </a:pPr>
            <a:endParaRPr lang="pt-BR" b="1" dirty="0"/>
          </a:p>
          <a:p>
            <a:pPr algn="ctr">
              <a:buFont typeface="Courier New" panose="02070309020205020404" pitchFamily="49" charset="0"/>
              <a:buChar char="o"/>
            </a:pPr>
            <a:endParaRPr lang="pt-BR" b="1" dirty="0"/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0E5EF3A2-68F1-4209-BD01-79583F03C258}"/>
              </a:ext>
            </a:extLst>
          </p:cNvPr>
          <p:cNvSpPr txBox="1">
            <a:spLocks/>
          </p:cNvSpPr>
          <p:nvPr/>
        </p:nvSpPr>
        <p:spPr>
          <a:xfrm>
            <a:off x="1236214" y="1375538"/>
            <a:ext cx="100584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pt-BR" b="1" dirty="0"/>
              <a:t>Protocolo: </a:t>
            </a:r>
            <a:r>
              <a:rPr lang="pt-BR" b="1" dirty="0">
                <a:highlight>
                  <a:srgbClr val="808080"/>
                </a:highlight>
              </a:rPr>
              <a:t>Regras</a:t>
            </a:r>
            <a:r>
              <a:rPr lang="pt-BR" b="1" dirty="0"/>
              <a:t> que governam a comunicação dos dados.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4E9DD3B-D06E-4730-8569-AA15ED49DBFA}"/>
              </a:ext>
            </a:extLst>
          </p:cNvPr>
          <p:cNvCxnSpPr>
            <a:cxnSpLocks/>
          </p:cNvCxnSpPr>
          <p:nvPr/>
        </p:nvCxnSpPr>
        <p:spPr>
          <a:xfrm>
            <a:off x="2707691" y="1550486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Protocolo Ícones -5,344 ícones gratuitos">
            <a:extLst>
              <a:ext uri="{FF2B5EF4-FFF2-40B4-BE49-F238E27FC236}">
                <a16:creationId xmlns:a16="http://schemas.microsoft.com/office/drawing/2014/main" id="{A4D69796-E8AF-43C0-93DF-3EDA7BE87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814" y="418928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722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46" y="315157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CONCEITOS DE 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27CA8-8FDD-4B71-B299-D95760F4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504" y="2198196"/>
            <a:ext cx="8440445" cy="33528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b="1" dirty="0"/>
              <a:t>Formato dos dados e ordem que são apresentadas.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B090C1F-773D-497B-8F25-73505EF2CD9D}"/>
              </a:ext>
            </a:extLst>
          </p:cNvPr>
          <p:cNvSpPr/>
          <p:nvPr/>
        </p:nvSpPr>
        <p:spPr>
          <a:xfrm>
            <a:off x="739066" y="2168481"/>
            <a:ext cx="1083076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8938C9F-8CB8-4410-BF6B-AE31199B7E2D}"/>
              </a:ext>
            </a:extLst>
          </p:cNvPr>
          <p:cNvSpPr txBox="1">
            <a:spLocks/>
          </p:cNvSpPr>
          <p:nvPr/>
        </p:nvSpPr>
        <p:spPr>
          <a:xfrm>
            <a:off x="483092" y="2142173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Sintaxe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A2A8248-C277-46D5-9F29-F020723D6A71}"/>
              </a:ext>
            </a:extLst>
          </p:cNvPr>
          <p:cNvSpPr/>
          <p:nvPr/>
        </p:nvSpPr>
        <p:spPr>
          <a:xfrm>
            <a:off x="739066" y="3536495"/>
            <a:ext cx="1083076" cy="4438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E285CE8-B291-45C6-AED9-D23A5D9F8258}"/>
              </a:ext>
            </a:extLst>
          </p:cNvPr>
          <p:cNvSpPr txBox="1">
            <a:spLocks/>
          </p:cNvSpPr>
          <p:nvPr/>
        </p:nvSpPr>
        <p:spPr>
          <a:xfrm>
            <a:off x="1739284" y="3538167"/>
            <a:ext cx="9216501" cy="972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Revela o significado de cada conjunto.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7FF1312-10AE-4663-A786-27294F3B54D7}"/>
              </a:ext>
            </a:extLst>
          </p:cNvPr>
          <p:cNvSpPr/>
          <p:nvPr/>
        </p:nvSpPr>
        <p:spPr>
          <a:xfrm>
            <a:off x="739066" y="4878550"/>
            <a:ext cx="1083076" cy="443883"/>
          </a:xfrm>
          <a:prstGeom prst="rect">
            <a:avLst/>
          </a:prstGeom>
          <a:solidFill>
            <a:srgbClr val="F3A08D"/>
          </a:solidFill>
          <a:ln>
            <a:solidFill>
              <a:srgbClr val="FE63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7729F95B-C856-47AE-B03A-E80AB6A733A7}"/>
              </a:ext>
            </a:extLst>
          </p:cNvPr>
          <p:cNvSpPr txBox="1">
            <a:spLocks/>
          </p:cNvSpPr>
          <p:nvPr/>
        </p:nvSpPr>
        <p:spPr>
          <a:xfrm>
            <a:off x="1970103" y="4909608"/>
            <a:ext cx="9482831" cy="170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700" b="1" dirty="0"/>
              <a:t>Quando e em qual taxa os dados devem ser enviados. </a:t>
            </a:r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0E5EF3A2-68F1-4209-BD01-79583F03C258}"/>
              </a:ext>
            </a:extLst>
          </p:cNvPr>
          <p:cNvSpPr txBox="1">
            <a:spLocks/>
          </p:cNvSpPr>
          <p:nvPr/>
        </p:nvSpPr>
        <p:spPr>
          <a:xfrm>
            <a:off x="1236214" y="1313392"/>
            <a:ext cx="100584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pt-BR" b="1" dirty="0"/>
              <a:t>Elementos chaves de um protocolo: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4E9DD3B-D06E-4730-8569-AA15ED49DBFA}"/>
              </a:ext>
            </a:extLst>
          </p:cNvPr>
          <p:cNvCxnSpPr>
            <a:cxnSpLocks/>
          </p:cNvCxnSpPr>
          <p:nvPr/>
        </p:nvCxnSpPr>
        <p:spPr>
          <a:xfrm>
            <a:off x="3151574" y="1479463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ítulo 1">
            <a:extLst>
              <a:ext uri="{FF2B5EF4-FFF2-40B4-BE49-F238E27FC236}">
                <a16:creationId xmlns:a16="http://schemas.microsoft.com/office/drawing/2014/main" id="{D684CC6B-00AF-4917-A7CD-E7F11F4A2F71}"/>
              </a:ext>
            </a:extLst>
          </p:cNvPr>
          <p:cNvSpPr txBox="1">
            <a:spLocks/>
          </p:cNvSpPr>
          <p:nvPr/>
        </p:nvSpPr>
        <p:spPr>
          <a:xfrm>
            <a:off x="487902" y="3500199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Semântica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BBCA570C-4856-4B1B-8B2E-3431CEDFCA9A}"/>
              </a:ext>
            </a:extLst>
          </p:cNvPr>
          <p:cNvSpPr txBox="1">
            <a:spLocks/>
          </p:cNvSpPr>
          <p:nvPr/>
        </p:nvSpPr>
        <p:spPr>
          <a:xfrm>
            <a:off x="487902" y="4834160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Timing</a:t>
            </a:r>
          </a:p>
        </p:txBody>
      </p:sp>
    </p:spTree>
    <p:extLst>
      <p:ext uri="{BB962C8B-B14F-4D97-AF65-F5344CB8AC3E}">
        <p14:creationId xmlns:p14="http://schemas.microsoft.com/office/powerpoint/2010/main" val="2039508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CONTEXTO HISTÓRICO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27CA8-8FDD-4B71-B299-D95760F4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As redes foram criadas para transportar dados de um computador para o outro; </a:t>
            </a:r>
          </a:p>
          <a:p>
            <a:pPr marL="0" indent="0" algn="ctr">
              <a:buNone/>
            </a:pPr>
            <a:endParaRPr lang="pt-BR" sz="2400" b="1" dirty="0"/>
          </a:p>
          <a:p>
            <a:pPr algn="ctr"/>
            <a:r>
              <a:rPr lang="pt-BR" sz="2400" b="1" dirty="0"/>
              <a:t>Nos anos 60, surgiu a necessidade de dividir informações entre usuários de diferentes e regiões;</a:t>
            </a:r>
          </a:p>
          <a:p>
            <a:pPr marL="0" indent="0" algn="ctr">
              <a:buNone/>
            </a:pPr>
            <a:endParaRPr lang="pt-BR" sz="2400" b="1" dirty="0"/>
          </a:p>
          <a:p>
            <a:pPr algn="ctr"/>
            <a:r>
              <a:rPr lang="pt-BR" sz="2400" b="1" dirty="0"/>
              <a:t>Um exemplo de rede que pode ser citada é a ARPAnet, que foi a primeira rede de computadores feita através de interligação de pacote.</a:t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8541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46" y="315157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CONCEITOS DE CAMADAS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B090C1F-773D-497B-8F25-73505EF2CD9D}"/>
              </a:ext>
            </a:extLst>
          </p:cNvPr>
          <p:cNvSpPr/>
          <p:nvPr/>
        </p:nvSpPr>
        <p:spPr>
          <a:xfrm>
            <a:off x="5693895" y="2964515"/>
            <a:ext cx="1083076" cy="329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8938C9F-8CB8-4410-BF6B-AE31199B7E2D}"/>
              </a:ext>
            </a:extLst>
          </p:cNvPr>
          <p:cNvSpPr txBox="1">
            <a:spLocks/>
          </p:cNvSpPr>
          <p:nvPr/>
        </p:nvSpPr>
        <p:spPr>
          <a:xfrm>
            <a:off x="5623304" y="2972955"/>
            <a:ext cx="1218855" cy="36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Camada Superior</a:t>
            </a:r>
          </a:p>
        </p:txBody>
      </p:sp>
      <p:pic>
        <p:nvPicPr>
          <p:cNvPr id="27" name="Gráfico 26" descr="Mulher">
            <a:extLst>
              <a:ext uri="{FF2B5EF4-FFF2-40B4-BE49-F238E27FC236}">
                <a16:creationId xmlns:a16="http://schemas.microsoft.com/office/drawing/2014/main" id="{7BE9BE00-72E4-40A2-AD39-AE723A0DC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4490" y="2054811"/>
            <a:ext cx="630182" cy="630182"/>
          </a:xfrm>
          <a:prstGeom prst="rect">
            <a:avLst/>
          </a:prstGeom>
        </p:spPr>
      </p:pic>
      <p:pic>
        <p:nvPicPr>
          <p:cNvPr id="29" name="Gráfico 28" descr="Homem">
            <a:extLst>
              <a:ext uri="{FF2B5EF4-FFF2-40B4-BE49-F238E27FC236}">
                <a16:creationId xmlns:a16="http://schemas.microsoft.com/office/drawing/2014/main" id="{FD869A1D-147C-4731-9923-64D022E9B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4463" y="2054811"/>
            <a:ext cx="630181" cy="630181"/>
          </a:xfrm>
          <a:prstGeom prst="rect">
            <a:avLst/>
          </a:prstGeom>
        </p:spPr>
      </p:pic>
      <p:sp>
        <p:nvSpPr>
          <p:cNvPr id="30" name="Título 1">
            <a:extLst>
              <a:ext uri="{FF2B5EF4-FFF2-40B4-BE49-F238E27FC236}">
                <a16:creationId xmlns:a16="http://schemas.microsoft.com/office/drawing/2014/main" id="{007A5F0B-5129-49C3-A05B-4B80FFC024D6}"/>
              </a:ext>
            </a:extLst>
          </p:cNvPr>
          <p:cNvSpPr txBox="1">
            <a:spLocks/>
          </p:cNvSpPr>
          <p:nvPr/>
        </p:nvSpPr>
        <p:spPr>
          <a:xfrm>
            <a:off x="3666041" y="1704354"/>
            <a:ext cx="847079" cy="350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200" b="1" dirty="0">
                <a:solidFill>
                  <a:schemeClr val="tx1"/>
                </a:solidFill>
              </a:rPr>
              <a:t>Emissor</a:t>
            </a: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AEFC81AA-5024-44C4-ADC3-4A924C0BF5EC}"/>
              </a:ext>
            </a:extLst>
          </p:cNvPr>
          <p:cNvSpPr txBox="1">
            <a:spLocks/>
          </p:cNvSpPr>
          <p:nvPr/>
        </p:nvSpPr>
        <p:spPr>
          <a:xfrm>
            <a:off x="8097491" y="1696956"/>
            <a:ext cx="847079" cy="350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200" b="1" dirty="0">
                <a:solidFill>
                  <a:schemeClr val="tx1"/>
                </a:solidFill>
              </a:rPr>
              <a:t>Receptor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B0EBCD0C-E47B-4E46-A323-4567D51529F7}"/>
              </a:ext>
            </a:extLst>
          </p:cNvPr>
          <p:cNvCxnSpPr>
            <a:cxnSpLocks/>
          </p:cNvCxnSpPr>
          <p:nvPr/>
        </p:nvCxnSpPr>
        <p:spPr>
          <a:xfrm flipH="1">
            <a:off x="4089580" y="2820741"/>
            <a:ext cx="1" cy="33048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FBAB49D6-8054-4B76-BC40-06FA5E3ABD2A}"/>
              </a:ext>
            </a:extLst>
          </p:cNvPr>
          <p:cNvCxnSpPr>
            <a:cxnSpLocks/>
          </p:cNvCxnSpPr>
          <p:nvPr/>
        </p:nvCxnSpPr>
        <p:spPr>
          <a:xfrm flipH="1">
            <a:off x="8538787" y="2831096"/>
            <a:ext cx="1" cy="33048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04EF6BBD-13CC-44EA-9FFE-C83440E69DF4}"/>
              </a:ext>
            </a:extLst>
          </p:cNvPr>
          <p:cNvCxnSpPr>
            <a:cxnSpLocks/>
          </p:cNvCxnSpPr>
          <p:nvPr/>
        </p:nvCxnSpPr>
        <p:spPr>
          <a:xfrm flipH="1">
            <a:off x="4082181" y="6125592"/>
            <a:ext cx="4456606" cy="103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36BCA45F-ACF9-4F8D-A881-65FD0C3F5AA3}"/>
              </a:ext>
            </a:extLst>
          </p:cNvPr>
          <p:cNvSpPr/>
          <p:nvPr/>
        </p:nvSpPr>
        <p:spPr>
          <a:xfrm>
            <a:off x="3288003" y="2820741"/>
            <a:ext cx="1603153" cy="749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0623EB70-06CC-407E-9EEE-0C5BA39648E8}"/>
              </a:ext>
            </a:extLst>
          </p:cNvPr>
          <p:cNvSpPr txBox="1">
            <a:spLocks/>
          </p:cNvSpPr>
          <p:nvPr/>
        </p:nvSpPr>
        <p:spPr>
          <a:xfrm>
            <a:off x="3250692" y="2720126"/>
            <a:ext cx="1677773" cy="947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Emissor escreve, armazena num envelope, escreve o endereço e manda para o correio.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1D438156-CAD5-4DC4-8A83-84FEEA304898}"/>
              </a:ext>
            </a:extLst>
          </p:cNvPr>
          <p:cNvSpPr/>
          <p:nvPr/>
        </p:nvSpPr>
        <p:spPr>
          <a:xfrm>
            <a:off x="3325312" y="3981756"/>
            <a:ext cx="1603153" cy="749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0F93616B-52F4-42A6-955C-6800B420097E}"/>
              </a:ext>
            </a:extLst>
          </p:cNvPr>
          <p:cNvSpPr txBox="1">
            <a:spLocks/>
          </p:cNvSpPr>
          <p:nvPr/>
        </p:nvSpPr>
        <p:spPr>
          <a:xfrm>
            <a:off x="3272850" y="3882458"/>
            <a:ext cx="1677773" cy="947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É recolhida por um carteiro, que entrega ao posto mais próximo.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8A39CC1F-EDAF-41EE-A0D1-0E350F5CC9A5}"/>
              </a:ext>
            </a:extLst>
          </p:cNvPr>
          <p:cNvSpPr/>
          <p:nvPr/>
        </p:nvSpPr>
        <p:spPr>
          <a:xfrm>
            <a:off x="3310159" y="5153646"/>
            <a:ext cx="1603153" cy="749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F57524E3-FD73-4FD2-941E-EF129B998B42}"/>
              </a:ext>
            </a:extLst>
          </p:cNvPr>
          <p:cNvSpPr txBox="1">
            <a:spLocks/>
          </p:cNvSpPr>
          <p:nvPr/>
        </p:nvSpPr>
        <p:spPr>
          <a:xfrm>
            <a:off x="3288003" y="5044790"/>
            <a:ext cx="1677773" cy="947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É classificada pelo correio, e adicionada a um transporte para ser levada ao destino.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F85CE414-E20F-46F1-84A8-7858F359375C}"/>
              </a:ext>
            </a:extLst>
          </p:cNvPr>
          <p:cNvSpPr/>
          <p:nvPr/>
        </p:nvSpPr>
        <p:spPr>
          <a:xfrm>
            <a:off x="5702772" y="4142352"/>
            <a:ext cx="1083076" cy="329102"/>
          </a:xfrm>
          <a:prstGeom prst="rect">
            <a:avLst/>
          </a:prstGeom>
          <a:solidFill>
            <a:srgbClr val="F8A8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E0BAE755-2272-4D1B-80D3-C5320CC0BAAF}"/>
              </a:ext>
            </a:extLst>
          </p:cNvPr>
          <p:cNvSpPr txBox="1">
            <a:spLocks/>
          </p:cNvSpPr>
          <p:nvPr/>
        </p:nvSpPr>
        <p:spPr>
          <a:xfrm>
            <a:off x="5623304" y="4130216"/>
            <a:ext cx="1218855" cy="36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Camada Intermediária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D92EAA9-AF3B-4E03-AD72-1DC55F1F5593}"/>
              </a:ext>
            </a:extLst>
          </p:cNvPr>
          <p:cNvSpPr/>
          <p:nvPr/>
        </p:nvSpPr>
        <p:spPr>
          <a:xfrm>
            <a:off x="5677580" y="5363688"/>
            <a:ext cx="1083076" cy="3291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Título 1">
            <a:extLst>
              <a:ext uri="{FF2B5EF4-FFF2-40B4-BE49-F238E27FC236}">
                <a16:creationId xmlns:a16="http://schemas.microsoft.com/office/drawing/2014/main" id="{6B20C56B-71FA-430B-96AA-949112F1C3A6}"/>
              </a:ext>
            </a:extLst>
          </p:cNvPr>
          <p:cNvSpPr txBox="1">
            <a:spLocks/>
          </p:cNvSpPr>
          <p:nvPr/>
        </p:nvSpPr>
        <p:spPr>
          <a:xfrm>
            <a:off x="5609690" y="5329453"/>
            <a:ext cx="1218855" cy="36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Camada Inferior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8D8B8A1-7410-4242-A5D0-55D8C70FD65F}"/>
              </a:ext>
            </a:extLst>
          </p:cNvPr>
          <p:cNvSpPr/>
          <p:nvPr/>
        </p:nvSpPr>
        <p:spPr>
          <a:xfrm>
            <a:off x="7737210" y="2820741"/>
            <a:ext cx="1603153" cy="7491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8F794D42-6CA0-4793-A61B-FDA94F380985}"/>
              </a:ext>
            </a:extLst>
          </p:cNvPr>
          <p:cNvSpPr txBox="1">
            <a:spLocks/>
          </p:cNvSpPr>
          <p:nvPr/>
        </p:nvSpPr>
        <p:spPr>
          <a:xfrm>
            <a:off x="7733110" y="2729187"/>
            <a:ext cx="1677773" cy="947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O receptor pega o envelope na caixa de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</a:rPr>
              <a:t>o correio, abre e vê seu conteúdo.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DED353C-5FE5-4C6D-B75E-2F9BABCA0253}"/>
              </a:ext>
            </a:extLst>
          </p:cNvPr>
          <p:cNvSpPr/>
          <p:nvPr/>
        </p:nvSpPr>
        <p:spPr>
          <a:xfrm>
            <a:off x="7737210" y="4002729"/>
            <a:ext cx="1603153" cy="7491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C8776CE0-BC74-4905-B5F0-6C549121ECA9}"/>
              </a:ext>
            </a:extLst>
          </p:cNvPr>
          <p:cNvSpPr/>
          <p:nvPr/>
        </p:nvSpPr>
        <p:spPr>
          <a:xfrm>
            <a:off x="7770419" y="5170059"/>
            <a:ext cx="1603153" cy="7491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B46FFD74-1CF6-4F5B-BCC8-10FA8B901714}"/>
              </a:ext>
            </a:extLst>
          </p:cNvPr>
          <p:cNvSpPr txBox="1">
            <a:spLocks/>
          </p:cNvSpPr>
          <p:nvPr/>
        </p:nvSpPr>
        <p:spPr>
          <a:xfrm>
            <a:off x="7689224" y="3915581"/>
            <a:ext cx="1677773" cy="947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O envelope é classificado e enviado para o receptor.</a:t>
            </a:r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C6E9F3F1-0E59-4163-AB13-3F71A758ED9B}"/>
              </a:ext>
            </a:extLst>
          </p:cNvPr>
          <p:cNvSpPr txBox="1">
            <a:spLocks/>
          </p:cNvSpPr>
          <p:nvPr/>
        </p:nvSpPr>
        <p:spPr>
          <a:xfrm>
            <a:off x="7733110" y="5044790"/>
            <a:ext cx="1677773" cy="947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O envelope é entregue ao posto dos correios, pelo transporte.</a:t>
            </a:r>
          </a:p>
        </p:txBody>
      </p:sp>
    </p:spTree>
    <p:extLst>
      <p:ext uri="{BB962C8B-B14F-4D97-AF65-F5344CB8AC3E}">
        <p14:creationId xmlns:p14="http://schemas.microsoft.com/office/powerpoint/2010/main" val="4227630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46" y="315157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 OSI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B090C1F-773D-497B-8F25-73505EF2CD9D}"/>
              </a:ext>
            </a:extLst>
          </p:cNvPr>
          <p:cNvSpPr/>
          <p:nvPr/>
        </p:nvSpPr>
        <p:spPr>
          <a:xfrm>
            <a:off x="5536710" y="2142173"/>
            <a:ext cx="1083076" cy="330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8938C9F-8CB8-4410-BF6B-AE31199B7E2D}"/>
              </a:ext>
            </a:extLst>
          </p:cNvPr>
          <p:cNvSpPr txBox="1">
            <a:spLocks/>
          </p:cNvSpPr>
          <p:nvPr/>
        </p:nvSpPr>
        <p:spPr>
          <a:xfrm>
            <a:off x="5267790" y="2046673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Aplicação</a:t>
            </a:r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0E5EF3A2-68F1-4209-BD01-79583F03C258}"/>
              </a:ext>
            </a:extLst>
          </p:cNvPr>
          <p:cNvSpPr txBox="1">
            <a:spLocks/>
          </p:cNvSpPr>
          <p:nvPr/>
        </p:nvSpPr>
        <p:spPr>
          <a:xfrm>
            <a:off x="834503" y="5676565"/>
            <a:ext cx="4241308" cy="3306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pt-BR" sz="1400" b="1" dirty="0"/>
              <a:t>Define especificações elétricas e físicas da ligação de dados. 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4E9DD3B-D06E-4730-8569-AA15ED49DBFA}"/>
              </a:ext>
            </a:extLst>
          </p:cNvPr>
          <p:cNvCxnSpPr>
            <a:cxnSpLocks/>
          </p:cNvCxnSpPr>
          <p:nvPr/>
        </p:nvCxnSpPr>
        <p:spPr>
          <a:xfrm>
            <a:off x="2223114" y="1479462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AF060DC4-71A0-4083-A288-02D872C47B6A}"/>
              </a:ext>
            </a:extLst>
          </p:cNvPr>
          <p:cNvSpPr/>
          <p:nvPr/>
        </p:nvSpPr>
        <p:spPr>
          <a:xfrm>
            <a:off x="5554462" y="2747791"/>
            <a:ext cx="1083076" cy="330619"/>
          </a:xfrm>
          <a:prstGeom prst="rect">
            <a:avLst/>
          </a:prstGeom>
          <a:solidFill>
            <a:srgbClr val="FE97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36EF2807-AC59-4055-B2C4-88F55B1DB75F}"/>
              </a:ext>
            </a:extLst>
          </p:cNvPr>
          <p:cNvSpPr txBox="1">
            <a:spLocks/>
          </p:cNvSpPr>
          <p:nvPr/>
        </p:nvSpPr>
        <p:spPr>
          <a:xfrm>
            <a:off x="5294420" y="2652291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Apresentação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06BC9DB-1E11-40AA-92F6-069DB4444D37}"/>
              </a:ext>
            </a:extLst>
          </p:cNvPr>
          <p:cNvSpPr/>
          <p:nvPr/>
        </p:nvSpPr>
        <p:spPr>
          <a:xfrm>
            <a:off x="5554462" y="3306943"/>
            <a:ext cx="1083076" cy="3306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A10AB39B-9A65-4977-9301-A91092227B23}"/>
              </a:ext>
            </a:extLst>
          </p:cNvPr>
          <p:cNvSpPr txBox="1">
            <a:spLocks/>
          </p:cNvSpPr>
          <p:nvPr/>
        </p:nvSpPr>
        <p:spPr>
          <a:xfrm>
            <a:off x="5294420" y="3222397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Sessão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9517A13-3555-49B0-A3F3-5E936E5342FD}"/>
              </a:ext>
            </a:extLst>
          </p:cNvPr>
          <p:cNvSpPr/>
          <p:nvPr/>
        </p:nvSpPr>
        <p:spPr>
          <a:xfrm>
            <a:off x="5564814" y="3903224"/>
            <a:ext cx="1083076" cy="33061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15B789FF-12DF-4715-A76A-A3FDDCB82213}"/>
              </a:ext>
            </a:extLst>
          </p:cNvPr>
          <p:cNvSpPr txBox="1">
            <a:spLocks/>
          </p:cNvSpPr>
          <p:nvPr/>
        </p:nvSpPr>
        <p:spPr>
          <a:xfrm>
            <a:off x="5304774" y="3818678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Transporte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0470E18-1113-4C14-A384-732EA5B37EED}"/>
              </a:ext>
            </a:extLst>
          </p:cNvPr>
          <p:cNvSpPr/>
          <p:nvPr/>
        </p:nvSpPr>
        <p:spPr>
          <a:xfrm>
            <a:off x="5582570" y="4400378"/>
            <a:ext cx="1083076" cy="330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D0765C67-BE00-4FBC-A8AC-29D2B1B04824}"/>
              </a:ext>
            </a:extLst>
          </p:cNvPr>
          <p:cNvSpPr txBox="1">
            <a:spLocks/>
          </p:cNvSpPr>
          <p:nvPr/>
        </p:nvSpPr>
        <p:spPr>
          <a:xfrm>
            <a:off x="5315130" y="4331512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Rede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C29DF12-DBD6-4111-8F91-C80A2BA672BA}"/>
              </a:ext>
            </a:extLst>
          </p:cNvPr>
          <p:cNvSpPr/>
          <p:nvPr/>
        </p:nvSpPr>
        <p:spPr>
          <a:xfrm>
            <a:off x="5601800" y="4996659"/>
            <a:ext cx="1083076" cy="3306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65E4555F-AF46-4552-919C-918EA02AAECF}"/>
              </a:ext>
            </a:extLst>
          </p:cNvPr>
          <p:cNvSpPr txBox="1">
            <a:spLocks/>
          </p:cNvSpPr>
          <p:nvPr/>
        </p:nvSpPr>
        <p:spPr>
          <a:xfrm>
            <a:off x="5341758" y="4924892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Enlace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3CB2235-24EC-4FD0-BA91-4C60B69C0B05}"/>
              </a:ext>
            </a:extLst>
          </p:cNvPr>
          <p:cNvSpPr/>
          <p:nvPr/>
        </p:nvSpPr>
        <p:spPr>
          <a:xfrm>
            <a:off x="5595895" y="5643187"/>
            <a:ext cx="1083076" cy="3306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D38303FD-5A65-41E6-BA29-8FDD1BD1A92C}"/>
              </a:ext>
            </a:extLst>
          </p:cNvPr>
          <p:cNvSpPr txBox="1">
            <a:spLocks/>
          </p:cNvSpPr>
          <p:nvPr/>
        </p:nvSpPr>
        <p:spPr>
          <a:xfrm>
            <a:off x="5324002" y="5566218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Física</a:t>
            </a:r>
          </a:p>
        </p:txBody>
      </p:sp>
      <p:sp>
        <p:nvSpPr>
          <p:cNvPr id="37" name="Espaço Reservado para Conteúdo 2">
            <a:extLst>
              <a:ext uri="{FF2B5EF4-FFF2-40B4-BE49-F238E27FC236}">
                <a16:creationId xmlns:a16="http://schemas.microsoft.com/office/drawing/2014/main" id="{F339ACE9-AD0B-4880-B66E-D68948577EA4}"/>
              </a:ext>
            </a:extLst>
          </p:cNvPr>
          <p:cNvSpPr txBox="1">
            <a:spLocks/>
          </p:cNvSpPr>
          <p:nvPr/>
        </p:nvSpPr>
        <p:spPr>
          <a:xfrm>
            <a:off x="1388614" y="1288239"/>
            <a:ext cx="100584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   Se trata de vários protocolos que são independentes. Possui 7 camadas.</a:t>
            </a:r>
          </a:p>
        </p:txBody>
      </p:sp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ABB3F2E3-D310-42F9-86FE-59DE7E638E0F}"/>
              </a:ext>
            </a:extLst>
          </p:cNvPr>
          <p:cNvSpPr txBox="1">
            <a:spLocks/>
          </p:cNvSpPr>
          <p:nvPr/>
        </p:nvSpPr>
        <p:spPr>
          <a:xfrm>
            <a:off x="6665646" y="5036569"/>
            <a:ext cx="4250376" cy="2656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Transferência nó-a-nó.</a:t>
            </a:r>
            <a:endParaRPr lang="pt-BR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Espaço Reservado para Conteúdo 2">
            <a:extLst>
              <a:ext uri="{FF2B5EF4-FFF2-40B4-BE49-F238E27FC236}">
                <a16:creationId xmlns:a16="http://schemas.microsoft.com/office/drawing/2014/main" id="{15D2675D-2074-4AC6-931D-E689E9745559}"/>
              </a:ext>
            </a:extLst>
          </p:cNvPr>
          <p:cNvSpPr txBox="1">
            <a:spLocks/>
          </p:cNvSpPr>
          <p:nvPr/>
        </p:nvSpPr>
        <p:spPr>
          <a:xfrm>
            <a:off x="824683" y="4435504"/>
            <a:ext cx="4250376" cy="617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pt-BR" sz="1200" b="1" dirty="0"/>
              <a:t> Trata o encaminhamento de pacotes através de funções de comutação e de endereçamento lógico.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Espaço Reservado para Conteúdo 2">
            <a:extLst>
              <a:ext uri="{FF2B5EF4-FFF2-40B4-BE49-F238E27FC236}">
                <a16:creationId xmlns:a16="http://schemas.microsoft.com/office/drawing/2014/main" id="{56D0AC2D-D2D1-413A-AD3B-DC5F2CBD1E2E}"/>
              </a:ext>
            </a:extLst>
          </p:cNvPr>
          <p:cNvSpPr txBox="1">
            <a:spLocks/>
          </p:cNvSpPr>
          <p:nvPr/>
        </p:nvSpPr>
        <p:spPr>
          <a:xfrm>
            <a:off x="6782169" y="3863723"/>
            <a:ext cx="4883085" cy="596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pt-BR" sz="1200" b="1" dirty="0"/>
              <a:t>Fornece as funções e meios de transferência de sequências de dados de uma fonte para um hospedeiro de destino.</a:t>
            </a:r>
            <a:endParaRPr lang="pt-BR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Espaço Reservado para Conteúdo 2">
            <a:extLst>
              <a:ext uri="{FF2B5EF4-FFF2-40B4-BE49-F238E27FC236}">
                <a16:creationId xmlns:a16="http://schemas.microsoft.com/office/drawing/2014/main" id="{E363C686-CDA2-4784-A745-817A120C09EC}"/>
              </a:ext>
            </a:extLst>
          </p:cNvPr>
          <p:cNvSpPr txBox="1">
            <a:spLocks/>
          </p:cNvSpPr>
          <p:nvPr/>
        </p:nvSpPr>
        <p:spPr>
          <a:xfrm>
            <a:off x="816555" y="3338532"/>
            <a:ext cx="4241308" cy="33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pt-BR" sz="1200" b="1" dirty="0"/>
              <a:t>Controla as conexões entre os dispositivos.</a:t>
            </a:r>
            <a:endParaRPr lang="pt-BR" sz="1050" b="1" dirty="0"/>
          </a:p>
        </p:txBody>
      </p:sp>
      <p:sp>
        <p:nvSpPr>
          <p:cNvPr id="43" name="Espaço Reservado para Conteúdo 2">
            <a:extLst>
              <a:ext uri="{FF2B5EF4-FFF2-40B4-BE49-F238E27FC236}">
                <a16:creationId xmlns:a16="http://schemas.microsoft.com/office/drawing/2014/main" id="{F89F4C45-F132-46C6-94FA-74AC97984B93}"/>
              </a:ext>
            </a:extLst>
          </p:cNvPr>
          <p:cNvSpPr txBox="1">
            <a:spLocks/>
          </p:cNvSpPr>
          <p:nvPr/>
        </p:nvSpPr>
        <p:spPr>
          <a:xfrm>
            <a:off x="7098523" y="2728505"/>
            <a:ext cx="4250376" cy="265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pt-BR" sz="1200" b="1" dirty="0"/>
              <a:t>Verifica os dados, garantido ser compatível com os recursos de comunicação. 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Espaço Reservado para Conteúdo 2">
            <a:extLst>
              <a:ext uri="{FF2B5EF4-FFF2-40B4-BE49-F238E27FC236}">
                <a16:creationId xmlns:a16="http://schemas.microsoft.com/office/drawing/2014/main" id="{8ABEB5B0-98AB-47E3-80B0-BC8B8E8FC9AF}"/>
              </a:ext>
            </a:extLst>
          </p:cNvPr>
          <p:cNvSpPr txBox="1">
            <a:spLocks/>
          </p:cNvSpPr>
          <p:nvPr/>
        </p:nvSpPr>
        <p:spPr>
          <a:xfrm>
            <a:off x="892022" y="2054808"/>
            <a:ext cx="4241308" cy="602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pt-BR" sz="1200" b="1" dirty="0"/>
              <a:t>Interage diretamente com o software, fornecendo funções de comunicação conforme necessário.</a:t>
            </a:r>
            <a:endParaRPr lang="pt-BR" sz="900" b="1" dirty="0"/>
          </a:p>
        </p:txBody>
      </p:sp>
    </p:spTree>
    <p:extLst>
      <p:ext uri="{BB962C8B-B14F-4D97-AF65-F5344CB8AC3E}">
        <p14:creationId xmlns:p14="http://schemas.microsoft.com/office/powerpoint/2010/main" val="293225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46" y="315157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/>
              <a:t>TCP/IP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B090C1F-773D-497B-8F25-73505EF2CD9D}"/>
              </a:ext>
            </a:extLst>
          </p:cNvPr>
          <p:cNvSpPr/>
          <p:nvPr/>
        </p:nvSpPr>
        <p:spPr>
          <a:xfrm>
            <a:off x="5536710" y="2142172"/>
            <a:ext cx="1083076" cy="59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8938C9F-8CB8-4410-BF6B-AE31199B7E2D}"/>
              </a:ext>
            </a:extLst>
          </p:cNvPr>
          <p:cNvSpPr txBox="1">
            <a:spLocks/>
          </p:cNvSpPr>
          <p:nvPr/>
        </p:nvSpPr>
        <p:spPr>
          <a:xfrm>
            <a:off x="5276668" y="2165650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Aplicação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4E9DD3B-D06E-4730-8569-AA15ED49DBFA}"/>
              </a:ext>
            </a:extLst>
          </p:cNvPr>
          <p:cNvCxnSpPr>
            <a:cxnSpLocks/>
          </p:cNvCxnSpPr>
          <p:nvPr/>
        </p:nvCxnSpPr>
        <p:spPr>
          <a:xfrm>
            <a:off x="2223114" y="1479462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AF060DC4-71A0-4083-A288-02D872C47B6A}"/>
              </a:ext>
            </a:extLst>
          </p:cNvPr>
          <p:cNvSpPr/>
          <p:nvPr/>
        </p:nvSpPr>
        <p:spPr>
          <a:xfrm>
            <a:off x="5554462" y="3739978"/>
            <a:ext cx="1111184" cy="390340"/>
          </a:xfrm>
          <a:prstGeom prst="rect">
            <a:avLst/>
          </a:prstGeom>
          <a:solidFill>
            <a:srgbClr val="FE97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9517A13-3555-49B0-A3F3-5E936E5342FD}"/>
              </a:ext>
            </a:extLst>
          </p:cNvPr>
          <p:cNvSpPr/>
          <p:nvPr/>
        </p:nvSpPr>
        <p:spPr>
          <a:xfrm>
            <a:off x="5554462" y="3087663"/>
            <a:ext cx="1083076" cy="41671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15B789FF-12DF-4715-A76A-A3FDDCB82213}"/>
              </a:ext>
            </a:extLst>
          </p:cNvPr>
          <p:cNvSpPr txBox="1">
            <a:spLocks/>
          </p:cNvSpPr>
          <p:nvPr/>
        </p:nvSpPr>
        <p:spPr>
          <a:xfrm>
            <a:off x="5322528" y="3057798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Transporte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0470E18-1113-4C14-A384-732EA5B37EED}"/>
              </a:ext>
            </a:extLst>
          </p:cNvPr>
          <p:cNvSpPr/>
          <p:nvPr/>
        </p:nvSpPr>
        <p:spPr>
          <a:xfrm>
            <a:off x="5554462" y="4400378"/>
            <a:ext cx="1111184" cy="4005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D0765C67-BE00-4FBC-A8AC-29D2B1B04824}"/>
              </a:ext>
            </a:extLst>
          </p:cNvPr>
          <p:cNvSpPr txBox="1">
            <a:spLocks/>
          </p:cNvSpPr>
          <p:nvPr/>
        </p:nvSpPr>
        <p:spPr>
          <a:xfrm>
            <a:off x="5304772" y="3702020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37" name="Espaço Reservado para Conteúdo 2">
            <a:extLst>
              <a:ext uri="{FF2B5EF4-FFF2-40B4-BE49-F238E27FC236}">
                <a16:creationId xmlns:a16="http://schemas.microsoft.com/office/drawing/2014/main" id="{F339ACE9-AD0B-4880-B66E-D68948577EA4}"/>
              </a:ext>
            </a:extLst>
          </p:cNvPr>
          <p:cNvSpPr txBox="1">
            <a:spLocks/>
          </p:cNvSpPr>
          <p:nvPr/>
        </p:nvSpPr>
        <p:spPr>
          <a:xfrm>
            <a:off x="1388614" y="1288235"/>
            <a:ext cx="100584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   Se trata de vários protocolos que são independentes. Possui 4 camadas.</a:t>
            </a:r>
          </a:p>
        </p:txBody>
      </p:sp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ABB3F2E3-D310-42F9-86FE-59DE7E638E0F}"/>
              </a:ext>
            </a:extLst>
          </p:cNvPr>
          <p:cNvSpPr txBox="1">
            <a:spLocks/>
          </p:cNvSpPr>
          <p:nvPr/>
        </p:nvSpPr>
        <p:spPr>
          <a:xfrm>
            <a:off x="6881296" y="4391500"/>
            <a:ext cx="4539082" cy="52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pt-BR" sz="1200" b="1" dirty="0"/>
              <a:t>É responsável por inserir os pacotes TCP/IP no caminho de rede e receber pacotes TCP/IP fora dele.</a:t>
            </a:r>
            <a:endParaRPr lang="pt-BR" sz="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Espaço Reservado para Conteúdo 2">
            <a:extLst>
              <a:ext uri="{FF2B5EF4-FFF2-40B4-BE49-F238E27FC236}">
                <a16:creationId xmlns:a16="http://schemas.microsoft.com/office/drawing/2014/main" id="{15D2675D-2074-4AC6-931D-E689E9745559}"/>
              </a:ext>
            </a:extLst>
          </p:cNvPr>
          <p:cNvSpPr txBox="1">
            <a:spLocks/>
          </p:cNvSpPr>
          <p:nvPr/>
        </p:nvSpPr>
        <p:spPr>
          <a:xfrm>
            <a:off x="812110" y="3718157"/>
            <a:ext cx="4250376" cy="617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pt-BR" sz="1200" b="1" dirty="0"/>
              <a:t>Responsável pelo endereçamento de Internet do hospedeiro, empacotamento e funções de encaminhamento.</a:t>
            </a:r>
            <a:endParaRPr lang="pt-B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Espaço Reservado para Conteúdo 2">
            <a:extLst>
              <a:ext uri="{FF2B5EF4-FFF2-40B4-BE49-F238E27FC236}">
                <a16:creationId xmlns:a16="http://schemas.microsoft.com/office/drawing/2014/main" id="{56D0AC2D-D2D1-413A-AD3B-DC5F2CBD1E2E}"/>
              </a:ext>
            </a:extLst>
          </p:cNvPr>
          <p:cNvSpPr txBox="1">
            <a:spLocks/>
          </p:cNvSpPr>
          <p:nvPr/>
        </p:nvSpPr>
        <p:spPr>
          <a:xfrm>
            <a:off x="6762940" y="3143776"/>
            <a:ext cx="4883085" cy="596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pt-BR" sz="1200" b="1" dirty="0"/>
              <a:t>Responsável pelo fornecimento da camada de aplicação com serviços de sessão de comunicação e datagrama.</a:t>
            </a:r>
            <a:endParaRPr lang="pt-BR" sz="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Espaço Reservado para Conteúdo 2">
            <a:extLst>
              <a:ext uri="{FF2B5EF4-FFF2-40B4-BE49-F238E27FC236}">
                <a16:creationId xmlns:a16="http://schemas.microsoft.com/office/drawing/2014/main" id="{8ABEB5B0-98AB-47E3-80B0-BC8B8E8FC9AF}"/>
              </a:ext>
            </a:extLst>
          </p:cNvPr>
          <p:cNvSpPr txBox="1">
            <a:spLocks/>
          </p:cNvSpPr>
          <p:nvPr/>
        </p:nvSpPr>
        <p:spPr>
          <a:xfrm>
            <a:off x="905339" y="2116933"/>
            <a:ext cx="4241308" cy="910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pt-BR" sz="1200" b="1" dirty="0"/>
              <a:t>Fornece às aplicações a capacidade de acesso a serviços de outras camadas.</a:t>
            </a:r>
            <a:endParaRPr lang="pt-BR" sz="600" b="1" dirty="0"/>
          </a:p>
        </p:txBody>
      </p:sp>
      <p:sp>
        <p:nvSpPr>
          <p:cNvPr id="45" name="Título 1">
            <a:extLst>
              <a:ext uri="{FF2B5EF4-FFF2-40B4-BE49-F238E27FC236}">
                <a16:creationId xmlns:a16="http://schemas.microsoft.com/office/drawing/2014/main" id="{8C638D08-769E-401F-9798-4E5C7C62FD05}"/>
              </a:ext>
            </a:extLst>
          </p:cNvPr>
          <p:cNvSpPr txBox="1">
            <a:spLocks/>
          </p:cNvSpPr>
          <p:nvPr/>
        </p:nvSpPr>
        <p:spPr>
          <a:xfrm>
            <a:off x="5329932" y="4361698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Rede</a:t>
            </a:r>
          </a:p>
        </p:txBody>
      </p:sp>
    </p:spTree>
    <p:extLst>
      <p:ext uri="{BB962C8B-B14F-4D97-AF65-F5344CB8AC3E}">
        <p14:creationId xmlns:p14="http://schemas.microsoft.com/office/powerpoint/2010/main" val="1883817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6A75FC9-151D-4A66-9EC3-F56D05892281}"/>
              </a:ext>
            </a:extLst>
          </p:cNvPr>
          <p:cNvCxnSpPr>
            <a:cxnSpLocks/>
          </p:cNvCxnSpPr>
          <p:nvPr/>
        </p:nvCxnSpPr>
        <p:spPr>
          <a:xfrm>
            <a:off x="6344575" y="5038681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COMUNICAÇÃO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27CA8-8FDD-4B71-B299-D95760F4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Trata-se da transmissão de informações entre sistemas de computadores; </a:t>
            </a:r>
          </a:p>
          <a:p>
            <a:pPr algn="ctr"/>
            <a:endParaRPr lang="pt-BR" sz="2400" b="1" dirty="0"/>
          </a:p>
          <a:p>
            <a:pPr algn="ctr"/>
            <a:r>
              <a:rPr lang="pt-BR" sz="2400" b="1" dirty="0"/>
              <a:t>Ou seja, múltiplos computadores ligados à uma mesma rede.</a:t>
            </a:r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3AAEF592-BD8C-4BDB-8744-B078C748F7A3}"/>
              </a:ext>
            </a:extLst>
          </p:cNvPr>
          <p:cNvSpPr/>
          <p:nvPr/>
        </p:nvSpPr>
        <p:spPr>
          <a:xfrm>
            <a:off x="3986074" y="3665146"/>
            <a:ext cx="692458" cy="8078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42B3F454-22DE-432E-B5F9-61AD04CE2DC2}"/>
              </a:ext>
            </a:extLst>
          </p:cNvPr>
          <p:cNvSpPr/>
          <p:nvPr/>
        </p:nvSpPr>
        <p:spPr>
          <a:xfrm>
            <a:off x="7440967" y="3684233"/>
            <a:ext cx="692458" cy="8078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trela: 4 Pontas 6">
            <a:extLst>
              <a:ext uri="{FF2B5EF4-FFF2-40B4-BE49-F238E27FC236}">
                <a16:creationId xmlns:a16="http://schemas.microsoft.com/office/drawing/2014/main" id="{4430DD69-33C5-4B1C-8B86-3A17D4508969}"/>
              </a:ext>
            </a:extLst>
          </p:cNvPr>
          <p:cNvSpPr/>
          <p:nvPr/>
        </p:nvSpPr>
        <p:spPr>
          <a:xfrm>
            <a:off x="3878058" y="5038681"/>
            <a:ext cx="878889" cy="8078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trela: 4 Pontas 9">
            <a:extLst>
              <a:ext uri="{FF2B5EF4-FFF2-40B4-BE49-F238E27FC236}">
                <a16:creationId xmlns:a16="http://schemas.microsoft.com/office/drawing/2014/main" id="{5AC6905A-00D3-4246-87B3-979A3725E907}"/>
              </a:ext>
            </a:extLst>
          </p:cNvPr>
          <p:cNvSpPr/>
          <p:nvPr/>
        </p:nvSpPr>
        <p:spPr>
          <a:xfrm>
            <a:off x="7420254" y="5038681"/>
            <a:ext cx="878889" cy="8078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B9E9AC-AAB8-418C-8274-2B2C844F31E4}"/>
              </a:ext>
            </a:extLst>
          </p:cNvPr>
          <p:cNvSpPr/>
          <p:nvPr/>
        </p:nvSpPr>
        <p:spPr>
          <a:xfrm>
            <a:off x="5554462" y="4819687"/>
            <a:ext cx="1083076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AE413B2-89D7-4B4B-88C5-97FC80EECFCE}"/>
              </a:ext>
            </a:extLst>
          </p:cNvPr>
          <p:cNvSpPr txBox="1">
            <a:spLocks/>
          </p:cNvSpPr>
          <p:nvPr/>
        </p:nvSpPr>
        <p:spPr>
          <a:xfrm>
            <a:off x="3490403" y="4548691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PROTOCOLO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8EF3A68-DCAA-47E4-985E-1797FBF56591}"/>
              </a:ext>
            </a:extLst>
          </p:cNvPr>
          <p:cNvSpPr txBox="1">
            <a:spLocks/>
          </p:cNvSpPr>
          <p:nvPr/>
        </p:nvSpPr>
        <p:spPr>
          <a:xfrm>
            <a:off x="6945297" y="4548691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PROTOCOLO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AE2AB577-D3BC-4ED2-AA11-6D7160FC50A0}"/>
              </a:ext>
            </a:extLst>
          </p:cNvPr>
          <p:cNvSpPr txBox="1">
            <a:spLocks/>
          </p:cNvSpPr>
          <p:nvPr/>
        </p:nvSpPr>
        <p:spPr>
          <a:xfrm>
            <a:off x="3490402" y="5989243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TRANSMISSOR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E3F4F49-FE5D-425C-BC34-8D0816828653}"/>
              </a:ext>
            </a:extLst>
          </p:cNvPr>
          <p:cNvSpPr txBox="1">
            <a:spLocks/>
          </p:cNvSpPr>
          <p:nvPr/>
        </p:nvSpPr>
        <p:spPr>
          <a:xfrm>
            <a:off x="7017800" y="5950366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RECEPTOR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E83BB8D-5160-4E4E-A30A-B03A24373722}"/>
              </a:ext>
            </a:extLst>
          </p:cNvPr>
          <p:cNvSpPr txBox="1">
            <a:spLocks/>
          </p:cNvSpPr>
          <p:nvPr/>
        </p:nvSpPr>
        <p:spPr>
          <a:xfrm>
            <a:off x="5261499" y="4952625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MENSAGEM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0047A09-1E6E-4BD0-80CF-2B6239E9155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756947" y="5442615"/>
            <a:ext cx="266330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27C7F557-D1DE-465A-9202-95640F3B1918}"/>
              </a:ext>
            </a:extLst>
          </p:cNvPr>
          <p:cNvSpPr txBox="1">
            <a:spLocks/>
          </p:cNvSpPr>
          <p:nvPr/>
        </p:nvSpPr>
        <p:spPr>
          <a:xfrm>
            <a:off x="5246702" y="5481069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Meio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8A6F5B9D-CBBF-47BE-B7C9-2062C8B192C4}"/>
              </a:ext>
            </a:extLst>
          </p:cNvPr>
          <p:cNvCxnSpPr>
            <a:cxnSpLocks/>
          </p:cNvCxnSpPr>
          <p:nvPr/>
        </p:nvCxnSpPr>
        <p:spPr>
          <a:xfrm>
            <a:off x="5069150" y="5038681"/>
            <a:ext cx="57261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464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A7A78B6-EBF2-43EA-98B5-776BDED4577E}"/>
              </a:ext>
            </a:extLst>
          </p:cNvPr>
          <p:cNvCxnSpPr>
            <a:cxnSpLocks/>
          </p:cNvCxnSpPr>
          <p:nvPr/>
        </p:nvCxnSpPr>
        <p:spPr>
          <a:xfrm>
            <a:off x="6868637" y="4512739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7160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COMUNICAÇÃO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27CA8-8FDD-4B71-B299-D95760F4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Conjunto de mecanismos que possibilita processar e transportar a informação desde a sua origem até ao destino.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AA9BB1-72A4-4C9D-B76F-98FBD299D554}"/>
              </a:ext>
            </a:extLst>
          </p:cNvPr>
          <p:cNvSpPr txBox="1">
            <a:spLocks/>
          </p:cNvSpPr>
          <p:nvPr/>
        </p:nvSpPr>
        <p:spPr>
          <a:xfrm>
            <a:off x="1066800" y="73152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2000" b="1" dirty="0">
                <a:solidFill>
                  <a:schemeClr val="tx1"/>
                </a:solidFill>
              </a:rPr>
              <a:t>SISTEMAS DE COMUNICAÇÃO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ADA3B04-EA51-4362-A1F9-C03019BCB0C1}"/>
              </a:ext>
            </a:extLst>
          </p:cNvPr>
          <p:cNvCxnSpPr>
            <a:cxnSpLocks/>
          </p:cNvCxnSpPr>
          <p:nvPr/>
        </p:nvCxnSpPr>
        <p:spPr>
          <a:xfrm>
            <a:off x="3142696" y="1417320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B56C1F4A-0B25-4B19-9000-75531770BC1D}"/>
              </a:ext>
            </a:extLst>
          </p:cNvPr>
          <p:cNvSpPr/>
          <p:nvPr/>
        </p:nvSpPr>
        <p:spPr>
          <a:xfrm>
            <a:off x="3738053" y="3960323"/>
            <a:ext cx="1171853" cy="11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F80E8FE-8805-4F3D-A1F8-F811DDF17526}"/>
              </a:ext>
            </a:extLst>
          </p:cNvPr>
          <p:cNvSpPr/>
          <p:nvPr/>
        </p:nvSpPr>
        <p:spPr>
          <a:xfrm>
            <a:off x="7700178" y="3941901"/>
            <a:ext cx="1192566" cy="11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B090C1F-773D-497B-8F25-73505EF2CD9D}"/>
              </a:ext>
            </a:extLst>
          </p:cNvPr>
          <p:cNvSpPr/>
          <p:nvPr/>
        </p:nvSpPr>
        <p:spPr>
          <a:xfrm>
            <a:off x="5579245" y="4290798"/>
            <a:ext cx="1451593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8938C9F-8CB8-4410-BF6B-AE31199B7E2D}"/>
              </a:ext>
            </a:extLst>
          </p:cNvPr>
          <p:cNvSpPr txBox="1">
            <a:spLocks/>
          </p:cNvSpPr>
          <p:nvPr/>
        </p:nvSpPr>
        <p:spPr>
          <a:xfrm>
            <a:off x="5479789" y="4432394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MENSAGEM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62CCF44-EA4B-4BF3-89F4-B1E083D068C9}"/>
              </a:ext>
            </a:extLst>
          </p:cNvPr>
          <p:cNvSpPr txBox="1">
            <a:spLocks/>
          </p:cNvSpPr>
          <p:nvPr/>
        </p:nvSpPr>
        <p:spPr>
          <a:xfrm>
            <a:off x="3505016" y="4432394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EMISSOR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07C98B3-AB2F-431A-89F0-33CBC1B4AC5A}"/>
              </a:ext>
            </a:extLst>
          </p:cNvPr>
          <p:cNvSpPr txBox="1">
            <a:spLocks/>
          </p:cNvSpPr>
          <p:nvPr/>
        </p:nvSpPr>
        <p:spPr>
          <a:xfrm>
            <a:off x="7454562" y="4433061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RECEPTOR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C0F4C61-E286-4F18-A88F-6BA5C8CB1799}"/>
              </a:ext>
            </a:extLst>
          </p:cNvPr>
          <p:cNvCxnSpPr>
            <a:cxnSpLocks/>
          </p:cNvCxnSpPr>
          <p:nvPr/>
        </p:nvCxnSpPr>
        <p:spPr>
          <a:xfrm>
            <a:off x="5188814" y="4512739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985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7160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COMUNICAÇÃO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27CA8-8FDD-4B71-B299-D95760F4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569" y="2142779"/>
            <a:ext cx="10058400" cy="594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A mensagem de vídeo é enviada em frames, que passam para bits.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AA9BB1-72A4-4C9D-B76F-98FBD299D554}"/>
              </a:ext>
            </a:extLst>
          </p:cNvPr>
          <p:cNvSpPr txBox="1">
            <a:spLocks/>
          </p:cNvSpPr>
          <p:nvPr/>
        </p:nvSpPr>
        <p:spPr>
          <a:xfrm>
            <a:off x="1066800" y="73152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2000" b="1" dirty="0">
                <a:solidFill>
                  <a:schemeClr val="tx1"/>
                </a:solidFill>
              </a:rPr>
              <a:t>TIPOS DE MENSAGENS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ADA3B04-EA51-4362-A1F9-C03019BCB0C1}"/>
              </a:ext>
            </a:extLst>
          </p:cNvPr>
          <p:cNvCxnSpPr>
            <a:cxnSpLocks/>
          </p:cNvCxnSpPr>
          <p:nvPr/>
        </p:nvCxnSpPr>
        <p:spPr>
          <a:xfrm>
            <a:off x="3142696" y="1417320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CB090C1F-773D-497B-8F25-73505EF2CD9D}"/>
              </a:ext>
            </a:extLst>
          </p:cNvPr>
          <p:cNvSpPr/>
          <p:nvPr/>
        </p:nvSpPr>
        <p:spPr>
          <a:xfrm>
            <a:off x="739066" y="2168481"/>
            <a:ext cx="1083076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8938C9F-8CB8-4410-BF6B-AE31199B7E2D}"/>
              </a:ext>
            </a:extLst>
          </p:cNvPr>
          <p:cNvSpPr txBox="1">
            <a:spLocks/>
          </p:cNvSpPr>
          <p:nvPr/>
        </p:nvSpPr>
        <p:spPr>
          <a:xfrm>
            <a:off x="438705" y="2303650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VÍDEO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A2A8248-C277-46D5-9F29-F020723D6A71}"/>
              </a:ext>
            </a:extLst>
          </p:cNvPr>
          <p:cNvSpPr/>
          <p:nvPr/>
        </p:nvSpPr>
        <p:spPr>
          <a:xfrm>
            <a:off x="739066" y="2952740"/>
            <a:ext cx="1083076" cy="4438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D3C54A56-D41B-41E7-A5D2-9ED456E288B0}"/>
              </a:ext>
            </a:extLst>
          </p:cNvPr>
          <p:cNvSpPr txBox="1">
            <a:spLocks/>
          </p:cNvSpPr>
          <p:nvPr/>
        </p:nvSpPr>
        <p:spPr>
          <a:xfrm>
            <a:off x="293704" y="2938360"/>
            <a:ext cx="1973800" cy="494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IMAGEM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7FF1312-10AE-4663-A786-27294F3B54D7}"/>
              </a:ext>
            </a:extLst>
          </p:cNvPr>
          <p:cNvSpPr/>
          <p:nvPr/>
        </p:nvSpPr>
        <p:spPr>
          <a:xfrm>
            <a:off x="739066" y="3813738"/>
            <a:ext cx="1083076" cy="443883"/>
          </a:xfrm>
          <a:prstGeom prst="rect">
            <a:avLst/>
          </a:prstGeom>
          <a:solidFill>
            <a:srgbClr val="F3A08D"/>
          </a:solidFill>
          <a:ln>
            <a:solidFill>
              <a:srgbClr val="FE63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0482D0F7-0938-41BF-BDC9-27383F8B2996}"/>
              </a:ext>
            </a:extLst>
          </p:cNvPr>
          <p:cNvSpPr txBox="1">
            <a:spLocks/>
          </p:cNvSpPr>
          <p:nvPr/>
        </p:nvSpPr>
        <p:spPr>
          <a:xfrm>
            <a:off x="293704" y="3805715"/>
            <a:ext cx="1973800" cy="494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TEXTO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7729F95B-C856-47AE-B03A-E80AB6A733A7}"/>
              </a:ext>
            </a:extLst>
          </p:cNvPr>
          <p:cNvSpPr txBox="1">
            <a:spLocks/>
          </p:cNvSpPr>
          <p:nvPr/>
        </p:nvSpPr>
        <p:spPr>
          <a:xfrm>
            <a:off x="2193524" y="4834160"/>
            <a:ext cx="8762262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endParaRPr lang="pt-BR" b="1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BD51734D-03DC-45B6-97E0-8A16FAEF2AA3}"/>
              </a:ext>
            </a:extLst>
          </p:cNvPr>
          <p:cNvSpPr txBox="1">
            <a:spLocks/>
          </p:cNvSpPr>
          <p:nvPr/>
        </p:nvSpPr>
        <p:spPr>
          <a:xfrm>
            <a:off x="1394534" y="2908490"/>
            <a:ext cx="100584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pt-BR" b="1" dirty="0"/>
              <a:t>A mensagem de imagem é enviada em pixels, que passam para bits.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6BB8676F-B1D0-47D5-BDAD-9B20862C613E}"/>
              </a:ext>
            </a:extLst>
          </p:cNvPr>
          <p:cNvSpPr txBox="1">
            <a:spLocks/>
          </p:cNvSpPr>
          <p:nvPr/>
        </p:nvSpPr>
        <p:spPr>
          <a:xfrm>
            <a:off x="1337569" y="3734029"/>
            <a:ext cx="100584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pt-BR" b="1" dirty="0"/>
              <a:t>A mensagem de texto é enviada em bits.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EA1CE4B-14A7-408B-8F32-0DFA618D0566}"/>
              </a:ext>
            </a:extLst>
          </p:cNvPr>
          <p:cNvSpPr/>
          <p:nvPr/>
        </p:nvSpPr>
        <p:spPr>
          <a:xfrm>
            <a:off x="739066" y="4512193"/>
            <a:ext cx="1083076" cy="44388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8645AC7D-A728-4A87-B969-D89AD087F7A0}"/>
              </a:ext>
            </a:extLst>
          </p:cNvPr>
          <p:cNvSpPr txBox="1">
            <a:spLocks/>
          </p:cNvSpPr>
          <p:nvPr/>
        </p:nvSpPr>
        <p:spPr>
          <a:xfrm>
            <a:off x="293704" y="4486749"/>
            <a:ext cx="1973800" cy="494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ÁUDIO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AA5F9DA6-B4D3-4523-8DA8-066D6844A700}"/>
              </a:ext>
            </a:extLst>
          </p:cNvPr>
          <p:cNvSpPr txBox="1">
            <a:spLocks/>
          </p:cNvSpPr>
          <p:nvPr/>
        </p:nvSpPr>
        <p:spPr>
          <a:xfrm>
            <a:off x="1394534" y="4528775"/>
            <a:ext cx="100584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pt-BR" b="1" dirty="0"/>
              <a:t>A mensagem de áudio é enviada em frequência de bits.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A2C068E-93EE-4D51-9F3B-7AFAED53A696}"/>
              </a:ext>
            </a:extLst>
          </p:cNvPr>
          <p:cNvSpPr/>
          <p:nvPr/>
        </p:nvSpPr>
        <p:spPr>
          <a:xfrm>
            <a:off x="739066" y="5354361"/>
            <a:ext cx="1083076" cy="4438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9F6EDA08-B16C-488A-97C5-2422C133E898}"/>
              </a:ext>
            </a:extLst>
          </p:cNvPr>
          <p:cNvSpPr txBox="1">
            <a:spLocks/>
          </p:cNvSpPr>
          <p:nvPr/>
        </p:nvSpPr>
        <p:spPr>
          <a:xfrm>
            <a:off x="293704" y="5350227"/>
            <a:ext cx="1973800" cy="494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NÚMEROS</a:t>
            </a:r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69AC4210-AB70-4314-89ED-4393D5152472}"/>
              </a:ext>
            </a:extLst>
          </p:cNvPr>
          <p:cNvSpPr txBox="1">
            <a:spLocks/>
          </p:cNvSpPr>
          <p:nvPr/>
        </p:nvSpPr>
        <p:spPr>
          <a:xfrm>
            <a:off x="1337569" y="5410062"/>
            <a:ext cx="100584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A mensagem de número é convertida diretamente em bits.</a:t>
            </a:r>
          </a:p>
        </p:txBody>
      </p:sp>
    </p:spTree>
    <p:extLst>
      <p:ext uri="{BB962C8B-B14F-4D97-AF65-F5344CB8AC3E}">
        <p14:creationId xmlns:p14="http://schemas.microsoft.com/office/powerpoint/2010/main" val="724976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7160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COMUNICAÇÃO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27CA8-8FDD-4B71-B299-D95760F4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569" y="2142779"/>
            <a:ext cx="10058400" cy="594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Possui apenas 1 receptor/transmissor, sendo o transmissor o único a enviar dados.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AA9BB1-72A4-4C9D-B76F-98FBD299D554}"/>
              </a:ext>
            </a:extLst>
          </p:cNvPr>
          <p:cNvSpPr txBox="1">
            <a:spLocks/>
          </p:cNvSpPr>
          <p:nvPr/>
        </p:nvSpPr>
        <p:spPr>
          <a:xfrm>
            <a:off x="1066800" y="73152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2000" b="1" dirty="0">
                <a:solidFill>
                  <a:schemeClr val="tx1"/>
                </a:solidFill>
              </a:rPr>
              <a:t>FLUXOS DE DADOS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ADA3B04-EA51-4362-A1F9-C03019BCB0C1}"/>
              </a:ext>
            </a:extLst>
          </p:cNvPr>
          <p:cNvCxnSpPr>
            <a:cxnSpLocks/>
          </p:cNvCxnSpPr>
          <p:nvPr/>
        </p:nvCxnSpPr>
        <p:spPr>
          <a:xfrm>
            <a:off x="3142696" y="1417320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CB090C1F-773D-497B-8F25-73505EF2CD9D}"/>
              </a:ext>
            </a:extLst>
          </p:cNvPr>
          <p:cNvSpPr/>
          <p:nvPr/>
        </p:nvSpPr>
        <p:spPr>
          <a:xfrm>
            <a:off x="739066" y="2168481"/>
            <a:ext cx="1083076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8938C9F-8CB8-4410-BF6B-AE31199B7E2D}"/>
              </a:ext>
            </a:extLst>
          </p:cNvPr>
          <p:cNvSpPr txBox="1">
            <a:spLocks/>
          </p:cNvSpPr>
          <p:nvPr/>
        </p:nvSpPr>
        <p:spPr>
          <a:xfrm>
            <a:off x="438705" y="2303650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SIMPLEX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A2A8248-C277-46D5-9F29-F020723D6A71}"/>
              </a:ext>
            </a:extLst>
          </p:cNvPr>
          <p:cNvSpPr/>
          <p:nvPr/>
        </p:nvSpPr>
        <p:spPr>
          <a:xfrm>
            <a:off x="739066" y="3536495"/>
            <a:ext cx="1083076" cy="4438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D3C54A56-D41B-41E7-A5D2-9ED456E288B0}"/>
              </a:ext>
            </a:extLst>
          </p:cNvPr>
          <p:cNvSpPr txBox="1">
            <a:spLocks/>
          </p:cNvSpPr>
          <p:nvPr/>
        </p:nvSpPr>
        <p:spPr>
          <a:xfrm>
            <a:off x="293704" y="3511063"/>
            <a:ext cx="1973800" cy="494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HALF – 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</a:rPr>
              <a:t>DUPLEX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E285CE8-B291-45C6-AED9-D23A5D9F8258}"/>
              </a:ext>
            </a:extLst>
          </p:cNvPr>
          <p:cNvSpPr txBox="1">
            <a:spLocks/>
          </p:cNvSpPr>
          <p:nvPr/>
        </p:nvSpPr>
        <p:spPr>
          <a:xfrm>
            <a:off x="2122503" y="3605781"/>
            <a:ext cx="8762262" cy="594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pt-BR" b="1" dirty="0"/>
              <a:t>Há existência da troca de dados, onde os dois são ambos receptores/transmissores. Há também a possibilidade de apenas um de cada vez.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7FF1312-10AE-4663-A786-27294F3B54D7}"/>
              </a:ext>
            </a:extLst>
          </p:cNvPr>
          <p:cNvSpPr/>
          <p:nvPr/>
        </p:nvSpPr>
        <p:spPr>
          <a:xfrm>
            <a:off x="739066" y="4834160"/>
            <a:ext cx="1083076" cy="443883"/>
          </a:xfrm>
          <a:prstGeom prst="rect">
            <a:avLst/>
          </a:prstGeom>
          <a:solidFill>
            <a:srgbClr val="F3A08D"/>
          </a:solidFill>
          <a:ln>
            <a:solidFill>
              <a:srgbClr val="FE63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0482D0F7-0938-41BF-BDC9-27383F8B2996}"/>
              </a:ext>
            </a:extLst>
          </p:cNvPr>
          <p:cNvSpPr txBox="1">
            <a:spLocks/>
          </p:cNvSpPr>
          <p:nvPr/>
        </p:nvSpPr>
        <p:spPr>
          <a:xfrm>
            <a:off x="293704" y="4821638"/>
            <a:ext cx="1973800" cy="494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FULL – 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</a:rPr>
              <a:t>DUPLEX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7729F95B-C856-47AE-B03A-E80AB6A733A7}"/>
              </a:ext>
            </a:extLst>
          </p:cNvPr>
          <p:cNvSpPr txBox="1">
            <a:spLocks/>
          </p:cNvSpPr>
          <p:nvPr/>
        </p:nvSpPr>
        <p:spPr>
          <a:xfrm>
            <a:off x="2193524" y="4834160"/>
            <a:ext cx="8762262" cy="594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pt-BR" b="1" dirty="0"/>
              <a:t>Possui a mesma função do “Half-Duplex”, porém, sua troca de dados pode ser realizada simultaneamente.</a:t>
            </a:r>
          </a:p>
        </p:txBody>
      </p:sp>
    </p:spTree>
    <p:extLst>
      <p:ext uri="{BB962C8B-B14F-4D97-AF65-F5344CB8AC3E}">
        <p14:creationId xmlns:p14="http://schemas.microsoft.com/office/powerpoint/2010/main" val="2492530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REDES NAS ORGANIZAÇÕES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27CA8-8FDD-4B71-B299-D95760F4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Geralmente, nas empresas há redes de tipologia barramento, pelo custo-benefício e pela facilidade de instalação;</a:t>
            </a:r>
          </a:p>
          <a:p>
            <a:pPr algn="ctr"/>
            <a:endParaRPr lang="pt-BR" sz="2400" b="1" dirty="0"/>
          </a:p>
          <a:p>
            <a:pPr algn="ctr"/>
            <a:r>
              <a:rPr lang="pt-BR" sz="2400" b="1" dirty="0"/>
              <a:t>Há </a:t>
            </a:r>
            <a:r>
              <a:rPr lang="pt-BR" sz="2400" b="1" dirty="0" err="1"/>
              <a:t>swiths</a:t>
            </a:r>
            <a:r>
              <a:rPr lang="pt-BR" sz="2400" b="1" dirty="0"/>
              <a:t> em cada andar, para prolongar o sinal/distribuir informações com maior segurança;</a:t>
            </a:r>
          </a:p>
          <a:p>
            <a:pPr algn="ctr"/>
            <a:endParaRPr lang="pt-BR" sz="2400" b="1" dirty="0"/>
          </a:p>
          <a:p>
            <a:pPr algn="ctr"/>
            <a:r>
              <a:rPr lang="pt-BR" sz="2400" b="1" dirty="0"/>
              <a:t>Rede LAN (privada).</a:t>
            </a:r>
          </a:p>
          <a:p>
            <a:pPr marL="0" indent="0" algn="ctr">
              <a:buNone/>
            </a:pPr>
            <a:endParaRPr lang="pt-BR" sz="2400" b="1" dirty="0"/>
          </a:p>
          <a:p>
            <a:pPr marL="0" indent="0" algn="ctr">
              <a:buNone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672034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REDES PARA AS PESSOAS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27CA8-8FDD-4B71-B299-D95760F4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49358"/>
            <a:ext cx="10058400" cy="3931920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/>
              <a:t>Na maioria dos casos, é utilizada, em casa uma rede W	i-Fi por roteadores;</a:t>
            </a:r>
          </a:p>
          <a:p>
            <a:pPr marL="0" indent="0" algn="ctr">
              <a:buNone/>
            </a:pPr>
            <a:r>
              <a:rPr lang="pt-BR" sz="2400" b="1" dirty="0"/>
              <a:t> </a:t>
            </a:r>
          </a:p>
          <a:p>
            <a:pPr algn="ctr"/>
            <a:r>
              <a:rPr lang="pt-BR" sz="2400" b="1" dirty="0"/>
              <a:t>Na classificação, seria considerada LAN;</a:t>
            </a:r>
          </a:p>
          <a:p>
            <a:pPr algn="ctr"/>
            <a:endParaRPr lang="pt-BR" sz="2400" b="1" dirty="0"/>
          </a:p>
          <a:p>
            <a:pPr algn="ctr"/>
            <a:r>
              <a:rPr lang="pt-BR" sz="2400" b="1" dirty="0"/>
              <a:t>Acesso a informação remota em diversas formas: (Lojas on-line, bancos, jornais).</a:t>
            </a:r>
          </a:p>
          <a:p>
            <a:pPr marL="0" indent="0" algn="ctr">
              <a:buNone/>
            </a:pPr>
            <a:endParaRPr lang="pt-BR" sz="2400" b="1" dirty="0"/>
          </a:p>
          <a:p>
            <a:pPr marL="0" indent="0" algn="ctr">
              <a:buNone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99948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8799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REDES DE DIFUSÃO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B090C1F-773D-497B-8F25-73505EF2CD9D}"/>
              </a:ext>
            </a:extLst>
          </p:cNvPr>
          <p:cNvSpPr/>
          <p:nvPr/>
        </p:nvSpPr>
        <p:spPr>
          <a:xfrm>
            <a:off x="1298362" y="2168481"/>
            <a:ext cx="1083076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8938C9F-8CB8-4410-BF6B-AE31199B7E2D}"/>
              </a:ext>
            </a:extLst>
          </p:cNvPr>
          <p:cNvSpPr txBox="1">
            <a:spLocks/>
          </p:cNvSpPr>
          <p:nvPr/>
        </p:nvSpPr>
        <p:spPr>
          <a:xfrm>
            <a:off x="980244" y="2303650"/>
            <a:ext cx="1683798" cy="22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UNICAST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A2A8248-C277-46D5-9F29-F020723D6A71}"/>
              </a:ext>
            </a:extLst>
          </p:cNvPr>
          <p:cNvSpPr/>
          <p:nvPr/>
        </p:nvSpPr>
        <p:spPr>
          <a:xfrm>
            <a:off x="5409461" y="2168480"/>
            <a:ext cx="1083076" cy="4438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D3C54A56-D41B-41E7-A5D2-9ED456E288B0}"/>
              </a:ext>
            </a:extLst>
          </p:cNvPr>
          <p:cNvSpPr txBox="1">
            <a:spLocks/>
          </p:cNvSpPr>
          <p:nvPr/>
        </p:nvSpPr>
        <p:spPr>
          <a:xfrm>
            <a:off x="4964099" y="2143048"/>
            <a:ext cx="1973800" cy="494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MULTICAST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7FF1312-10AE-4663-A786-27294F3B54D7}"/>
              </a:ext>
            </a:extLst>
          </p:cNvPr>
          <p:cNvSpPr/>
          <p:nvPr/>
        </p:nvSpPr>
        <p:spPr>
          <a:xfrm>
            <a:off x="9314895" y="2085705"/>
            <a:ext cx="1083076" cy="443883"/>
          </a:xfrm>
          <a:prstGeom prst="rect">
            <a:avLst/>
          </a:prstGeom>
          <a:solidFill>
            <a:srgbClr val="F3A08D"/>
          </a:solidFill>
          <a:ln>
            <a:solidFill>
              <a:srgbClr val="FE63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0482D0F7-0938-41BF-BDC9-27383F8B2996}"/>
              </a:ext>
            </a:extLst>
          </p:cNvPr>
          <p:cNvSpPr txBox="1">
            <a:spLocks/>
          </p:cNvSpPr>
          <p:nvPr/>
        </p:nvSpPr>
        <p:spPr>
          <a:xfrm>
            <a:off x="8869533" y="2085705"/>
            <a:ext cx="1973800" cy="494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100" b="1" dirty="0">
                <a:solidFill>
                  <a:schemeClr val="tx1"/>
                </a:solidFill>
              </a:rPr>
              <a:t>BROADCAST</a:t>
            </a:r>
          </a:p>
        </p:txBody>
      </p:sp>
      <p:pic>
        <p:nvPicPr>
          <p:cNvPr id="1026" name="Picture 2" descr="Broadcasting (rede de computadores) – Wikipédia, a enciclopédia livre">
            <a:extLst>
              <a:ext uri="{FF2B5EF4-FFF2-40B4-BE49-F238E27FC236}">
                <a16:creationId xmlns:a16="http://schemas.microsoft.com/office/drawing/2014/main" id="{3FC5AE4A-6061-4DE5-A627-4B124335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976" y="3263319"/>
            <a:ext cx="2436425" cy="1624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Unicast.svg">
            <a:extLst>
              <a:ext uri="{FF2B5EF4-FFF2-40B4-BE49-F238E27FC236}">
                <a16:creationId xmlns:a16="http://schemas.microsoft.com/office/drawing/2014/main" id="{CA53B7A1-CDB5-4A28-987B-3A6AECB57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90" y="3537865"/>
            <a:ext cx="2124299" cy="141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ulticast.svg">
            <a:extLst>
              <a:ext uri="{FF2B5EF4-FFF2-40B4-BE49-F238E27FC236}">
                <a16:creationId xmlns:a16="http://schemas.microsoft.com/office/drawing/2014/main" id="{DE0E23E5-DA85-4DB8-8AF9-45BC8E781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340" y="3329126"/>
            <a:ext cx="2437553" cy="162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920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Vermelho Violeta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xtura Grung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729</TotalTime>
  <Words>1073</Words>
  <Application>Microsoft Office PowerPoint</Application>
  <PresentationFormat>Widescreen</PresentationFormat>
  <Paragraphs>210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Courier New</vt:lpstr>
      <vt:lpstr>Garamond</vt:lpstr>
      <vt:lpstr>Wingdings</vt:lpstr>
      <vt:lpstr>Savon</vt:lpstr>
      <vt:lpstr>Rede – conceitos básicos</vt:lpstr>
      <vt:lpstr>CONTEXTO HISTÓRICO</vt:lpstr>
      <vt:lpstr>COMUNICAÇÃO DE DADOS</vt:lpstr>
      <vt:lpstr>COMUNICAÇÃO DE DADOS</vt:lpstr>
      <vt:lpstr>COMUNICAÇÃO DE DADOS</vt:lpstr>
      <vt:lpstr>COMUNICAÇÃO DE DADOS</vt:lpstr>
      <vt:lpstr>REDES NAS ORGANIZAÇÕES</vt:lpstr>
      <vt:lpstr>REDES PARA AS PESSOAS</vt:lpstr>
      <vt:lpstr>REDES DE DIFUSÃO</vt:lpstr>
      <vt:lpstr>COMUNICAÇÃO DE DADOS</vt:lpstr>
      <vt:lpstr>TOPOLOGIAS DE REDES</vt:lpstr>
      <vt:lpstr>TOPOLOGIAS DE REDES</vt:lpstr>
      <vt:lpstr>TOPOLOGIAS DE REDES</vt:lpstr>
      <vt:lpstr>TOPOLOGIAS DE REDES</vt:lpstr>
      <vt:lpstr>CATEGORIAS DE REDE</vt:lpstr>
      <vt:lpstr>COMUTAÇÃO DE CIRCUITOS</vt:lpstr>
      <vt:lpstr>COMUTAÇÃO DE PACOTES</vt:lpstr>
      <vt:lpstr>CONCEITOS DE PROTOCOLOS</vt:lpstr>
      <vt:lpstr>CONCEITOS DE PROTOCOLOS</vt:lpstr>
      <vt:lpstr>CONCEITOS DE CAMADAS</vt:lpstr>
      <vt:lpstr> OSI</vt:lpstr>
      <vt:lpstr> TCP/IP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 – conceitos básicos</dc:title>
  <dc:creator>ANA LOPES</dc:creator>
  <cp:lastModifiedBy>ANA LOPES</cp:lastModifiedBy>
  <cp:revision>56</cp:revision>
  <dcterms:created xsi:type="dcterms:W3CDTF">2023-04-12T14:36:33Z</dcterms:created>
  <dcterms:modified xsi:type="dcterms:W3CDTF">2023-05-03T12:13:14Z</dcterms:modified>
</cp:coreProperties>
</file>