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4" r:id="rId5"/>
    <p:sldId id="273" r:id="rId6"/>
    <p:sldId id="284" r:id="rId7"/>
    <p:sldId id="286" r:id="rId8"/>
    <p:sldId id="278" r:id="rId9"/>
    <p:sldId id="290" r:id="rId10"/>
    <p:sldId id="300" r:id="rId11"/>
    <p:sldId id="298" r:id="rId12"/>
    <p:sldId id="301" r:id="rId13"/>
    <p:sldId id="299" r:id="rId14"/>
    <p:sldId id="302" r:id="rId15"/>
    <p:sldId id="303" r:id="rId16"/>
    <p:sldId id="27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E51EC-5A43-4FF3-879D-989347CA8CF9}" v="822" dt="2025-09-25T10:31:19.137"/>
    <p1510:client id="{B6A1125A-45A8-4D39-BF4A-BBF7D7209034}" v="345" dt="2025-09-25T10:29:09.347"/>
    <p1510:client id="{B6E5D083-FD97-4014-9E21-5B15C14C7329}" v="487" dt="2025-09-25T10:29:59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/>
        <a:p>
          <a:pPr rtl="0"/>
          <a:endParaRPr lang="es-ES"/>
        </a:p>
      </dgm:t>
    </dgm:pt>
    <dgm:pt modelId="{AACEAFD5-63CF-4AFC-B46F-BE086C5D447C}">
      <dgm:prSet phldrT="[Text]"/>
      <dgm:spPr/>
      <dgm:t>
        <a:bodyPr rtlCol="0"/>
        <a:lstStyle/>
        <a:p>
          <a:r>
            <a:rPr lang="es-ES" b="0"/>
            <a:t>Identificación de entidades</a:t>
          </a:r>
        </a:p>
      </dgm:t>
    </dgm:pt>
    <dgm:pt modelId="{7A0BD8EC-BB4A-4912-A54E-6F39B681264E}" type="parTrans" cxnId="{AE101ABC-7EA3-4444-A576-8AB15A371C84}">
      <dgm:prSet/>
      <dgm:spPr/>
      <dgm:t>
        <a:bodyPr rtlCol="0"/>
        <a:lstStyle/>
        <a:p>
          <a:pPr rtl="0"/>
          <a:endParaRPr lang="es-ES"/>
        </a:p>
      </dgm:t>
    </dgm:pt>
    <dgm:pt modelId="{7A8D4B4D-06E9-4958-810D-A6226B6AC588}" type="sibTrans" cxnId="{AE101ABC-7EA3-4444-A576-8AB15A371C84}">
      <dgm:prSet/>
      <dgm:spPr/>
      <dgm:t>
        <a:bodyPr rtlCol="0"/>
        <a:lstStyle/>
        <a:p>
          <a:pPr rtl="0"/>
          <a:endParaRPr lang="es-ES"/>
        </a:p>
      </dgm:t>
    </dgm:pt>
    <dgm:pt modelId="{349299C9-846E-4827-813A-349CCCE20782}">
      <dgm:prSet phldrT="[Text]"/>
      <dgm:spPr/>
      <dgm:t>
        <a:bodyPr rtlCol="0"/>
        <a:lstStyle/>
        <a:p>
          <a:pPr rtl="0"/>
          <a:r>
            <a:rPr lang="es-ES" b="0" i="0" u="none"/>
            <a:t>Seleccionamos los elementos clave de una plataforma musical: usuarios, planes, suscripciones, artistas, álbumes, likes, historial de reproducción, canciones y playlists.</a:t>
          </a:r>
          <a:endParaRPr lang="es-ES"/>
        </a:p>
      </dgm:t>
    </dgm:pt>
    <dgm:pt modelId="{AEA27547-B9ED-4994-BD27-04EC297EF367}" type="parTrans" cxnId="{0EFA3039-6828-403C-9445-4359BA6645E6}">
      <dgm:prSet/>
      <dgm:spPr/>
      <dgm:t>
        <a:bodyPr rtlCol="0"/>
        <a:lstStyle/>
        <a:p>
          <a:pPr rtl="0"/>
          <a:endParaRPr lang="es-ES"/>
        </a:p>
      </dgm:t>
    </dgm:pt>
    <dgm:pt modelId="{9D819F52-ACA0-4B08-8256-DF6BD8FA3A0B}" type="sibTrans" cxnId="{0EFA3039-6828-403C-9445-4359BA6645E6}">
      <dgm:prSet/>
      <dgm:spPr/>
      <dgm:t>
        <a:bodyPr rtlCol="0"/>
        <a:lstStyle/>
        <a:p>
          <a:pPr rtl="0"/>
          <a:endParaRPr lang="es-ES"/>
        </a:p>
      </dgm:t>
    </dgm:pt>
    <dgm:pt modelId="{D07AD3FD-84FF-467E-9693-752776549C61}">
      <dgm:prSet phldrT="[Text]"/>
      <dgm:spPr/>
      <dgm:t>
        <a:bodyPr rtlCol="0"/>
        <a:lstStyle/>
        <a:p>
          <a:pPr rtl="0"/>
          <a:r>
            <a:rPr lang="en-US" b="0"/>
            <a:t>Definición de atributos</a:t>
          </a:r>
          <a:endParaRPr lang="es-ES" b="0"/>
        </a:p>
      </dgm:t>
    </dgm:pt>
    <dgm:pt modelId="{7B691773-F524-4FAD-A272-BDF0B0C4370A}" type="parTrans" cxnId="{55492768-9A5E-4F74-AC7C-959C5C24EFD3}">
      <dgm:prSet/>
      <dgm:spPr/>
      <dgm:t>
        <a:bodyPr rtlCol="0"/>
        <a:lstStyle/>
        <a:p>
          <a:pPr rtl="0"/>
          <a:endParaRPr lang="es-ES"/>
        </a:p>
      </dgm:t>
    </dgm:pt>
    <dgm:pt modelId="{A8C9B7A9-BC2A-4753-B7F0-F2E361D95520}" type="sibTrans" cxnId="{55492768-9A5E-4F74-AC7C-959C5C24EFD3}">
      <dgm:prSet/>
      <dgm:spPr/>
      <dgm:t>
        <a:bodyPr rtlCol="0"/>
        <a:lstStyle/>
        <a:p>
          <a:pPr rtl="0"/>
          <a:endParaRPr lang="es-ES"/>
        </a:p>
      </dgm:t>
    </dgm:pt>
    <dgm:pt modelId="{4A6BB192-9983-4F48-BBC5-6E384EED7EC5}">
      <dgm:prSet phldrT="[Text]"/>
      <dgm:spPr/>
      <dgm:t>
        <a:bodyPr rtlCol="0"/>
        <a:lstStyle/>
        <a:p>
          <a:pPr rtl="0"/>
          <a:r>
            <a:rPr lang="es-ES" b="0" i="0" u="none"/>
            <a:t>Representamos gráficamente las relaciones entre tablas (1:N y N:M) para asegurar coherencia en la base de datos.</a:t>
          </a:r>
          <a:endParaRPr lang="es-ES"/>
        </a:p>
      </dgm:t>
    </dgm:pt>
    <dgm:pt modelId="{230A6E4A-6CED-4DC0-AEFE-6859FE07B658}" type="parTrans" cxnId="{E3115EEA-DE9C-4F06-B8B3-BEB263D5F2B1}">
      <dgm:prSet/>
      <dgm:spPr/>
      <dgm:t>
        <a:bodyPr rtlCol="0"/>
        <a:lstStyle/>
        <a:p>
          <a:pPr rtl="0"/>
          <a:endParaRPr lang="es-ES"/>
        </a:p>
      </dgm:t>
    </dgm:pt>
    <dgm:pt modelId="{0B568EC2-5D2A-4B00-8047-B7832F245B44}" type="sibTrans" cxnId="{E3115EEA-DE9C-4F06-B8B3-BEB263D5F2B1}">
      <dgm:prSet/>
      <dgm:spPr/>
      <dgm:t>
        <a:bodyPr rtlCol="0"/>
        <a:lstStyle/>
        <a:p>
          <a:pPr rtl="0"/>
          <a:endParaRPr lang="es-ES"/>
        </a:p>
      </dgm:t>
    </dgm:pt>
    <dgm:pt modelId="{75BA0777-02C1-4DE8-B655-2EFF7C294468}">
      <dgm:prSet phldrT="[Text]"/>
      <dgm:spPr/>
      <dgm:t>
        <a:bodyPr rtlCol="0"/>
        <a:lstStyle/>
        <a:p>
          <a:pPr rtl="0"/>
          <a:r>
            <a:rPr lang="es-ES" b="0"/>
            <a:t>Inserción de datos</a:t>
          </a:r>
        </a:p>
      </dgm:t>
    </dgm:pt>
    <dgm:pt modelId="{3B5B75D3-1048-48CB-B9CB-2ADAF96B9530}" type="parTrans" cxnId="{9CD61D07-6F9B-41CF-BA28-CF7F19CBCB7F}">
      <dgm:prSet/>
      <dgm:spPr/>
      <dgm:t>
        <a:bodyPr rtlCol="0"/>
        <a:lstStyle/>
        <a:p>
          <a:pPr rtl="0"/>
          <a:endParaRPr lang="es-ES"/>
        </a:p>
      </dgm:t>
    </dgm:pt>
    <dgm:pt modelId="{2326DFF9-3C96-4E56-B8DA-BA5A1D0C9427}" type="sibTrans" cxnId="{9CD61D07-6F9B-41CF-BA28-CF7F19CBCB7F}">
      <dgm:prSet/>
      <dgm:spPr/>
      <dgm:t>
        <a:bodyPr rtlCol="0"/>
        <a:lstStyle/>
        <a:p>
          <a:pPr rtl="0"/>
          <a:endParaRPr lang="es-ES"/>
        </a:p>
      </dgm:t>
    </dgm:pt>
    <dgm:pt modelId="{C63CBFBA-D620-4D1A-8BFA-9C4B92041A7D}">
      <dgm:prSet phldrT="[Text]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/>
            <a:t>Construimos el script con las tablas, claves primarias y foráneas necesarias para mantener la integridad referencial.</a:t>
          </a:r>
        </a:p>
      </dgm:t>
    </dgm:pt>
    <dgm:pt modelId="{641F8F77-4FA8-453E-97D7-7A46DE2DB152}" type="parTrans" cxnId="{5CA4D9F6-3D86-49AF-BCCE-C23462DAAD46}">
      <dgm:prSet/>
      <dgm:spPr/>
      <dgm:t>
        <a:bodyPr rtlCol="0"/>
        <a:lstStyle/>
        <a:p>
          <a:pPr rtl="0"/>
          <a:endParaRPr lang="es-ES"/>
        </a:p>
      </dgm:t>
    </dgm:pt>
    <dgm:pt modelId="{F8EFD8BE-C1B8-497B-80CF-1161A0AC120D}" type="sibTrans" cxnId="{5CA4D9F6-3D86-49AF-BCCE-C23462DAAD46}">
      <dgm:prSet/>
      <dgm:spPr/>
      <dgm:t>
        <a:bodyPr rtlCol="0"/>
        <a:lstStyle/>
        <a:p>
          <a:pPr rtl="0"/>
          <a:endParaRPr lang="es-ES"/>
        </a:p>
      </dgm:t>
    </dgm:pt>
    <dgm:pt modelId="{CE1D56AD-AC60-46E2-819C-103597262F4D}">
      <dgm:prSet phldrT="[Text]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es-ES"/>
            <a:t>Cargamos registros ficticios pero coherentes, de forma que reflejaran cómo funcionaría una plataforma real.</a:t>
          </a:r>
        </a:p>
      </dgm:t>
    </dgm:pt>
    <dgm:pt modelId="{288FC339-10A2-4A37-8FF5-2E3D40FBA7D8}" type="parTrans" cxnId="{E9911C57-1368-4A5A-85AD-661D5B7FF115}">
      <dgm:prSet/>
      <dgm:spPr/>
      <dgm:t>
        <a:bodyPr rtlCol="0"/>
        <a:lstStyle/>
        <a:p>
          <a:pPr rtl="0"/>
          <a:endParaRPr lang="es-ES"/>
        </a:p>
      </dgm:t>
    </dgm:pt>
    <dgm:pt modelId="{8B68A952-7ABF-4ED7-A814-6A30E979E2EF}" type="sibTrans" cxnId="{E9911C57-1368-4A5A-85AD-661D5B7FF115}">
      <dgm:prSet/>
      <dgm:spPr/>
      <dgm:t>
        <a:bodyPr rtlCol="0"/>
        <a:lstStyle/>
        <a:p>
          <a:pPr rtl="0"/>
          <a:endParaRPr lang="es-ES"/>
        </a:p>
      </dgm:t>
    </dgm:pt>
    <dgm:pt modelId="{4551B675-D926-4DD6-8951-65F2DCE2D424}">
      <dgm:prSet phldrT="[Text]"/>
      <dgm:spPr/>
      <dgm:t>
        <a:bodyPr rtlCol="0"/>
        <a:lstStyle/>
        <a:p>
          <a:pPr rtl="0"/>
          <a:r>
            <a:rPr lang="es-ES" b="0"/>
            <a:t>Creación en SQL</a:t>
          </a:r>
        </a:p>
      </dgm:t>
    </dgm:pt>
    <dgm:pt modelId="{2EE55A78-001E-403E-B21D-1FBC70FF8613}" type="parTrans" cxnId="{EFF7B915-7528-4939-9285-F5CE565963BA}">
      <dgm:prSet/>
      <dgm:spPr/>
      <dgm:t>
        <a:bodyPr rtlCol="0"/>
        <a:lstStyle/>
        <a:p>
          <a:pPr rtl="0"/>
          <a:endParaRPr lang="es-ES"/>
        </a:p>
      </dgm:t>
    </dgm:pt>
    <dgm:pt modelId="{DFA807B3-8FE5-43CB-A9CE-8C2279DA0813}" type="sibTrans" cxnId="{EFF7B915-7528-4939-9285-F5CE565963BA}">
      <dgm:prSet/>
      <dgm:spPr/>
      <dgm:t>
        <a:bodyPr rtlCol="0"/>
        <a:lstStyle/>
        <a:p>
          <a:pPr rtl="0"/>
          <a:endParaRPr lang="es-ES"/>
        </a:p>
      </dgm:t>
    </dgm:pt>
    <dgm:pt modelId="{5D70EFF5-8B31-4A1F-AE44-51E4CF0013EB}">
      <dgm:prSet phldrT="[Text]"/>
      <dgm:spPr/>
      <dgm:t>
        <a:bodyPr rtlCol="0"/>
        <a:lstStyle/>
        <a:p>
          <a:pPr rtl="0"/>
          <a:r>
            <a:rPr lang="es-ES">
              <a:latin typeface="+mn-lt"/>
            </a:rPr>
            <a:t>Para cada entidad definimos sus columnas principales, como nombre, país, género musical, duración o fecha de registro.</a:t>
          </a:r>
          <a:endParaRPr lang="es-ES"/>
        </a:p>
      </dgm:t>
    </dgm:pt>
    <dgm:pt modelId="{96C720A0-FEEF-48D1-8DF6-ABA03C304822}" type="parTrans" cxnId="{EDBFBA23-87CA-417C-B771-72EAEE5477AB}">
      <dgm:prSet/>
      <dgm:spPr/>
      <dgm:t>
        <a:bodyPr rtlCol="0"/>
        <a:lstStyle/>
        <a:p>
          <a:pPr rtl="0"/>
          <a:endParaRPr lang="es-ES"/>
        </a:p>
      </dgm:t>
    </dgm:pt>
    <dgm:pt modelId="{B6A59CDE-18AD-4553-B6C5-FF001A8E8510}" type="sibTrans" cxnId="{EDBFBA23-87CA-417C-B771-72EAEE5477AB}">
      <dgm:prSet/>
      <dgm:spPr/>
      <dgm:t>
        <a:bodyPr rtlCol="0"/>
        <a:lstStyle/>
        <a:p>
          <a:pPr rtl="0"/>
          <a:endParaRPr lang="es-ES"/>
        </a:p>
      </dgm:t>
    </dgm:pt>
    <dgm:pt modelId="{D71FC021-6A65-44D1-95B9-0E6C89079866}">
      <dgm:prSet phldrT="[Text]"/>
      <dgm:spPr/>
      <dgm:t>
        <a:bodyPr rtlCol="0"/>
        <a:lstStyle/>
        <a:p>
          <a:pPr rtl="0"/>
          <a:r>
            <a:rPr lang="es-ES" b="0"/>
            <a:t>Diseño del modelo</a:t>
          </a:r>
        </a:p>
      </dgm:t>
    </dgm:pt>
    <dgm:pt modelId="{862AAE39-3AAD-40E3-BA20-90187BD73242}" type="parTrans" cxnId="{C21ECF1C-0BB9-4CB1-BA41-2DFA16E7921C}">
      <dgm:prSet/>
      <dgm:spPr/>
      <dgm:t>
        <a:bodyPr rtlCol="0"/>
        <a:lstStyle/>
        <a:p>
          <a:pPr rtl="0"/>
          <a:endParaRPr lang="es-ES"/>
        </a:p>
      </dgm:t>
    </dgm:pt>
    <dgm:pt modelId="{9B090D9D-470E-46E2-AABB-0368A52481AA}" type="sibTrans" cxnId="{C21ECF1C-0BB9-4CB1-BA41-2DFA16E7921C}">
      <dgm:prSet/>
      <dgm:spPr/>
      <dgm:t>
        <a:bodyPr rtlCol="0"/>
        <a:lstStyle/>
        <a:p>
          <a:pPr rtl="0"/>
          <a:endParaRPr lang="es-ES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5">
        <dgm:presLayoutVars>
          <dgm:chMax val="0"/>
          <dgm:chPref val="0"/>
        </dgm:presLayoutVars>
      </dgm:prSet>
      <dgm:spPr/>
    </dgm:pt>
    <dgm:pt modelId="{CA3A6A4E-2D39-41D2-A6B1-B590D0C452D2}" type="pres">
      <dgm:prSet presAssocID="{AACEAFD5-63CF-4AFC-B46F-BE086C5D447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5">
        <dgm:presLayoutVars>
          <dgm:chMax val="0"/>
          <dgm:chPref val="0"/>
        </dgm:presLayoutVars>
      </dgm:prSet>
      <dgm:spPr/>
    </dgm:pt>
    <dgm:pt modelId="{6C46E586-0364-4C52-98F9-74A7ACD803D1}" type="pres">
      <dgm:prSet presAssocID="{D07AD3FD-84FF-467E-9693-752776549C6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5">
        <dgm:presLayoutVars>
          <dgm:chMax val="0"/>
          <dgm:chPref val="0"/>
        </dgm:presLayoutVars>
      </dgm:prSet>
      <dgm:spPr/>
    </dgm:pt>
    <dgm:pt modelId="{7A0B5EFC-88FB-4ED5-994F-D5F6584C2293}" type="pres">
      <dgm:prSet presAssocID="{D71FC021-6A65-44D1-95B9-0E6C89079866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  <dgm:pt modelId="{E87CECA9-E483-4B48-BBEF-DDE6D46D2DD1}" type="pres">
      <dgm:prSet presAssocID="{9B090D9D-470E-46E2-AABB-0368A52481AA}" presName="space" presStyleCnt="0"/>
      <dgm:spPr/>
    </dgm:pt>
    <dgm:pt modelId="{EC45655F-5D43-4578-BD9A-D637B990FADC}" type="pres">
      <dgm:prSet presAssocID="{4551B675-D926-4DD6-8951-65F2DCE2D424}" presName="composite" presStyleCnt="0"/>
      <dgm:spPr/>
    </dgm:pt>
    <dgm:pt modelId="{CD38773E-272C-4795-B64C-E2DC467049AB}" type="pres">
      <dgm:prSet presAssocID="{4551B675-D926-4DD6-8951-65F2DCE2D424}" presName="L" presStyleLbl="solidFgAcc1" presStyleIdx="3" presStyleCnt="5">
        <dgm:presLayoutVars>
          <dgm:chMax val="0"/>
          <dgm:chPref val="0"/>
        </dgm:presLayoutVars>
      </dgm:prSet>
      <dgm:spPr/>
    </dgm:pt>
    <dgm:pt modelId="{3BACD511-46E3-4201-950C-5C55206B68A1}" type="pres">
      <dgm:prSet presAssocID="{4551B675-D926-4DD6-8951-65F2DCE2D424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008585C-06BD-48C5-9F14-B5451B59C4F4}" type="pres">
      <dgm:prSet presAssocID="{4551B675-D926-4DD6-8951-65F2DCE2D424}" presName="des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262AD25A-56FA-45B9-8014-D819D0A39956}" type="pres">
      <dgm:prSet presAssocID="{4551B675-D926-4DD6-8951-65F2DCE2D424}" presName="EmptyPlaceHolder" presStyleCnt="0"/>
      <dgm:spPr/>
    </dgm:pt>
    <dgm:pt modelId="{1136D3DA-BDE6-4ABB-ADC3-9E8D0669E362}" type="pres">
      <dgm:prSet presAssocID="{DFA807B3-8FE5-43CB-A9CE-8C2279DA0813}" presName="space" presStyleCnt="0"/>
      <dgm:spPr/>
    </dgm:pt>
    <dgm:pt modelId="{48F7AB5F-E55F-4B3F-B674-33C94526A3D0}" type="pres">
      <dgm:prSet presAssocID="{75BA0777-02C1-4DE8-B655-2EFF7C294468}" presName="composite" presStyleCnt="0"/>
      <dgm:spPr/>
    </dgm:pt>
    <dgm:pt modelId="{C018470C-7CA6-4B9A-8300-FBFBC9C8C198}" type="pres">
      <dgm:prSet presAssocID="{75BA0777-02C1-4DE8-B655-2EFF7C294468}" presName="L" presStyleLbl="solidFgAcc1" presStyleIdx="4" presStyleCnt="5">
        <dgm:presLayoutVars>
          <dgm:chMax val="0"/>
          <dgm:chPref val="0"/>
        </dgm:presLayoutVars>
      </dgm:prSet>
      <dgm:spPr/>
    </dgm:pt>
    <dgm:pt modelId="{9C056497-7847-4419-9E6A-0B83A42BCA18}" type="pres">
      <dgm:prSet presAssocID="{75BA0777-02C1-4DE8-B655-2EFF7C29446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29D3D54D-741B-4E9B-8C81-202E2FCBFCFD}" type="pres">
      <dgm:prSet presAssocID="{75BA0777-02C1-4DE8-B655-2EFF7C294468}" presName="des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EF07AE61-CA1A-436A-BEAA-F4EEF36E773C}" type="pres">
      <dgm:prSet presAssocID="{75BA0777-02C1-4DE8-B655-2EFF7C294468}" presName="EmptyPlaceHolder" presStyleCnt="0"/>
      <dgm:spPr/>
    </dgm:pt>
  </dgm:ptLst>
  <dgm:cxnLst>
    <dgm:cxn modelId="{9CD61D07-6F9B-41CF-BA28-CF7F19CBCB7F}" srcId="{55C0B14E-AEA6-48D3-A387-ED4A3A3BF840}" destId="{75BA0777-02C1-4DE8-B655-2EFF7C294468}" srcOrd="4" destOrd="0" parTransId="{3B5B75D3-1048-48CB-B9CB-2ADAF96B9530}" sibTransId="{2326DFF9-3C96-4E56-B8DA-BA5A1D0C9427}"/>
    <dgm:cxn modelId="{23D28F0E-C277-4D80-B004-3E4C20DCB104}" type="presOf" srcId="{4551B675-D926-4DD6-8951-65F2DCE2D424}" destId="{3BACD511-46E3-4201-950C-5C55206B68A1}" srcOrd="0" destOrd="0" presId="urn:microsoft.com/office/officeart/2016/7/layout/AccentHomeChevronProcess"/>
    <dgm:cxn modelId="{EFF7B915-7528-4939-9285-F5CE565963BA}" srcId="{55C0B14E-AEA6-48D3-A387-ED4A3A3BF840}" destId="{4551B675-D926-4DD6-8951-65F2DCE2D424}" srcOrd="3" destOrd="0" parTransId="{2EE55A78-001E-403E-B21D-1FBC70FF8613}" sibTransId="{DFA807B3-8FE5-43CB-A9CE-8C2279DA0813}"/>
    <dgm:cxn modelId="{C21ECF1C-0BB9-4CB1-BA41-2DFA16E7921C}" srcId="{55C0B14E-AEA6-48D3-A387-ED4A3A3BF840}" destId="{D71FC021-6A65-44D1-95B9-0E6C89079866}" srcOrd="2" destOrd="0" parTransId="{862AAE39-3AAD-40E3-BA20-90187BD73242}" sibTransId="{9B090D9D-470E-46E2-AABB-0368A52481AA}"/>
    <dgm:cxn modelId="{EDBFBA23-87CA-417C-B771-72EAEE5477AB}" srcId="{D07AD3FD-84FF-467E-9693-752776549C61}" destId="{5D70EFF5-8B31-4A1F-AE44-51E4CF0013EB}" srcOrd="0" destOrd="0" parTransId="{96C720A0-FEEF-48D1-8DF6-ABA03C304822}" sibTransId="{B6A59CDE-18AD-4553-B6C5-FF001A8E8510}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B32A1A68-5AC0-4803-A89B-E18CF476A387}" type="presOf" srcId="{D71FC021-6A65-44D1-95B9-0E6C89079866}" destId="{7A0B5EFC-88FB-4ED5-994F-D5F6584C2293}" srcOrd="0" destOrd="0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7CDE594C-3FE8-4FDC-B818-5F3C69969F65}" type="presOf" srcId="{4A6BB192-9983-4F48-BBC5-6E384EED7EC5}" destId="{FD7B29F2-0D66-4B4B-BC8A-82DA23575305}" srcOrd="0" destOrd="0" presId="urn:microsoft.com/office/officeart/2016/7/layout/AccentHomeChevronProcess"/>
    <dgm:cxn modelId="{FAF1A64D-9D39-40F7-AE40-F1C541189CEA}" type="presOf" srcId="{CE1D56AD-AC60-46E2-819C-103597262F4D}" destId="{29D3D54D-741B-4E9B-8C81-202E2FCBFCFD}" srcOrd="0" destOrd="0" presId="urn:microsoft.com/office/officeart/2016/7/layout/AccentHomeChevronProcess"/>
    <dgm:cxn modelId="{1665FD53-0833-4CA6-A8D7-7778D785A50D}" type="presOf" srcId="{D07AD3FD-84FF-467E-9693-752776549C61}" destId="{6C46E586-0364-4C52-98F9-74A7ACD803D1}" srcOrd="0" destOrd="0" presId="urn:microsoft.com/office/officeart/2016/7/layout/AccentHomeChevronProcess"/>
    <dgm:cxn modelId="{E9911C57-1368-4A5A-85AD-661D5B7FF115}" srcId="{75BA0777-02C1-4DE8-B655-2EFF7C294468}" destId="{CE1D56AD-AC60-46E2-819C-103597262F4D}" srcOrd="0" destOrd="0" parTransId="{288FC339-10A2-4A37-8FF5-2E3D40FBA7D8}" sibTransId="{8B68A952-7ABF-4ED7-A814-6A30E979E2EF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63D56487-2C25-46AD-9521-DDB0C5A2D4BE}" type="presOf" srcId="{AACEAFD5-63CF-4AFC-B46F-BE086C5D447C}" destId="{CA3A6A4E-2D39-41D2-A6B1-B590D0C452D2}" srcOrd="0" destOrd="0" presId="urn:microsoft.com/office/officeart/2016/7/layout/AccentHomeChevronProcess"/>
    <dgm:cxn modelId="{B5CABFA8-6221-4D55-83CE-91D536D5DA3A}" type="presOf" srcId="{75BA0777-02C1-4DE8-B655-2EFF7C294468}" destId="{9C056497-7847-4419-9E6A-0B83A42BCA18}" srcOrd="0" destOrd="0" presId="urn:microsoft.com/office/officeart/2016/7/layout/AccentHomeChevronProcess"/>
    <dgm:cxn modelId="{D5ECF7B5-2B5A-4882-BA17-E4A0714E948E}" type="presOf" srcId="{349299C9-846E-4827-813A-349CCCE20782}" destId="{810D7AA7-A541-4507-BE7F-36CCF210089F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BB5EAEEB-D99A-442C-A120-7F774AE756DB}" type="presOf" srcId="{C63CBFBA-D620-4D1A-8BFA-9C4B92041A7D}" destId="{D008585C-06BD-48C5-9F14-B5451B59C4F4}" srcOrd="0" destOrd="0" presId="urn:microsoft.com/office/officeart/2016/7/layout/AccentHomeChevronProcess"/>
    <dgm:cxn modelId="{CE55A4EF-79E2-4807-B368-C67BE23F26D6}" type="presOf" srcId="{5D70EFF5-8B31-4A1F-AE44-51E4CF0013EB}" destId="{5E07F9E4-149C-4A89-848F-4ABDD305F0C5}" srcOrd="0" destOrd="0" presId="urn:microsoft.com/office/officeart/2016/7/layout/AccentHomeChevronProcess"/>
    <dgm:cxn modelId="{5CA4D9F6-3D86-49AF-BCCE-C23462DAAD46}" srcId="{4551B675-D926-4DD6-8951-65F2DCE2D424}" destId="{C63CBFBA-D620-4D1A-8BFA-9C4B92041A7D}" srcOrd="0" destOrd="0" parTransId="{641F8F77-4FA8-453E-97D7-7A46DE2DB152}" sibTransId="{F8EFD8BE-C1B8-497B-80CF-1161A0AC120D}"/>
    <dgm:cxn modelId="{91B71C64-5B1D-4D16-B2EA-8FB70842B69B}" type="presParOf" srcId="{594BF422-752C-42F3-A230-3D0E6AE9A886}" destId="{F6A1B9E0-4B4A-47A4-A011-67526CEEA770}" srcOrd="0" destOrd="0" presId="urn:microsoft.com/office/officeart/2016/7/layout/AccentHomeChevronProcess"/>
    <dgm:cxn modelId="{206C8BC9-469C-44B5-804A-B1E39441A8B4}" type="presParOf" srcId="{F6A1B9E0-4B4A-47A4-A011-67526CEEA770}" destId="{FA4E6E73-A3C8-4495-927B-8AADA5A74297}" srcOrd="0" destOrd="0" presId="urn:microsoft.com/office/officeart/2016/7/layout/AccentHomeChevronProcess"/>
    <dgm:cxn modelId="{87FA9C1B-1957-4EEB-B5B0-93D0A2425676}" type="presParOf" srcId="{F6A1B9E0-4B4A-47A4-A011-67526CEEA770}" destId="{CA3A6A4E-2D39-41D2-A6B1-B590D0C452D2}" srcOrd="1" destOrd="0" presId="urn:microsoft.com/office/officeart/2016/7/layout/AccentHomeChevronProcess"/>
    <dgm:cxn modelId="{0B48922A-24BA-4F5D-82FD-083D119B19EF}" type="presParOf" srcId="{F6A1B9E0-4B4A-47A4-A011-67526CEEA770}" destId="{810D7AA7-A541-4507-BE7F-36CCF210089F}" srcOrd="2" destOrd="0" presId="urn:microsoft.com/office/officeart/2016/7/layout/AccentHomeChevronProcess"/>
    <dgm:cxn modelId="{DF44DF00-7E5A-4D07-BEE1-4CB447350448}" type="presParOf" srcId="{F6A1B9E0-4B4A-47A4-A011-67526CEEA770}" destId="{4F7CDD44-32F1-4759-861F-8DABEBBA8D89}" srcOrd="3" destOrd="0" presId="urn:microsoft.com/office/officeart/2016/7/layout/AccentHomeChevronProcess"/>
    <dgm:cxn modelId="{3E4B3638-479C-48DA-A645-FA83A82BE025}" type="presParOf" srcId="{594BF422-752C-42F3-A230-3D0E6AE9A886}" destId="{C9A9B9EA-6A1D-4A13-9C7F-C112F25D2888}" srcOrd="1" destOrd="0" presId="urn:microsoft.com/office/officeart/2016/7/layout/AccentHomeChevronProcess"/>
    <dgm:cxn modelId="{A3F3DA37-5EE2-460B-BF9A-71454B0BCA82}" type="presParOf" srcId="{594BF422-752C-42F3-A230-3D0E6AE9A886}" destId="{EC37843F-14A6-4E20-B7AE-2B086A8F5F45}" srcOrd="2" destOrd="0" presId="urn:microsoft.com/office/officeart/2016/7/layout/AccentHomeChevronProcess"/>
    <dgm:cxn modelId="{DA817989-6287-461A-9239-5FBEE6FC40C4}" type="presParOf" srcId="{EC37843F-14A6-4E20-B7AE-2B086A8F5F45}" destId="{E41E7729-FD3F-426D-804C-45BD60BD762D}" srcOrd="0" destOrd="0" presId="urn:microsoft.com/office/officeart/2016/7/layout/AccentHomeChevronProcess"/>
    <dgm:cxn modelId="{EFC36486-869D-4367-8CC5-AD23F0EB0EA5}" type="presParOf" srcId="{EC37843F-14A6-4E20-B7AE-2B086A8F5F45}" destId="{6C46E586-0364-4C52-98F9-74A7ACD803D1}" srcOrd="1" destOrd="0" presId="urn:microsoft.com/office/officeart/2016/7/layout/AccentHomeChevronProcess"/>
    <dgm:cxn modelId="{92C94DE6-5EF5-4EEE-8672-9D5DDEF7769E}" type="presParOf" srcId="{EC37843F-14A6-4E20-B7AE-2B086A8F5F45}" destId="{5E07F9E4-149C-4A89-848F-4ABDD305F0C5}" srcOrd="2" destOrd="0" presId="urn:microsoft.com/office/officeart/2016/7/layout/AccentHomeChevronProcess"/>
    <dgm:cxn modelId="{8BACA743-46FF-44D8-B1A2-7FCEE306D6FB}" type="presParOf" srcId="{EC37843F-14A6-4E20-B7AE-2B086A8F5F45}" destId="{2928FCAD-BE3F-45AC-93A5-FD98F8A50E00}" srcOrd="3" destOrd="0" presId="urn:microsoft.com/office/officeart/2016/7/layout/AccentHomeChevronProcess"/>
    <dgm:cxn modelId="{D1EC6F60-4FAB-47E7-AF2C-FB8E0EC2FA3D}" type="presParOf" srcId="{594BF422-752C-42F3-A230-3D0E6AE9A886}" destId="{C2DF8D93-19C7-4E07-BCAF-9FAAB62C8CF2}" srcOrd="3" destOrd="0" presId="urn:microsoft.com/office/officeart/2016/7/layout/AccentHomeChevronProcess"/>
    <dgm:cxn modelId="{12CE0155-1D01-4530-83C4-1C9DE2127FAD}" type="presParOf" srcId="{594BF422-752C-42F3-A230-3D0E6AE9A886}" destId="{86E313B1-36D3-44D7-907E-22A08CB8E9CC}" srcOrd="4" destOrd="0" presId="urn:microsoft.com/office/officeart/2016/7/layout/AccentHomeChevronProcess"/>
    <dgm:cxn modelId="{D09F7684-6EC4-490C-A85F-620F4FF9C277}" type="presParOf" srcId="{86E313B1-36D3-44D7-907E-22A08CB8E9CC}" destId="{473F2067-7126-4D56-A328-5A8CFD3D8D52}" srcOrd="0" destOrd="0" presId="urn:microsoft.com/office/officeart/2016/7/layout/AccentHomeChevronProcess"/>
    <dgm:cxn modelId="{855B4F1D-9F71-40CE-84CE-7A1B4672E106}" type="presParOf" srcId="{86E313B1-36D3-44D7-907E-22A08CB8E9CC}" destId="{7A0B5EFC-88FB-4ED5-994F-D5F6584C2293}" srcOrd="1" destOrd="0" presId="urn:microsoft.com/office/officeart/2016/7/layout/AccentHomeChevronProcess"/>
    <dgm:cxn modelId="{DED8DDF6-4C3D-430C-AA35-425F99A4AA94}" type="presParOf" srcId="{86E313B1-36D3-44D7-907E-22A08CB8E9CC}" destId="{FD7B29F2-0D66-4B4B-BC8A-82DA23575305}" srcOrd="2" destOrd="0" presId="urn:microsoft.com/office/officeart/2016/7/layout/AccentHomeChevronProcess"/>
    <dgm:cxn modelId="{8FD92B82-E3BA-43E6-9698-7DF88CCBDEC7}" type="presParOf" srcId="{86E313B1-36D3-44D7-907E-22A08CB8E9CC}" destId="{BABAA172-7B81-4C6B-BCF2-4572322515C5}" srcOrd="3" destOrd="0" presId="urn:microsoft.com/office/officeart/2016/7/layout/AccentHomeChevronProcess"/>
    <dgm:cxn modelId="{8B0E7971-0C39-41E7-8215-033AB9CB56A2}" type="presParOf" srcId="{594BF422-752C-42F3-A230-3D0E6AE9A886}" destId="{E87CECA9-E483-4B48-BBEF-DDE6D46D2DD1}" srcOrd="5" destOrd="0" presId="urn:microsoft.com/office/officeart/2016/7/layout/AccentHomeChevronProcess"/>
    <dgm:cxn modelId="{CFFD7844-6457-40B2-A111-7BFF8A723692}" type="presParOf" srcId="{594BF422-752C-42F3-A230-3D0E6AE9A886}" destId="{EC45655F-5D43-4578-BD9A-D637B990FADC}" srcOrd="6" destOrd="0" presId="urn:microsoft.com/office/officeart/2016/7/layout/AccentHomeChevronProcess"/>
    <dgm:cxn modelId="{D56DDAA3-2C35-4EC8-B8D1-705DA529AD9A}" type="presParOf" srcId="{EC45655F-5D43-4578-BD9A-D637B990FADC}" destId="{CD38773E-272C-4795-B64C-E2DC467049AB}" srcOrd="0" destOrd="0" presId="urn:microsoft.com/office/officeart/2016/7/layout/AccentHomeChevronProcess"/>
    <dgm:cxn modelId="{E908E0C5-BB5E-4E9D-98F2-6D7F73B808EA}" type="presParOf" srcId="{EC45655F-5D43-4578-BD9A-D637B990FADC}" destId="{3BACD511-46E3-4201-950C-5C55206B68A1}" srcOrd="1" destOrd="0" presId="urn:microsoft.com/office/officeart/2016/7/layout/AccentHomeChevronProcess"/>
    <dgm:cxn modelId="{BA3D94FE-57A5-4CD8-B044-4FBDF5243DD0}" type="presParOf" srcId="{EC45655F-5D43-4578-BD9A-D637B990FADC}" destId="{D008585C-06BD-48C5-9F14-B5451B59C4F4}" srcOrd="2" destOrd="0" presId="urn:microsoft.com/office/officeart/2016/7/layout/AccentHomeChevronProcess"/>
    <dgm:cxn modelId="{28A2D0D8-8697-4200-B89D-93AA52DF904F}" type="presParOf" srcId="{EC45655F-5D43-4578-BD9A-D637B990FADC}" destId="{262AD25A-56FA-45B9-8014-D819D0A39956}" srcOrd="3" destOrd="0" presId="urn:microsoft.com/office/officeart/2016/7/layout/AccentHomeChevronProcess"/>
    <dgm:cxn modelId="{4E1E0B28-B05A-44DF-AB63-D94E6A3D4B48}" type="presParOf" srcId="{594BF422-752C-42F3-A230-3D0E6AE9A886}" destId="{1136D3DA-BDE6-4ABB-ADC3-9E8D0669E362}" srcOrd="7" destOrd="0" presId="urn:microsoft.com/office/officeart/2016/7/layout/AccentHomeChevronProcess"/>
    <dgm:cxn modelId="{5960047D-1F85-49E8-93BF-F0F3B7A4913B}" type="presParOf" srcId="{594BF422-752C-42F3-A230-3D0E6AE9A886}" destId="{48F7AB5F-E55F-4B3F-B674-33C94526A3D0}" srcOrd="8" destOrd="0" presId="urn:microsoft.com/office/officeart/2016/7/layout/AccentHomeChevronProcess"/>
    <dgm:cxn modelId="{26A4C4A7-FCF7-4220-9B1D-DCA2A9AA0680}" type="presParOf" srcId="{48F7AB5F-E55F-4B3F-B674-33C94526A3D0}" destId="{C018470C-7CA6-4B9A-8300-FBFBC9C8C198}" srcOrd="0" destOrd="0" presId="urn:microsoft.com/office/officeart/2016/7/layout/AccentHomeChevronProcess"/>
    <dgm:cxn modelId="{294D7982-21F8-427C-BF24-3A3DE7010B69}" type="presParOf" srcId="{48F7AB5F-E55F-4B3F-B674-33C94526A3D0}" destId="{9C056497-7847-4419-9E6A-0B83A42BCA18}" srcOrd="1" destOrd="0" presId="urn:microsoft.com/office/officeart/2016/7/layout/AccentHomeChevronProcess"/>
    <dgm:cxn modelId="{1DFFEF82-CF48-44A3-A261-B196B1B1F0D8}" type="presParOf" srcId="{48F7AB5F-E55F-4B3F-B674-33C94526A3D0}" destId="{29D3D54D-741B-4E9B-8C81-202E2FCBFCFD}" srcOrd="2" destOrd="0" presId="urn:microsoft.com/office/officeart/2016/7/layout/AccentHomeChevronProcess"/>
    <dgm:cxn modelId="{045199DB-B0FF-4FA2-BA68-91AC71822FD8}" type="presParOf" srcId="{48F7AB5F-E55F-4B3F-B674-33C94526A3D0}" destId="{EF07AE61-CA1A-436A-BEAA-F4EEF36E773C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89401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2053" y="2828369"/>
          <a:ext cx="2189894" cy="652700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/>
            <a:t>Identificación de entidades</a:t>
          </a:r>
        </a:p>
      </dsp:txBody>
      <dsp:txXfrm>
        <a:off x="2053" y="2828369"/>
        <a:ext cx="2108307" cy="652700"/>
      </dsp:txXfrm>
    </dsp:sp>
    <dsp:sp modelId="{810D7AA7-A541-4507-BE7F-36CCF210089F}">
      <dsp:nvSpPr>
        <dsp:cNvPr id="0" name=""/>
        <dsp:cNvSpPr/>
      </dsp:nvSpPr>
      <dsp:spPr>
        <a:xfrm>
          <a:off x="177245" y="975382"/>
          <a:ext cx="1778194" cy="1747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u="none" kern="1200"/>
            <a:t>Seleccionamos los elementos clave de una plataforma musical: usuarios, planes, suscripciones, artistas, álbumes, likes, historial de reproducción, canciones y playlists.</a:t>
          </a:r>
          <a:endParaRPr lang="es-ES" sz="1100" kern="1200"/>
        </a:p>
      </dsp:txBody>
      <dsp:txXfrm>
        <a:off x="177245" y="975382"/>
        <a:ext cx="1778194" cy="1747872"/>
      </dsp:txXfrm>
    </dsp:sp>
    <dsp:sp modelId="{E41E7729-FD3F-426D-804C-45BD60BD762D}">
      <dsp:nvSpPr>
        <dsp:cNvPr id="0" name=""/>
        <dsp:cNvSpPr/>
      </dsp:nvSpPr>
      <dsp:spPr>
        <a:xfrm rot="5400000">
          <a:off x="1190998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2082453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/>
            <a:t>Definición de atributos</a:t>
          </a:r>
          <a:endParaRPr lang="es-ES" sz="1300" b="0" kern="1200"/>
        </a:p>
      </dsp:txBody>
      <dsp:txXfrm>
        <a:off x="2245628" y="2828369"/>
        <a:ext cx="1863544" cy="652700"/>
      </dsp:txXfrm>
    </dsp:sp>
    <dsp:sp modelId="{5E07F9E4-149C-4A89-848F-4ABDD305F0C5}">
      <dsp:nvSpPr>
        <dsp:cNvPr id="0" name=""/>
        <dsp:cNvSpPr/>
      </dsp:nvSpPr>
      <dsp:spPr>
        <a:xfrm>
          <a:off x="22576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>
              <a:latin typeface="+mn-lt"/>
            </a:rPr>
            <a:t>Para cada entidad definimos sus columnas principales, como nombre, país, género musical, duración o fecha de registro.</a:t>
          </a:r>
          <a:endParaRPr lang="es-ES" sz="1100" kern="1200"/>
        </a:p>
      </dsp:txBody>
      <dsp:txXfrm>
        <a:off x="2257644" y="975382"/>
        <a:ext cx="1778194" cy="1348238"/>
      </dsp:txXfrm>
    </dsp:sp>
    <dsp:sp modelId="{473F2067-7126-4D56-A328-5A8CFD3D8D52}">
      <dsp:nvSpPr>
        <dsp:cNvPr id="0" name=""/>
        <dsp:cNvSpPr/>
      </dsp:nvSpPr>
      <dsp:spPr>
        <a:xfrm rot="5400000">
          <a:off x="32713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41628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/>
            <a:t>Diseño del modelo</a:t>
          </a:r>
        </a:p>
      </dsp:txBody>
      <dsp:txXfrm>
        <a:off x="4326027" y="2828369"/>
        <a:ext cx="1863544" cy="652700"/>
      </dsp:txXfrm>
    </dsp:sp>
    <dsp:sp modelId="{FD7B29F2-0D66-4B4B-BC8A-82DA23575305}">
      <dsp:nvSpPr>
        <dsp:cNvPr id="0" name=""/>
        <dsp:cNvSpPr/>
      </dsp:nvSpPr>
      <dsp:spPr>
        <a:xfrm>
          <a:off x="4338044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0" i="0" u="none" kern="1200"/>
            <a:t>Representamos gráficamente las relaciones entre tablas (1:N y N:M) para asegurar coherencia en la base de datos.</a:t>
          </a:r>
          <a:endParaRPr lang="es-ES" sz="1100" kern="1200"/>
        </a:p>
      </dsp:txBody>
      <dsp:txXfrm>
        <a:off x="4338044" y="975382"/>
        <a:ext cx="1778194" cy="1348238"/>
      </dsp:txXfrm>
    </dsp:sp>
    <dsp:sp modelId="{CD38773E-272C-4795-B64C-E2DC467049AB}">
      <dsp:nvSpPr>
        <dsp:cNvPr id="0" name=""/>
        <dsp:cNvSpPr/>
      </dsp:nvSpPr>
      <dsp:spPr>
        <a:xfrm rot="5400000">
          <a:off x="5351797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CD511-46E3-4201-950C-5C55206B68A1}">
      <dsp:nvSpPr>
        <dsp:cNvPr id="0" name=""/>
        <dsp:cNvSpPr/>
      </dsp:nvSpPr>
      <dsp:spPr>
        <a:xfrm>
          <a:off x="6243252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/>
            <a:t>Creación en SQL</a:t>
          </a:r>
        </a:p>
      </dsp:txBody>
      <dsp:txXfrm>
        <a:off x="6406427" y="2828369"/>
        <a:ext cx="1863544" cy="652700"/>
      </dsp:txXfrm>
    </dsp:sp>
    <dsp:sp modelId="{D008585C-06BD-48C5-9F14-B5451B59C4F4}">
      <dsp:nvSpPr>
        <dsp:cNvPr id="0" name=""/>
        <dsp:cNvSpPr/>
      </dsp:nvSpPr>
      <dsp:spPr>
        <a:xfrm>
          <a:off x="64184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100" kern="1200"/>
            <a:t>Construimos el script con las tablas, claves primarias y foráneas necesarias para mantener la integridad referencial.</a:t>
          </a:r>
        </a:p>
      </dsp:txBody>
      <dsp:txXfrm>
        <a:off x="6418443" y="975382"/>
        <a:ext cx="1778194" cy="1348238"/>
      </dsp:txXfrm>
    </dsp:sp>
    <dsp:sp modelId="{C018470C-7CA6-4B9A-8300-FBFBC9C8C198}">
      <dsp:nvSpPr>
        <dsp:cNvPr id="0" name=""/>
        <dsp:cNvSpPr/>
      </dsp:nvSpPr>
      <dsp:spPr>
        <a:xfrm rot="5400000">
          <a:off x="7432196" y="1761722"/>
          <a:ext cx="1958102" cy="175191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56497-7847-4419-9E6A-0B83A42BCA18}">
      <dsp:nvSpPr>
        <dsp:cNvPr id="0" name=""/>
        <dsp:cNvSpPr/>
      </dsp:nvSpPr>
      <dsp:spPr>
        <a:xfrm>
          <a:off x="8323651" y="2828369"/>
          <a:ext cx="2189894" cy="652700"/>
        </a:xfrm>
        <a:prstGeom prst="chevron">
          <a:avLst>
            <a:gd name="adj" fmla="val 2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165100" rIns="82550" bIns="165100" numCol="1" spcCol="1270" rtlCol="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kern="1200"/>
            <a:t>Inserción de datos</a:t>
          </a:r>
        </a:p>
      </dsp:txBody>
      <dsp:txXfrm>
        <a:off x="8486826" y="2828369"/>
        <a:ext cx="1863544" cy="652700"/>
      </dsp:txXfrm>
    </dsp:sp>
    <dsp:sp modelId="{29D3D54D-741B-4E9B-8C81-202E2FCBFCFD}">
      <dsp:nvSpPr>
        <dsp:cNvPr id="0" name=""/>
        <dsp:cNvSpPr/>
      </dsp:nvSpPr>
      <dsp:spPr>
        <a:xfrm>
          <a:off x="8498843" y="975382"/>
          <a:ext cx="1778194" cy="134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ES" sz="1100" kern="1200"/>
            <a:t>Cargamos registros ficticios pero coherentes, de forma que reflejaran cómo funcionaría una plataforma real.</a:t>
          </a:r>
        </a:p>
      </dsp:txBody>
      <dsp:txXfrm>
        <a:off x="8498843" y="975382"/>
        <a:ext cx="1778194" cy="1348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Proceso cheurón de inicio con resaltado"/>
  <dgm:desc val="Se utiliza para mostrar una progresión; una línea de tiempo; pasos secuenciales en una tarea, proceso o flujo de trabajo; o para enfatizar movimiento o dirección. El texto de nivel 1 aparece dentro de una forma de cheurón, excepto la primera forma que es una forma principal, mientras que el texto de nivel 2 se muestra por encima de las formas de rectángulo invisible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096FE-FD57-428C-ADF0-8863A0835D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05C9DC-E181-4CBE-A202-D1CC00F657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618AB-DF27-424F-ABDB-C1BEFB553AA5}" type="datetime1">
              <a:rPr lang="es-ES" smtClean="0"/>
              <a:t>25/09/2025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7AFE5C-2562-4727-86DC-C311F944C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CB4691-0790-4402-AD17-2601E51951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95928-EF08-408E-802F-4DB11E035F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4083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8A58C7-A3F9-4CED-A97B-2BC9E47E42B7}" type="datetime1">
              <a:rPr lang="es-ES" smtClean="0"/>
              <a:t>25/09/2025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8F3494-0491-4803-BC84-8A9DE4958074}" type="slidenum">
              <a:rPr lang="es-ES" smtClean="0"/>
              <a:t>2</a:t>
            </a:fld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30A638-A3B2-4406-A548-3EE7E60521B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109DAE8-9F65-46F8-9DB3-04DFDEF84191}" type="datetime1">
              <a:rPr lang="es-ES" smtClean="0"/>
              <a:t>25/09/2025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95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es-ES" smtClean="0"/>
              <a:t>4</a:t>
            </a:fld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96D641-F702-4F53-860C-C8DE4BB746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56EB77B-BB04-49FD-B87E-520F6C1B18BB}" type="datetime1">
              <a:rPr lang="es-ES" smtClean="0"/>
              <a:t>25/09/2025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179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1" name="Subtítulo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s-ES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contenido 2 (diapositiva de comparació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>
            <a:normAutofit/>
          </a:bodyPr>
          <a:lstStyle>
            <a:lvl1pPr marL="283464" indent="-283464">
              <a:defRPr sz="1800"/>
            </a:lvl1pPr>
            <a:lvl2pPr marL="283464" indent="-283464">
              <a:defRPr sz="1800"/>
            </a:lvl2pPr>
            <a:lvl3pPr marL="283464" indent="-283464">
              <a:defRPr sz="1600"/>
            </a:lvl3pPr>
            <a:lvl4pPr marL="283464" indent="-283464">
              <a:defRPr sz="1400"/>
            </a:lvl4pPr>
            <a:lvl5pPr marL="283464" indent="-283464">
              <a:defRPr sz="14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s-ES" sz="3200" dirty="0">
              <a:solidFill>
                <a:schemeClr val="bg1"/>
              </a:solidFill>
            </a:endParaRPr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US" sz="2800"/>
              <a:t>Click to edit Master title style</a:t>
            </a:r>
            <a:endParaRPr lang="es-ES" sz="2800" dirty="0"/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>
            <a:noAutofit/>
          </a:bodyPr>
          <a:lstStyle>
            <a:lvl1pPr>
              <a:defRPr sz="2400" baseline="0"/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Marcador de pie de página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/>
              <a:t>Objeto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1" name="Marcador de posición de imagen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2" name="Marcador de posición de imagen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5" name="Marcador de fecha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Lunes, 1 de febrero de 20XX</a:t>
            </a:r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s-ES"/>
              <a:t>Contenido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>
                <a:solidFill>
                  <a:schemeClr val="bg1"/>
                </a:solidFill>
              </a:rPr>
              <a:t>Click to edit Master title style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1" name="Subtítulo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 sz="1400">
                <a:solidFill>
                  <a:schemeClr val="bg1"/>
                </a:solidFill>
              </a:rPr>
              <a:t>Click to edit Master subtitle style</a:t>
            </a:r>
            <a:endParaRPr lang="es-ES" sz="1400" dirty="0">
              <a:solidFill>
                <a:schemeClr val="bg1"/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46" name="Marcador de posición de imagen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7" name="Marcador de posición de imagen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48" name="Marcador de fecha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9" name="Marcador de número de diapositiva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US" sz="3600">
                <a:solidFill>
                  <a:schemeClr val="bg1"/>
                </a:solidFill>
              </a:rPr>
              <a:t>Click to edit Master title style</a:t>
            </a:r>
            <a:endParaRPr lang="es-ES" sz="3600" dirty="0">
              <a:solidFill>
                <a:schemeClr val="bg1"/>
              </a:solidFill>
            </a:endParaRPr>
          </a:p>
        </p:txBody>
      </p:sp>
      <p:sp>
        <p:nvSpPr>
          <p:cNvPr id="13" name="Marcador de contenido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US" sz="1200">
                <a:solidFill>
                  <a:schemeClr val="bg1"/>
                </a:solidFill>
              </a:rPr>
              <a:t>Click to edit Master subtitle style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8" name="Título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equipo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s-ES">
                <a:solidFill>
                  <a:schemeClr val="bg1"/>
                </a:solidFill>
              </a:rPr>
              <a:t>Ejemplo de Texto de pie de página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0" name="Marcador de texto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4" name="Marcador de texto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28" name="Marcador de texto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29" name="Marcador de texto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0" name="Marcador de texto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1" name="Marcador de texto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32" name="Marcador de texto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s-ES"/>
              <a:t>Nombre</a:t>
            </a:r>
          </a:p>
        </p:txBody>
      </p:sp>
      <p:sp>
        <p:nvSpPr>
          <p:cNvPr id="33" name="Marcador de texto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s-ES"/>
              <a:t>Título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s-ES"/>
              <a:t>Lunes, 1 de febrero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dirty="0"/>
            </a:p>
          </p:txBody>
        </p:sp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Lunes, 1 de febrero de 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b="0"/>
              <a:t>Ejemplo de Texto de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s-ES" smtClean="0"/>
              <a:pPr rtl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5268" y="1638300"/>
            <a:ext cx="7141464" cy="1138078"/>
          </a:xfrm>
        </p:spPr>
        <p:txBody>
          <a:bodyPr rtlCol="0">
            <a:noAutofit/>
          </a:bodyPr>
          <a:lstStyle/>
          <a:p>
            <a:pPr rtl="0"/>
            <a:r>
              <a:rPr lang="es-ES" sz="8000"/>
              <a:t>EYMusic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613" y="2866072"/>
            <a:ext cx="8470773" cy="548801"/>
          </a:xfrm>
        </p:spPr>
        <p:txBody>
          <a:bodyPr numCol="3" rtlCol="0">
            <a:noAutofit/>
          </a:bodyPr>
          <a:lstStyle/>
          <a:p>
            <a:pPr rtl="0"/>
            <a:r>
              <a:rPr lang="es-ES" sz="1600" b="1"/>
              <a:t>Pablo Ramos </a:t>
            </a:r>
          </a:p>
          <a:p>
            <a:pPr rtl="0"/>
            <a:r>
              <a:rPr lang="es-ES" sz="1600" b="1"/>
              <a:t>Elena Vilella</a:t>
            </a:r>
          </a:p>
          <a:p>
            <a:pPr rtl="0"/>
            <a:r>
              <a:rPr lang="es-ES" sz="1600" b="1"/>
              <a:t>Ana  Carramolino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C303D23C-6190-3FE6-200E-A0FCD2EC9A33}"/>
              </a:ext>
            </a:extLst>
          </p:cNvPr>
          <p:cNvSpPr>
            <a:spLocks/>
          </p:cNvSpPr>
          <p:nvPr/>
        </p:nvSpPr>
        <p:spPr bwMode="invGray">
          <a:xfrm>
            <a:off x="3485007" y="123824"/>
            <a:ext cx="5221986" cy="1541715"/>
          </a:xfrm>
          <a:custGeom>
            <a:avLst/>
            <a:gdLst>
              <a:gd name="T0" fmla="*/ 2473 w 2473"/>
              <a:gd name="T1" fmla="*/ 0 h 902"/>
              <a:gd name="T2" fmla="*/ 0 w 2473"/>
              <a:gd name="T3" fmla="*/ 902 h 902"/>
              <a:gd name="T4" fmla="*/ 2473 w 2473"/>
              <a:gd name="T5" fmla="*/ 466 h 902"/>
              <a:gd name="T6" fmla="*/ 2473 w 2473"/>
              <a:gd name="T7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902">
                <a:moveTo>
                  <a:pt x="2473" y="0"/>
                </a:moveTo>
                <a:lnTo>
                  <a:pt x="0" y="902"/>
                </a:lnTo>
                <a:lnTo>
                  <a:pt x="2473" y="466"/>
                </a:lnTo>
                <a:lnTo>
                  <a:pt x="247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pic>
        <p:nvPicPr>
          <p:cNvPr id="18" name="Picture Placeholder 17" descr="A pink record player with a vinyl record&#10;&#10;AI-generated content may be incorrect.">
            <a:extLst>
              <a:ext uri="{FF2B5EF4-FFF2-40B4-BE49-F238E27FC236}">
                <a16:creationId xmlns:a16="http://schemas.microsoft.com/office/drawing/2014/main" id="{55A0B1C8-4320-78C5-2EE6-6558EF7BEA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337" b="313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BC2B8-894D-37CD-34EC-36330EC64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F79F0E3-EC71-EDEE-0CAD-C015B574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36" y="38500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 dirty="0"/>
              <a:t>EJEMPLO 3:</a:t>
            </a:r>
            <a:br>
              <a:rPr lang="es-ES" dirty="0"/>
            </a:br>
            <a:r>
              <a:rPr lang="es-ES" sz="1800" dirty="0"/>
              <a:t>Ranking de artistas por oyentes únicos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75C4F551-ED34-0B64-9A18-74415D1E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FAA12D-48C4-F8BC-18DF-79B9A61A007E}"/>
              </a:ext>
            </a:extLst>
          </p:cNvPr>
          <p:cNvSpPr/>
          <p:nvPr/>
        </p:nvSpPr>
        <p:spPr>
          <a:xfrm>
            <a:off x="6477000" y="2403770"/>
            <a:ext cx="4622964" cy="29729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 </a:t>
            </a:r>
            <a:r>
              <a:rPr lang="es-ES" b="1" dirty="0"/>
              <a:t>JOINS</a:t>
            </a:r>
            <a:r>
              <a:rPr lang="es-ES" dirty="0"/>
              <a:t> y </a:t>
            </a:r>
            <a:r>
              <a:rPr lang="es-ES" b="1" dirty="0"/>
              <a:t>COUNT</a:t>
            </a:r>
            <a:r>
              <a:rPr lang="es-ES" dirty="0"/>
              <a:t> (DISTINCT), contamos cuántos usuarios distintos escucharon a cada artista.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806B49-E7C7-239F-27D4-7C961D7E7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60000" r="71202" b="2266"/>
          <a:stretch>
            <a:fillRect/>
          </a:stretch>
        </p:blipFill>
        <p:spPr bwMode="auto">
          <a:xfrm>
            <a:off x="1993391" y="2403769"/>
            <a:ext cx="2405633" cy="29729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169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E1CE3-7E55-87C8-F0D5-1530DBDD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9468B8A8-3B47-DFEA-2251-D63B6505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11</a:t>
            </a:fld>
            <a:endParaRPr lang="es-E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9B1B8E-8CBD-8DD4-3071-A7D8952F66A0}"/>
              </a:ext>
            </a:extLst>
          </p:cNvPr>
          <p:cNvSpPr/>
          <p:nvPr/>
        </p:nvSpPr>
        <p:spPr>
          <a:xfrm>
            <a:off x="3398520" y="1732788"/>
            <a:ext cx="5394960" cy="33924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SELECT </a:t>
            </a:r>
            <a:r>
              <a:rPr lang="es-ES" b="1" dirty="0" err="1">
                <a:solidFill>
                  <a:schemeClr val="bg1"/>
                </a:solidFill>
              </a:rPr>
              <a:t>a.nombre</a:t>
            </a:r>
            <a:r>
              <a:rPr lang="es-ES" b="1" dirty="0">
                <a:solidFill>
                  <a:schemeClr val="bg1"/>
                </a:solidFill>
              </a:rPr>
              <a:t>, COUNT(DISTINCT </a:t>
            </a:r>
            <a:r>
              <a:rPr lang="es-ES" b="1" dirty="0" err="1">
                <a:solidFill>
                  <a:schemeClr val="bg1"/>
                </a:solidFill>
              </a:rPr>
              <a:t>h.usuario_id</a:t>
            </a:r>
            <a:r>
              <a:rPr lang="es-ES" b="1" dirty="0">
                <a:solidFill>
                  <a:schemeClr val="bg1"/>
                </a:solidFill>
              </a:rPr>
              <a:t>) AS </a:t>
            </a:r>
            <a:r>
              <a:rPr lang="es-ES" b="1" dirty="0" err="1">
                <a:solidFill>
                  <a:schemeClr val="bg1"/>
                </a:solidFill>
              </a:rPr>
              <a:t>oyentes_unicos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FROM artistas a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JOIN </a:t>
            </a:r>
            <a:r>
              <a:rPr lang="es-ES" b="1" dirty="0" err="1">
                <a:solidFill>
                  <a:schemeClr val="bg1"/>
                </a:solidFill>
              </a:rPr>
              <a:t>albumes</a:t>
            </a:r>
            <a:r>
              <a:rPr lang="es-ES" b="1" dirty="0">
                <a:solidFill>
                  <a:schemeClr val="bg1"/>
                </a:solidFill>
              </a:rPr>
              <a:t> al ON </a:t>
            </a:r>
            <a:r>
              <a:rPr lang="es-ES" b="1" dirty="0" err="1">
                <a:solidFill>
                  <a:schemeClr val="bg1"/>
                </a:solidFill>
              </a:rPr>
              <a:t>a.artista_id</a:t>
            </a:r>
            <a:r>
              <a:rPr lang="es-ES" b="1" dirty="0">
                <a:solidFill>
                  <a:schemeClr val="bg1"/>
                </a:solidFill>
              </a:rPr>
              <a:t> = </a:t>
            </a:r>
            <a:r>
              <a:rPr lang="es-ES" b="1" dirty="0" err="1">
                <a:solidFill>
                  <a:schemeClr val="bg1"/>
                </a:solidFill>
              </a:rPr>
              <a:t>al.artista_id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JOIN canciones c ON </a:t>
            </a:r>
            <a:r>
              <a:rPr lang="es-ES" b="1" dirty="0" err="1">
                <a:solidFill>
                  <a:schemeClr val="bg1"/>
                </a:solidFill>
              </a:rPr>
              <a:t>al.album_id</a:t>
            </a:r>
            <a:r>
              <a:rPr lang="es-ES" b="1" dirty="0">
                <a:solidFill>
                  <a:schemeClr val="bg1"/>
                </a:solidFill>
              </a:rPr>
              <a:t> = </a:t>
            </a:r>
            <a:r>
              <a:rPr lang="es-ES" b="1" dirty="0" err="1">
                <a:solidFill>
                  <a:schemeClr val="bg1"/>
                </a:solidFill>
              </a:rPr>
              <a:t>c.album_id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JOIN </a:t>
            </a:r>
            <a:r>
              <a:rPr lang="es-ES" b="1" dirty="0" err="1">
                <a:solidFill>
                  <a:schemeClr val="bg1"/>
                </a:solidFill>
              </a:rPr>
              <a:t>historial_reproduccion</a:t>
            </a:r>
            <a:r>
              <a:rPr lang="es-ES" b="1" dirty="0">
                <a:solidFill>
                  <a:schemeClr val="bg1"/>
                </a:solidFill>
              </a:rPr>
              <a:t> h ON </a:t>
            </a:r>
            <a:r>
              <a:rPr lang="es-ES" b="1" dirty="0" err="1">
                <a:solidFill>
                  <a:schemeClr val="bg1"/>
                </a:solidFill>
              </a:rPr>
              <a:t>c.cancion_id</a:t>
            </a:r>
            <a:r>
              <a:rPr lang="es-ES" b="1" dirty="0">
                <a:solidFill>
                  <a:schemeClr val="bg1"/>
                </a:solidFill>
              </a:rPr>
              <a:t> = </a:t>
            </a:r>
            <a:r>
              <a:rPr lang="es-ES" b="1" dirty="0" err="1">
                <a:solidFill>
                  <a:schemeClr val="bg1"/>
                </a:solidFill>
              </a:rPr>
              <a:t>h.cancion_id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GROUP BY </a:t>
            </a:r>
            <a:r>
              <a:rPr lang="es-ES" b="1" dirty="0" err="1">
                <a:solidFill>
                  <a:schemeClr val="bg1"/>
                </a:solidFill>
              </a:rPr>
              <a:t>a.nombre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ORDER BY </a:t>
            </a:r>
            <a:r>
              <a:rPr lang="es-ES" b="1" dirty="0" err="1">
                <a:solidFill>
                  <a:schemeClr val="bg1"/>
                </a:solidFill>
              </a:rPr>
              <a:t>oyentes_unicos</a:t>
            </a:r>
            <a:r>
              <a:rPr lang="es-ES" b="1" dirty="0">
                <a:solidFill>
                  <a:schemeClr val="bg1"/>
                </a:solidFill>
              </a:rPr>
              <a:t> DESC;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065EAF5B-A16C-127D-5EAB-86AF846F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6" y="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/>
              <a:t>CÓDIGO DEL EJEMPLO 3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402475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94DCC5-C45B-FEB1-F460-C952C308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/>
          <a:lstStyle/>
          <a:p>
            <a:r>
              <a:rPr lang="en-US"/>
              <a:t>CONCLUSIONES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43ECB-8E4D-9D10-49ED-9D65C701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s-ES"/>
              <a:t>Ejemplo de Texto de pie de página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7309D7E-16FE-9F67-6D47-2240F0EA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>
            <a:normAutofit fontScale="92500" lnSpcReduction="10000"/>
          </a:bodyPr>
          <a:lstStyle/>
          <a:p>
            <a:r>
              <a:rPr lang="es-ES"/>
              <a:t>El proyecto de “</a:t>
            </a:r>
            <a:r>
              <a:rPr lang="es-ES" b="1"/>
              <a:t>EYMusic</a:t>
            </a:r>
            <a:r>
              <a:rPr lang="es-ES"/>
              <a:t>” permitió </a:t>
            </a:r>
            <a:r>
              <a:rPr lang="es-ES" b="1"/>
              <a:t>simular un sistema </a:t>
            </a:r>
            <a:r>
              <a:rPr lang="es-ES"/>
              <a:t>similar a Spotify/Apple Music, donde se gestionan usuarios, suscripciones, artistas, álbumes, canciones y </a:t>
            </a:r>
            <a:r>
              <a:rPr lang="es-ES" err="1"/>
              <a:t>playlists</a:t>
            </a:r>
            <a:r>
              <a:rPr lang="es-ES"/>
              <a:t>.</a:t>
            </a:r>
          </a:p>
          <a:p>
            <a:r>
              <a:rPr lang="es-ES"/>
              <a:t>Aprendimos a manejar desde </a:t>
            </a:r>
            <a:r>
              <a:rPr lang="es-ES" b="1"/>
              <a:t>JOINS básicos </a:t>
            </a:r>
            <a:r>
              <a:rPr lang="es-ES"/>
              <a:t>hasta </a:t>
            </a:r>
            <a:r>
              <a:rPr lang="es-ES" b="1"/>
              <a:t>subqueries complejas</a:t>
            </a:r>
            <a:r>
              <a:rPr lang="es-ES"/>
              <a:t>.</a:t>
            </a:r>
          </a:p>
          <a:p>
            <a:r>
              <a:rPr lang="es-ES"/>
              <a:t>Demostramos cómo SQL puede </a:t>
            </a:r>
            <a:r>
              <a:rPr lang="es-ES" b="1"/>
              <a:t>generar información valiosa </a:t>
            </a:r>
            <a:r>
              <a:rPr lang="es-ES"/>
              <a:t>para la </a:t>
            </a:r>
            <a:r>
              <a:rPr lang="es-ES" b="1"/>
              <a:t>gestión de una empresa</a:t>
            </a:r>
            <a:r>
              <a:rPr lang="es-ES"/>
              <a:t> tecnológica.</a:t>
            </a:r>
          </a:p>
          <a:p>
            <a:r>
              <a:rPr lang="es-ES" b="1"/>
              <a:t>Documentamos todo el proceso </a:t>
            </a:r>
            <a:r>
              <a:rPr lang="es-ES"/>
              <a:t>en un repositorio con scripts, ERD y resultados, mostrando un trabajo profesional y completo.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551EB-D1C7-55B7-CF5C-75B0CD34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C01389E6-C847-4AD0-B56D-D205B2EAB1EE}" type="slidenum">
              <a:rPr lang="es-ES" smtClean="0"/>
              <a:pPr rtl="0">
                <a:spcAft>
                  <a:spcPts val="600"/>
                </a:spcAft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636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585217"/>
            <a:ext cx="3091607" cy="1727643"/>
          </a:xfrm>
        </p:spPr>
        <p:txBody>
          <a:bodyPr rtlCol="0">
            <a:normAutofit/>
          </a:bodyPr>
          <a:lstStyle/>
          <a:p>
            <a:pPr rtl="0"/>
            <a:r>
              <a:rPr lang="es-ES" sz="3200"/>
              <a:t>¡Gracias!</a:t>
            </a:r>
          </a:p>
        </p:txBody>
      </p:sp>
      <p:pic>
        <p:nvPicPr>
          <p:cNvPr id="10" name="Marcador de posición de imagen 9" descr="Primer plano de un DJ reproduciendo música en su mesa">
            <a:extLst>
              <a:ext uri="{FF2B5EF4-FFF2-40B4-BE49-F238E27FC236}">
                <a16:creationId xmlns:a16="http://schemas.microsoft.com/office/drawing/2014/main" id="{05C410A7-E92A-4EFD-A6AE-36748F8E33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8119872" cy="6409944"/>
          </a:xfr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CE49CC8-6A9D-4BEB-8ED2-83DB2D14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13</a:t>
            </a:fld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B0A5D6-0759-FCFC-E045-255B4FF7174B}"/>
              </a:ext>
            </a:extLst>
          </p:cNvPr>
          <p:cNvSpPr txBox="1"/>
          <p:nvPr/>
        </p:nvSpPr>
        <p:spPr>
          <a:xfrm>
            <a:off x="8119872" y="4443984"/>
            <a:ext cx="407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>
                <a:latin typeface="+mj-lt"/>
              </a:rPr>
              <a:t>EYMusic</a:t>
            </a: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3031511-92D1-8FB0-5583-15E9B48BA246}"/>
              </a:ext>
            </a:extLst>
          </p:cNvPr>
          <p:cNvSpPr>
            <a:spLocks/>
          </p:cNvSpPr>
          <p:nvPr/>
        </p:nvSpPr>
        <p:spPr bwMode="invGray">
          <a:xfrm>
            <a:off x="9195435" y="3659209"/>
            <a:ext cx="1921002" cy="784775"/>
          </a:xfrm>
          <a:custGeom>
            <a:avLst/>
            <a:gdLst>
              <a:gd name="T0" fmla="*/ 2473 w 2473"/>
              <a:gd name="T1" fmla="*/ 0 h 902"/>
              <a:gd name="T2" fmla="*/ 0 w 2473"/>
              <a:gd name="T3" fmla="*/ 902 h 902"/>
              <a:gd name="T4" fmla="*/ 2473 w 2473"/>
              <a:gd name="T5" fmla="*/ 466 h 902"/>
              <a:gd name="T6" fmla="*/ 2473 w 2473"/>
              <a:gd name="T7" fmla="*/ 0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902">
                <a:moveTo>
                  <a:pt x="2473" y="0"/>
                </a:moveTo>
                <a:lnTo>
                  <a:pt x="0" y="902"/>
                </a:lnTo>
                <a:lnTo>
                  <a:pt x="2473" y="466"/>
                </a:lnTo>
                <a:lnTo>
                  <a:pt x="2473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0733DF59-A4B2-4E69-B8BA-B4E6D990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/>
          <a:p>
            <a:pPr rtl="0"/>
            <a:r>
              <a:rPr lang="es-ES"/>
              <a:t>EL equipo</a:t>
            </a:r>
          </a:p>
        </p:txBody>
      </p:sp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757F99B5-64D7-4A64-86D6-36354C4B82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6799" y="4677243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Pablo</a:t>
            </a:r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AE9A8D92-00FD-4246-866B-B772E0CA77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94850" y="4658955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Elena</a:t>
            </a: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684E5FF7-FFBE-4834-89C3-708240DAC1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96325" y="4658955"/>
            <a:ext cx="2286000" cy="274320"/>
          </a:xfrm>
        </p:spPr>
        <p:txBody>
          <a:bodyPr rtlCol="0"/>
          <a:lstStyle/>
          <a:p>
            <a:pPr rtl="0"/>
            <a:r>
              <a:rPr lang="es-ES"/>
              <a:t>Ana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DB7A9A4-E0AF-4EBE-905E-761047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8B48EBF6-60E6-462A-9155-5FAF136BCCBC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23" name="Picture Placeholder 22" descr="A person wearing an orange robe&#10;&#10;AI-generated content may be incorrect.">
            <a:extLst>
              <a:ext uri="{FF2B5EF4-FFF2-40B4-BE49-F238E27FC236}">
                <a16:creationId xmlns:a16="http://schemas.microsoft.com/office/drawing/2014/main" id="{35370D36-C7E8-61BA-B54A-3B49C262C83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8604885" y="2202625"/>
            <a:ext cx="2282825" cy="2282825"/>
          </a:xfrm>
        </p:spPr>
      </p:pic>
      <p:pic>
        <p:nvPicPr>
          <p:cNvPr id="27" name="Picture Placeholder 26" descr="A person with her arms crossed&#10;&#10;AI-generated content may be incorrect.">
            <a:extLst>
              <a:ext uri="{FF2B5EF4-FFF2-40B4-BE49-F238E27FC236}">
                <a16:creationId xmlns:a16="http://schemas.microsoft.com/office/drawing/2014/main" id="{7D99C2C6-8CA0-9406-4A71-17684E8E7F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76" r="176"/>
          <a:stretch>
            <a:fillRect/>
          </a:stretch>
        </p:blipFill>
        <p:spPr>
          <a:xfrm>
            <a:off x="4908814" y="2211412"/>
            <a:ext cx="2282825" cy="228282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B4939-C2E1-A516-A8EE-31D578B26C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94" t="5973" r="4264" b="2998"/>
          <a:stretch>
            <a:fillRect/>
          </a:stretch>
        </p:blipFill>
        <p:spPr>
          <a:xfrm>
            <a:off x="1182173" y="2220198"/>
            <a:ext cx="2313396" cy="233887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908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0EC0-C38C-41A8-A532-E2716966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A4F76A-5D04-4CCD-B9EE-29C2A30392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93408" y="693738"/>
            <a:ext cx="4919473" cy="5446712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endParaRPr lang="es-ES" dirty="0"/>
          </a:p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es-ES" sz="2400"/>
              <a:t>Introducción</a:t>
            </a:r>
          </a:p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es-ES" sz="2400"/>
              <a:t>Estructura de la BBDD</a:t>
            </a:r>
          </a:p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es-ES" sz="2400"/>
              <a:t>Explicación de Querys</a:t>
            </a:r>
          </a:p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es-ES" sz="2400"/>
              <a:t>Conclusiones</a:t>
            </a:r>
          </a:p>
          <a:p>
            <a:pPr marL="342900" indent="-342900" rtl="0">
              <a:buFont typeface="+mj-lt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0D7BB7-D04B-4D6C-86B1-392E2402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948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/>
          <a:p>
            <a:pPr rtl="0"/>
            <a:r>
              <a:rPr lang="es-ES"/>
              <a:t>escala de tiempo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43A6F8-52D4-4DE7-8CC0-08DC662C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11096"/>
            <a:ext cx="4114800" cy="457200"/>
          </a:xfrm>
        </p:spPr>
        <p:txBody>
          <a:bodyPr rtlCol="0"/>
          <a:lstStyle/>
          <a:p>
            <a:pPr rtl="0"/>
            <a:r>
              <a:rPr lang="es-ES"/>
              <a:t>Ejemplo de Texto de pie de página</a:t>
            </a:r>
          </a:p>
        </p:txBody>
      </p:sp>
      <p:graphicFrame>
        <p:nvGraphicFramePr>
          <p:cNvPr id="7" name="Marcador de contenido 6" descr="Smart Art de escala de tiempo">
            <a:extLst>
              <a:ext uri="{FF2B5EF4-FFF2-40B4-BE49-F238E27FC236}">
                <a16:creationId xmlns:a16="http://schemas.microsoft.com/office/drawing/2014/main" id="{7F19F4C0-09A9-4052-8CA4-4CE1AF00A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21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AE1B71-4F09-43CB-815A-9B020C22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36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C368-94C3-4438-BABC-31C9204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586633"/>
            <a:ext cx="3438144" cy="3611584"/>
          </a:xfrm>
        </p:spPr>
        <p:txBody>
          <a:bodyPr rtlCol="0">
            <a:normAutofit/>
          </a:bodyPr>
          <a:lstStyle/>
          <a:p>
            <a:pPr algn="ctr" rtl="0"/>
            <a:r>
              <a:rPr lang="en-US" sz="2800"/>
              <a:t>ESTRUCTURA DE LA BBDD</a:t>
            </a:r>
            <a:endParaRPr lang="es-ES" sz="280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5E3C6B7-507C-4330-B4B5-6B3975EF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/>
          <a:p>
            <a:pPr rtl="0"/>
            <a:fld id="{39A857F5-96C8-461D-A78C-38E92FE1C522}" type="slidenum">
              <a:rPr lang="es-ES" smtClean="0"/>
              <a:pPr rtl="0"/>
              <a:t>5</a:t>
            </a:fld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40017-73A6-6F32-688B-323351B5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456" y="707571"/>
            <a:ext cx="5204732" cy="544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98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9632-D6FC-3FC4-A481-39AC2DF2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6361D2C-B0A7-CB40-2E54-5C692E0B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36" y="38500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 dirty="0"/>
              <a:t>EJEMPLO 1:</a:t>
            </a:r>
            <a:br>
              <a:rPr lang="es-ES" dirty="0"/>
            </a:br>
            <a:r>
              <a:rPr lang="es-ES" sz="1800" dirty="0"/>
              <a:t>Usuarios y Planes de Suscripción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C736529-17CF-F08F-8854-F168162E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59AD0C-A4AE-E16F-571D-9E1D7DBDDBC3}"/>
              </a:ext>
            </a:extLst>
          </p:cNvPr>
          <p:cNvSpPr/>
          <p:nvPr/>
        </p:nvSpPr>
        <p:spPr>
          <a:xfrm>
            <a:off x="6710352" y="2403770"/>
            <a:ext cx="4622964" cy="29729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Usamos </a:t>
            </a:r>
            <a:r>
              <a:rPr lang="es-ES" b="1" dirty="0"/>
              <a:t>JOINS</a:t>
            </a:r>
            <a:r>
              <a:rPr lang="es-ES" dirty="0"/>
              <a:t> para relacionar usuarios, suscripciones y planes, mostrando qué plan tiene cada usuario activo.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17ED9B-03D1-CD59-B6EA-AD82DEB12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" t="78400" r="56036"/>
          <a:stretch>
            <a:fillRect/>
          </a:stretch>
        </p:blipFill>
        <p:spPr bwMode="auto">
          <a:xfrm>
            <a:off x="1473036" y="3055811"/>
            <a:ext cx="4622964" cy="16624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15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640FD-2E1F-A0ED-F95B-7BFC3EE6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9BC2B650-B436-DAC0-678E-8D1C9CE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E4DE1E-CD7F-61A8-FB47-70F34DDCDC22}"/>
              </a:ext>
            </a:extLst>
          </p:cNvPr>
          <p:cNvSpPr/>
          <p:nvPr/>
        </p:nvSpPr>
        <p:spPr>
          <a:xfrm>
            <a:off x="3784518" y="1942549"/>
            <a:ext cx="4622964" cy="29729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SELECT </a:t>
            </a:r>
            <a:r>
              <a:rPr lang="es-ES" b="1" dirty="0" err="1">
                <a:solidFill>
                  <a:schemeClr val="bg1"/>
                </a:solidFill>
              </a:rPr>
              <a:t>u.nombre</a:t>
            </a:r>
            <a:r>
              <a:rPr lang="es-ES" b="1" dirty="0">
                <a:solidFill>
                  <a:schemeClr val="bg1"/>
                </a:solidFill>
              </a:rPr>
              <a:t>, </a:t>
            </a:r>
            <a:r>
              <a:rPr lang="es-ES" b="1" dirty="0" err="1">
                <a:solidFill>
                  <a:schemeClr val="bg1"/>
                </a:solidFill>
              </a:rPr>
              <a:t>p.nombre_plan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FROM usuarios u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JOIN suscripciones s ON </a:t>
            </a:r>
            <a:r>
              <a:rPr lang="es-ES" b="1" dirty="0" err="1">
                <a:solidFill>
                  <a:schemeClr val="bg1"/>
                </a:solidFill>
              </a:rPr>
              <a:t>u.usuario_id</a:t>
            </a:r>
            <a:r>
              <a:rPr lang="es-ES" b="1" dirty="0">
                <a:solidFill>
                  <a:schemeClr val="bg1"/>
                </a:solidFill>
              </a:rPr>
              <a:t> = </a:t>
            </a:r>
            <a:r>
              <a:rPr lang="es-ES" b="1" dirty="0" err="1">
                <a:solidFill>
                  <a:schemeClr val="bg1"/>
                </a:solidFill>
              </a:rPr>
              <a:t>s.usuario_id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JOIN planes p ON </a:t>
            </a:r>
            <a:r>
              <a:rPr lang="es-ES" b="1" dirty="0" err="1">
                <a:solidFill>
                  <a:schemeClr val="bg1"/>
                </a:solidFill>
              </a:rPr>
              <a:t>s.plan_id</a:t>
            </a:r>
            <a:r>
              <a:rPr lang="es-ES" b="1" dirty="0">
                <a:solidFill>
                  <a:schemeClr val="bg1"/>
                </a:solidFill>
              </a:rPr>
              <a:t> = </a:t>
            </a:r>
            <a:r>
              <a:rPr lang="es-ES" b="1" dirty="0" err="1">
                <a:solidFill>
                  <a:schemeClr val="bg1"/>
                </a:solidFill>
              </a:rPr>
              <a:t>p.plan_id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WHERE </a:t>
            </a:r>
            <a:r>
              <a:rPr lang="es-ES" b="1" dirty="0" err="1">
                <a:solidFill>
                  <a:schemeClr val="bg1"/>
                </a:solidFill>
              </a:rPr>
              <a:t>s.estado</a:t>
            </a:r>
            <a:r>
              <a:rPr lang="es-ES" b="1" dirty="0">
                <a:solidFill>
                  <a:schemeClr val="bg1"/>
                </a:solidFill>
              </a:rPr>
              <a:t> = 'activa';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E95C25B0-B023-E8A2-6617-89C8CE77C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6" y="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/>
              <a:t>CÓDIGO DEL EJEMPLO 1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40930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23FA4-248B-F6C0-5AD3-953BE88F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77828B9-7FA8-A663-3ECA-33390E02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36" y="38500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 dirty="0"/>
              <a:t>EJEMPLO 2:</a:t>
            </a:r>
            <a:br>
              <a:rPr lang="es-ES" dirty="0"/>
            </a:br>
            <a:r>
              <a:rPr lang="es-ES" sz="1800" dirty="0"/>
              <a:t>Canciones más reproducidas que el promedio</a:t>
            </a:r>
          </a:p>
        </p:txBody>
      </p: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D5BCDF75-BD88-1259-EE16-E6670690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BC6D67-5DAE-40DB-16BE-8092B72C7322}"/>
              </a:ext>
            </a:extLst>
          </p:cNvPr>
          <p:cNvSpPr/>
          <p:nvPr/>
        </p:nvSpPr>
        <p:spPr>
          <a:xfrm>
            <a:off x="6477000" y="2403769"/>
            <a:ext cx="4622964" cy="297290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Aplicamos una </a:t>
            </a:r>
            <a:r>
              <a:rPr lang="es-ES" b="1" dirty="0" err="1"/>
              <a:t>subquery</a:t>
            </a:r>
            <a:r>
              <a:rPr lang="es-ES" dirty="0"/>
              <a:t> para calcular el promedio de reproducciones y filtramos las canciones que lo superan.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D2B6DC-059A-F9A1-1E31-96FC50DA6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51068" r="67936" b="1999"/>
          <a:stretch>
            <a:fillRect/>
          </a:stretch>
        </p:blipFill>
        <p:spPr bwMode="auto">
          <a:xfrm>
            <a:off x="2212847" y="2403768"/>
            <a:ext cx="2170557" cy="29729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6926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1C0AE-12B8-D663-2313-6CF16D55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E2D9A8AA-B623-2C6C-2E00-51004449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138566-655A-A364-852F-614A6D88094B}"/>
              </a:ext>
            </a:extLst>
          </p:cNvPr>
          <p:cNvSpPr/>
          <p:nvPr/>
        </p:nvSpPr>
        <p:spPr>
          <a:xfrm>
            <a:off x="3784518" y="1942549"/>
            <a:ext cx="4622964" cy="2972901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SELECT titulo, </a:t>
            </a:r>
            <a:r>
              <a:rPr lang="es-ES" b="1" dirty="0" err="1">
                <a:solidFill>
                  <a:schemeClr val="bg1"/>
                </a:solidFill>
              </a:rPr>
              <a:t>numero_reproducciones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FROM canciones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WHERE </a:t>
            </a:r>
            <a:r>
              <a:rPr lang="es-ES" b="1" dirty="0" err="1">
                <a:solidFill>
                  <a:schemeClr val="bg1"/>
                </a:solidFill>
              </a:rPr>
              <a:t>numero_reproducciones</a:t>
            </a:r>
            <a:r>
              <a:rPr lang="es-ES" b="1" dirty="0">
                <a:solidFill>
                  <a:schemeClr val="bg1"/>
                </a:solidFill>
              </a:rPr>
              <a:t> &gt; (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    SELECT AVG(</a:t>
            </a:r>
            <a:r>
              <a:rPr lang="es-ES" b="1" dirty="0" err="1">
                <a:solidFill>
                  <a:schemeClr val="bg1"/>
                </a:solidFill>
              </a:rPr>
              <a:t>numero_reproducciones</a:t>
            </a:r>
            <a:r>
              <a:rPr lang="es-ES" b="1" dirty="0">
                <a:solidFill>
                  <a:schemeClr val="bg1"/>
                </a:solidFill>
              </a:rPr>
              <a:t>) FROM canciones</a:t>
            </a:r>
            <a:br>
              <a:rPr lang="es-ES" b="1" dirty="0">
                <a:solidFill>
                  <a:schemeClr val="bg1"/>
                </a:solidFill>
              </a:rPr>
            </a:br>
            <a:r>
              <a:rPr lang="es-ES" b="1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2" name="Título 5">
            <a:extLst>
              <a:ext uri="{FF2B5EF4-FFF2-40B4-BE49-F238E27FC236}">
                <a16:creationId xmlns:a16="http://schemas.microsoft.com/office/drawing/2014/main" id="{ECF35FE8-B48D-F513-3D13-1FC98B84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56" y="0"/>
            <a:ext cx="10241280" cy="1234440"/>
          </a:xfrm>
        </p:spPr>
        <p:txBody>
          <a:bodyPr rtlCol="0">
            <a:normAutofit/>
          </a:bodyPr>
          <a:lstStyle/>
          <a:p>
            <a:r>
              <a:rPr lang="es-ES"/>
              <a:t>CÓDIGO DEL EJEMPLO 2</a:t>
            </a: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61505318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22.tgt.Office_50301352_TF89309463_Win32_OJ112196155" id="{E51DAF1E-F475-4A7E-8E96-8CBC4DF1EE16}" vid="{10A6C42A-3BF8-4F31-911D-BCA2048267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9123E8-1B6B-49B5-873D-A8D01C369B68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Diseño de aumento de degradado</Template>
  <TotalTime>74</TotalTime>
  <Words>534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Calibri</vt:lpstr>
      <vt:lpstr>Symbol</vt:lpstr>
      <vt:lpstr>GradientRiseVTI</vt:lpstr>
      <vt:lpstr>EYMusic</vt:lpstr>
      <vt:lpstr>EL equipo</vt:lpstr>
      <vt:lpstr>ÍNDICE</vt:lpstr>
      <vt:lpstr>escala de tiempo</vt:lpstr>
      <vt:lpstr>ESTRUCTURA DE LA BBDD</vt:lpstr>
      <vt:lpstr>EJEMPLO 1: Usuarios y Planes de Suscripción</vt:lpstr>
      <vt:lpstr>CÓDIGO DEL EJEMPLO 1</vt:lpstr>
      <vt:lpstr>EJEMPLO 2: Canciones más reproducidas que el promedio</vt:lpstr>
      <vt:lpstr>CÓDIGO DEL EJEMPLO 2</vt:lpstr>
      <vt:lpstr>EJEMPLO 3: Ranking de artistas por oyentes únicos</vt:lpstr>
      <vt:lpstr>CÓDIGO DEL EJEMPLO 3</vt:lpstr>
      <vt:lpstr>CONCLUSIONES</vt:lpstr>
      <vt:lpstr>¡Gracias!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Carramolino Olivares</dc:creator>
  <cp:lastModifiedBy>Ana Carramolino Olivares</cp:lastModifiedBy>
  <cp:revision>2</cp:revision>
  <dcterms:created xsi:type="dcterms:W3CDTF">2025-09-25T09:16:36Z</dcterms:created>
  <dcterms:modified xsi:type="dcterms:W3CDTF">2025-09-25T10:31:19Z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