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4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4846320" y="4846320"/>
            <a:ext cx="213300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pt-BR" sz="1000" spc="-1" strike="noStrike">
                <a:solidFill>
                  <a:srgbClr val="000000"/>
                </a:solidFill>
                <a:latin typeface="Lato"/>
                <a:ea typeface="Noto Sans CJK SC"/>
                <a:hlinkClick r:id="rId15"/>
              </a:rPr>
              <a:t>Pixeltrue</a:t>
            </a:r>
            <a:r>
              <a:rPr b="0" lang="pt-BR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pt-BR" sz="1000" spc="-1" strike="noStrike">
                <a:solidFill>
                  <a:srgbClr val="000000"/>
                </a:solidFill>
                <a:latin typeface="Lato"/>
                <a:hlinkClick r:id="rId16"/>
              </a:rPr>
              <a:t>icons8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2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"/>
          <p:cNvGrpSpPr/>
          <p:nvPr/>
        </p:nvGrpSpPr>
        <p:grpSpPr>
          <a:xfrm>
            <a:off x="3918240" y="776520"/>
            <a:ext cx="2433600" cy="4339080"/>
            <a:chOff x="3918240" y="776520"/>
            <a:chExt cx="2433600" cy="4339080"/>
          </a:xfrm>
        </p:grpSpPr>
        <p:sp>
          <p:nvSpPr>
            <p:cNvPr id="221" name=""/>
            <p:cNvSpPr/>
            <p:nvPr/>
          </p:nvSpPr>
          <p:spPr>
            <a:xfrm flipH="1" flipV="1" rot="5330400">
              <a:off x="4853880" y="337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 flipH="1" flipV="1" rot="5330400">
              <a:off x="4023360" y="234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"/>
            <p:cNvSpPr/>
            <p:nvPr/>
          </p:nvSpPr>
          <p:spPr>
            <a:xfrm flipH="1" flipV="1" rot="5330400">
              <a:off x="4920480" y="207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"/>
            <p:cNvSpPr/>
            <p:nvPr/>
          </p:nvSpPr>
          <p:spPr>
            <a:xfrm flipH="1" flipV="1" rot="5330400">
              <a:off x="3977280" y="98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 flipH="1" flipV="1" rot="5330400">
              <a:off x="4911480" y="74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 flipH="1" flipV="1" rot="5330400">
              <a:off x="4032000" y="368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3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6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2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9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1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8000" spc="-1" strike="noStrike">
                <a:solidFill>
                  <a:srgbClr val="000000"/>
                </a:solidFill>
                <a:latin typeface="Arial"/>
              </a:rPr>
              <a:t>“</a:t>
            </a:r>
            <a:endParaRPr b="0" lang="pt-B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72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7" name="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398" name=""/>
            <p:cNvSpPr/>
            <p:nvPr/>
          </p:nvSpPr>
          <p:spPr>
            <a:xfrm flipV="1" rot="5395800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"/>
            <p:cNvSpPr/>
            <p:nvPr/>
          </p:nvSpPr>
          <p:spPr>
            <a:xfrm flipV="1" rot="5395800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0" name=""/>
            <p:cNvSpPr/>
            <p:nvPr/>
          </p:nvSpPr>
          <p:spPr>
            <a:xfrm flipV="1" rot="5395800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"/>
            <p:cNvSpPr/>
            <p:nvPr/>
          </p:nvSpPr>
          <p:spPr>
            <a:xfrm flipV="1" rot="5395800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2" name=""/>
            <p:cNvSpPr/>
            <p:nvPr/>
          </p:nvSpPr>
          <p:spPr>
            <a:xfrm flipV="1" rot="5395800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3" name=""/>
            <p:cNvSpPr/>
            <p:nvPr/>
          </p:nvSpPr>
          <p:spPr>
            <a:xfrm flipV="1" rot="5395800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4" name=""/>
            <p:cNvSpPr/>
            <p:nvPr/>
          </p:nvSpPr>
          <p:spPr>
            <a:xfrm flipV="1" rot="5395800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"/>
            <p:cNvSpPr/>
            <p:nvPr/>
          </p:nvSpPr>
          <p:spPr>
            <a:xfrm flipV="1" rot="5395800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"/>
            <p:cNvSpPr/>
            <p:nvPr/>
          </p:nvSpPr>
          <p:spPr>
            <a:xfrm flipV="1" rot="5395800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"/>
            <p:cNvSpPr/>
            <p:nvPr/>
          </p:nvSpPr>
          <p:spPr>
            <a:xfrm flipV="1" rot="5395800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8" name=""/>
            <p:cNvSpPr/>
            <p:nvPr/>
          </p:nvSpPr>
          <p:spPr>
            <a:xfrm flipV="1" rot="5395800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"/>
            <p:cNvSpPr/>
            <p:nvPr/>
          </p:nvSpPr>
          <p:spPr>
            <a:xfrm flipV="1" rot="5395800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0" name="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411" name=""/>
            <p:cNvSpPr/>
            <p:nvPr/>
          </p:nvSpPr>
          <p:spPr>
            <a:xfrm flipV="1" rot="5395800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2" name=""/>
            <p:cNvSpPr/>
            <p:nvPr/>
          </p:nvSpPr>
          <p:spPr>
            <a:xfrm flipV="1" rot="5395800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3" name=""/>
            <p:cNvSpPr/>
            <p:nvPr/>
          </p:nvSpPr>
          <p:spPr>
            <a:xfrm flipV="1" rot="5395800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4" name=""/>
            <p:cNvSpPr/>
            <p:nvPr/>
          </p:nvSpPr>
          <p:spPr>
            <a:xfrm flipV="1" rot="5395800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5" name=""/>
            <p:cNvSpPr/>
            <p:nvPr/>
          </p:nvSpPr>
          <p:spPr>
            <a:xfrm flipV="1" rot="5395800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6" name=""/>
            <p:cNvSpPr/>
            <p:nvPr/>
          </p:nvSpPr>
          <p:spPr>
            <a:xfrm flipV="1" rot="5395800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"/>
            <p:cNvSpPr/>
            <p:nvPr/>
          </p:nvSpPr>
          <p:spPr>
            <a:xfrm flipV="1" rot="5395800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"/>
            <p:cNvSpPr/>
            <p:nvPr/>
          </p:nvSpPr>
          <p:spPr>
            <a:xfrm flipV="1" rot="5395800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"/>
            <p:cNvSpPr/>
            <p:nvPr/>
          </p:nvSpPr>
          <p:spPr>
            <a:xfrm flipV="1" rot="5395800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0" name=""/>
            <p:cNvSpPr/>
            <p:nvPr/>
          </p:nvSpPr>
          <p:spPr>
            <a:xfrm flipV="1" rot="5395800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"/>
            <p:cNvSpPr/>
            <p:nvPr/>
          </p:nvSpPr>
          <p:spPr>
            <a:xfrm flipV="1" rot="5395800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"/>
            <p:cNvSpPr/>
            <p:nvPr/>
          </p:nvSpPr>
          <p:spPr>
            <a:xfrm flipV="1" rot="5395800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3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"/>
          <p:cNvSpPr txBox="1"/>
          <p:nvPr/>
        </p:nvSpPr>
        <p:spPr>
          <a:xfrm>
            <a:off x="1980000" y="4515120"/>
            <a:ext cx="5040000" cy="11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Noto Sans"/>
              </a:rPr>
              <a:t>Comparação de dados pluviométricos de satélite com estações pluviométricas no Paraná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7315200" y="4629240"/>
            <a:ext cx="2377440" cy="49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300" spc="-1" strike="noStrike">
                <a:solidFill>
                  <a:srgbClr val="000000"/>
                </a:solidFill>
                <a:latin typeface="Noto Sans"/>
              </a:rPr>
              <a:t>08/03/2023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"/>
          <p:cNvSpPr txBox="1"/>
          <p:nvPr/>
        </p:nvSpPr>
        <p:spPr>
          <a:xfrm>
            <a:off x="2160000" y="540000"/>
            <a:ext cx="6648480" cy="147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3200" spc="-1" strike="noStrike" u="wavyHeavy">
                <a:solidFill>
                  <a:srgbClr val="000000"/>
                </a:solidFill>
                <a:uFillTx/>
                <a:latin typeface="Noto Sans"/>
              </a:rPr>
              <a:t>Revisão Bibliográfica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1347840" y="1427760"/>
            <a:ext cx="5852160" cy="433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 u="wavy">
                <a:solidFill>
                  <a:srgbClr val="000000"/>
                </a:solidFill>
                <a:uFillTx/>
                <a:latin typeface="Noto Sans"/>
              </a:rPr>
              <a:t>Metodologias de interpolação: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808080"/>
                </a:solidFill>
                <a:latin typeface="Noto Sans"/>
              </a:rPr>
              <a:t>- Inverse Distance Weighting (IDW) </a:t>
            </a:r>
            <a:r>
              <a:rPr b="0" lang="pt-BR" sz="1600" spc="-1" strike="noStrike">
                <a:solidFill>
                  <a:srgbClr val="000000"/>
                </a:solidFill>
                <a:latin typeface="Noto Sans"/>
              </a:rPr>
              <a:t>**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808080"/>
                </a:solidFill>
                <a:latin typeface="Noto Sans"/>
              </a:rPr>
              <a:t>- Cubic Spline (CS)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808080"/>
                </a:solidFill>
                <a:latin typeface="Noto Sans"/>
              </a:rPr>
              <a:t>- Triangulation with Linear Interpolation (TLI)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808080"/>
                </a:solidFill>
                <a:latin typeface="Noto Sans"/>
              </a:rPr>
              <a:t>- Ordinary Kriging (OK) </a:t>
            </a:r>
            <a:r>
              <a:rPr b="0" lang="pt-BR" sz="1600" spc="-1" strike="noStrike">
                <a:solidFill>
                  <a:srgbClr val="000000"/>
                </a:solidFill>
                <a:latin typeface="Noto Sans"/>
              </a:rPr>
              <a:t>**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808080"/>
                </a:solidFill>
                <a:latin typeface="Noto Sans"/>
              </a:rPr>
              <a:t>- Natural Neighbour Interpolation (NNI)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808080"/>
                </a:solidFill>
                <a:latin typeface="Noto Sans"/>
              </a:rPr>
              <a:t>- Barnes Objective Analysis (BOA)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808080"/>
                </a:solidFill>
                <a:latin typeface="Noto Sans"/>
              </a:rPr>
              <a:t>- TOPO to RASTER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808080"/>
                </a:solidFill>
                <a:latin typeface="Noto Sans"/>
              </a:rPr>
              <a:t>- Bilinear weighted interpolation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808080"/>
                </a:solidFill>
                <a:latin typeface="Noto Sans"/>
              </a:rPr>
              <a:t>- Linear regression with altitude,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808080"/>
                </a:solidFill>
                <a:latin typeface="Noto Sans"/>
              </a:rPr>
              <a:t>- Kringing with external drift </a:t>
            </a:r>
            <a:r>
              <a:rPr b="0" lang="pt-BR" sz="1600" spc="-1" strike="noStrike">
                <a:solidFill>
                  <a:srgbClr val="000000"/>
                </a:solidFill>
                <a:latin typeface="Noto Sans"/>
              </a:rPr>
              <a:t>**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808080"/>
                </a:solidFill>
                <a:latin typeface="Noto Sans"/>
              </a:rPr>
              <a:t>- Multiquadric–biharmonic (MQB)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808080"/>
                </a:solidFill>
                <a:latin typeface="Noto Sans"/>
              </a:rPr>
              <a:t>- Weighted Average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"/>
          <p:cNvSpPr txBox="1"/>
          <p:nvPr/>
        </p:nvSpPr>
        <p:spPr>
          <a:xfrm>
            <a:off x="91440" y="1158840"/>
            <a:ext cx="3383280" cy="127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Os dados das estações pluviométricas foram interpolados e comparados com a série do satélite cujo centro de pixel está mais próximo do pluviômetro.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1080000" y="731520"/>
            <a:ext cx="239472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A – pixel a ponto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109800" y="3179520"/>
            <a:ext cx="3383280" cy="106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Os dados de satélite foram interpolados e comparados com a série das estações.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1080000" y="2788200"/>
            <a:ext cx="241308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B – pixel a ponto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6708240" y="363852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Interpolação dos dados dos pluviômetros para uma grade de mesmas dimensões do satélite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6804000" y="3247200"/>
            <a:ext cx="232776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D – pixel a pixel</a:t>
            </a:r>
            <a:endParaRPr b="1" lang="pt-BR" sz="1800" spc="-1" strike="noStrike">
              <a:solidFill>
                <a:srgbClr val="000000"/>
              </a:solidFill>
              <a:latin typeface="Noto Sans"/>
              <a:ea typeface="Noto Sans CJK SC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6672240" y="182916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Dados comparados sem nenhum tipo de processamento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6672240" y="1437840"/>
            <a:ext cx="250776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C – ponto a pixel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0" y="5437080"/>
            <a:ext cx="10080000" cy="43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800" spc="-1" strike="noStrike">
                <a:solidFill>
                  <a:srgbClr val="666666"/>
                </a:solidFill>
                <a:latin typeface="Noto Sans"/>
              </a:rPr>
              <a:t>Medeiros-Feitosa, J. R.; Oliveira, C. W. Estudo comparativo dos dados de precipitação do satélite TRMM e postos pluviométricos no estado do Ceará, Brasil. Revista Geográfica da América Central. 2020  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"/>
          <p:cNvSpPr/>
          <p:nvPr/>
        </p:nvSpPr>
        <p:spPr>
          <a:xfrm>
            <a:off x="144000" y="2628000"/>
            <a:ext cx="3780000" cy="1332000"/>
          </a:xfrm>
          <a:prstGeom prst="ellipse">
            <a:avLst/>
          </a:prstGeom>
          <a:noFill/>
          <a:ln w="0">
            <a:solidFill>
              <a:srgbClr val="ff0000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3060000" y="173520"/>
            <a:ext cx="4519440" cy="81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100" spc="-1" strike="noStrike" u="wavy">
                <a:solidFill>
                  <a:srgbClr val="000000"/>
                </a:solidFill>
                <a:uFillTx/>
                <a:latin typeface="Noto Sans"/>
              </a:rPr>
              <a:t>Metodologias de comparação: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1260000" y="3960000"/>
            <a:ext cx="2663280" cy="106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ff3838"/>
                </a:solidFill>
                <a:latin typeface="Noto Sans"/>
              </a:rPr>
              <a:t>Método escolhido em função da quantidade de estações pluviométricas </a:t>
            </a:r>
            <a:endParaRPr b="0" lang="pt-BR" sz="1200" spc="-1" strike="noStrike">
              <a:solidFill>
                <a:srgbClr val="ff383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"/>
          <p:cNvSpPr txBox="1"/>
          <p:nvPr/>
        </p:nvSpPr>
        <p:spPr>
          <a:xfrm>
            <a:off x="2158200" y="540360"/>
            <a:ext cx="6648480" cy="147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3200" spc="-1" strike="noStrike" u="wavyHeavy">
                <a:solidFill>
                  <a:srgbClr val="000000"/>
                </a:solidFill>
                <a:uFillTx/>
                <a:latin typeface="Noto Sans"/>
              </a:rPr>
              <a:t>Dados selecionados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3" name="" descr=""/>
          <p:cNvPicPr/>
          <p:nvPr/>
        </p:nvPicPr>
        <p:blipFill>
          <a:blip r:embed="rId1"/>
          <a:srcRect l="7139" t="10709" r="9528" b="7146"/>
          <a:stretch/>
        </p:blipFill>
        <p:spPr>
          <a:xfrm>
            <a:off x="1620000" y="1260000"/>
            <a:ext cx="6299640" cy="4139640"/>
          </a:xfrm>
          <a:prstGeom prst="rect">
            <a:avLst/>
          </a:prstGeom>
          <a:ln w="0">
            <a:noFill/>
          </a:ln>
        </p:spPr>
      </p:pic>
      <p:sp>
        <p:nvSpPr>
          <p:cNvPr id="524" name=""/>
          <p:cNvSpPr txBox="1"/>
          <p:nvPr/>
        </p:nvSpPr>
        <p:spPr>
          <a:xfrm>
            <a:off x="6410520" y="606600"/>
            <a:ext cx="3489480" cy="1193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808080"/>
                </a:solidFill>
                <a:latin typeface="Noto Sans"/>
              </a:rPr>
              <a:t>- 35 estações pluviométricas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600" spc="-1" strike="noStrike">
                <a:solidFill>
                  <a:srgbClr val="808080"/>
                </a:solidFill>
                <a:latin typeface="Noto Sans"/>
              </a:rPr>
              <a:t>- dados de satélite dentro de um raio de 30 km, considerando dados de até 1h antes e 1h depois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"/>
          <p:cNvSpPr txBox="1"/>
          <p:nvPr/>
        </p:nvSpPr>
        <p:spPr>
          <a:xfrm>
            <a:off x="2560320" y="285840"/>
            <a:ext cx="493776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2800" spc="-1" strike="noStrike">
                <a:solidFill>
                  <a:srgbClr val="000000"/>
                </a:solidFill>
                <a:latin typeface="Lato Black"/>
              </a:rPr>
              <a:t>Etapas de processamento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6" name=""/>
          <p:cNvGrpSpPr/>
          <p:nvPr/>
        </p:nvGrpSpPr>
        <p:grpSpPr>
          <a:xfrm>
            <a:off x="914400" y="1275120"/>
            <a:ext cx="1463040" cy="1463040"/>
            <a:chOff x="914400" y="1275120"/>
            <a:chExt cx="1463040" cy="1463040"/>
          </a:xfrm>
        </p:grpSpPr>
        <p:sp>
          <p:nvSpPr>
            <p:cNvPr id="527" name=""/>
            <p:cNvSpPr/>
            <p:nvPr/>
          </p:nvSpPr>
          <p:spPr>
            <a:xfrm>
              <a:off x="914400" y="1275120"/>
              <a:ext cx="1463040" cy="1463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28" name=""/>
          <p:cNvGrpSpPr/>
          <p:nvPr/>
        </p:nvGrpSpPr>
        <p:grpSpPr>
          <a:xfrm>
            <a:off x="4297680" y="1275120"/>
            <a:ext cx="1463040" cy="1463040"/>
            <a:chOff x="4297680" y="1275120"/>
            <a:chExt cx="1463040" cy="1463040"/>
          </a:xfrm>
        </p:grpSpPr>
        <p:sp>
          <p:nvSpPr>
            <p:cNvPr id="529" name=""/>
            <p:cNvSpPr/>
            <p:nvPr/>
          </p:nvSpPr>
          <p:spPr>
            <a:xfrm>
              <a:off x="4297680" y="1275120"/>
              <a:ext cx="1463040" cy="1463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0" name=""/>
          <p:cNvGrpSpPr/>
          <p:nvPr/>
        </p:nvGrpSpPr>
        <p:grpSpPr>
          <a:xfrm>
            <a:off x="7570080" y="1275120"/>
            <a:ext cx="1463040" cy="1463040"/>
            <a:chOff x="7570080" y="1275120"/>
            <a:chExt cx="1463040" cy="1463040"/>
          </a:xfrm>
        </p:grpSpPr>
        <p:sp>
          <p:nvSpPr>
            <p:cNvPr id="531" name=""/>
            <p:cNvSpPr/>
            <p:nvPr/>
          </p:nvSpPr>
          <p:spPr>
            <a:xfrm>
              <a:off x="7570080" y="1275120"/>
              <a:ext cx="1463040" cy="146304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2" name=""/>
          <p:cNvSpPr txBox="1"/>
          <p:nvPr/>
        </p:nvSpPr>
        <p:spPr>
          <a:xfrm>
            <a:off x="720000" y="1676520"/>
            <a:ext cx="1800000" cy="102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pt-BR" sz="1500" spc="-1" strike="noStrike">
                <a:solidFill>
                  <a:srgbClr val="666666"/>
                </a:solidFill>
                <a:latin typeface="Noto Sans"/>
              </a:rPr>
              <a:t>Defasagem espacial</a:t>
            </a:r>
            <a:endParaRPr b="0" lang="pt-BR" sz="15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533" name=""/>
          <p:cNvSpPr txBox="1"/>
          <p:nvPr/>
        </p:nvSpPr>
        <p:spPr>
          <a:xfrm>
            <a:off x="4050720" y="1676520"/>
            <a:ext cx="1889280" cy="102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pt-BR" sz="1500" spc="-1" strike="noStrike">
                <a:solidFill>
                  <a:srgbClr val="ffffff"/>
                </a:solidFill>
                <a:latin typeface="Noto Sans"/>
              </a:rPr>
              <a:t>Defasagem temporal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7363440" y="1800000"/>
            <a:ext cx="199656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pt-BR" sz="1400" spc="-1" strike="noStrike">
                <a:solidFill>
                  <a:srgbClr val="ffffff"/>
                </a:solidFill>
                <a:latin typeface="Noto Sans"/>
              </a:rPr>
              <a:t>Truncamento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360000" y="3167280"/>
            <a:ext cx="2520000" cy="61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Método IDW 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3600000" y="3184920"/>
            <a:ext cx="2782080" cy="124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Sistema de pesos 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"/>
          <p:cNvSpPr txBox="1"/>
          <p:nvPr/>
        </p:nvSpPr>
        <p:spPr>
          <a:xfrm>
            <a:off x="7020000" y="3204000"/>
            <a:ext cx="2818080" cy="7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Dados abaixo do limite de 0.05 mm foram truncados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"/>
          <p:cNvSpPr/>
          <p:nvPr/>
        </p:nvSpPr>
        <p:spPr>
          <a:xfrm>
            <a:off x="5360040" y="822960"/>
            <a:ext cx="274320" cy="27432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41" name=""/>
          <p:cNvGraphicFramePr/>
          <p:nvPr/>
        </p:nvGraphicFramePr>
        <p:xfrm>
          <a:off x="3839040" y="3654000"/>
          <a:ext cx="2189160" cy="1420920"/>
        </p:xfrm>
        <a:graphic>
          <a:graphicData uri="http://schemas.openxmlformats.org/drawingml/2006/table">
            <a:tbl>
              <a:tblPr/>
              <a:tblGrid>
                <a:gridCol w="1094760"/>
                <a:gridCol w="1094400"/>
              </a:tblGrid>
              <a:tr h="2646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Hora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Peso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46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 - 60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5%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 - 30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20%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50%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 + 30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20%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 + 60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5%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mc:AlternateContent>
        <mc:Choice xmlns:a14="http://schemas.microsoft.com/office/drawing/2010/main" Requires="a14">
          <p:sp>
            <p:nvSpPr>
              <p:cNvPr id="542" name=""/>
              <p:cNvSpPr txBox="1"/>
              <p:nvPr/>
            </p:nvSpPr>
            <p:spPr>
              <a:xfrm>
                <a:off x="1360800" y="3764520"/>
                <a:ext cx="165600" cy="381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1</m:t>
                        </m:r>
                      </m:num>
                      <m:den>
                        <m:sSup>
                          <m:e>
                            <m:r>
                              <m:t xml:space="preserve">d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" descr=""/>
          <p:cNvPicPr/>
          <p:nvPr/>
        </p:nvPicPr>
        <p:blipFill>
          <a:blip r:embed="rId1"/>
          <a:stretch/>
        </p:blipFill>
        <p:spPr>
          <a:xfrm>
            <a:off x="1188720" y="2783880"/>
            <a:ext cx="782280" cy="78228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sp>
        <p:nvSpPr>
          <p:cNvPr id="544" name=""/>
          <p:cNvSpPr txBox="1"/>
          <p:nvPr/>
        </p:nvSpPr>
        <p:spPr>
          <a:xfrm>
            <a:off x="2651760" y="446760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2651760" y="404028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03 Dolor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180000" y="1250280"/>
            <a:ext cx="3477600" cy="98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1645920" y="82296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01 Lorem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9" name="" descr=""/>
          <p:cNvPicPr/>
          <p:nvPr/>
        </p:nvPicPr>
        <p:blipFill>
          <a:blip r:embed="rId2"/>
          <a:stretch/>
        </p:blipFill>
        <p:spPr>
          <a:xfrm>
            <a:off x="4854240" y="1774080"/>
            <a:ext cx="943200" cy="104544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pic>
        <p:nvPicPr>
          <p:cNvPr id="550" name="" descr=""/>
          <p:cNvPicPr/>
          <p:nvPr/>
        </p:nvPicPr>
        <p:blipFill>
          <a:blip r:embed="rId3"/>
          <a:stretch/>
        </p:blipFill>
        <p:spPr>
          <a:xfrm>
            <a:off x="6884640" y="3486960"/>
            <a:ext cx="924480" cy="84744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sp>
        <p:nvSpPr>
          <p:cNvPr id="551" name=""/>
          <p:cNvSpPr txBox="1"/>
          <p:nvPr/>
        </p:nvSpPr>
        <p:spPr>
          <a:xfrm>
            <a:off x="6309360" y="1856520"/>
            <a:ext cx="2743200" cy="91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7040880" y="14292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02 Ipsum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"/>
          <p:cNvSpPr txBox="1"/>
          <p:nvPr/>
        </p:nvSpPr>
        <p:spPr>
          <a:xfrm>
            <a:off x="953280" y="152424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1604520" y="111384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200" spc="-1" strike="noStrike">
                <a:solidFill>
                  <a:srgbClr val="000000"/>
                </a:solidFill>
                <a:latin typeface="Noto Sans"/>
              </a:rPr>
              <a:t>Lorem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2873520" y="403776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3524760" y="362736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200" spc="-1" strike="noStrike">
                <a:solidFill>
                  <a:srgbClr val="000000"/>
                </a:solidFill>
                <a:latin typeface="Noto Sans"/>
              </a:rPr>
              <a:t>Ipsum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6714000" y="408456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7365240" y="367416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200" spc="-1" strike="noStrike">
                <a:solidFill>
                  <a:srgbClr val="000000"/>
                </a:solidFill>
                <a:latin typeface="Noto Sans"/>
              </a:rPr>
              <a:t>Sit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5068080" y="152424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"/>
          <p:cNvSpPr txBox="1"/>
          <p:nvPr/>
        </p:nvSpPr>
        <p:spPr>
          <a:xfrm>
            <a:off x="5719320" y="111384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200" spc="-1" strike="noStrike">
                <a:solidFill>
                  <a:srgbClr val="000000"/>
                </a:solidFill>
                <a:latin typeface="Noto Sans"/>
              </a:rPr>
              <a:t>Dolor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"/>
          <p:cNvSpPr txBox="1"/>
          <p:nvPr/>
        </p:nvSpPr>
        <p:spPr>
          <a:xfrm>
            <a:off x="496080" y="51840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6000" spc="-1" strike="noStrike">
                <a:solidFill>
                  <a:srgbClr val="000000"/>
                </a:solidFill>
                <a:latin typeface="Noto Sans"/>
              </a:rPr>
              <a:t>01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"/>
          <p:cNvSpPr txBox="1"/>
          <p:nvPr/>
        </p:nvSpPr>
        <p:spPr>
          <a:xfrm>
            <a:off x="2416320" y="307872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6000" spc="-1" strike="noStrike">
                <a:solidFill>
                  <a:srgbClr val="000000"/>
                </a:solidFill>
                <a:latin typeface="Noto Sans"/>
              </a:rPr>
              <a:t>02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"/>
          <p:cNvSpPr txBox="1"/>
          <p:nvPr/>
        </p:nvSpPr>
        <p:spPr>
          <a:xfrm>
            <a:off x="4610880" y="57744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6000" spc="-1" strike="noStrike">
                <a:solidFill>
                  <a:srgbClr val="000000"/>
                </a:solidFill>
                <a:latin typeface="Noto Sans"/>
              </a:rPr>
              <a:t>03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"/>
          <p:cNvSpPr txBox="1"/>
          <p:nvPr/>
        </p:nvSpPr>
        <p:spPr>
          <a:xfrm>
            <a:off x="6256800" y="313776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6000" spc="-1" strike="noStrike">
                <a:solidFill>
                  <a:srgbClr val="000000"/>
                </a:solidFill>
                <a:latin typeface="Noto Sans"/>
              </a:rPr>
              <a:t>04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"/>
          <p:cNvSpPr txBox="1"/>
          <p:nvPr/>
        </p:nvSpPr>
        <p:spPr>
          <a:xfrm>
            <a:off x="4297680" y="2011680"/>
            <a:ext cx="3840480" cy="133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"/>
          <p:cNvSpPr txBox="1"/>
          <p:nvPr/>
        </p:nvSpPr>
        <p:spPr>
          <a:xfrm>
            <a:off x="4317120" y="3388320"/>
            <a:ext cx="1554480" cy="36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Noto Sans"/>
              </a:rPr>
              <a:t>- Loremus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2023-03-06T14:44:26Z</dcterms:created>
  <dc:creator/>
  <dc:description/>
  <dc:language>pt-BR</dc:language>
  <cp:lastModifiedBy/>
  <dcterms:modified xsi:type="dcterms:W3CDTF">2023-03-06T15:59:15Z</dcterms:modified>
  <cp:revision>5</cp:revision>
  <dc:subject/>
  <dc:title>Grey Elegant</dc:title>
</cp:coreProperties>
</file>