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3" r:id="rId7"/>
    <p:sldId id="258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fera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911225"/>
            <a:ext cx="6457315" cy="585279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746500" y="262255"/>
            <a:ext cx="8460105" cy="2186940"/>
          </a:xfrm>
        </p:spPr>
        <p:txBody>
          <a:bodyPr/>
          <a:p>
            <a:r>
              <a:rPr lang="pt-PT" altLang="en-US"/>
              <a:t>Planos Tangentes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Geometria Analitica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Equação de um plano</a:t>
            </a:r>
            <a:endParaRPr lang="pt-PT" altLang="en-US"/>
          </a:p>
        </p:txBody>
      </p:sp>
      <p:pic>
        <p:nvPicPr>
          <p:cNvPr id="4" name="Picture 3" descr="eq_plano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2874010"/>
            <a:ext cx="86106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Curvas de Grade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id_surfac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925" y="3674110"/>
            <a:ext cx="1097851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2800" u="sng">
                <a:effectLst/>
              </a:rPr>
              <a:t>Vetor normal da superficie via vetores tangentes</a:t>
            </a:r>
            <a:endParaRPr lang="pt-PT" altLang="en-US" sz="2800" u="sng">
              <a:effectLst/>
            </a:endParaRPr>
          </a:p>
        </p:txBody>
      </p:sp>
      <p:pic>
        <p:nvPicPr>
          <p:cNvPr id="4" name="Content Placeholder 3" descr="grid_surfac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3622675"/>
            <a:ext cx="10715625" cy="289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1209020" cy="1325880"/>
          </a:xfrm>
        </p:spPr>
        <p:txBody>
          <a:bodyPr/>
          <a:p>
            <a:r>
              <a:rPr lang="pt-PT" altLang="en-US" sz="2800" u="sng">
                <a:effectLst/>
                <a:sym typeface="+mn-ea"/>
              </a:rPr>
              <a:t>Vetor normal da superficie via vetore gradiente</a:t>
            </a:r>
            <a:endParaRPr lang="en-US" sz="2800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 Tangente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plano_ta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64665"/>
            <a:ext cx="10710545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lano_tan_ex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414145"/>
            <a:ext cx="1090104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 tangente e aproximação linear</a:t>
            </a:r>
            <a:endParaRPr lang="pt-PT" altLang="en-US" sz="3200" u="sng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pt-PT" altLang="en-US"/>
                  <a:t>Linearização </a:t>
                </a:r>
                <a:endParaRPr lang="pt-PT" altLang="en-US"/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  <m:sup>
                        <m:r>
                          <a:rPr lang="en-US" altLang="pt-PT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𝑦−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</m:oMath>
                </a14:m>
                <a:r>
                  <a:rPr lang="pt-PT" altLang="en-US"/>
                  <a:t> </a:t>
                </a:r>
                <a:endParaRPr lang="pt-PT" altLang="en-US"/>
              </a:p>
              <a:p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/>
                      <m:t>(1,1,3)</m:t>
                    </m:r>
                  </m:oMath>
                </a14:m>
                <a:endParaRPr lang="pt-PT" altLang="en-US"/>
              </a:p>
              <a:p>
                <a:pPr marL="0" indent="0">
                  <a:buNone/>
                </a:pPr>
                <a:endParaRPr lang="pt-PT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Times New Roman</vt:lpstr>
      <vt:lpstr>Standard Symbols PS</vt:lpstr>
      <vt:lpstr>DejaVu Math TeX Gyre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12</cp:revision>
  <dcterms:created xsi:type="dcterms:W3CDTF">2020-11-24T20:31:48Z</dcterms:created>
  <dcterms:modified xsi:type="dcterms:W3CDTF">2020-11-24T20:31:48Z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