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75" r:id="rId6"/>
    <p:sldId id="261" r:id="rId7"/>
    <p:sldId id="262" r:id="rId8"/>
    <p:sldId id="274" r:id="rId9"/>
    <p:sldId id="263" r:id="rId10"/>
    <p:sldId id="273" r:id="rId11"/>
    <p:sldId id="264" r:id="rId12"/>
    <p:sldId id="265" r:id="rId13"/>
    <p:sldId id="267" r:id="rId14"/>
    <p:sldId id="276" r:id="rId15"/>
    <p:sldId id="266" r:id="rId16"/>
    <p:sldId id="269" r:id="rId17"/>
    <p:sldId id="270" r:id="rId18"/>
    <p:sldId id="271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3FE3F-03EC-4106-B5BE-03E1A3459BA7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745F-A67E-488D-A8F8-74486269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757" y="4572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NASA Space Technology Research Fellowship (NSTRF) Update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2881" y="5059740"/>
            <a:ext cx="5324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0070C0"/>
                </a:solidFill>
              </a:rPr>
              <a:t>Timothy Hackett</a:t>
            </a:r>
          </a:p>
          <a:p>
            <a:pPr algn="r"/>
            <a:r>
              <a:rPr lang="en-US" sz="2400" i="1" dirty="0">
                <a:solidFill>
                  <a:srgbClr val="0070C0"/>
                </a:solidFill>
              </a:rPr>
              <a:t>Systems Design Laboratory</a:t>
            </a:r>
          </a:p>
          <a:p>
            <a:pPr algn="r"/>
            <a:r>
              <a:rPr lang="en-US" sz="2400" i="1" dirty="0">
                <a:solidFill>
                  <a:srgbClr val="0070C0"/>
                </a:solidFill>
              </a:rPr>
              <a:t>Penn State University</a:t>
            </a:r>
          </a:p>
          <a:p>
            <a:pPr algn="r"/>
            <a:r>
              <a:rPr lang="en-US" sz="2400" i="1" dirty="0" smtClean="0">
                <a:solidFill>
                  <a:srgbClr val="0070C0"/>
                </a:solidFill>
              </a:rPr>
              <a:t>1/5/2016</a:t>
            </a:r>
            <a:endParaRPr lang="en-US" sz="2400" i="1" dirty="0">
              <a:solidFill>
                <a:srgbClr val="0070C0"/>
              </a:solidFill>
            </a:endParaRPr>
          </a:p>
        </p:txBody>
      </p:sp>
      <p:pic>
        <p:nvPicPr>
          <p:cNvPr id="6" name="Picture 2" descr="NSTRF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3" y="2133600"/>
            <a:ext cx="3934851" cy="295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://ssp15.isunet.edu/images/NAS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16" y="1801803"/>
            <a:ext cx="1945450" cy="16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media.philly.com/images/PennState_logo_6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42" r="67302"/>
          <a:stretch/>
        </p:blipFill>
        <p:spPr bwMode="auto">
          <a:xfrm>
            <a:off x="8686800" y="1668947"/>
            <a:ext cx="1868714" cy="19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://users.wpi.edu/~chuanlei/pic/wpi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48"/>
          <a:stretch/>
        </p:blipFill>
        <p:spPr bwMode="auto">
          <a:xfrm>
            <a:off x="7620001" y="3369722"/>
            <a:ext cx="1807624" cy="16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8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Matrix </a:t>
            </a:r>
            <a:r>
              <a:rPr lang="en-US" sz="3600" dirty="0"/>
              <a:t>Multiplier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6" y="6358759"/>
            <a:ext cx="10568192" cy="362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" y="947710"/>
            <a:ext cx="11813910" cy="52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December </a:t>
            </a:r>
            <a:r>
              <a:rPr lang="en-US" sz="3600" dirty="0"/>
              <a:t>Work Session with Paulo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380"/>
            <a:ext cx="10515600" cy="5320424"/>
          </a:xfrm>
        </p:spPr>
        <p:txBody>
          <a:bodyPr>
            <a:normAutofit/>
          </a:bodyPr>
          <a:lstStyle/>
          <a:p>
            <a:r>
              <a:rPr lang="en-US" dirty="0" smtClean="0"/>
              <a:t>System level discussions</a:t>
            </a:r>
          </a:p>
          <a:p>
            <a:r>
              <a:rPr lang="en-US" dirty="0" smtClean="0"/>
              <a:t>Discussion to IMM Rain-Fade paper</a:t>
            </a:r>
          </a:p>
          <a:p>
            <a:r>
              <a:rPr lang="en-US" dirty="0" smtClean="0"/>
              <a:t>Updated timelines</a:t>
            </a:r>
          </a:p>
          <a:p>
            <a:r>
              <a:rPr lang="en-US" dirty="0" smtClean="0"/>
              <a:t>Updated scenarios</a:t>
            </a:r>
          </a:p>
          <a:p>
            <a:r>
              <a:rPr lang="en-US" dirty="0" smtClean="0"/>
              <a:t>Project management discussions</a:t>
            </a:r>
          </a:p>
          <a:p>
            <a:r>
              <a:rPr lang="en-US" dirty="0" smtClean="0"/>
              <a:t>Identified conferences/journals to present/publish</a:t>
            </a:r>
          </a:p>
          <a:p>
            <a:r>
              <a:rPr lang="en-US" dirty="0" smtClean="0"/>
              <a:t>Compiled a questions list for GRC</a:t>
            </a:r>
          </a:p>
        </p:txBody>
      </p:sp>
    </p:spTree>
    <p:extLst>
      <p:ext uri="{BB962C8B-B14F-4D97-AF65-F5344CB8AC3E}">
        <p14:creationId xmlns:p14="http://schemas.microsoft.com/office/powerpoint/2010/main" val="173562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Full </a:t>
            </a:r>
            <a:r>
              <a:rPr lang="en-US" sz="3600" dirty="0"/>
              <a:t>System 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" y="1230246"/>
            <a:ext cx="11603421" cy="51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IMM </a:t>
            </a:r>
            <a:r>
              <a:rPr lang="en-US" sz="3600" dirty="0" err="1"/>
              <a:t>Kalman</a:t>
            </a:r>
            <a:r>
              <a:rPr lang="en-US" sz="3600" dirty="0"/>
              <a:t> </a:t>
            </a:r>
            <a:r>
              <a:rPr lang="en-US" sz="3600" dirty="0" smtClean="0"/>
              <a:t>Filter Predictor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6" y="1102110"/>
            <a:ext cx="7716095" cy="52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IMM </a:t>
            </a:r>
            <a:r>
              <a:rPr lang="en-US" sz="3600" dirty="0" err="1"/>
              <a:t>Kalman</a:t>
            </a:r>
            <a:r>
              <a:rPr lang="en-US" sz="3600" dirty="0"/>
              <a:t> </a:t>
            </a:r>
            <a:r>
              <a:rPr lang="en-US" sz="3600" dirty="0" smtClean="0"/>
              <a:t>Filter Predictor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1" r="29205" b="22293"/>
          <a:stretch/>
        </p:blipFill>
        <p:spPr>
          <a:xfrm>
            <a:off x="400051" y="1261241"/>
            <a:ext cx="4855122" cy="525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0333" r="47903" b="21591"/>
          <a:stretch/>
        </p:blipFill>
        <p:spPr>
          <a:xfrm>
            <a:off x="442090" y="1776360"/>
            <a:ext cx="2937641" cy="525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281" r="24318" b="64720"/>
          <a:stretch/>
        </p:blipFill>
        <p:spPr>
          <a:xfrm>
            <a:off x="400050" y="2325167"/>
            <a:ext cx="4981247" cy="483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0251" r="16617" b="53495"/>
          <a:stretch/>
        </p:blipFill>
        <p:spPr>
          <a:xfrm>
            <a:off x="457200" y="3457713"/>
            <a:ext cx="5964621" cy="593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15277" r="15388" b="23658"/>
          <a:stretch/>
        </p:blipFill>
        <p:spPr>
          <a:xfrm>
            <a:off x="461138" y="4616464"/>
            <a:ext cx="6568309" cy="5990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87310" y="5370786"/>
            <a:ext cx="147145" cy="248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3769" r="24318" b="9828"/>
          <a:stretch/>
        </p:blipFill>
        <p:spPr>
          <a:xfrm>
            <a:off x="400050" y="2805851"/>
            <a:ext cx="4981247" cy="6518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" t="53241" r="37848" b="8250"/>
          <a:stretch/>
        </p:blipFill>
        <p:spPr>
          <a:xfrm>
            <a:off x="457200" y="3980478"/>
            <a:ext cx="4445874" cy="630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3669" y="1323945"/>
            <a:ext cx="328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Equation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83669" y="1839063"/>
            <a:ext cx="328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Measurement Equation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83669" y="2366850"/>
            <a:ext cx="328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Prediction Equation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83668" y="2931727"/>
            <a:ext cx="404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Covariance Prediction Equation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83667" y="3490965"/>
            <a:ext cx="429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State Measurement Update Equation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83667" y="4092243"/>
            <a:ext cx="49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Covariance Measurement Update Equation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83667" y="4715953"/>
            <a:ext cx="49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Kalman</a:t>
            </a:r>
            <a:r>
              <a:rPr lang="en-US" sz="2000" b="1" dirty="0" smtClean="0"/>
              <a:t> Gain Equation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3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Updated </a:t>
            </a:r>
            <a:r>
              <a:rPr lang="en-US" sz="3600" dirty="0"/>
              <a:t>Timeline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7620" y="3415145"/>
            <a:ext cx="10365180" cy="138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7620" y="3159825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38994" y="313059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70269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807529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3235" y="2779815"/>
            <a:ext cx="688769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97629" y="2750583"/>
            <a:ext cx="7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73434" y="2790493"/>
            <a:ext cx="7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 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295904" y="2790493"/>
            <a:ext cx="10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15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139538" y="3631872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 Complete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25485" y="360264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Algorithm</a:t>
            </a:r>
          </a:p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33010" y="364255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Algorithm Complete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073237" y="3642550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 Header Complete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0630391" y="3170503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82148" y="2790493"/>
            <a:ext cx="11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15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896099" y="3642550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Databases Complete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07620" y="5254831"/>
            <a:ext cx="10365180" cy="138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93187" y="4999511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38994" y="497027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17327" y="501018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008171" y="5010189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3791" y="4619501"/>
            <a:ext cx="8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 15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97629" y="4590269"/>
            <a:ext cx="78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 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555180" y="4630179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 15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496546" y="4630179"/>
            <a:ext cx="10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6030" y="5471558"/>
            <a:ext cx="1494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Algebra Library Complete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25485" y="5442326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</a:t>
            </a:r>
          </a:p>
          <a:p>
            <a:pPr algn="ctr"/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280068" y="5482236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Learning Algorithm Complete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273879" y="5482236"/>
            <a:ext cx="149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Algorithm Complete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7617" y="3427965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55323" y="3427965"/>
            <a:ext cx="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02086" y="3427965"/>
            <a:ext cx="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49878" y="5284063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00998" y="5284063"/>
            <a:ext cx="57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5305" y="1943062"/>
            <a:ext cx="23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  Conference paper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dirty="0" smtClean="0">
                <a:solidFill>
                  <a:srgbClr val="FF0000"/>
                </a:solidFill>
              </a:rPr>
              <a:t>   Journal Article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62003" y="2415822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Paulo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62003" y="5542300"/>
            <a:ext cx="23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Tim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18804" y="2761521"/>
            <a:ext cx="688769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 1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2430483" y="3127004"/>
            <a:ext cx="0" cy="51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83325" y="3599051"/>
            <a:ext cx="14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IMM Complete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433142" y="34055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7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Updated Scenarios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43" y="1703093"/>
            <a:ext cx="3708782" cy="42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Updated Scenarios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66" y="1734624"/>
            <a:ext cx="8825478" cy="40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Updated Scenarios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98" y="2636783"/>
            <a:ext cx="7829731" cy="32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2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Updated Scenarios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91" y="1640946"/>
            <a:ext cx="9533628" cy="42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What </a:t>
            </a:r>
            <a:r>
              <a:rPr lang="en-US" sz="3600" dirty="0"/>
              <a:t>have I been doing?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03380"/>
            <a:ext cx="10515600" cy="5320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Submitted required NSTRF-related documentation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FPGA Fixed-Point Linear Algebra Library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In-person work session with Paulo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Generated questions list for this trip</a:t>
            </a:r>
          </a:p>
        </p:txBody>
      </p:sp>
    </p:spTree>
    <p:extLst>
      <p:ext uri="{BB962C8B-B14F-4D97-AF65-F5344CB8AC3E}">
        <p14:creationId xmlns:p14="http://schemas.microsoft.com/office/powerpoint/2010/main" val="142076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Questions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55"/>
            <a:ext cx="10515600" cy="532042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on available JPL/Harris Radio waveforms?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Everything on Excel sheet, DVB-S2 waveform, and Reconfigurable </a:t>
            </a:r>
            <a:r>
              <a:rPr lang="en-US" dirty="0">
                <a:solidFill>
                  <a:srgbClr val="FF0000"/>
                </a:solidFill>
              </a:rPr>
              <a:t>Bandwidth-Efficient Transmit Waveform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High-Rate </a:t>
            </a:r>
            <a:r>
              <a:rPr lang="en-US" dirty="0" smtClean="0">
                <a:solidFill>
                  <a:srgbClr val="FF0000"/>
                </a:solidFill>
              </a:rPr>
              <a:t>Telemetry (STRS repo)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often can we poll the received power level?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No limit, 10 Hz has been done on Harris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possible to switch between </a:t>
            </a:r>
            <a:r>
              <a:rPr lang="en-US" dirty="0" err="1" smtClean="0"/>
              <a:t>Ka</a:t>
            </a:r>
            <a:r>
              <a:rPr lang="en-US" dirty="0" smtClean="0"/>
              <a:t>-band and S-band for a frequency-agile scheme?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Yes, we would need to coordinate TDRS access opportunities so we have both frequency bands open at the </a:t>
            </a:r>
            <a:r>
              <a:rPr lang="en-US" dirty="0" smtClean="0">
                <a:solidFill>
                  <a:srgbClr val="FF0000"/>
                </a:solidFill>
              </a:rPr>
              <a:t>same </a:t>
            </a:r>
            <a:r>
              <a:rPr lang="en-US" dirty="0" smtClean="0">
                <a:solidFill>
                  <a:srgbClr val="FF0000"/>
                </a:solidFill>
              </a:rPr>
              <a:t>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FPGA utilization on the JPL radio with the DVB-S2 transmitter waveform enabled?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~50% of one slice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Floating point vs. fixed point on FPGA?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Ask Mike about JPL floating point, Harris has floating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use </a:t>
            </a:r>
            <a:r>
              <a:rPr lang="en-US" dirty="0" err="1" smtClean="0"/>
              <a:t>SCaN</a:t>
            </a:r>
            <a:r>
              <a:rPr lang="en-US" dirty="0" smtClean="0"/>
              <a:t> Testbed in a bent-pipe configuration?</a:t>
            </a:r>
          </a:p>
          <a:p>
            <a:pPr marL="457200" lvl="1" indent="0">
              <a:buNone/>
            </a:pPr>
            <a:r>
              <a:rPr lang="en-US" dirty="0" smtClean="0"/>
              <a:t>	GRC &lt;S-band&gt; JPL Radio &lt;</a:t>
            </a:r>
            <a:r>
              <a:rPr lang="en-US" dirty="0" err="1" smtClean="0"/>
              <a:t>SpaceWire</a:t>
            </a:r>
            <a:r>
              <a:rPr lang="en-US" dirty="0" smtClean="0"/>
              <a:t> through Avionics&gt; Harris Radio &lt;</a:t>
            </a:r>
            <a:r>
              <a:rPr lang="en-US" dirty="0" err="1" smtClean="0"/>
              <a:t>Ka</a:t>
            </a:r>
            <a:r>
              <a:rPr lang="en-US" dirty="0" smtClean="0"/>
              <a:t>-band&gt; TDRS &lt;Ku-band&gt; WSC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Yes, we will need a low data rate waveform (only waveform that is on both is 3 Mbps) which would be pushing the </a:t>
            </a:r>
            <a:r>
              <a:rPr lang="en-US" dirty="0" err="1" smtClean="0">
                <a:solidFill>
                  <a:srgbClr val="FF0000"/>
                </a:solidFill>
              </a:rPr>
              <a:t>SpaceWire</a:t>
            </a:r>
            <a:r>
              <a:rPr lang="en-US" dirty="0" smtClean="0">
                <a:solidFill>
                  <a:srgbClr val="FF0000"/>
                </a:solidFill>
              </a:rPr>
              <a:t> software </a:t>
            </a:r>
            <a:r>
              <a:rPr lang="en-US" dirty="0" smtClean="0">
                <a:solidFill>
                  <a:srgbClr val="FF0000"/>
                </a:solidFill>
              </a:rPr>
              <a:t>router </a:t>
            </a:r>
            <a:r>
              <a:rPr lang="en-US" dirty="0" smtClean="0">
                <a:solidFill>
                  <a:srgbClr val="FF0000"/>
                </a:solidFill>
              </a:rPr>
              <a:t>(which can handle about 20 Mbps).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much flexibility do we have on changing the power level of the transmitters on Testbed?  (I remember some drive-level issues)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Yes, we can change the power level dynamically – there isn’t a waveform that has it, but yes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closed loop pointing control system does the </a:t>
            </a:r>
            <a:r>
              <a:rPr lang="en-US" dirty="0" err="1" smtClean="0"/>
              <a:t>Ka</a:t>
            </a:r>
            <a:r>
              <a:rPr lang="en-US" dirty="0" smtClean="0"/>
              <a:t>-band/S-band antennas use? (it had been asked to be able to detect pointing errors with the intelligent algorithm).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for legacy waveforms, we can do closed loop on TDRS.  For DVB-S2 (and other newer waveforms), </a:t>
            </a:r>
            <a:r>
              <a:rPr lang="en-US" dirty="0" err="1" smtClean="0">
                <a:solidFill>
                  <a:srgbClr val="FF0000"/>
                </a:solidFill>
              </a:rPr>
              <a:t>SCaN</a:t>
            </a:r>
            <a:r>
              <a:rPr lang="en-US" dirty="0" smtClean="0">
                <a:solidFill>
                  <a:srgbClr val="FF0000"/>
                </a:solidFill>
              </a:rPr>
              <a:t>-&gt;TDRS is closed loop but TDRS-&gt;</a:t>
            </a:r>
            <a:r>
              <a:rPr lang="en-US" dirty="0" err="1" smtClean="0">
                <a:solidFill>
                  <a:srgbClr val="FF0000"/>
                </a:solidFill>
              </a:rPr>
              <a:t>SCaN</a:t>
            </a:r>
            <a:r>
              <a:rPr lang="en-US" dirty="0" smtClean="0">
                <a:solidFill>
                  <a:srgbClr val="FF0000"/>
                </a:solidFill>
              </a:rPr>
              <a:t> is open-loop.  We can’t 	change what TDRS is pointing, but we can at least detect that there’s a pointing issue.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release on GitHub – what can be shared, what cannot?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we have to go through a process at Glenn for flight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When/How should I transition to the breadboards?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6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NSTRF </a:t>
            </a:r>
            <a:r>
              <a:rPr lang="en-US" sz="3600" dirty="0"/>
              <a:t>Research </a:t>
            </a:r>
            <a:r>
              <a:rPr lang="en-US" sz="3600" dirty="0" smtClean="0"/>
              <a:t>Plan, Progress Report #1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70" y="1075764"/>
            <a:ext cx="10020619" cy="53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Linear </a:t>
            </a:r>
            <a:r>
              <a:rPr lang="en-US" sz="3600" dirty="0"/>
              <a:t>Algebra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380"/>
            <a:ext cx="10515600" cy="5320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Fixed-Point Matrix Adder (parallel/sequential operation)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Fixed-Point Vector Inner Product (parallel/sequential operation)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Fixed-Point Matrix Multiplier (parallel/sequential operation)</a:t>
            </a:r>
          </a:p>
          <a:p>
            <a:r>
              <a:rPr lang="en-US" dirty="0" smtClean="0"/>
              <a:t>Fixed-Point Matrix Inversion (parallel/sequential operation)</a:t>
            </a:r>
          </a:p>
        </p:txBody>
      </p:sp>
    </p:spTree>
    <p:extLst>
      <p:ext uri="{BB962C8B-B14F-4D97-AF65-F5344CB8AC3E}">
        <p14:creationId xmlns:p14="http://schemas.microsoft.com/office/powerpoint/2010/main" val="11343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Matrix </a:t>
            </a:r>
            <a:r>
              <a:rPr lang="en-US" sz="3600" dirty="0"/>
              <a:t>Adder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20" y="1531941"/>
            <a:ext cx="4589366" cy="44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Matrix </a:t>
            </a:r>
            <a:r>
              <a:rPr lang="en-US" sz="3600" dirty="0"/>
              <a:t>Adder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9" y="1353264"/>
            <a:ext cx="10820389" cy="3712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54" y="5386622"/>
            <a:ext cx="4904443" cy="3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Vector </a:t>
            </a:r>
            <a:r>
              <a:rPr lang="en-US" sz="3600" dirty="0"/>
              <a:t>Inner Product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35" y="1632931"/>
            <a:ext cx="5500771" cy="48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3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Vector </a:t>
            </a:r>
            <a:r>
              <a:rPr lang="en-US" sz="3600" dirty="0"/>
              <a:t>Inner Product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91" y="856539"/>
            <a:ext cx="7740427" cy="5898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4" y="6232634"/>
            <a:ext cx="6208156" cy="3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020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Matrix </a:t>
            </a:r>
            <a:r>
              <a:rPr lang="en-US" sz="3600" dirty="0"/>
              <a:t>Multiplier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6" y="1793689"/>
            <a:ext cx="6551928" cy="45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8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262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27</cp:revision>
  <dcterms:created xsi:type="dcterms:W3CDTF">2016-01-04T02:06:55Z</dcterms:created>
  <dcterms:modified xsi:type="dcterms:W3CDTF">2016-01-11T00:15:24Z</dcterms:modified>
</cp:coreProperties>
</file>