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96" y="13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A0E-104D-4B07-A1A2-7157E952077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C9D-BE4A-4C30-8937-6B1E5A1B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7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A0E-104D-4B07-A1A2-7157E952077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C9D-BE4A-4C30-8937-6B1E5A1B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A0E-104D-4B07-A1A2-7157E952077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C9D-BE4A-4C30-8937-6B1E5A1B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6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A0E-104D-4B07-A1A2-7157E952077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C9D-BE4A-4C30-8937-6B1E5A1B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9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A0E-104D-4B07-A1A2-7157E952077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C9D-BE4A-4C30-8937-6B1E5A1B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A0E-104D-4B07-A1A2-7157E952077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C9D-BE4A-4C30-8937-6B1E5A1B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A0E-104D-4B07-A1A2-7157E952077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C9D-BE4A-4C30-8937-6B1E5A1B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A0E-104D-4B07-A1A2-7157E952077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C9D-BE4A-4C30-8937-6B1E5A1B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A0E-104D-4B07-A1A2-7157E952077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C9D-BE4A-4C30-8937-6B1E5A1B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A0E-104D-4B07-A1A2-7157E952077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C9D-BE4A-4C30-8937-6B1E5A1B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A0E-104D-4B07-A1A2-7157E952077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C9D-BE4A-4C30-8937-6B1E5A1B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8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6A0E-104D-4B07-A1A2-7157E952077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3C9D-BE4A-4C30-8937-6B1E5A1B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607620" y="3415145"/>
            <a:ext cx="10365180" cy="138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7620" y="3159825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38994" y="3130593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70269" y="3170503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07529" y="3170503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3235" y="2779815"/>
            <a:ext cx="688769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97629" y="2750583"/>
            <a:ext cx="7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3434" y="2790493"/>
            <a:ext cx="7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95904" y="2790493"/>
            <a:ext cx="10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139538" y="3631872"/>
            <a:ext cx="149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IMM Complete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25485" y="3602640"/>
            <a:ext cx="149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Learning</a:t>
            </a:r>
          </a:p>
          <a:p>
            <a:pPr algn="ctr"/>
            <a:r>
              <a:rPr lang="en-US" dirty="0"/>
              <a:t>Algorithm</a:t>
            </a:r>
          </a:p>
          <a:p>
            <a:pPr algn="ctr"/>
            <a:r>
              <a:rPr lang="en-US" dirty="0"/>
              <a:t>Complete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3010" y="3642550"/>
            <a:ext cx="149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Algorithm Complete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73237" y="3642550"/>
            <a:ext cx="149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 Header Complete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0630391" y="3170503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82148" y="2790493"/>
            <a:ext cx="11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896099" y="3642550"/>
            <a:ext cx="149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Databases Complete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7620" y="5254831"/>
            <a:ext cx="10365180" cy="138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7620" y="4999511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38994" y="4970279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17327" y="5010189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008171" y="5010189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3235" y="4619501"/>
            <a:ext cx="688769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97629" y="4590269"/>
            <a:ext cx="7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55180" y="4630179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 15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96546" y="4630179"/>
            <a:ext cx="10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39538" y="5471558"/>
            <a:ext cx="1494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Algebra Library Complete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25485" y="5442326"/>
            <a:ext cx="149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IMM</a:t>
            </a:r>
          </a:p>
          <a:p>
            <a:pPr algn="ctr"/>
            <a:r>
              <a:rPr lang="en-US" dirty="0"/>
              <a:t>Complete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80068" y="5482236"/>
            <a:ext cx="149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Learning Algorithm Complete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73879" y="5482236"/>
            <a:ext cx="149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Algorithm Complete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7617" y="3427965"/>
            <a:ext cx="57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5323" y="3427965"/>
            <a:ext cx="32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02086" y="3427965"/>
            <a:ext cx="32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49878" y="5284063"/>
            <a:ext cx="57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000998" y="5284063"/>
            <a:ext cx="57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5305" y="1943062"/>
            <a:ext cx="233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  Conference paper</a:t>
            </a:r>
          </a:p>
          <a:p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en-US" dirty="0">
                <a:solidFill>
                  <a:srgbClr val="FF0000"/>
                </a:solidFill>
              </a:rPr>
              <a:t>   Journal Article</a:t>
            </a: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371103" y="118543"/>
            <a:ext cx="23696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Timeline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62003" y="2415822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Paulo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762003" y="554230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Tim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18804" y="2761521"/>
            <a:ext cx="688769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 1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430483" y="3127004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83325" y="3599051"/>
            <a:ext cx="149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IMM Complete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3142" y="340556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1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Conference/Journal Paper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928"/>
          </a:xfrm>
        </p:spPr>
        <p:txBody>
          <a:bodyPr>
            <a:normAutofit/>
          </a:bodyPr>
          <a:lstStyle/>
          <a:p>
            <a:r>
              <a:rPr lang="en-US" dirty="0"/>
              <a:t>Conference Paper Topics</a:t>
            </a:r>
          </a:p>
          <a:p>
            <a:pPr lvl="1"/>
            <a:r>
              <a:rPr lang="en-US" dirty="0"/>
              <a:t>Learning Algorithm</a:t>
            </a:r>
          </a:p>
          <a:p>
            <a:pPr lvl="1"/>
            <a:r>
              <a:rPr lang="en-US" dirty="0"/>
              <a:t>Decision Algorithm/Header Algorithm</a:t>
            </a:r>
          </a:p>
          <a:p>
            <a:pPr lvl="1"/>
            <a:r>
              <a:rPr lang="en-US" dirty="0"/>
              <a:t>IMM Implementation</a:t>
            </a:r>
          </a:p>
          <a:p>
            <a:pPr lvl="1"/>
            <a:r>
              <a:rPr lang="en-US" dirty="0"/>
              <a:t>Learning Implementation/Decision Algorithm</a:t>
            </a:r>
          </a:p>
          <a:p>
            <a:pPr lvl="1"/>
            <a:r>
              <a:rPr lang="en-US" dirty="0"/>
              <a:t>S-Band GIU Testing Results</a:t>
            </a:r>
          </a:p>
          <a:p>
            <a:r>
              <a:rPr lang="en-US" dirty="0"/>
              <a:t>Journal Paper Topics</a:t>
            </a:r>
          </a:p>
          <a:p>
            <a:pPr lvl="1"/>
            <a:r>
              <a:rPr lang="en-US" dirty="0"/>
              <a:t>IMM + Measurements Algorithm</a:t>
            </a:r>
          </a:p>
          <a:p>
            <a:pPr lvl="1"/>
            <a:r>
              <a:rPr lang="en-US" dirty="0"/>
              <a:t>Learning Algorithm/Decision Algorithm/Header Algorithms</a:t>
            </a:r>
          </a:p>
          <a:p>
            <a:pPr lvl="1"/>
            <a:r>
              <a:rPr lang="en-US" dirty="0"/>
              <a:t>IMM/Learning/Decision Implementation</a:t>
            </a:r>
          </a:p>
          <a:p>
            <a:pPr lvl="1"/>
            <a:r>
              <a:rPr lang="en-US" dirty="0" err="1"/>
              <a:t>S-Band+Ka-band</a:t>
            </a:r>
            <a:r>
              <a:rPr lang="en-US" dirty="0"/>
              <a:t> GIU/On-Orbit Testing</a:t>
            </a:r>
          </a:p>
        </p:txBody>
      </p:sp>
    </p:spTree>
    <p:extLst>
      <p:ext uri="{BB962C8B-B14F-4D97-AF65-F5344CB8AC3E}">
        <p14:creationId xmlns:p14="http://schemas.microsoft.com/office/powerpoint/2010/main" val="196126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Journals/Conferences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1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/>
              <a:t>Journals</a:t>
            </a:r>
          </a:p>
          <a:p>
            <a:r>
              <a:rPr lang="en-US" dirty="0"/>
              <a:t>Springer EURASIP on Wireless Communications and Networking</a:t>
            </a:r>
          </a:p>
          <a:p>
            <a:r>
              <a:rPr lang="en-US" dirty="0"/>
              <a:t>Wiley Journal Satellite Communications and Networking</a:t>
            </a:r>
          </a:p>
          <a:p>
            <a:r>
              <a:rPr lang="en-US" dirty="0"/>
              <a:t>Elsevier Journal of Advances in Space Research</a:t>
            </a:r>
          </a:p>
          <a:p>
            <a:r>
              <a:rPr lang="en-US" dirty="0"/>
              <a:t>IEEE Transactions on Vehicular Technology</a:t>
            </a:r>
          </a:p>
          <a:p>
            <a:r>
              <a:rPr lang="en-US" dirty="0"/>
              <a:t>IEEE Transactions on Aerospace and Electronic Systems</a:t>
            </a:r>
          </a:p>
          <a:p>
            <a:r>
              <a:rPr lang="en-US" dirty="0"/>
              <a:t>IEEE Transactions on Cognitive Communications and Networking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Conferences</a:t>
            </a:r>
          </a:p>
          <a:p>
            <a:r>
              <a:rPr lang="en-US" dirty="0"/>
              <a:t>ISS R&amp;D Conference</a:t>
            </a:r>
          </a:p>
          <a:p>
            <a:r>
              <a:rPr lang="en-US" dirty="0"/>
              <a:t>32</a:t>
            </a:r>
            <a:r>
              <a:rPr lang="en-US" baseline="30000" dirty="0"/>
              <a:t>nd</a:t>
            </a:r>
            <a:r>
              <a:rPr lang="en-US" dirty="0"/>
              <a:t> Space Symposium</a:t>
            </a:r>
          </a:p>
          <a:p>
            <a:r>
              <a:rPr lang="en-US" dirty="0"/>
              <a:t>AIAA ICSSC</a:t>
            </a:r>
          </a:p>
          <a:p>
            <a:r>
              <a:rPr lang="en-US" dirty="0"/>
              <a:t>IEEE Aerospace Conference</a:t>
            </a:r>
          </a:p>
          <a:p>
            <a:r>
              <a:rPr lang="en-US" dirty="0"/>
              <a:t>AIAA SPACE Conference</a:t>
            </a:r>
          </a:p>
          <a:p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Space Simulation Conference</a:t>
            </a:r>
          </a:p>
        </p:txBody>
      </p:sp>
    </p:spTree>
    <p:extLst>
      <p:ext uri="{BB962C8B-B14F-4D97-AF65-F5344CB8AC3E}">
        <p14:creationId xmlns:p14="http://schemas.microsoft.com/office/powerpoint/2010/main" val="233667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Papers to Upcoming Conferences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76879"/>
              </p:ext>
            </p:extLst>
          </p:nvPr>
        </p:nvGraphicFramePr>
        <p:xfrm>
          <a:off x="500248" y="1621030"/>
          <a:ext cx="11191504" cy="516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20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7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Conference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Call for Papers Deadline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Conference 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Paper Topic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AIAA SPACE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2/25/2016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9/13/2016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2959401"/>
                  </a:ext>
                </a:extLst>
              </a:tr>
              <a:tr h="51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ION GNSS+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9/12/2016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3532734"/>
                  </a:ext>
                </a:extLst>
              </a:tr>
              <a:tr h="51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ISS R&amp;D Conference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3/16/2016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7/12/2016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 Implementation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29th Space Simulation Conference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3/31/2016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11/14/2016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 Algorithm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9819171"/>
                  </a:ext>
                </a:extLst>
              </a:tr>
              <a:tr h="51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32nd Space Symposium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4/11/2016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AIAA ICSSC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4/30/2016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10/4/2016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Algorithm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IEEE Int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Conf. on Wireless for Space and Extreme environments (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WiSEE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04/01/2016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09/26-29/2016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Cognitive engine for space comms.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5545862"/>
                  </a:ext>
                </a:extLst>
              </a:tr>
              <a:tr h="51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IEEE Aerospace Conference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7/1/2016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3/5/2017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Algorithm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/Header </a:t>
                      </a:r>
                    </a:p>
                    <a:p>
                      <a:pPr algn="r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Imp/Decision Imp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Wireless @ Virginia Tech Annual Symposium &amp; Summer School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1/31/2016	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6/1/2016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69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S-band Half-Duplex, Downlink (Direct-to-ground, space through TDRS)</a:t>
            </a:r>
          </a:p>
          <a:p>
            <a:r>
              <a:rPr lang="en-US" dirty="0" err="1"/>
              <a:t>Ka</a:t>
            </a:r>
            <a:r>
              <a:rPr lang="en-US" dirty="0"/>
              <a:t>-band Full-Duplex</a:t>
            </a:r>
          </a:p>
          <a:p>
            <a:r>
              <a:rPr lang="en-US" dirty="0"/>
              <a:t>S/</a:t>
            </a:r>
            <a:r>
              <a:rPr lang="en-US" dirty="0" err="1"/>
              <a:t>Ka</a:t>
            </a:r>
            <a:r>
              <a:rPr lang="en-US" dirty="0"/>
              <a:t>-band Half/Full Duplex (NEW)</a:t>
            </a:r>
          </a:p>
          <a:p>
            <a:r>
              <a:rPr lang="en-US" dirty="0"/>
              <a:t>S-band/</a:t>
            </a:r>
            <a:r>
              <a:rPr lang="en-US" dirty="0" err="1"/>
              <a:t>Ka</a:t>
            </a:r>
            <a:r>
              <a:rPr lang="en-US" dirty="0"/>
              <a:t>-band Frequency Agile (</a:t>
            </a:r>
            <a:r>
              <a:rPr lang="en-US" i="1" dirty="0"/>
              <a:t>optional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00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9618" cy="1325563"/>
          </a:xfrm>
        </p:spPr>
        <p:txBody>
          <a:bodyPr/>
          <a:lstStyle/>
          <a:p>
            <a:r>
              <a:rPr lang="en-US" dirty="0"/>
              <a:t>Proposed Scenarios (S-band, direct-to-ground)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21" y="1854242"/>
            <a:ext cx="3527821" cy="45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Scenarios (S-band, space)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78" y="1854571"/>
            <a:ext cx="9758612" cy="45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7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Scenarios (</a:t>
            </a:r>
            <a:r>
              <a:rPr lang="en-US" dirty="0" err="1"/>
              <a:t>Ka</a:t>
            </a:r>
            <a:r>
              <a:rPr lang="en-US" dirty="0"/>
              <a:t>-band, Space)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15" y="2636783"/>
            <a:ext cx="7829731" cy="32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4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Scenarios (Bent Pipe)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0" y="1569562"/>
            <a:ext cx="11268722" cy="49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7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308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Conference/Journal Paper Topics</vt:lpstr>
      <vt:lpstr>Selected Journals/Conferences</vt:lpstr>
      <vt:lpstr>Mapping Papers to Upcoming Conferences</vt:lpstr>
      <vt:lpstr>Proposed Scenarios</vt:lpstr>
      <vt:lpstr>Proposed Scenarios (S-band, direct-to-ground)</vt:lpstr>
      <vt:lpstr>Proposed Scenarios (S-band, space)</vt:lpstr>
      <vt:lpstr>Proposed Scenarios (Ka-band, Space)</vt:lpstr>
      <vt:lpstr>Proposed Scenarios (Bent Pipe)</vt:lpstr>
    </vt:vector>
  </TitlesOfParts>
  <Company>Student Space Programs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Hackett</dc:creator>
  <cp:lastModifiedBy>Paulo Victor Rodrigues Ferreira</cp:lastModifiedBy>
  <cp:revision>21</cp:revision>
  <dcterms:created xsi:type="dcterms:W3CDTF">2015-12-17T15:08:09Z</dcterms:created>
  <dcterms:modified xsi:type="dcterms:W3CDTF">2016-02-29T04:24:12Z</dcterms:modified>
</cp:coreProperties>
</file>