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Fahkwang"/>
      <p:regular r:id="rId20"/>
      <p:bold r:id="rId21"/>
      <p:italic r:id="rId22"/>
      <p:boldItalic r:id="rId23"/>
    </p:embeddedFont>
    <p:embeddedFont>
      <p:font typeface="Fahkwang Medium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ahkwang-regular.fntdata"/><Relationship Id="rId22" Type="http://schemas.openxmlformats.org/officeDocument/2006/relationships/font" Target="fonts/Fahkwang-italic.fntdata"/><Relationship Id="rId21" Type="http://schemas.openxmlformats.org/officeDocument/2006/relationships/font" Target="fonts/Fahkwang-bold.fntdata"/><Relationship Id="rId24" Type="http://schemas.openxmlformats.org/officeDocument/2006/relationships/font" Target="fonts/FahkwangMedium-regular.fntdata"/><Relationship Id="rId23" Type="http://schemas.openxmlformats.org/officeDocument/2006/relationships/font" Target="fonts/Fahkwang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ahkwangMedium-italic.fntdata"/><Relationship Id="rId25" Type="http://schemas.openxmlformats.org/officeDocument/2006/relationships/font" Target="fonts/FahkwangMedium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Fahkwang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94cf789d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94cf789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e478d98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e478d98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1d25f7a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1d25f7a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f6263cc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f6263cc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94cf789d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94cf789d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f4c0964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ff4c0964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f4c09646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ff4c09646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ff4c09646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ff4c09646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f4c09646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f4c09646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f4c096466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ff4c096466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3" name="Google Shape;13;p2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8" name="Google Shape;18;p2"/>
          <p:cNvSpPr/>
          <p:nvPr/>
        </p:nvSpPr>
        <p:spPr>
          <a:xfrm rot="5400000">
            <a:off x="954144" y="4453778"/>
            <a:ext cx="34283" cy="3589"/>
          </a:xfrm>
          <a:custGeom>
            <a:rect b="b" l="l" r="r" t="t"/>
            <a:pathLst>
              <a:path extrusionOk="0" fill="none" h="38" w="363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cap="flat" cmpd="sng" w="277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402440" y="3626052"/>
            <a:ext cx="1511515" cy="1659031"/>
            <a:chOff x="-626354" y="3322650"/>
            <a:chExt cx="1985700" cy="2179494"/>
          </a:xfrm>
        </p:grpSpPr>
        <p:sp>
          <p:nvSpPr>
            <p:cNvPr id="20" name="Google Shape;20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322651" y="4037473"/>
            <a:ext cx="1600673" cy="1756890"/>
            <a:chOff x="-626354" y="3322650"/>
            <a:chExt cx="1985700" cy="2179494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7692751" y="3730123"/>
            <a:ext cx="1600673" cy="1756890"/>
            <a:chOff x="-626354" y="3322650"/>
            <a:chExt cx="1985700" cy="2179494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284000" y="1391000"/>
            <a:ext cx="6576000" cy="11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1284000" y="2580511"/>
            <a:ext cx="65760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1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25" name="Google Shape;125;p11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" name="Google Shape;126;p11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1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11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9" name="Google Shape;129;p11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0" name="Google Shape;130;p11"/>
          <p:cNvSpPr/>
          <p:nvPr/>
        </p:nvSpPr>
        <p:spPr>
          <a:xfrm rot="5400000">
            <a:off x="954144" y="4453778"/>
            <a:ext cx="34283" cy="3589"/>
          </a:xfrm>
          <a:custGeom>
            <a:rect b="b" l="l" r="r" t="t"/>
            <a:pathLst>
              <a:path extrusionOk="0" fill="none" h="38" w="363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cap="flat" cmpd="sng" w="277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-402440" y="3626052"/>
            <a:ext cx="1511515" cy="1659031"/>
            <a:chOff x="-626354" y="3322650"/>
            <a:chExt cx="1985700" cy="2179494"/>
          </a:xfrm>
        </p:grpSpPr>
        <p:sp>
          <p:nvSpPr>
            <p:cNvPr id="132" name="Google Shape;132;p1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2322651" y="4037473"/>
            <a:ext cx="1600673" cy="1756890"/>
            <a:chOff x="-626354" y="3322650"/>
            <a:chExt cx="1985700" cy="2179494"/>
          </a:xfrm>
        </p:grpSpPr>
        <p:sp>
          <p:nvSpPr>
            <p:cNvPr id="143" name="Google Shape;143;p1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1"/>
          <p:cNvGrpSpPr/>
          <p:nvPr/>
        </p:nvGrpSpPr>
        <p:grpSpPr>
          <a:xfrm>
            <a:off x="7692751" y="3730123"/>
            <a:ext cx="1600673" cy="1756890"/>
            <a:chOff x="-626354" y="3322650"/>
            <a:chExt cx="1985700" cy="2179494"/>
          </a:xfrm>
        </p:grpSpPr>
        <p:sp>
          <p:nvSpPr>
            <p:cNvPr id="154" name="Google Shape;154;p1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2862625" y="445025"/>
            <a:ext cx="55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3829782" y="1560175"/>
            <a:ext cx="46011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2" type="subTitle"/>
          </p:nvPr>
        </p:nvSpPr>
        <p:spPr>
          <a:xfrm>
            <a:off x="3822899" y="2436476"/>
            <a:ext cx="46011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3" type="subTitle"/>
          </p:nvPr>
        </p:nvSpPr>
        <p:spPr>
          <a:xfrm>
            <a:off x="3829794" y="4232675"/>
            <a:ext cx="46011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4" type="subTitle"/>
          </p:nvPr>
        </p:nvSpPr>
        <p:spPr>
          <a:xfrm>
            <a:off x="3823086" y="3335076"/>
            <a:ext cx="46011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hasCustomPrompt="1" idx="5" type="title"/>
          </p:nvPr>
        </p:nvSpPr>
        <p:spPr>
          <a:xfrm>
            <a:off x="2862613" y="1234500"/>
            <a:ext cx="747300" cy="701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/>
          <p:nvPr>
            <p:ph hasCustomPrompt="1" idx="6" type="title"/>
          </p:nvPr>
        </p:nvSpPr>
        <p:spPr>
          <a:xfrm>
            <a:off x="2862613" y="3902550"/>
            <a:ext cx="747300" cy="701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hasCustomPrompt="1" idx="7" type="title"/>
          </p:nvPr>
        </p:nvSpPr>
        <p:spPr>
          <a:xfrm>
            <a:off x="2862613" y="2084100"/>
            <a:ext cx="747300" cy="728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/>
          <p:nvPr>
            <p:ph hasCustomPrompt="1" idx="8" type="title"/>
          </p:nvPr>
        </p:nvSpPr>
        <p:spPr>
          <a:xfrm>
            <a:off x="2862613" y="2993325"/>
            <a:ext cx="747300" cy="728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/>
          <p:nvPr>
            <p:ph idx="9" type="subTitle"/>
          </p:nvPr>
        </p:nvSpPr>
        <p:spPr>
          <a:xfrm>
            <a:off x="3829782" y="1234500"/>
            <a:ext cx="4601100" cy="4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3" type="subTitle"/>
          </p:nvPr>
        </p:nvSpPr>
        <p:spPr>
          <a:xfrm>
            <a:off x="3822899" y="2084100"/>
            <a:ext cx="4601100" cy="4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14" type="subTitle"/>
          </p:nvPr>
        </p:nvSpPr>
        <p:spPr>
          <a:xfrm>
            <a:off x="3829794" y="3902551"/>
            <a:ext cx="4601100" cy="4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13"/>
          <p:cNvSpPr txBox="1"/>
          <p:nvPr>
            <p:ph idx="15" type="subTitle"/>
          </p:nvPr>
        </p:nvSpPr>
        <p:spPr>
          <a:xfrm>
            <a:off x="3823086" y="2993326"/>
            <a:ext cx="4601100" cy="4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13"/>
          <p:cNvSpPr/>
          <p:nvPr/>
        </p:nvSpPr>
        <p:spPr>
          <a:xfrm flipH="1">
            <a:off x="-357" y="2156725"/>
            <a:ext cx="2587557" cy="3042050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 rot="7678740">
            <a:off x="-1448550" y="491317"/>
            <a:ext cx="3731568" cy="1232555"/>
            <a:chOff x="-295975" y="3281013"/>
            <a:chExt cx="10437750" cy="1619300"/>
          </a:xfrm>
        </p:grpSpPr>
        <p:sp>
          <p:nvSpPr>
            <p:cNvPr id="181" name="Google Shape;181;p13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2" name="Google Shape;182;p13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3" name="Google Shape;183;p13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4" name="Google Shape;184;p13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5" name="Google Shape;185;p13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88" name="Google Shape;188;p14"/>
          <p:cNvSpPr/>
          <p:nvPr/>
        </p:nvSpPr>
        <p:spPr>
          <a:xfrm>
            <a:off x="0" y="3215250"/>
            <a:ext cx="3845678" cy="19282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4"/>
          <p:cNvGrpSpPr/>
          <p:nvPr/>
        </p:nvGrpSpPr>
        <p:grpSpPr>
          <a:xfrm>
            <a:off x="1" y="4267527"/>
            <a:ext cx="1080221" cy="1185645"/>
            <a:chOff x="-626354" y="3322650"/>
            <a:chExt cx="1985700" cy="2179494"/>
          </a:xfrm>
        </p:grpSpPr>
        <p:sp>
          <p:nvSpPr>
            <p:cNvPr id="190" name="Google Shape;190;p14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2055728" y="2968875"/>
            <a:ext cx="6375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2" name="Google Shape;202;p15"/>
          <p:cNvSpPr txBox="1"/>
          <p:nvPr>
            <p:ph idx="1" type="subTitle"/>
          </p:nvPr>
        </p:nvSpPr>
        <p:spPr>
          <a:xfrm>
            <a:off x="2055675" y="1212550"/>
            <a:ext cx="6375000" cy="16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15"/>
          <p:cNvSpPr/>
          <p:nvPr/>
        </p:nvSpPr>
        <p:spPr>
          <a:xfrm flipH="1">
            <a:off x="-357" y="2156725"/>
            <a:ext cx="2587557" cy="3042050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205" name="Google Shape;205;p15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6" name="Google Shape;206;p15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7" name="Google Shape;207;p15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8" name="Google Shape;208;p15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9" name="Google Shape;209;p15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1" type="subTitle"/>
          </p:nvPr>
        </p:nvSpPr>
        <p:spPr>
          <a:xfrm>
            <a:off x="713213" y="3739175"/>
            <a:ext cx="2414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2" type="subTitle"/>
          </p:nvPr>
        </p:nvSpPr>
        <p:spPr>
          <a:xfrm>
            <a:off x="3364875" y="3739175"/>
            <a:ext cx="2414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3" type="subTitle"/>
          </p:nvPr>
        </p:nvSpPr>
        <p:spPr>
          <a:xfrm>
            <a:off x="6016519" y="3739175"/>
            <a:ext cx="2414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6"/>
          <p:cNvSpPr txBox="1"/>
          <p:nvPr>
            <p:ph hasCustomPrompt="1" idx="4" type="title"/>
          </p:nvPr>
        </p:nvSpPr>
        <p:spPr>
          <a:xfrm>
            <a:off x="1448550" y="1164625"/>
            <a:ext cx="10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6"/>
          <p:cNvSpPr txBox="1"/>
          <p:nvPr>
            <p:ph hasCustomPrompt="1" idx="5" type="title"/>
          </p:nvPr>
        </p:nvSpPr>
        <p:spPr>
          <a:xfrm>
            <a:off x="4052852" y="1172688"/>
            <a:ext cx="10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/>
          <p:nvPr>
            <p:ph hasCustomPrompt="1" idx="6" type="title"/>
          </p:nvPr>
        </p:nvSpPr>
        <p:spPr>
          <a:xfrm>
            <a:off x="6704576" y="1164600"/>
            <a:ext cx="10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/>
          <p:nvPr>
            <p:ph idx="7" type="subTitle"/>
          </p:nvPr>
        </p:nvSpPr>
        <p:spPr>
          <a:xfrm>
            <a:off x="713213" y="3357350"/>
            <a:ext cx="2414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8" type="subTitle"/>
          </p:nvPr>
        </p:nvSpPr>
        <p:spPr>
          <a:xfrm>
            <a:off x="3364876" y="3357350"/>
            <a:ext cx="2414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9" type="subTitle"/>
          </p:nvPr>
        </p:nvSpPr>
        <p:spPr>
          <a:xfrm>
            <a:off x="6016522" y="3357350"/>
            <a:ext cx="2414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subTitle"/>
          </p:nvPr>
        </p:nvSpPr>
        <p:spPr>
          <a:xfrm>
            <a:off x="4820164" y="2176200"/>
            <a:ext cx="29235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17"/>
          <p:cNvSpPr txBox="1"/>
          <p:nvPr>
            <p:ph idx="2" type="subTitle"/>
          </p:nvPr>
        </p:nvSpPr>
        <p:spPr>
          <a:xfrm>
            <a:off x="1400348" y="2176200"/>
            <a:ext cx="29235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17"/>
          <p:cNvSpPr txBox="1"/>
          <p:nvPr>
            <p:ph idx="3" type="subTitle"/>
          </p:nvPr>
        </p:nvSpPr>
        <p:spPr>
          <a:xfrm>
            <a:off x="4820165" y="1746300"/>
            <a:ext cx="2923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4" type="subTitle"/>
          </p:nvPr>
        </p:nvSpPr>
        <p:spPr>
          <a:xfrm>
            <a:off x="1400337" y="1746300"/>
            <a:ext cx="2923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227" name="Google Shape;227;p17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228" name="Google Shape;228;p17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9" name="Google Shape;229;p17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0" name="Google Shape;230;p17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1" name="Google Shape;231;p17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2" name="Google Shape;232;p17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3" name="Google Shape;233;p17"/>
          <p:cNvSpPr/>
          <p:nvPr/>
        </p:nvSpPr>
        <p:spPr>
          <a:xfrm>
            <a:off x="7579776" y="2968851"/>
            <a:ext cx="1564271" cy="2174457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709900" y="2547650"/>
            <a:ext cx="2305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720000" y="2116850"/>
            <a:ext cx="23052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3409250" y="2116850"/>
            <a:ext cx="23052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6108575" y="2116850"/>
            <a:ext cx="2305200" cy="4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18"/>
          <p:cNvSpPr/>
          <p:nvPr/>
        </p:nvSpPr>
        <p:spPr>
          <a:xfrm rot="10800000">
            <a:off x="-35652" y="4020690"/>
            <a:ext cx="9215302" cy="1113522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-716319" y="3961148"/>
            <a:ext cx="10791590" cy="1232611"/>
            <a:chOff x="-295975" y="3281013"/>
            <a:chExt cx="10437750" cy="1619300"/>
          </a:xfrm>
        </p:grpSpPr>
        <p:sp>
          <p:nvSpPr>
            <p:cNvPr id="244" name="Google Shape;244;p1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5" name="Google Shape;245;p1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6" name="Google Shape;246;p1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7" name="Google Shape;247;p1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8" name="Google Shape;248;p1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49" name="Google Shape;249;p18"/>
          <p:cNvGrpSpPr/>
          <p:nvPr/>
        </p:nvGrpSpPr>
        <p:grpSpPr>
          <a:xfrm>
            <a:off x="965813" y="4185973"/>
            <a:ext cx="1600673" cy="1756890"/>
            <a:chOff x="-626354" y="3322650"/>
            <a:chExt cx="1985700" cy="2179494"/>
          </a:xfrm>
        </p:grpSpPr>
        <p:sp>
          <p:nvSpPr>
            <p:cNvPr id="250" name="Google Shape;250;p18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720000" y="445025"/>
            <a:ext cx="59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1320250" y="1768300"/>
            <a:ext cx="2065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2" type="subTitle"/>
          </p:nvPr>
        </p:nvSpPr>
        <p:spPr>
          <a:xfrm>
            <a:off x="4692822" y="1768300"/>
            <a:ext cx="2065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3" type="subTitle"/>
          </p:nvPr>
        </p:nvSpPr>
        <p:spPr>
          <a:xfrm>
            <a:off x="1320250" y="3201700"/>
            <a:ext cx="2065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idx="4" type="subTitle"/>
          </p:nvPr>
        </p:nvSpPr>
        <p:spPr>
          <a:xfrm>
            <a:off x="4692822" y="3201700"/>
            <a:ext cx="2065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9"/>
          <p:cNvSpPr txBox="1"/>
          <p:nvPr>
            <p:ph idx="5" type="subTitle"/>
          </p:nvPr>
        </p:nvSpPr>
        <p:spPr>
          <a:xfrm>
            <a:off x="1320250" y="1448500"/>
            <a:ext cx="206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7" name="Google Shape;267;p19"/>
          <p:cNvSpPr txBox="1"/>
          <p:nvPr>
            <p:ph idx="6" type="subTitle"/>
          </p:nvPr>
        </p:nvSpPr>
        <p:spPr>
          <a:xfrm>
            <a:off x="4692822" y="1448500"/>
            <a:ext cx="206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7" type="subTitle"/>
          </p:nvPr>
        </p:nvSpPr>
        <p:spPr>
          <a:xfrm>
            <a:off x="1320250" y="2881900"/>
            <a:ext cx="206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idx="8" type="subTitle"/>
          </p:nvPr>
        </p:nvSpPr>
        <p:spPr>
          <a:xfrm>
            <a:off x="4692822" y="2881900"/>
            <a:ext cx="206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270" name="Google Shape;270;p19"/>
          <p:cNvGrpSpPr/>
          <p:nvPr/>
        </p:nvGrpSpPr>
        <p:grpSpPr>
          <a:xfrm rot="6819363">
            <a:off x="5380606" y="2455652"/>
            <a:ext cx="6420106" cy="1619296"/>
            <a:chOff x="-295975" y="3281013"/>
            <a:chExt cx="10437750" cy="1619300"/>
          </a:xfrm>
        </p:grpSpPr>
        <p:sp>
          <p:nvSpPr>
            <p:cNvPr id="271" name="Google Shape;271;p19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2" name="Google Shape;272;p19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3" name="Google Shape;273;p19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4" name="Google Shape;274;p19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5" name="Google Shape;275;p19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713225" y="2195936"/>
            <a:ext cx="2205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0"/>
          <p:cNvSpPr txBox="1"/>
          <p:nvPr>
            <p:ph idx="2" type="subTitle"/>
          </p:nvPr>
        </p:nvSpPr>
        <p:spPr>
          <a:xfrm>
            <a:off x="3465648" y="2195936"/>
            <a:ext cx="2205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idx="3" type="subTitle"/>
          </p:nvPr>
        </p:nvSpPr>
        <p:spPr>
          <a:xfrm>
            <a:off x="713225" y="3882800"/>
            <a:ext cx="2205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idx="4" type="subTitle"/>
          </p:nvPr>
        </p:nvSpPr>
        <p:spPr>
          <a:xfrm>
            <a:off x="3465648" y="3882800"/>
            <a:ext cx="2205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idx="5" type="subTitle"/>
          </p:nvPr>
        </p:nvSpPr>
        <p:spPr>
          <a:xfrm>
            <a:off x="6218077" y="2195936"/>
            <a:ext cx="2205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0"/>
          <p:cNvSpPr txBox="1"/>
          <p:nvPr>
            <p:ph idx="6" type="subTitle"/>
          </p:nvPr>
        </p:nvSpPr>
        <p:spPr>
          <a:xfrm>
            <a:off x="6218077" y="3882800"/>
            <a:ext cx="2205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7" type="subTitle"/>
          </p:nvPr>
        </p:nvSpPr>
        <p:spPr>
          <a:xfrm>
            <a:off x="713225" y="1844700"/>
            <a:ext cx="22059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5" name="Google Shape;285;p20"/>
          <p:cNvSpPr txBox="1"/>
          <p:nvPr>
            <p:ph idx="8" type="subTitle"/>
          </p:nvPr>
        </p:nvSpPr>
        <p:spPr>
          <a:xfrm>
            <a:off x="3465647" y="1844700"/>
            <a:ext cx="22059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6" name="Google Shape;286;p20"/>
          <p:cNvSpPr txBox="1"/>
          <p:nvPr>
            <p:ph idx="9" type="subTitle"/>
          </p:nvPr>
        </p:nvSpPr>
        <p:spPr>
          <a:xfrm>
            <a:off x="713225" y="3533300"/>
            <a:ext cx="220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13" type="subTitle"/>
          </p:nvPr>
        </p:nvSpPr>
        <p:spPr>
          <a:xfrm>
            <a:off x="3465647" y="3533300"/>
            <a:ext cx="220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8" name="Google Shape;288;p20"/>
          <p:cNvSpPr txBox="1"/>
          <p:nvPr>
            <p:ph idx="14" type="subTitle"/>
          </p:nvPr>
        </p:nvSpPr>
        <p:spPr>
          <a:xfrm>
            <a:off x="6218076" y="1844700"/>
            <a:ext cx="22059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9" name="Google Shape;289;p20"/>
          <p:cNvSpPr txBox="1"/>
          <p:nvPr>
            <p:ph idx="15" type="subTitle"/>
          </p:nvPr>
        </p:nvSpPr>
        <p:spPr>
          <a:xfrm>
            <a:off x="6218076" y="3533300"/>
            <a:ext cx="220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290" name="Google Shape;290;p20"/>
          <p:cNvGrpSpPr/>
          <p:nvPr/>
        </p:nvGrpSpPr>
        <p:grpSpPr>
          <a:xfrm rot="7678740">
            <a:off x="-1476450" y="305292"/>
            <a:ext cx="3731568" cy="1232555"/>
            <a:chOff x="-295975" y="3281013"/>
            <a:chExt cx="10437750" cy="1619300"/>
          </a:xfrm>
        </p:grpSpPr>
        <p:sp>
          <p:nvSpPr>
            <p:cNvPr id="291" name="Google Shape;291;p20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2" name="Google Shape;292;p20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3" name="Google Shape;293;p20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4" name="Google Shape;294;p20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5" name="Google Shape;295;p20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96" name="Google Shape;296;p20"/>
          <p:cNvGrpSpPr/>
          <p:nvPr/>
        </p:nvGrpSpPr>
        <p:grpSpPr>
          <a:xfrm flipH="1" rot="-7678740">
            <a:off x="6921325" y="353642"/>
            <a:ext cx="3731568" cy="1232555"/>
            <a:chOff x="-295975" y="3281013"/>
            <a:chExt cx="10437750" cy="1619300"/>
          </a:xfrm>
        </p:grpSpPr>
        <p:sp>
          <p:nvSpPr>
            <p:cNvPr id="297" name="Google Shape;297;p20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8" name="Google Shape;298;p20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9" name="Google Shape;299;p20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20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20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3"/>
          <p:cNvSpPr txBox="1"/>
          <p:nvPr>
            <p:ph hasCustomPrompt="1"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2971263" y="3625125"/>
            <a:ext cx="4894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/>
          <p:nvPr/>
        </p:nvSpPr>
        <p:spPr>
          <a:xfrm flipH="1" rot="5400000">
            <a:off x="-767732" y="2165695"/>
            <a:ext cx="3745578" cy="2210033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 rot="-2550854">
            <a:off x="4642333" y="3282377"/>
            <a:ext cx="6789902" cy="1619328"/>
            <a:chOff x="-295975" y="3281013"/>
            <a:chExt cx="10437750" cy="1619300"/>
          </a:xfrm>
        </p:grpSpPr>
        <p:sp>
          <p:nvSpPr>
            <p:cNvPr id="58" name="Google Shape;58;p3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" name="Google Shape;59;p3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" name="Google Shape;60;p3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" name="Google Shape;61;p3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2" name="Google Shape;62;p3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720000" y="539500"/>
            <a:ext cx="3519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subTitle"/>
          </p:nvPr>
        </p:nvSpPr>
        <p:spPr>
          <a:xfrm>
            <a:off x="720000" y="28355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1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type="title"/>
          </p:nvPr>
        </p:nvSpPr>
        <p:spPr>
          <a:xfrm>
            <a:off x="713225" y="1204300"/>
            <a:ext cx="3141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22"/>
          <p:cNvSpPr txBox="1"/>
          <p:nvPr>
            <p:ph idx="1" type="subTitle"/>
          </p:nvPr>
        </p:nvSpPr>
        <p:spPr>
          <a:xfrm>
            <a:off x="713225" y="2267500"/>
            <a:ext cx="31419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9" name="Google Shape;309;p22"/>
          <p:cNvGrpSpPr/>
          <p:nvPr/>
        </p:nvGrpSpPr>
        <p:grpSpPr>
          <a:xfrm rot="1794086">
            <a:off x="-1811786" y="3297686"/>
            <a:ext cx="5638582" cy="1619314"/>
            <a:chOff x="-295975" y="3281013"/>
            <a:chExt cx="10437750" cy="1619300"/>
          </a:xfrm>
        </p:grpSpPr>
        <p:sp>
          <p:nvSpPr>
            <p:cNvPr id="310" name="Google Shape;310;p22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1" name="Google Shape;311;p22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2" name="Google Shape;312;p22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3" name="Google Shape;313;p22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4" name="Google Shape;314;p22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1782075" y="540000"/>
            <a:ext cx="5579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0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000" u="sng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4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322" name="Google Shape;322;p24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24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4" name="Google Shape;324;p24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5" name="Google Shape;325;p24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6" name="Google Shape;326;p24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329" name="Google Shape;329;p25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0" name="Google Shape;330;p25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1" name="Google Shape;331;p25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2" name="Google Shape;332;p25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3" name="Google Shape;333;p25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720000" y="1278025"/>
            <a:ext cx="77040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6" name="Google Shape;66;p4"/>
          <p:cNvGrpSpPr/>
          <p:nvPr/>
        </p:nvGrpSpPr>
        <p:grpSpPr>
          <a:xfrm rot="-141689">
            <a:off x="-879812" y="4255212"/>
            <a:ext cx="10791360" cy="1232689"/>
            <a:chOff x="-295975" y="3281013"/>
            <a:chExt cx="10437750" cy="1619300"/>
          </a:xfrm>
        </p:grpSpPr>
        <p:sp>
          <p:nvSpPr>
            <p:cNvPr id="67" name="Google Shape;67;p4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8" name="Google Shape;68;p4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" name="Google Shape;69;p4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4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" name="Google Shape;71;p4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4936774" y="3733850"/>
            <a:ext cx="27426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1464625" y="3733850"/>
            <a:ext cx="27426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4936775" y="3303950"/>
            <a:ext cx="2742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4" type="subTitle"/>
          </p:nvPr>
        </p:nvSpPr>
        <p:spPr>
          <a:xfrm>
            <a:off x="1464625" y="3303950"/>
            <a:ext cx="2742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 flipH="1" rot="147178">
            <a:off x="-647231" y="3798820"/>
            <a:ext cx="10437920" cy="1619326"/>
            <a:chOff x="-295975" y="3281013"/>
            <a:chExt cx="10437750" cy="1619300"/>
          </a:xfrm>
        </p:grpSpPr>
        <p:sp>
          <p:nvSpPr>
            <p:cNvPr id="81" name="Google Shape;81;p6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6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" name="Google Shape;84;p6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5" name="Google Shape;85;p6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idx="1" type="subTitle"/>
          </p:nvPr>
        </p:nvSpPr>
        <p:spPr>
          <a:xfrm>
            <a:off x="4842931" y="1348200"/>
            <a:ext cx="32541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2" type="subTitle"/>
          </p:nvPr>
        </p:nvSpPr>
        <p:spPr>
          <a:xfrm>
            <a:off x="1006050" y="1348200"/>
            <a:ext cx="32541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 flipH="1">
            <a:off x="5757094" y="3318300"/>
            <a:ext cx="3439106" cy="1825215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7"/>
          <p:cNvGrpSpPr/>
          <p:nvPr/>
        </p:nvGrpSpPr>
        <p:grpSpPr>
          <a:xfrm flipH="1" rot="148552">
            <a:off x="-647053" y="3622853"/>
            <a:ext cx="10438100" cy="1619354"/>
            <a:chOff x="-295975" y="3281013"/>
            <a:chExt cx="10437750" cy="1619300"/>
          </a:xfrm>
        </p:grpSpPr>
        <p:sp>
          <p:nvSpPr>
            <p:cNvPr id="92" name="Google Shape;92;p7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Google Shape;93;p7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" name="Google Shape;95;p7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Google Shape;96;p7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1890000" y="1307100"/>
            <a:ext cx="5364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9" name="Google Shape;99;p8"/>
          <p:cNvGrpSpPr/>
          <p:nvPr/>
        </p:nvGrpSpPr>
        <p:grpSpPr>
          <a:xfrm>
            <a:off x="6" y="3794848"/>
            <a:ext cx="10791590" cy="1232611"/>
            <a:chOff x="-295975" y="3281013"/>
            <a:chExt cx="10437750" cy="1619300"/>
          </a:xfrm>
        </p:grpSpPr>
        <p:sp>
          <p:nvSpPr>
            <p:cNvPr id="100" name="Google Shape;100;p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Google Shape;101;p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Google Shape;104;p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5" name="Google Shape;105;p8"/>
          <p:cNvSpPr/>
          <p:nvPr/>
        </p:nvSpPr>
        <p:spPr>
          <a:xfrm rot="10800000">
            <a:off x="5311110" y="25"/>
            <a:ext cx="3832890" cy="22615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0" y="2881950"/>
            <a:ext cx="3832890" cy="22615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713225" y="445974"/>
            <a:ext cx="57708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" type="subTitle"/>
          </p:nvPr>
        </p:nvSpPr>
        <p:spPr>
          <a:xfrm>
            <a:off x="713225" y="1447450"/>
            <a:ext cx="5770800" cy="24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 flipH="1" rot="-7678740">
            <a:off x="5644400" y="337967"/>
            <a:ext cx="3731568" cy="1232555"/>
            <a:chOff x="-295975" y="3281013"/>
            <a:chExt cx="10437750" cy="1619300"/>
          </a:xfrm>
        </p:grpSpPr>
        <p:sp>
          <p:nvSpPr>
            <p:cNvPr id="111" name="Google Shape;111;p9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" name="Google Shape;115;p9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6" name="Google Shape;116;p9"/>
          <p:cNvSpPr/>
          <p:nvPr/>
        </p:nvSpPr>
        <p:spPr>
          <a:xfrm>
            <a:off x="6412550" y="2021649"/>
            <a:ext cx="2731594" cy="3121752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/>
          <p:nvPr>
            <p:ph idx="2" type="pic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  <a:defRPr b="1" sz="3500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sz="3500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Hipóteses</a:t>
            </a:r>
            <a:endParaRPr b="1"/>
          </a:p>
        </p:txBody>
      </p:sp>
      <p:sp>
        <p:nvSpPr>
          <p:cNvPr id="339" name="Google Shape;339;p26"/>
          <p:cNvSpPr txBox="1"/>
          <p:nvPr>
            <p:ph idx="1" type="subTitle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Guimarães</a:t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 rot="5400000">
            <a:off x="3407832" y="5230682"/>
            <a:ext cx="35699" cy="5005"/>
          </a:xfrm>
          <a:custGeom>
            <a:rect b="b" l="l" r="r" t="t"/>
            <a:pathLst>
              <a:path extrusionOk="0" fill="none" h="53" w="378">
                <a:moveTo>
                  <a:pt x="1" y="1"/>
                </a:moveTo>
                <a:cubicBezTo>
                  <a:pt x="127" y="23"/>
                  <a:pt x="252" y="30"/>
                  <a:pt x="378" y="53"/>
                </a:cubicBezTo>
              </a:path>
            </a:pathLst>
          </a:custGeom>
          <a:noFill/>
          <a:ln cap="flat" cmpd="sng" w="2950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 rot="5400000">
            <a:off x="6397048" y="5192612"/>
            <a:ext cx="38533" cy="4250"/>
          </a:xfrm>
          <a:custGeom>
            <a:rect b="b" l="l" r="r" t="t"/>
            <a:pathLst>
              <a:path extrusionOk="0" fill="none" h="45" w="408">
                <a:moveTo>
                  <a:pt x="1" y="0"/>
                </a:moveTo>
                <a:cubicBezTo>
                  <a:pt x="141" y="22"/>
                  <a:pt x="274" y="37"/>
                  <a:pt x="408" y="45"/>
                </a:cubicBezTo>
              </a:path>
            </a:pathLst>
          </a:custGeom>
          <a:noFill/>
          <a:ln cap="flat" cmpd="sng" w="3150">
            <a:solidFill>
              <a:srgbClr val="E5DBD4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742257" y="3730135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6"/>
          <p:cNvGrpSpPr/>
          <p:nvPr/>
        </p:nvGrpSpPr>
        <p:grpSpPr>
          <a:xfrm>
            <a:off x="7107875" y="3813410"/>
            <a:ext cx="359238" cy="323270"/>
            <a:chOff x="2995750" y="2186550"/>
            <a:chExt cx="181525" cy="163350"/>
          </a:xfrm>
        </p:grpSpPr>
        <p:sp>
          <p:nvSpPr>
            <p:cNvPr id="344" name="Google Shape;344;p2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6"/>
          <p:cNvGrpSpPr/>
          <p:nvPr/>
        </p:nvGrpSpPr>
        <p:grpSpPr>
          <a:xfrm>
            <a:off x="5136901" y="3672777"/>
            <a:ext cx="1080221" cy="1185645"/>
            <a:chOff x="-626354" y="3322650"/>
            <a:chExt cx="1985700" cy="2179494"/>
          </a:xfrm>
        </p:grpSpPr>
        <p:sp>
          <p:nvSpPr>
            <p:cNvPr id="348" name="Google Shape;348;p26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277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4673119" y="4446948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Matriz de Correlação</a:t>
            </a:r>
            <a:endParaRPr sz="3000">
              <a:solidFill>
                <a:schemeClr val="lt1"/>
              </a:solidFill>
            </a:endParaRPr>
          </a:p>
        </p:txBody>
      </p:sp>
      <p:grpSp>
        <p:nvGrpSpPr>
          <p:cNvPr id="535" name="Google Shape;535;p35"/>
          <p:cNvGrpSpPr/>
          <p:nvPr/>
        </p:nvGrpSpPr>
        <p:grpSpPr>
          <a:xfrm>
            <a:off x="8308249" y="4422824"/>
            <a:ext cx="412842" cy="371507"/>
            <a:chOff x="2995750" y="2186550"/>
            <a:chExt cx="181525" cy="163350"/>
          </a:xfrm>
        </p:grpSpPr>
        <p:sp>
          <p:nvSpPr>
            <p:cNvPr id="536" name="Google Shape;536;p35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5"/>
          <p:cNvSpPr/>
          <p:nvPr/>
        </p:nvSpPr>
        <p:spPr>
          <a:xfrm>
            <a:off x="502707" y="4528023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050" y="761175"/>
            <a:ext cx="4826150" cy="4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5"/>
          <p:cNvSpPr txBox="1"/>
          <p:nvPr/>
        </p:nvSpPr>
        <p:spPr>
          <a:xfrm>
            <a:off x="1699450" y="511350"/>
            <a:ext cx="57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calor com os resultados obtidos nos testes de correlação das 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características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36"/>
          <p:cNvSpPr txBox="1"/>
          <p:nvPr>
            <p:ph idx="1" type="body"/>
          </p:nvPr>
        </p:nvSpPr>
        <p:spPr>
          <a:xfrm>
            <a:off x="720000" y="1278025"/>
            <a:ext cx="77040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maioria das características têm correlação negativa fraca com o número de streams, indicando uma relação inversa moderada.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Danceability vs Valence: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Existe uma correlação positiva moderada entre dançabilidade e valência. Isso sugere que, ao tentar criar uma música dançante, é provável que ela tenha um clima mais positivo ou alegre (valência).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Acousticness vs Energy: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Foi encontrado uma correlação negativa moderada entre acusticidade e energia. Isto implica que músicas com menor acústica (menos acústica, mais eletrônica) tendem a ter níveis de energia mais elevados. Portanto, para criar uma música mais enérgica, reduzir os elementos acústicos e incorporar mais elementos eletrônicos ou produzidos pode ser eficaz.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8308249" y="4422824"/>
            <a:ext cx="412842" cy="371507"/>
            <a:chOff x="2995750" y="2186550"/>
            <a:chExt cx="181525" cy="163350"/>
          </a:xfrm>
        </p:grpSpPr>
        <p:sp>
          <p:nvSpPr>
            <p:cNvPr id="549" name="Google Shape;549;p3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6"/>
          <p:cNvSpPr/>
          <p:nvPr/>
        </p:nvSpPr>
        <p:spPr>
          <a:xfrm>
            <a:off x="502707" y="4528023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142082" y="4694293"/>
            <a:ext cx="301736" cy="301744"/>
          </a:xfrm>
          <a:custGeom>
            <a:rect b="b" l="l" r="r" t="t"/>
            <a:pathLst>
              <a:path extrusionOk="0" h="12697" w="12698">
                <a:moveTo>
                  <a:pt x="11784" y="970"/>
                </a:moveTo>
                <a:lnTo>
                  <a:pt x="11784" y="2577"/>
                </a:lnTo>
                <a:lnTo>
                  <a:pt x="5168" y="4026"/>
                </a:lnTo>
                <a:lnTo>
                  <a:pt x="5168" y="2420"/>
                </a:lnTo>
                <a:lnTo>
                  <a:pt x="11784" y="970"/>
                </a:lnTo>
                <a:close/>
                <a:moveTo>
                  <a:pt x="10115" y="7741"/>
                </a:moveTo>
                <a:cubicBezTo>
                  <a:pt x="10982" y="7741"/>
                  <a:pt x="11784" y="8286"/>
                  <a:pt x="11784" y="8973"/>
                </a:cubicBezTo>
                <a:cubicBezTo>
                  <a:pt x="11784" y="9666"/>
                  <a:pt x="11027" y="10201"/>
                  <a:pt x="10145" y="10201"/>
                </a:cubicBezTo>
                <a:cubicBezTo>
                  <a:pt x="9358" y="10201"/>
                  <a:pt x="8665" y="9792"/>
                  <a:pt x="8507" y="9225"/>
                </a:cubicBezTo>
                <a:cubicBezTo>
                  <a:pt x="8350" y="8689"/>
                  <a:pt x="8728" y="8154"/>
                  <a:pt x="9263" y="7933"/>
                </a:cubicBezTo>
                <a:cubicBezTo>
                  <a:pt x="9537" y="7800"/>
                  <a:pt x="9829" y="7741"/>
                  <a:pt x="10115" y="7741"/>
                </a:cubicBezTo>
                <a:close/>
                <a:moveTo>
                  <a:pt x="2665" y="9393"/>
                </a:moveTo>
                <a:cubicBezTo>
                  <a:pt x="3537" y="9393"/>
                  <a:pt x="4348" y="9928"/>
                  <a:pt x="4348" y="10642"/>
                </a:cubicBezTo>
                <a:cubicBezTo>
                  <a:pt x="4348" y="11304"/>
                  <a:pt x="3592" y="11871"/>
                  <a:pt x="2679" y="11871"/>
                </a:cubicBezTo>
                <a:cubicBezTo>
                  <a:pt x="1891" y="11871"/>
                  <a:pt x="1229" y="11430"/>
                  <a:pt x="1072" y="10894"/>
                </a:cubicBezTo>
                <a:cubicBezTo>
                  <a:pt x="914" y="10327"/>
                  <a:pt x="1261" y="9823"/>
                  <a:pt x="1828" y="9571"/>
                </a:cubicBezTo>
                <a:cubicBezTo>
                  <a:pt x="2097" y="9448"/>
                  <a:pt x="2384" y="9393"/>
                  <a:pt x="2665" y="9393"/>
                </a:cubicBezTo>
                <a:close/>
                <a:moveTo>
                  <a:pt x="12242" y="1"/>
                </a:moveTo>
                <a:cubicBezTo>
                  <a:pt x="12197" y="1"/>
                  <a:pt x="12149" y="9"/>
                  <a:pt x="12099" y="25"/>
                </a:cubicBezTo>
                <a:lnTo>
                  <a:pt x="4663" y="1664"/>
                </a:lnTo>
                <a:cubicBezTo>
                  <a:pt x="4474" y="1695"/>
                  <a:pt x="4348" y="1853"/>
                  <a:pt x="4348" y="2073"/>
                </a:cubicBezTo>
                <a:lnTo>
                  <a:pt x="4348" y="9067"/>
                </a:lnTo>
                <a:cubicBezTo>
                  <a:pt x="3876" y="8721"/>
                  <a:pt x="3277" y="8563"/>
                  <a:pt x="2679" y="8563"/>
                </a:cubicBezTo>
                <a:cubicBezTo>
                  <a:pt x="1481" y="8563"/>
                  <a:pt x="536" y="9256"/>
                  <a:pt x="284" y="10138"/>
                </a:cubicBezTo>
                <a:cubicBezTo>
                  <a:pt x="1" y="11084"/>
                  <a:pt x="568" y="12060"/>
                  <a:pt x="1670" y="12501"/>
                </a:cubicBezTo>
                <a:cubicBezTo>
                  <a:pt x="1997" y="12634"/>
                  <a:pt x="2349" y="12697"/>
                  <a:pt x="2700" y="12697"/>
                </a:cubicBezTo>
                <a:cubicBezTo>
                  <a:pt x="3600" y="12697"/>
                  <a:pt x="4494" y="12281"/>
                  <a:pt x="4947" y="11556"/>
                </a:cubicBezTo>
                <a:cubicBezTo>
                  <a:pt x="5104" y="11273"/>
                  <a:pt x="5199" y="10957"/>
                  <a:pt x="5199" y="10611"/>
                </a:cubicBezTo>
                <a:lnTo>
                  <a:pt x="5199" y="4909"/>
                </a:lnTo>
                <a:lnTo>
                  <a:pt x="11815" y="3428"/>
                </a:lnTo>
                <a:lnTo>
                  <a:pt x="11815" y="7460"/>
                </a:lnTo>
                <a:cubicBezTo>
                  <a:pt x="11342" y="7114"/>
                  <a:pt x="10775" y="6956"/>
                  <a:pt x="10177" y="6956"/>
                </a:cubicBezTo>
                <a:cubicBezTo>
                  <a:pt x="8948" y="6956"/>
                  <a:pt x="8003" y="7649"/>
                  <a:pt x="7782" y="8532"/>
                </a:cubicBezTo>
                <a:cubicBezTo>
                  <a:pt x="7499" y="9477"/>
                  <a:pt x="8034" y="10453"/>
                  <a:pt x="9137" y="10894"/>
                </a:cubicBezTo>
                <a:cubicBezTo>
                  <a:pt x="9470" y="11017"/>
                  <a:pt x="9823" y="11076"/>
                  <a:pt x="10172" y="11076"/>
                </a:cubicBezTo>
                <a:cubicBezTo>
                  <a:pt x="11077" y="11076"/>
                  <a:pt x="11959" y="10677"/>
                  <a:pt x="12414" y="9949"/>
                </a:cubicBezTo>
                <a:cubicBezTo>
                  <a:pt x="12571" y="9666"/>
                  <a:pt x="12697" y="9351"/>
                  <a:pt x="12697" y="8973"/>
                </a:cubicBezTo>
                <a:cubicBezTo>
                  <a:pt x="12603" y="8941"/>
                  <a:pt x="12603" y="403"/>
                  <a:pt x="12603" y="403"/>
                </a:cubicBezTo>
                <a:cubicBezTo>
                  <a:pt x="12603" y="170"/>
                  <a:pt x="12453" y="1"/>
                  <a:pt x="122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64" name="Google Shape;364;p27"/>
          <p:cNvGrpSpPr/>
          <p:nvPr/>
        </p:nvGrpSpPr>
        <p:grpSpPr>
          <a:xfrm>
            <a:off x="8750105" y="2887701"/>
            <a:ext cx="221294" cy="301736"/>
            <a:chOff x="-38275925" y="1946600"/>
            <a:chExt cx="231600" cy="317450"/>
          </a:xfrm>
        </p:grpSpPr>
        <p:sp>
          <p:nvSpPr>
            <p:cNvPr id="365" name="Google Shape;365;p27"/>
            <p:cNvSpPr/>
            <p:nvPr/>
          </p:nvSpPr>
          <p:spPr>
            <a:xfrm>
              <a:off x="-38275925" y="1946600"/>
              <a:ext cx="231600" cy="317450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-38235750" y="1989125"/>
              <a:ext cx="84300" cy="83525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67" name="Google Shape;367;p27"/>
          <p:cNvSpPr txBox="1"/>
          <p:nvPr>
            <p:ph type="title"/>
          </p:nvPr>
        </p:nvSpPr>
        <p:spPr>
          <a:xfrm>
            <a:off x="702575" y="153150"/>
            <a:ext cx="7805400" cy="4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CONTEXTO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 cenário competitivo e em constante evolução da indústria musical, a tomada de decisões baseadas em dados é fundamental para o sucesso.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Uma gravadora enfrenta o desafio emocionante de lançar um novo artista globalmente e utiliza um extenso conjunto de dados do Spotify, contendo informações sobre as músicas mais ouvidas em 2023, como uma ferramenta poderosa em seu arsenal.</a:t>
            </a:r>
            <a:endParaRPr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validar ou refutar essas hipóteses, foi realizada uma análise de dados detalhada. O objetivo foi fornecer recomendações estratégicas baseadas nas descobertas, permitindo que a gravadora e o novo artista tomem decisões informadas para aumentar suas chances de sucesso.</a:t>
            </a:r>
            <a:endParaRPr sz="1800"/>
          </a:p>
        </p:txBody>
      </p:sp>
      <p:grpSp>
        <p:nvGrpSpPr>
          <p:cNvPr id="368" name="Google Shape;368;p27"/>
          <p:cNvGrpSpPr/>
          <p:nvPr/>
        </p:nvGrpSpPr>
        <p:grpSpPr>
          <a:xfrm rot="-1676720">
            <a:off x="86538" y="3825706"/>
            <a:ext cx="412841" cy="371506"/>
            <a:chOff x="2995750" y="2186550"/>
            <a:chExt cx="181525" cy="163350"/>
          </a:xfrm>
        </p:grpSpPr>
        <p:sp>
          <p:nvSpPr>
            <p:cNvPr id="369" name="Google Shape;369;p27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7"/>
          <p:cNvSpPr/>
          <p:nvPr/>
        </p:nvSpPr>
        <p:spPr>
          <a:xfrm rot="-779224">
            <a:off x="8742403" y="374339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8627145" y="1787946"/>
            <a:ext cx="219864" cy="339286"/>
          </a:xfrm>
          <a:custGeom>
            <a:rect b="b" l="l" r="r" t="t"/>
            <a:pathLst>
              <a:path extrusionOk="0" h="14052" w="9106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125478" y="2824511"/>
            <a:ext cx="334953" cy="341555"/>
          </a:xfrm>
          <a:custGeom>
            <a:rect b="b" l="l" r="r" t="t"/>
            <a:pathLst>
              <a:path extrusionOk="0" h="14146" w="14084">
                <a:moveTo>
                  <a:pt x="5829" y="5261"/>
                </a:moveTo>
                <a:lnTo>
                  <a:pt x="6963" y="6585"/>
                </a:lnTo>
                <a:lnTo>
                  <a:pt x="5829" y="6585"/>
                </a:lnTo>
                <a:lnTo>
                  <a:pt x="5829" y="5261"/>
                </a:lnTo>
                <a:close/>
                <a:moveTo>
                  <a:pt x="6333" y="788"/>
                </a:moveTo>
                <a:cubicBezTo>
                  <a:pt x="6648" y="788"/>
                  <a:pt x="6963" y="914"/>
                  <a:pt x="7215" y="1166"/>
                </a:cubicBezTo>
                <a:lnTo>
                  <a:pt x="7877" y="1827"/>
                </a:lnTo>
                <a:cubicBezTo>
                  <a:pt x="8287" y="2205"/>
                  <a:pt x="8791" y="2426"/>
                  <a:pt x="9326" y="2426"/>
                </a:cubicBezTo>
                <a:lnTo>
                  <a:pt x="10334" y="2426"/>
                </a:lnTo>
                <a:cubicBezTo>
                  <a:pt x="11469" y="2426"/>
                  <a:pt x="12414" y="3371"/>
                  <a:pt x="12414" y="4505"/>
                </a:cubicBezTo>
                <a:cubicBezTo>
                  <a:pt x="12414" y="5639"/>
                  <a:pt x="11469" y="6585"/>
                  <a:pt x="10334" y="6585"/>
                </a:cubicBezTo>
                <a:lnTo>
                  <a:pt x="8003" y="6585"/>
                </a:lnTo>
                <a:lnTo>
                  <a:pt x="5766" y="4033"/>
                </a:lnTo>
                <a:lnTo>
                  <a:pt x="5766" y="2048"/>
                </a:lnTo>
                <a:cubicBezTo>
                  <a:pt x="5766" y="1827"/>
                  <a:pt x="5546" y="1670"/>
                  <a:pt x="5357" y="1670"/>
                </a:cubicBezTo>
                <a:cubicBezTo>
                  <a:pt x="5168" y="1670"/>
                  <a:pt x="4979" y="1859"/>
                  <a:pt x="4979" y="2048"/>
                </a:cubicBezTo>
                <a:lnTo>
                  <a:pt x="4979" y="3087"/>
                </a:lnTo>
                <a:lnTo>
                  <a:pt x="2994" y="788"/>
                </a:lnTo>
                <a:close/>
                <a:moveTo>
                  <a:pt x="13233" y="7341"/>
                </a:moveTo>
                <a:lnTo>
                  <a:pt x="13233" y="9451"/>
                </a:lnTo>
                <a:lnTo>
                  <a:pt x="13264" y="9451"/>
                </a:lnTo>
                <a:cubicBezTo>
                  <a:pt x="13264" y="9704"/>
                  <a:pt x="13075" y="9893"/>
                  <a:pt x="12886" y="9893"/>
                </a:cubicBezTo>
                <a:lnTo>
                  <a:pt x="820" y="9893"/>
                </a:lnTo>
                <a:lnTo>
                  <a:pt x="820" y="9451"/>
                </a:lnTo>
                <a:cubicBezTo>
                  <a:pt x="820" y="9231"/>
                  <a:pt x="1009" y="9042"/>
                  <a:pt x="1230" y="9042"/>
                </a:cubicBezTo>
                <a:lnTo>
                  <a:pt x="2049" y="9042"/>
                </a:lnTo>
                <a:cubicBezTo>
                  <a:pt x="2269" y="9042"/>
                  <a:pt x="2427" y="8821"/>
                  <a:pt x="2427" y="8601"/>
                </a:cubicBezTo>
                <a:lnTo>
                  <a:pt x="2427" y="7782"/>
                </a:lnTo>
                <a:cubicBezTo>
                  <a:pt x="2427" y="7530"/>
                  <a:pt x="2647" y="7341"/>
                  <a:pt x="2836" y="7341"/>
                </a:cubicBezTo>
                <a:close/>
                <a:moveTo>
                  <a:pt x="2427" y="10712"/>
                </a:moveTo>
                <a:lnTo>
                  <a:pt x="2112" y="13232"/>
                </a:lnTo>
                <a:lnTo>
                  <a:pt x="2049" y="13232"/>
                </a:lnTo>
                <a:lnTo>
                  <a:pt x="1734" y="10712"/>
                </a:lnTo>
                <a:close/>
                <a:moveTo>
                  <a:pt x="9043" y="10712"/>
                </a:moveTo>
                <a:lnTo>
                  <a:pt x="8728" y="13232"/>
                </a:lnTo>
                <a:lnTo>
                  <a:pt x="8665" y="13232"/>
                </a:lnTo>
                <a:lnTo>
                  <a:pt x="8350" y="10712"/>
                </a:lnTo>
                <a:close/>
                <a:moveTo>
                  <a:pt x="12414" y="10712"/>
                </a:moveTo>
                <a:lnTo>
                  <a:pt x="12099" y="13232"/>
                </a:lnTo>
                <a:lnTo>
                  <a:pt x="12004" y="13232"/>
                </a:lnTo>
                <a:lnTo>
                  <a:pt x="11689" y="10712"/>
                </a:lnTo>
                <a:close/>
                <a:moveTo>
                  <a:pt x="2080" y="0"/>
                </a:moveTo>
                <a:cubicBezTo>
                  <a:pt x="1923" y="0"/>
                  <a:pt x="1765" y="95"/>
                  <a:pt x="1702" y="252"/>
                </a:cubicBezTo>
                <a:cubicBezTo>
                  <a:pt x="1608" y="410"/>
                  <a:pt x="1639" y="567"/>
                  <a:pt x="1765" y="662"/>
                </a:cubicBezTo>
                <a:lnTo>
                  <a:pt x="4947" y="4348"/>
                </a:lnTo>
                <a:lnTo>
                  <a:pt x="4947" y="6616"/>
                </a:lnTo>
                <a:lnTo>
                  <a:pt x="2868" y="6616"/>
                </a:lnTo>
                <a:cubicBezTo>
                  <a:pt x="2206" y="6616"/>
                  <a:pt x="1608" y="7183"/>
                  <a:pt x="1608" y="7876"/>
                </a:cubicBezTo>
                <a:lnTo>
                  <a:pt x="1608" y="8286"/>
                </a:lnTo>
                <a:lnTo>
                  <a:pt x="1230" y="8286"/>
                </a:lnTo>
                <a:cubicBezTo>
                  <a:pt x="536" y="8286"/>
                  <a:pt x="1" y="8821"/>
                  <a:pt x="1" y="9546"/>
                </a:cubicBezTo>
                <a:lnTo>
                  <a:pt x="1" y="10365"/>
                </a:lnTo>
                <a:cubicBezTo>
                  <a:pt x="1" y="10586"/>
                  <a:pt x="190" y="10806"/>
                  <a:pt x="379" y="10806"/>
                </a:cubicBezTo>
                <a:lnTo>
                  <a:pt x="851" y="10806"/>
                </a:lnTo>
                <a:lnTo>
                  <a:pt x="1230" y="13799"/>
                </a:lnTo>
                <a:cubicBezTo>
                  <a:pt x="1261" y="13988"/>
                  <a:pt x="1419" y="14146"/>
                  <a:pt x="1608" y="14146"/>
                </a:cubicBezTo>
                <a:lnTo>
                  <a:pt x="2427" y="14146"/>
                </a:lnTo>
                <a:cubicBezTo>
                  <a:pt x="2647" y="14146"/>
                  <a:pt x="2836" y="13988"/>
                  <a:pt x="2836" y="13799"/>
                </a:cubicBezTo>
                <a:lnTo>
                  <a:pt x="3183" y="10806"/>
                </a:lnTo>
                <a:lnTo>
                  <a:pt x="7436" y="10806"/>
                </a:lnTo>
                <a:lnTo>
                  <a:pt x="7783" y="13799"/>
                </a:lnTo>
                <a:cubicBezTo>
                  <a:pt x="7846" y="13988"/>
                  <a:pt x="8003" y="14146"/>
                  <a:pt x="8192" y="14146"/>
                </a:cubicBezTo>
                <a:lnTo>
                  <a:pt x="9011" y="14146"/>
                </a:lnTo>
                <a:cubicBezTo>
                  <a:pt x="9200" y="14146"/>
                  <a:pt x="9421" y="13988"/>
                  <a:pt x="9421" y="13799"/>
                </a:cubicBezTo>
                <a:lnTo>
                  <a:pt x="9767" y="10806"/>
                </a:lnTo>
                <a:lnTo>
                  <a:pt x="10713" y="10806"/>
                </a:lnTo>
                <a:lnTo>
                  <a:pt x="11059" y="13799"/>
                </a:lnTo>
                <a:cubicBezTo>
                  <a:pt x="11091" y="13988"/>
                  <a:pt x="11248" y="14146"/>
                  <a:pt x="11469" y="14146"/>
                </a:cubicBezTo>
                <a:lnTo>
                  <a:pt x="12288" y="14146"/>
                </a:lnTo>
                <a:cubicBezTo>
                  <a:pt x="12477" y="14146"/>
                  <a:pt x="12666" y="13988"/>
                  <a:pt x="12666" y="13799"/>
                </a:cubicBezTo>
                <a:lnTo>
                  <a:pt x="13075" y="10712"/>
                </a:lnTo>
                <a:cubicBezTo>
                  <a:pt x="13579" y="10554"/>
                  <a:pt x="13926" y="10082"/>
                  <a:pt x="13926" y="9546"/>
                </a:cubicBezTo>
                <a:lnTo>
                  <a:pt x="13926" y="7057"/>
                </a:lnTo>
                <a:cubicBezTo>
                  <a:pt x="14084" y="6742"/>
                  <a:pt x="13926" y="6585"/>
                  <a:pt x="13705" y="6585"/>
                </a:cubicBezTo>
                <a:lnTo>
                  <a:pt x="12414" y="6585"/>
                </a:lnTo>
                <a:cubicBezTo>
                  <a:pt x="12949" y="6080"/>
                  <a:pt x="13264" y="5324"/>
                  <a:pt x="13264" y="4505"/>
                </a:cubicBezTo>
                <a:cubicBezTo>
                  <a:pt x="13264" y="2898"/>
                  <a:pt x="11973" y="1607"/>
                  <a:pt x="10366" y="1607"/>
                </a:cubicBezTo>
                <a:lnTo>
                  <a:pt x="9389" y="1607"/>
                </a:lnTo>
                <a:cubicBezTo>
                  <a:pt x="9074" y="1607"/>
                  <a:pt x="8728" y="1512"/>
                  <a:pt x="8507" y="1260"/>
                </a:cubicBezTo>
                <a:lnTo>
                  <a:pt x="7846" y="599"/>
                </a:lnTo>
                <a:cubicBezTo>
                  <a:pt x="7436" y="189"/>
                  <a:pt x="6932" y="0"/>
                  <a:pt x="63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27"/>
          <p:cNvGrpSpPr/>
          <p:nvPr/>
        </p:nvGrpSpPr>
        <p:grpSpPr>
          <a:xfrm>
            <a:off x="8693261" y="4701148"/>
            <a:ext cx="334985" cy="288032"/>
            <a:chOff x="2676100" y="1456375"/>
            <a:chExt cx="501100" cy="424450"/>
          </a:xfrm>
        </p:grpSpPr>
        <p:sp>
          <p:nvSpPr>
            <p:cNvPr id="376" name="Google Shape;376;p27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9" name="Google Shape;379;p27"/>
          <p:cNvGrpSpPr/>
          <p:nvPr/>
        </p:nvGrpSpPr>
        <p:grpSpPr>
          <a:xfrm>
            <a:off x="144340" y="1759580"/>
            <a:ext cx="297218" cy="301775"/>
            <a:chOff x="1487200" y="2021475"/>
            <a:chExt cx="483125" cy="483150"/>
          </a:xfrm>
        </p:grpSpPr>
        <p:sp>
          <p:nvSpPr>
            <p:cNvPr id="380" name="Google Shape;380;p27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142082" y="4694293"/>
            <a:ext cx="301736" cy="301744"/>
          </a:xfrm>
          <a:custGeom>
            <a:rect b="b" l="l" r="r" t="t"/>
            <a:pathLst>
              <a:path extrusionOk="0" h="12697" w="12698">
                <a:moveTo>
                  <a:pt x="11784" y="970"/>
                </a:moveTo>
                <a:lnTo>
                  <a:pt x="11784" y="2577"/>
                </a:lnTo>
                <a:lnTo>
                  <a:pt x="5168" y="4026"/>
                </a:lnTo>
                <a:lnTo>
                  <a:pt x="5168" y="2420"/>
                </a:lnTo>
                <a:lnTo>
                  <a:pt x="11784" y="970"/>
                </a:lnTo>
                <a:close/>
                <a:moveTo>
                  <a:pt x="10115" y="7741"/>
                </a:moveTo>
                <a:cubicBezTo>
                  <a:pt x="10982" y="7741"/>
                  <a:pt x="11784" y="8286"/>
                  <a:pt x="11784" y="8973"/>
                </a:cubicBezTo>
                <a:cubicBezTo>
                  <a:pt x="11784" y="9666"/>
                  <a:pt x="11027" y="10201"/>
                  <a:pt x="10145" y="10201"/>
                </a:cubicBezTo>
                <a:cubicBezTo>
                  <a:pt x="9358" y="10201"/>
                  <a:pt x="8665" y="9792"/>
                  <a:pt x="8507" y="9225"/>
                </a:cubicBezTo>
                <a:cubicBezTo>
                  <a:pt x="8350" y="8689"/>
                  <a:pt x="8728" y="8154"/>
                  <a:pt x="9263" y="7933"/>
                </a:cubicBezTo>
                <a:cubicBezTo>
                  <a:pt x="9537" y="7800"/>
                  <a:pt x="9829" y="7741"/>
                  <a:pt x="10115" y="7741"/>
                </a:cubicBezTo>
                <a:close/>
                <a:moveTo>
                  <a:pt x="2665" y="9393"/>
                </a:moveTo>
                <a:cubicBezTo>
                  <a:pt x="3537" y="9393"/>
                  <a:pt x="4348" y="9928"/>
                  <a:pt x="4348" y="10642"/>
                </a:cubicBezTo>
                <a:cubicBezTo>
                  <a:pt x="4348" y="11304"/>
                  <a:pt x="3592" y="11871"/>
                  <a:pt x="2679" y="11871"/>
                </a:cubicBezTo>
                <a:cubicBezTo>
                  <a:pt x="1891" y="11871"/>
                  <a:pt x="1229" y="11430"/>
                  <a:pt x="1072" y="10894"/>
                </a:cubicBezTo>
                <a:cubicBezTo>
                  <a:pt x="914" y="10327"/>
                  <a:pt x="1261" y="9823"/>
                  <a:pt x="1828" y="9571"/>
                </a:cubicBezTo>
                <a:cubicBezTo>
                  <a:pt x="2097" y="9448"/>
                  <a:pt x="2384" y="9393"/>
                  <a:pt x="2665" y="9393"/>
                </a:cubicBezTo>
                <a:close/>
                <a:moveTo>
                  <a:pt x="12242" y="1"/>
                </a:moveTo>
                <a:cubicBezTo>
                  <a:pt x="12197" y="1"/>
                  <a:pt x="12149" y="9"/>
                  <a:pt x="12099" y="25"/>
                </a:cubicBezTo>
                <a:lnTo>
                  <a:pt x="4663" y="1664"/>
                </a:lnTo>
                <a:cubicBezTo>
                  <a:pt x="4474" y="1695"/>
                  <a:pt x="4348" y="1853"/>
                  <a:pt x="4348" y="2073"/>
                </a:cubicBezTo>
                <a:lnTo>
                  <a:pt x="4348" y="9067"/>
                </a:lnTo>
                <a:cubicBezTo>
                  <a:pt x="3876" y="8721"/>
                  <a:pt x="3277" y="8563"/>
                  <a:pt x="2679" y="8563"/>
                </a:cubicBezTo>
                <a:cubicBezTo>
                  <a:pt x="1481" y="8563"/>
                  <a:pt x="536" y="9256"/>
                  <a:pt x="284" y="10138"/>
                </a:cubicBezTo>
                <a:cubicBezTo>
                  <a:pt x="1" y="11084"/>
                  <a:pt x="568" y="12060"/>
                  <a:pt x="1670" y="12501"/>
                </a:cubicBezTo>
                <a:cubicBezTo>
                  <a:pt x="1997" y="12634"/>
                  <a:pt x="2349" y="12697"/>
                  <a:pt x="2700" y="12697"/>
                </a:cubicBezTo>
                <a:cubicBezTo>
                  <a:pt x="3600" y="12697"/>
                  <a:pt x="4494" y="12281"/>
                  <a:pt x="4947" y="11556"/>
                </a:cubicBezTo>
                <a:cubicBezTo>
                  <a:pt x="5104" y="11273"/>
                  <a:pt x="5199" y="10957"/>
                  <a:pt x="5199" y="10611"/>
                </a:cubicBezTo>
                <a:lnTo>
                  <a:pt x="5199" y="4909"/>
                </a:lnTo>
                <a:lnTo>
                  <a:pt x="11815" y="3428"/>
                </a:lnTo>
                <a:lnTo>
                  <a:pt x="11815" y="7460"/>
                </a:lnTo>
                <a:cubicBezTo>
                  <a:pt x="11342" y="7114"/>
                  <a:pt x="10775" y="6956"/>
                  <a:pt x="10177" y="6956"/>
                </a:cubicBezTo>
                <a:cubicBezTo>
                  <a:pt x="8948" y="6956"/>
                  <a:pt x="8003" y="7649"/>
                  <a:pt x="7782" y="8532"/>
                </a:cubicBezTo>
                <a:cubicBezTo>
                  <a:pt x="7499" y="9477"/>
                  <a:pt x="8034" y="10453"/>
                  <a:pt x="9137" y="10894"/>
                </a:cubicBezTo>
                <a:cubicBezTo>
                  <a:pt x="9470" y="11017"/>
                  <a:pt x="9823" y="11076"/>
                  <a:pt x="10172" y="11076"/>
                </a:cubicBezTo>
                <a:cubicBezTo>
                  <a:pt x="11077" y="11076"/>
                  <a:pt x="11959" y="10677"/>
                  <a:pt x="12414" y="9949"/>
                </a:cubicBezTo>
                <a:cubicBezTo>
                  <a:pt x="12571" y="9666"/>
                  <a:pt x="12697" y="9351"/>
                  <a:pt x="12697" y="8973"/>
                </a:cubicBezTo>
                <a:cubicBezTo>
                  <a:pt x="12603" y="8941"/>
                  <a:pt x="12603" y="403"/>
                  <a:pt x="12603" y="403"/>
                </a:cubicBezTo>
                <a:cubicBezTo>
                  <a:pt x="12603" y="170"/>
                  <a:pt x="12453" y="1"/>
                  <a:pt x="1224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89" name="Google Shape;389;p28"/>
          <p:cNvGrpSpPr/>
          <p:nvPr/>
        </p:nvGrpSpPr>
        <p:grpSpPr>
          <a:xfrm>
            <a:off x="5629380" y="4694301"/>
            <a:ext cx="221294" cy="301736"/>
            <a:chOff x="-38275925" y="1946600"/>
            <a:chExt cx="231600" cy="317450"/>
          </a:xfrm>
        </p:grpSpPr>
        <p:sp>
          <p:nvSpPr>
            <p:cNvPr id="390" name="Google Shape;390;p28"/>
            <p:cNvSpPr/>
            <p:nvPr/>
          </p:nvSpPr>
          <p:spPr>
            <a:xfrm>
              <a:off x="-38275925" y="1946600"/>
              <a:ext cx="231600" cy="317450"/>
            </a:xfrm>
            <a:custGeom>
              <a:rect b="b" l="l" r="r" t="t"/>
              <a:pathLst>
                <a:path extrusionOk="0" h="12698" w="9264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-38235750" y="1989125"/>
              <a:ext cx="84300" cy="83525"/>
            </a:xfrm>
            <a:custGeom>
              <a:rect b="b" l="l" r="r" t="t"/>
              <a:pathLst>
                <a:path extrusionOk="0" h="3341" w="3372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92" name="Google Shape;392;p28"/>
          <p:cNvSpPr txBox="1"/>
          <p:nvPr>
            <p:ph type="title"/>
          </p:nvPr>
        </p:nvSpPr>
        <p:spPr>
          <a:xfrm>
            <a:off x="797100" y="0"/>
            <a:ext cx="75708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Conjunto de dados do Spotify com informações sobre as músicas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mais ouvidas em 2023</a:t>
            </a:r>
            <a:endParaRPr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28"/>
          <p:cNvSpPr txBox="1"/>
          <p:nvPr>
            <p:ph idx="7" type="subTitle"/>
          </p:nvPr>
        </p:nvSpPr>
        <p:spPr>
          <a:xfrm>
            <a:off x="6185025" y="3918000"/>
            <a:ext cx="21054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Total de </a:t>
            </a:r>
            <a:r>
              <a:rPr lang="en" sz="2000"/>
              <a:t>948 </a:t>
            </a:r>
            <a:r>
              <a:rPr lang="en" sz="2000"/>
              <a:t>Músicas</a:t>
            </a:r>
            <a:endParaRPr sz="2000"/>
          </a:p>
        </p:txBody>
      </p:sp>
      <p:grpSp>
        <p:nvGrpSpPr>
          <p:cNvPr id="394" name="Google Shape;394;p28"/>
          <p:cNvGrpSpPr/>
          <p:nvPr/>
        </p:nvGrpSpPr>
        <p:grpSpPr>
          <a:xfrm rot="-1676720">
            <a:off x="86538" y="4130506"/>
            <a:ext cx="412841" cy="371506"/>
            <a:chOff x="2995750" y="2186550"/>
            <a:chExt cx="181525" cy="163350"/>
          </a:xfrm>
        </p:grpSpPr>
        <p:sp>
          <p:nvSpPr>
            <p:cNvPr id="395" name="Google Shape;395;p28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8"/>
          <p:cNvSpPr/>
          <p:nvPr/>
        </p:nvSpPr>
        <p:spPr>
          <a:xfrm rot="-779224">
            <a:off x="8742403" y="397199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7194195" y="4675521"/>
            <a:ext cx="219864" cy="339286"/>
          </a:xfrm>
          <a:custGeom>
            <a:rect b="b" l="l" r="r" t="t"/>
            <a:pathLst>
              <a:path extrusionOk="0" h="14052" w="9106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3509928" y="4674386"/>
            <a:ext cx="334953" cy="341555"/>
          </a:xfrm>
          <a:custGeom>
            <a:rect b="b" l="l" r="r" t="t"/>
            <a:pathLst>
              <a:path extrusionOk="0" h="14146" w="14084">
                <a:moveTo>
                  <a:pt x="5829" y="5261"/>
                </a:moveTo>
                <a:lnTo>
                  <a:pt x="6963" y="6585"/>
                </a:lnTo>
                <a:lnTo>
                  <a:pt x="5829" y="6585"/>
                </a:lnTo>
                <a:lnTo>
                  <a:pt x="5829" y="5261"/>
                </a:lnTo>
                <a:close/>
                <a:moveTo>
                  <a:pt x="6333" y="788"/>
                </a:moveTo>
                <a:cubicBezTo>
                  <a:pt x="6648" y="788"/>
                  <a:pt x="6963" y="914"/>
                  <a:pt x="7215" y="1166"/>
                </a:cubicBezTo>
                <a:lnTo>
                  <a:pt x="7877" y="1827"/>
                </a:lnTo>
                <a:cubicBezTo>
                  <a:pt x="8287" y="2205"/>
                  <a:pt x="8791" y="2426"/>
                  <a:pt x="9326" y="2426"/>
                </a:cubicBezTo>
                <a:lnTo>
                  <a:pt x="10334" y="2426"/>
                </a:lnTo>
                <a:cubicBezTo>
                  <a:pt x="11469" y="2426"/>
                  <a:pt x="12414" y="3371"/>
                  <a:pt x="12414" y="4505"/>
                </a:cubicBezTo>
                <a:cubicBezTo>
                  <a:pt x="12414" y="5639"/>
                  <a:pt x="11469" y="6585"/>
                  <a:pt x="10334" y="6585"/>
                </a:cubicBezTo>
                <a:lnTo>
                  <a:pt x="8003" y="6585"/>
                </a:lnTo>
                <a:lnTo>
                  <a:pt x="5766" y="4033"/>
                </a:lnTo>
                <a:lnTo>
                  <a:pt x="5766" y="2048"/>
                </a:lnTo>
                <a:cubicBezTo>
                  <a:pt x="5766" y="1827"/>
                  <a:pt x="5546" y="1670"/>
                  <a:pt x="5357" y="1670"/>
                </a:cubicBezTo>
                <a:cubicBezTo>
                  <a:pt x="5168" y="1670"/>
                  <a:pt x="4979" y="1859"/>
                  <a:pt x="4979" y="2048"/>
                </a:cubicBezTo>
                <a:lnTo>
                  <a:pt x="4979" y="3087"/>
                </a:lnTo>
                <a:lnTo>
                  <a:pt x="2994" y="788"/>
                </a:lnTo>
                <a:close/>
                <a:moveTo>
                  <a:pt x="13233" y="7341"/>
                </a:moveTo>
                <a:lnTo>
                  <a:pt x="13233" y="9451"/>
                </a:lnTo>
                <a:lnTo>
                  <a:pt x="13264" y="9451"/>
                </a:lnTo>
                <a:cubicBezTo>
                  <a:pt x="13264" y="9704"/>
                  <a:pt x="13075" y="9893"/>
                  <a:pt x="12886" y="9893"/>
                </a:cubicBezTo>
                <a:lnTo>
                  <a:pt x="820" y="9893"/>
                </a:lnTo>
                <a:lnTo>
                  <a:pt x="820" y="9451"/>
                </a:lnTo>
                <a:cubicBezTo>
                  <a:pt x="820" y="9231"/>
                  <a:pt x="1009" y="9042"/>
                  <a:pt x="1230" y="9042"/>
                </a:cubicBezTo>
                <a:lnTo>
                  <a:pt x="2049" y="9042"/>
                </a:lnTo>
                <a:cubicBezTo>
                  <a:pt x="2269" y="9042"/>
                  <a:pt x="2427" y="8821"/>
                  <a:pt x="2427" y="8601"/>
                </a:cubicBezTo>
                <a:lnTo>
                  <a:pt x="2427" y="7782"/>
                </a:lnTo>
                <a:cubicBezTo>
                  <a:pt x="2427" y="7530"/>
                  <a:pt x="2647" y="7341"/>
                  <a:pt x="2836" y="7341"/>
                </a:cubicBezTo>
                <a:close/>
                <a:moveTo>
                  <a:pt x="2427" y="10712"/>
                </a:moveTo>
                <a:lnTo>
                  <a:pt x="2112" y="13232"/>
                </a:lnTo>
                <a:lnTo>
                  <a:pt x="2049" y="13232"/>
                </a:lnTo>
                <a:lnTo>
                  <a:pt x="1734" y="10712"/>
                </a:lnTo>
                <a:close/>
                <a:moveTo>
                  <a:pt x="9043" y="10712"/>
                </a:moveTo>
                <a:lnTo>
                  <a:pt x="8728" y="13232"/>
                </a:lnTo>
                <a:lnTo>
                  <a:pt x="8665" y="13232"/>
                </a:lnTo>
                <a:lnTo>
                  <a:pt x="8350" y="10712"/>
                </a:lnTo>
                <a:close/>
                <a:moveTo>
                  <a:pt x="12414" y="10712"/>
                </a:moveTo>
                <a:lnTo>
                  <a:pt x="12099" y="13232"/>
                </a:lnTo>
                <a:lnTo>
                  <a:pt x="12004" y="13232"/>
                </a:lnTo>
                <a:lnTo>
                  <a:pt x="11689" y="10712"/>
                </a:lnTo>
                <a:close/>
                <a:moveTo>
                  <a:pt x="2080" y="0"/>
                </a:moveTo>
                <a:cubicBezTo>
                  <a:pt x="1923" y="0"/>
                  <a:pt x="1765" y="95"/>
                  <a:pt x="1702" y="252"/>
                </a:cubicBezTo>
                <a:cubicBezTo>
                  <a:pt x="1608" y="410"/>
                  <a:pt x="1639" y="567"/>
                  <a:pt x="1765" y="662"/>
                </a:cubicBezTo>
                <a:lnTo>
                  <a:pt x="4947" y="4348"/>
                </a:lnTo>
                <a:lnTo>
                  <a:pt x="4947" y="6616"/>
                </a:lnTo>
                <a:lnTo>
                  <a:pt x="2868" y="6616"/>
                </a:lnTo>
                <a:cubicBezTo>
                  <a:pt x="2206" y="6616"/>
                  <a:pt x="1608" y="7183"/>
                  <a:pt x="1608" y="7876"/>
                </a:cubicBezTo>
                <a:lnTo>
                  <a:pt x="1608" y="8286"/>
                </a:lnTo>
                <a:lnTo>
                  <a:pt x="1230" y="8286"/>
                </a:lnTo>
                <a:cubicBezTo>
                  <a:pt x="536" y="8286"/>
                  <a:pt x="1" y="8821"/>
                  <a:pt x="1" y="9546"/>
                </a:cubicBezTo>
                <a:lnTo>
                  <a:pt x="1" y="10365"/>
                </a:lnTo>
                <a:cubicBezTo>
                  <a:pt x="1" y="10586"/>
                  <a:pt x="190" y="10806"/>
                  <a:pt x="379" y="10806"/>
                </a:cubicBezTo>
                <a:lnTo>
                  <a:pt x="851" y="10806"/>
                </a:lnTo>
                <a:lnTo>
                  <a:pt x="1230" y="13799"/>
                </a:lnTo>
                <a:cubicBezTo>
                  <a:pt x="1261" y="13988"/>
                  <a:pt x="1419" y="14146"/>
                  <a:pt x="1608" y="14146"/>
                </a:cubicBezTo>
                <a:lnTo>
                  <a:pt x="2427" y="14146"/>
                </a:lnTo>
                <a:cubicBezTo>
                  <a:pt x="2647" y="14146"/>
                  <a:pt x="2836" y="13988"/>
                  <a:pt x="2836" y="13799"/>
                </a:cubicBezTo>
                <a:lnTo>
                  <a:pt x="3183" y="10806"/>
                </a:lnTo>
                <a:lnTo>
                  <a:pt x="7436" y="10806"/>
                </a:lnTo>
                <a:lnTo>
                  <a:pt x="7783" y="13799"/>
                </a:lnTo>
                <a:cubicBezTo>
                  <a:pt x="7846" y="13988"/>
                  <a:pt x="8003" y="14146"/>
                  <a:pt x="8192" y="14146"/>
                </a:cubicBezTo>
                <a:lnTo>
                  <a:pt x="9011" y="14146"/>
                </a:lnTo>
                <a:cubicBezTo>
                  <a:pt x="9200" y="14146"/>
                  <a:pt x="9421" y="13988"/>
                  <a:pt x="9421" y="13799"/>
                </a:cubicBezTo>
                <a:lnTo>
                  <a:pt x="9767" y="10806"/>
                </a:lnTo>
                <a:lnTo>
                  <a:pt x="10713" y="10806"/>
                </a:lnTo>
                <a:lnTo>
                  <a:pt x="11059" y="13799"/>
                </a:lnTo>
                <a:cubicBezTo>
                  <a:pt x="11091" y="13988"/>
                  <a:pt x="11248" y="14146"/>
                  <a:pt x="11469" y="14146"/>
                </a:cubicBezTo>
                <a:lnTo>
                  <a:pt x="12288" y="14146"/>
                </a:lnTo>
                <a:cubicBezTo>
                  <a:pt x="12477" y="14146"/>
                  <a:pt x="12666" y="13988"/>
                  <a:pt x="12666" y="13799"/>
                </a:cubicBezTo>
                <a:lnTo>
                  <a:pt x="13075" y="10712"/>
                </a:lnTo>
                <a:cubicBezTo>
                  <a:pt x="13579" y="10554"/>
                  <a:pt x="13926" y="10082"/>
                  <a:pt x="13926" y="9546"/>
                </a:cubicBezTo>
                <a:lnTo>
                  <a:pt x="13926" y="7057"/>
                </a:lnTo>
                <a:cubicBezTo>
                  <a:pt x="14084" y="6742"/>
                  <a:pt x="13926" y="6585"/>
                  <a:pt x="13705" y="6585"/>
                </a:cubicBezTo>
                <a:lnTo>
                  <a:pt x="12414" y="6585"/>
                </a:lnTo>
                <a:cubicBezTo>
                  <a:pt x="12949" y="6080"/>
                  <a:pt x="13264" y="5324"/>
                  <a:pt x="13264" y="4505"/>
                </a:cubicBezTo>
                <a:cubicBezTo>
                  <a:pt x="13264" y="2898"/>
                  <a:pt x="11973" y="1607"/>
                  <a:pt x="10366" y="1607"/>
                </a:cubicBezTo>
                <a:lnTo>
                  <a:pt x="9389" y="1607"/>
                </a:lnTo>
                <a:cubicBezTo>
                  <a:pt x="9074" y="1607"/>
                  <a:pt x="8728" y="1512"/>
                  <a:pt x="8507" y="1260"/>
                </a:cubicBezTo>
                <a:lnTo>
                  <a:pt x="7846" y="599"/>
                </a:lnTo>
                <a:cubicBezTo>
                  <a:pt x="7436" y="189"/>
                  <a:pt x="6932" y="0"/>
                  <a:pt x="63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28"/>
          <p:cNvGrpSpPr/>
          <p:nvPr/>
        </p:nvGrpSpPr>
        <p:grpSpPr>
          <a:xfrm>
            <a:off x="1667565" y="4694280"/>
            <a:ext cx="297218" cy="301775"/>
            <a:chOff x="1487200" y="2021475"/>
            <a:chExt cx="483125" cy="483150"/>
          </a:xfrm>
        </p:grpSpPr>
        <p:sp>
          <p:nvSpPr>
            <p:cNvPr id="402" name="Google Shape;402;p28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8693261" y="4701148"/>
            <a:ext cx="334985" cy="288032"/>
            <a:chOff x="2676100" y="1456375"/>
            <a:chExt cx="501100" cy="424450"/>
          </a:xfrm>
        </p:grpSpPr>
        <p:sp>
          <p:nvSpPr>
            <p:cNvPr id="407" name="Google Shape;407;p28"/>
            <p:cNvSpPr/>
            <p:nvPr/>
          </p:nvSpPr>
          <p:spPr>
            <a:xfrm>
              <a:off x="3079725" y="1534750"/>
              <a:ext cx="97475" cy="268275"/>
            </a:xfrm>
            <a:custGeom>
              <a:rect b="b" l="l" r="r" t="t"/>
              <a:pathLst>
                <a:path extrusionOk="0" h="10731" w="3899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039725" y="1574925"/>
              <a:ext cx="75350" cy="188250"/>
            </a:xfrm>
            <a:custGeom>
              <a:rect b="b" l="l" r="r" t="t"/>
              <a:pathLst>
                <a:path extrusionOk="0" h="7530" w="3014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676100" y="1456375"/>
              <a:ext cx="340700" cy="424450"/>
            </a:xfrm>
            <a:custGeom>
              <a:rect b="b" l="l" r="r" t="t"/>
              <a:pathLst>
                <a:path extrusionOk="0" h="16978" w="13628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10" name="Google Shape;4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906" y="1401538"/>
            <a:ext cx="3575643" cy="2340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75" y="1410196"/>
            <a:ext cx="5141726" cy="302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 txBox="1"/>
          <p:nvPr>
            <p:ph type="title"/>
          </p:nvPr>
        </p:nvSpPr>
        <p:spPr>
          <a:xfrm>
            <a:off x="4662225" y="0"/>
            <a:ext cx="36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7" name="Google Shape;417;p29"/>
          <p:cNvSpPr txBox="1"/>
          <p:nvPr>
            <p:ph idx="1" type="subTitle"/>
          </p:nvPr>
        </p:nvSpPr>
        <p:spPr>
          <a:xfrm>
            <a:off x="3609925" y="654000"/>
            <a:ext cx="55341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Músicas com BPM (Batidas Por Minuto) mais altos fazem mais sucesso em termos de número de streams no Spotify.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músicas mais populares no ranking do Spotify também possuem um comportamento semelhante em outras plataformas, como a Deezer.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 presença de uma música em um maior número de playlists está correlacionada com um maior número de streams.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Artistas com um maior número de músicas no Spotify têm mais streams.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As características da música influenciam o sucesso em termos de número de streams no Spotify.</a:t>
            </a:r>
            <a:endParaRPr sz="1200">
              <a:solidFill>
                <a:srgbClr val="374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 txBox="1"/>
          <p:nvPr>
            <p:ph idx="5" type="title"/>
          </p:nvPr>
        </p:nvSpPr>
        <p:spPr>
          <a:xfrm>
            <a:off x="2862613" y="701100"/>
            <a:ext cx="7473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9" name="Google Shape;419;p29"/>
          <p:cNvSpPr txBox="1"/>
          <p:nvPr>
            <p:ph idx="6" type="title"/>
          </p:nvPr>
        </p:nvSpPr>
        <p:spPr>
          <a:xfrm>
            <a:off x="2862613" y="3369150"/>
            <a:ext cx="7473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0" name="Google Shape;420;p29"/>
          <p:cNvSpPr txBox="1"/>
          <p:nvPr>
            <p:ph idx="7" type="title"/>
          </p:nvPr>
        </p:nvSpPr>
        <p:spPr>
          <a:xfrm>
            <a:off x="2862613" y="1550700"/>
            <a:ext cx="7473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1" name="Google Shape;421;p29"/>
          <p:cNvSpPr txBox="1"/>
          <p:nvPr>
            <p:ph idx="8" type="title"/>
          </p:nvPr>
        </p:nvSpPr>
        <p:spPr>
          <a:xfrm>
            <a:off x="2862613" y="2459925"/>
            <a:ext cx="7473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22" name="Google Shape;422;p29"/>
          <p:cNvGrpSpPr/>
          <p:nvPr/>
        </p:nvGrpSpPr>
        <p:grpSpPr>
          <a:xfrm flipH="1" rot="-614560">
            <a:off x="267554" y="2093976"/>
            <a:ext cx="1720880" cy="3167525"/>
            <a:chOff x="4595000" y="1688775"/>
            <a:chExt cx="385200" cy="709000"/>
          </a:xfrm>
        </p:grpSpPr>
        <p:sp>
          <p:nvSpPr>
            <p:cNvPr id="423" name="Google Shape;423;p29"/>
            <p:cNvSpPr/>
            <p:nvPr/>
          </p:nvSpPr>
          <p:spPr>
            <a:xfrm>
              <a:off x="4631600" y="1688775"/>
              <a:ext cx="348600" cy="709000"/>
            </a:xfrm>
            <a:custGeom>
              <a:rect b="b" l="l" r="r" t="t"/>
              <a:pathLst>
                <a:path extrusionOk="0" h="28360" w="13944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664300" y="1998725"/>
              <a:ext cx="123500" cy="950"/>
            </a:xfrm>
            <a:custGeom>
              <a:rect b="b" l="l" r="r" t="t"/>
              <a:pathLst>
                <a:path extrusionOk="0" fill="none" h="38" w="4940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31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4842100" y="1908150"/>
              <a:ext cx="51975" cy="25"/>
            </a:xfrm>
            <a:custGeom>
              <a:rect b="b" l="l" r="r" t="t"/>
              <a:pathLst>
                <a:path extrusionOk="0" fill="none" h="1" w="2079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cap="rnd" cmpd="sng" w="3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727700" y="2304050"/>
              <a:ext cx="59350" cy="46775"/>
            </a:xfrm>
            <a:custGeom>
              <a:rect b="b" l="l" r="r" t="t"/>
              <a:pathLst>
                <a:path extrusionOk="0" fill="none" h="1871" w="2374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cap="rnd" cmpd="sng" w="31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4595000" y="1944000"/>
              <a:ext cx="211450" cy="33850"/>
            </a:xfrm>
            <a:custGeom>
              <a:rect b="b" l="l" r="r" t="t"/>
              <a:pathLst>
                <a:path extrusionOk="0" h="1354" w="8458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4799775" y="17658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4799775" y="18116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4799775" y="18571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812725" y="20135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4812725" y="20708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4812725" y="2127900"/>
              <a:ext cx="42525" cy="42550"/>
            </a:xfrm>
            <a:custGeom>
              <a:rect b="b" l="l" r="r" t="t"/>
              <a:pathLst>
                <a:path extrusionOk="0" h="1702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4833975" y="2217350"/>
              <a:ext cx="86325" cy="9650"/>
            </a:xfrm>
            <a:custGeom>
              <a:rect b="b" l="l" r="r" t="t"/>
              <a:pathLst>
                <a:path extrusionOk="0" h="386" w="3453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33975" y="2227350"/>
              <a:ext cx="86325" cy="9625"/>
            </a:xfrm>
            <a:custGeom>
              <a:rect b="b" l="l" r="r" t="t"/>
              <a:pathLst>
                <a:path extrusionOk="0" h="385" w="3453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833975" y="2237125"/>
              <a:ext cx="86325" cy="9825"/>
            </a:xfrm>
            <a:custGeom>
              <a:rect b="b" l="l" r="r" t="t"/>
              <a:pathLst>
                <a:path extrusionOk="0" h="393" w="3453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713650" y="2217350"/>
              <a:ext cx="86150" cy="9650"/>
            </a:xfrm>
            <a:custGeom>
              <a:rect b="b" l="l" r="r" t="t"/>
              <a:pathLst>
                <a:path extrusionOk="0" h="386" w="3446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713650" y="2227350"/>
              <a:ext cx="86150" cy="9625"/>
            </a:xfrm>
            <a:custGeom>
              <a:rect b="b" l="l" r="r" t="t"/>
              <a:pathLst>
                <a:path extrusionOk="0" h="385" w="3446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4713650" y="2237125"/>
              <a:ext cx="86150" cy="9825"/>
            </a:xfrm>
            <a:custGeom>
              <a:rect b="b" l="l" r="r" t="t"/>
              <a:pathLst>
                <a:path extrusionOk="0" h="393" w="3446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4821950" y="1783225"/>
              <a:ext cx="54750" cy="7400"/>
            </a:xfrm>
            <a:custGeom>
              <a:rect b="b" l="l" r="r" t="t"/>
              <a:pathLst>
                <a:path extrusionOk="0" h="296" w="2190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4821950" y="1824975"/>
              <a:ext cx="54750" cy="7425"/>
            </a:xfrm>
            <a:custGeom>
              <a:rect b="b" l="l" r="r" t="t"/>
              <a:pathLst>
                <a:path extrusionOk="0" h="297" w="2190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4834900" y="2031425"/>
              <a:ext cx="40875" cy="7425"/>
            </a:xfrm>
            <a:custGeom>
              <a:rect b="b" l="l" r="r" t="t"/>
              <a:pathLst>
                <a:path extrusionOk="0" h="297" w="1635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4842475" y="2145475"/>
              <a:ext cx="41250" cy="7400"/>
            </a:xfrm>
            <a:custGeom>
              <a:rect b="b" l="l" r="r" t="t"/>
              <a:pathLst>
                <a:path extrusionOk="0" h="296" w="1650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4821773" y="1866563"/>
              <a:ext cx="55100" cy="7425"/>
            </a:xfrm>
            <a:custGeom>
              <a:rect b="b" l="l" r="r" t="t"/>
              <a:pathLst>
                <a:path extrusionOk="0" h="297" w="2204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4842475" y="2088725"/>
              <a:ext cx="41250" cy="7425"/>
            </a:xfrm>
            <a:custGeom>
              <a:rect b="b" l="l" r="r" t="t"/>
              <a:pathLst>
                <a:path extrusionOk="0" h="297" w="1650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4863000" y="2004075"/>
              <a:ext cx="31075" cy="319025"/>
            </a:xfrm>
            <a:custGeom>
              <a:rect b="b" l="l" r="r" t="t"/>
              <a:pathLst>
                <a:path extrusionOk="0" fill="none" h="12761" w="1243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62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9"/>
          <p:cNvSpPr/>
          <p:nvPr/>
        </p:nvSpPr>
        <p:spPr>
          <a:xfrm>
            <a:off x="1553030" y="18046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9"/>
          <p:cNvGrpSpPr/>
          <p:nvPr/>
        </p:nvGrpSpPr>
        <p:grpSpPr>
          <a:xfrm>
            <a:off x="1042062" y="921849"/>
            <a:ext cx="412842" cy="371507"/>
            <a:chOff x="2995750" y="2186550"/>
            <a:chExt cx="181525" cy="163350"/>
          </a:xfrm>
        </p:grpSpPr>
        <p:sp>
          <p:nvSpPr>
            <p:cNvPr id="449" name="Google Shape;449;p29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9"/>
          <p:cNvSpPr txBox="1"/>
          <p:nvPr>
            <p:ph idx="6" type="title"/>
          </p:nvPr>
        </p:nvSpPr>
        <p:spPr>
          <a:xfrm>
            <a:off x="2862613" y="4207350"/>
            <a:ext cx="7473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5895475" y="0"/>
            <a:ext cx="30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Hipótese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8" name="Google Shape;458;p30"/>
          <p:cNvGrpSpPr/>
          <p:nvPr/>
        </p:nvGrpSpPr>
        <p:grpSpPr>
          <a:xfrm>
            <a:off x="8308249" y="4422824"/>
            <a:ext cx="412842" cy="371507"/>
            <a:chOff x="2995750" y="2186550"/>
            <a:chExt cx="181525" cy="163350"/>
          </a:xfrm>
        </p:grpSpPr>
        <p:sp>
          <p:nvSpPr>
            <p:cNvPr id="459" name="Google Shape;459;p3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0"/>
          <p:cNvSpPr/>
          <p:nvPr/>
        </p:nvSpPr>
        <p:spPr>
          <a:xfrm>
            <a:off x="502707" y="4528023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0" y="0"/>
            <a:ext cx="597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Músicas com BPM (Batidas Por Minuto) mais altos fazem mais sucesso em termos de número de streams no Spotify.</a:t>
            </a:r>
            <a:endParaRPr/>
          </a:p>
        </p:txBody>
      </p:sp>
      <p:pic>
        <p:nvPicPr>
          <p:cNvPr id="464" name="Google Shape;4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600" y="768000"/>
            <a:ext cx="5457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600" y="2015775"/>
            <a:ext cx="3114675" cy="12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0"/>
          <p:cNvSpPr txBox="1"/>
          <p:nvPr/>
        </p:nvSpPr>
        <p:spPr>
          <a:xfrm>
            <a:off x="89975" y="493325"/>
            <a:ext cx="411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Gráfico de Dispersão e Cálculo do índice de correlação </a:t>
            </a:r>
            <a:endParaRPr sz="1000"/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75" y="768000"/>
            <a:ext cx="3433700" cy="252066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0"/>
          <p:cNvSpPr txBox="1"/>
          <p:nvPr/>
        </p:nvSpPr>
        <p:spPr>
          <a:xfrm>
            <a:off x="3786775" y="1677675"/>
            <a:ext cx="261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Medidas de tendência central</a:t>
            </a:r>
            <a:endParaRPr sz="1000"/>
          </a:p>
        </p:txBody>
      </p:sp>
      <p:pic>
        <p:nvPicPr>
          <p:cNvPr id="469" name="Google Shape;4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205" y="2912638"/>
            <a:ext cx="20955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0"/>
          <p:cNvSpPr txBox="1"/>
          <p:nvPr/>
        </p:nvSpPr>
        <p:spPr>
          <a:xfrm>
            <a:off x="6862200" y="2242013"/>
            <a:ext cx="22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oeficiente de determinação 𝑅2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do modelo de regressão linear 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497400" y="3319275"/>
            <a:ext cx="814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HIPÓTESE REFUTADA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Por não ter uma distribuição normal o teste não paramétrico U de Mann-Whitney serviu para avaliar se havia diferença entre os grupos. Não há significância estatística para afirmarmos que há diferença entre quantidade de Streams e valores Altos vs Baixos do BPM (p-value &gt; 0,05). </a:t>
            </a:r>
            <a:r>
              <a:rPr b="1"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BPM Alto não influencia no sucesso de Streams.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type="title"/>
          </p:nvPr>
        </p:nvSpPr>
        <p:spPr>
          <a:xfrm>
            <a:off x="5895475" y="0"/>
            <a:ext cx="30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Hipótese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7" name="Google Shape;477;p31"/>
          <p:cNvGrpSpPr/>
          <p:nvPr/>
        </p:nvGrpSpPr>
        <p:grpSpPr>
          <a:xfrm>
            <a:off x="8308249" y="4422824"/>
            <a:ext cx="412842" cy="371507"/>
            <a:chOff x="2995750" y="2186550"/>
            <a:chExt cx="181525" cy="163350"/>
          </a:xfrm>
        </p:grpSpPr>
        <p:sp>
          <p:nvSpPr>
            <p:cNvPr id="478" name="Google Shape;478;p31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1"/>
          <p:cNvSpPr txBox="1"/>
          <p:nvPr/>
        </p:nvSpPr>
        <p:spPr>
          <a:xfrm>
            <a:off x="0" y="0"/>
            <a:ext cx="59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As músicas mais populares no ranking do Spotify também possuem um comportamento semelhante em outras plataformas, como a Deezer.</a:t>
            </a:r>
            <a:endParaRPr/>
          </a:p>
        </p:txBody>
      </p:sp>
      <p:sp>
        <p:nvSpPr>
          <p:cNvPr id="482" name="Google Shape;482;p31"/>
          <p:cNvSpPr txBox="1"/>
          <p:nvPr/>
        </p:nvSpPr>
        <p:spPr>
          <a:xfrm>
            <a:off x="274475" y="702000"/>
            <a:ext cx="876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Charts são variáveis ordinais e possui uma distribuição não normal. O teste de Spearman é uma escolha apropriada para avaliar a correlação entre essas variáveis. Dessa forma, optamos pelo teste de correlação de Spearman em detrimento do R de Pearson, já que o primeiro é um teste não paramétrico que se baseia no "rank" das variáveis, e não nos valores exatos. Enquanto o R de Pearson, mede a força de uma relação linear entre duas variáveis contínuas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274475" y="3747625"/>
            <a:ext cx="814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HIPÓTESE CONFIRMADA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Tem significância estatística e correlação moderada, diante desse teste.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Não há efeito de causalidade do Spotify para com as demais plataformas, mas há uma tendência para um comportamento correlato.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84" name="Google Shape;4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1439176"/>
            <a:ext cx="3328248" cy="2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025" y="1442475"/>
            <a:ext cx="3299195" cy="2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5895475" y="0"/>
            <a:ext cx="30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Hipótese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91" name="Google Shape;491;p32"/>
          <p:cNvGrpSpPr/>
          <p:nvPr/>
        </p:nvGrpSpPr>
        <p:grpSpPr>
          <a:xfrm>
            <a:off x="8308249" y="4422824"/>
            <a:ext cx="412842" cy="371507"/>
            <a:chOff x="2995750" y="2186550"/>
            <a:chExt cx="181525" cy="163350"/>
          </a:xfrm>
        </p:grpSpPr>
        <p:sp>
          <p:nvSpPr>
            <p:cNvPr id="492" name="Google Shape;492;p32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2"/>
          <p:cNvSpPr/>
          <p:nvPr/>
        </p:nvSpPr>
        <p:spPr>
          <a:xfrm>
            <a:off x="502707" y="4528023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0" y="0"/>
            <a:ext cx="59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 presença de uma música em um maior número de playlists está correlacionada com um maior número de streams.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97" name="Google Shape;497;p32"/>
          <p:cNvSpPr txBox="1"/>
          <p:nvPr/>
        </p:nvSpPr>
        <p:spPr>
          <a:xfrm>
            <a:off x="169200" y="710350"/>
            <a:ext cx="214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Regressão Linear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98" name="Google Shape;498;p32"/>
          <p:cNvSpPr txBox="1"/>
          <p:nvPr/>
        </p:nvSpPr>
        <p:spPr>
          <a:xfrm>
            <a:off x="169200" y="3382375"/>
            <a:ext cx="876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HIPÓTESE CONFIRMADA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Há correlação mas não há causalidade. Precisaria de mais 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variáveis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para entender o funcionamento, a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lém do número de playlists, outras variáveis que possam influenciar o número de streams, como popularidade do artista, gênero musical, tempo desde o lançamento da música, entre outros.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99" name="Google Shape;4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000650"/>
            <a:ext cx="3834524" cy="23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724" y="983700"/>
            <a:ext cx="4537190" cy="23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type="title"/>
          </p:nvPr>
        </p:nvSpPr>
        <p:spPr>
          <a:xfrm>
            <a:off x="5895475" y="0"/>
            <a:ext cx="30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6" name="Google Shape;506;p33"/>
          <p:cNvSpPr txBox="1"/>
          <p:nvPr/>
        </p:nvSpPr>
        <p:spPr>
          <a:xfrm>
            <a:off x="0" y="0"/>
            <a:ext cx="597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Artistas com um maior número de músicas no Spotify têm mais streams.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7" name="Google Shape;507;p33"/>
          <p:cNvSpPr txBox="1"/>
          <p:nvPr/>
        </p:nvSpPr>
        <p:spPr>
          <a:xfrm>
            <a:off x="1003375" y="421500"/>
            <a:ext cx="49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Porcentagem de Músicas e Número Total de Streams por Artista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8" name="Google Shape;508;p33"/>
          <p:cNvSpPr txBox="1"/>
          <p:nvPr/>
        </p:nvSpPr>
        <p:spPr>
          <a:xfrm>
            <a:off x="189750" y="3595225"/>
            <a:ext cx="876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HIPÓTESE CONFIRMADA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Há correlação mas não há causalidade.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Se observarmos que os artistas com uma maior n° de músicas também têm um maior número total de streams, isso sugere uma relação positiva entre o número de músicas de um artista e o número de streams. 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09" name="Google Shape;509;p33"/>
          <p:cNvGrpSpPr/>
          <p:nvPr/>
        </p:nvGrpSpPr>
        <p:grpSpPr>
          <a:xfrm>
            <a:off x="5557749" y="633849"/>
            <a:ext cx="412842" cy="371507"/>
            <a:chOff x="2995750" y="2186550"/>
            <a:chExt cx="181525" cy="163350"/>
          </a:xfrm>
        </p:grpSpPr>
        <p:sp>
          <p:nvSpPr>
            <p:cNvPr id="510" name="Google Shape;510;p33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3" name="Google Shape;5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50100"/>
            <a:ext cx="5444400" cy="30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400" y="1066500"/>
            <a:ext cx="3207018" cy="2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/>
          <p:nvPr>
            <p:ph type="title"/>
          </p:nvPr>
        </p:nvSpPr>
        <p:spPr>
          <a:xfrm>
            <a:off x="5895475" y="0"/>
            <a:ext cx="303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Hipótese 5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20" name="Google Shape;520;p34"/>
          <p:cNvGrpSpPr/>
          <p:nvPr/>
        </p:nvGrpSpPr>
        <p:grpSpPr>
          <a:xfrm>
            <a:off x="5482624" y="484274"/>
            <a:ext cx="412842" cy="371507"/>
            <a:chOff x="2995750" y="2186550"/>
            <a:chExt cx="181525" cy="163350"/>
          </a:xfrm>
        </p:grpSpPr>
        <p:sp>
          <p:nvSpPr>
            <p:cNvPr id="521" name="Google Shape;521;p34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4"/>
          <p:cNvSpPr/>
          <p:nvPr/>
        </p:nvSpPr>
        <p:spPr>
          <a:xfrm>
            <a:off x="3615882" y="324748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"/>
          <p:cNvSpPr txBox="1"/>
          <p:nvPr/>
        </p:nvSpPr>
        <p:spPr>
          <a:xfrm>
            <a:off x="0" y="0"/>
            <a:ext cx="597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As características da música influenciam o sucesso em termos de número de streams no Spotify.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152400" y="648000"/>
            <a:ext cx="63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Medidas CONTINUAR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7" name="Google Shape;527;p34"/>
          <p:cNvSpPr txBox="1"/>
          <p:nvPr/>
        </p:nvSpPr>
        <p:spPr>
          <a:xfrm>
            <a:off x="152400" y="3638125"/>
            <a:ext cx="876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HIPÓTESE REFUTADA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Através da 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matriz</a:t>
            </a: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de correlação, percebe-se que as características da música não apresentavam uma correlação estatisticamente significativa. As características das músicas não influenciam diretamente no sucesso em termos de streams.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28" name="Google Shape;5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" y="896488"/>
            <a:ext cx="9144000" cy="141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354863"/>
            <a:ext cx="80772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