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80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90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covid-19-cases-in-toron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ar+Evalu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9DC1C-6EB6-42CC-9D41-AF8C655D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65" y="141952"/>
            <a:ext cx="7578983" cy="984885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000" dirty="0"/>
              <a:t>Final Project for Data Mining Course</a:t>
            </a:r>
            <a:br>
              <a:rPr lang="en-CA" sz="3100" dirty="0"/>
            </a:br>
            <a:r>
              <a:rPr lang="en-CA" sz="1800" dirty="0"/>
              <a:t>Data Science and Application Program - Metro College of Technology</a:t>
            </a:r>
            <a:br>
              <a:rPr lang="en-CA" sz="1600" dirty="0"/>
            </a:br>
            <a:endParaRPr lang="en-CA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3073-F0D2-46F6-837B-B0277E96D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509" y="1098549"/>
            <a:ext cx="4841326" cy="984885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CA" sz="2200" dirty="0">
                <a:solidFill>
                  <a:schemeClr val="tx1">
                    <a:alpha val="60000"/>
                  </a:schemeClr>
                </a:solidFill>
              </a:rPr>
              <a:t>Ana Clara Tupinambá Freitas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CA" sz="2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oriented by Professor </a:t>
            </a:r>
            <a:r>
              <a:rPr lang="en-CA" sz="2000" dirty="0" err="1">
                <a:solidFill>
                  <a:schemeClr val="tx1">
                    <a:alpha val="60000"/>
                  </a:schemeClr>
                </a:solidFill>
              </a:rPr>
              <a:t>Gitimoni</a:t>
            </a:r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CA" sz="2000" dirty="0" err="1">
                <a:solidFill>
                  <a:schemeClr val="tx1">
                    <a:alpha val="60000"/>
                  </a:schemeClr>
                </a:solidFill>
              </a:rPr>
              <a:t>Saikia</a:t>
            </a:r>
            <a:endParaRPr lang="en-CA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FD280-2B05-429A-8943-0D86797D8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48" b="7601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78A8B-60D8-4486-AB87-285615090F46}"/>
              </a:ext>
            </a:extLst>
          </p:cNvPr>
          <p:cNvSpPr txBox="1"/>
          <p:nvPr/>
        </p:nvSpPr>
        <p:spPr>
          <a:xfrm>
            <a:off x="0" y="6448663"/>
            <a:ext cx="615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September,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859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80FB-A68C-4231-8A23-28632F8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3" y="55318"/>
            <a:ext cx="9682852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Preprocessing / Summary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7510F-EF84-4C4F-98B2-603F085AA551}"/>
              </a:ext>
            </a:extLst>
          </p:cNvPr>
          <p:cNvSpPr txBox="1"/>
          <p:nvPr/>
        </p:nvSpPr>
        <p:spPr>
          <a:xfrm>
            <a:off x="1518869" y="255303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1728 x 7</a:t>
            </a:r>
            <a:endParaRPr lang="en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C0EAB6-3899-4044-8748-B42DBB2AF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59756"/>
              </p:ext>
            </p:extLst>
          </p:nvPr>
        </p:nvGraphicFramePr>
        <p:xfrm>
          <a:off x="891331" y="3125153"/>
          <a:ext cx="3256720" cy="2209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2697975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7580864"/>
                    </a:ext>
                  </a:extLst>
                </a:gridCol>
                <a:gridCol w="858879">
                  <a:extLst>
                    <a:ext uri="{9D8B030D-6E8A-4147-A177-3AD203B41FA5}">
                      <a16:colId xmlns:a16="http://schemas.microsoft.com/office/drawing/2014/main" val="1647308269"/>
                    </a:ext>
                  </a:extLst>
                </a:gridCol>
                <a:gridCol w="939339">
                  <a:extLst>
                    <a:ext uri="{9D8B030D-6E8A-4147-A177-3AD203B41FA5}">
                      <a16:colId xmlns:a16="http://schemas.microsoft.com/office/drawing/2014/main" val="33629570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</a:rPr>
                        <a:t>Total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</a:rPr>
                        <a:t># Missing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</a:rPr>
                        <a:t>% Missing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216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buying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270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class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1991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doors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894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 err="1">
                          <a:effectLst/>
                        </a:rPr>
                        <a:t>lug_boot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167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 err="1">
                          <a:effectLst/>
                        </a:rPr>
                        <a:t>maint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51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persons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7627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safety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918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persons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0146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safety    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63891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11FA0E-79BC-4A3F-9751-4A4D3950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75707"/>
              </p:ext>
            </p:extLst>
          </p:nvPr>
        </p:nvGraphicFramePr>
        <p:xfrm>
          <a:off x="4463816" y="3133466"/>
          <a:ext cx="3322322" cy="1767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3922">
                  <a:extLst>
                    <a:ext uri="{9D8B030D-6E8A-4147-A177-3AD203B41FA5}">
                      <a16:colId xmlns:a16="http://schemas.microsoft.com/office/drawing/2014/main" val="2180393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1781787"/>
                    </a:ext>
                  </a:extLst>
                </a:gridCol>
                <a:gridCol w="717664">
                  <a:extLst>
                    <a:ext uri="{9D8B030D-6E8A-4147-A177-3AD203B41FA5}">
                      <a16:colId xmlns:a16="http://schemas.microsoft.com/office/drawing/2014/main" val="2344040339"/>
                    </a:ext>
                  </a:extLst>
                </a:gridCol>
                <a:gridCol w="501536">
                  <a:extLst>
                    <a:ext uri="{9D8B030D-6E8A-4147-A177-3AD203B41FA5}">
                      <a16:colId xmlns:a16="http://schemas.microsoft.com/office/drawing/2014/main" val="186421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5210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count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unique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top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 err="1">
                          <a:effectLst/>
                        </a:rPr>
                        <a:t>freq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6416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buying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432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3345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 err="1">
                          <a:effectLst/>
                        </a:rPr>
                        <a:t>maint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432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316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doors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432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5109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persons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1728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576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5966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 err="1">
                          <a:effectLst/>
                        </a:rPr>
                        <a:t>lug_boot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big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576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260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safety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576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8913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class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1728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 err="1">
                          <a:effectLst/>
                        </a:rPr>
                        <a:t>unacc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1210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95968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F65E1EF-FDAE-45F2-95AB-6876486B3E2A}"/>
              </a:ext>
            </a:extLst>
          </p:cNvPr>
          <p:cNvSpPr txBox="1"/>
          <p:nvPr/>
        </p:nvSpPr>
        <p:spPr>
          <a:xfrm>
            <a:off x="5537316" y="264461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834EF9-39BC-4090-A208-FA6F2AB00A5A}"/>
              </a:ext>
            </a:extLst>
          </p:cNvPr>
          <p:cNvSpPr/>
          <p:nvPr/>
        </p:nvSpPr>
        <p:spPr>
          <a:xfrm>
            <a:off x="8152967" y="2231678"/>
            <a:ext cx="3228975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62899446-5CBC-4E6F-AA32-3DF7E37D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67" y="2209800"/>
            <a:ext cx="32289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4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B6C1-169B-424C-97F9-F4488761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" y="73827"/>
            <a:ext cx="11091600" cy="799009"/>
          </a:xfrm>
        </p:spPr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0FAC4-B14A-42AD-A30A-19068591282A}"/>
              </a:ext>
            </a:extLst>
          </p:cNvPr>
          <p:cNvSpPr/>
          <p:nvPr/>
        </p:nvSpPr>
        <p:spPr>
          <a:xfrm>
            <a:off x="216901" y="981878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888257-F27E-418B-B07B-8E79FE99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1" y="1008251"/>
            <a:ext cx="3523826" cy="20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D086370-A320-480F-8C70-CE16D3B8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01" y="3067377"/>
            <a:ext cx="37067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Chi-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sqare's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DOF: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p-value= 5.9280625992133936e-36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Reject Null Hypothesis. There's some correlation between variables.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702E3-5EF8-461E-8798-75FB4AA66F8C}"/>
              </a:ext>
            </a:extLst>
          </p:cNvPr>
          <p:cNvSpPr/>
          <p:nvPr/>
        </p:nvSpPr>
        <p:spPr>
          <a:xfrm>
            <a:off x="4195927" y="981878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FD3D9B6E-2168-401B-BEA8-9010B9F6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29" y="981878"/>
            <a:ext cx="3523826" cy="20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85EA81-DF21-4C08-A8F4-206F16A334AC}"/>
              </a:ext>
            </a:extLst>
          </p:cNvPr>
          <p:cNvSpPr/>
          <p:nvPr/>
        </p:nvSpPr>
        <p:spPr>
          <a:xfrm>
            <a:off x="8168639" y="980444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id="{940B6094-919E-416D-BC96-575E963E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39" y="973304"/>
            <a:ext cx="3523826" cy="20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77B241-F295-4299-AE18-6DF8E4365AA0}"/>
              </a:ext>
            </a:extLst>
          </p:cNvPr>
          <p:cNvSpPr/>
          <p:nvPr/>
        </p:nvSpPr>
        <p:spPr>
          <a:xfrm>
            <a:off x="216901" y="3862530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8BF0DCA8-9DA7-4B8A-B617-1ACD3FCD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3" y="3862531"/>
            <a:ext cx="3547883" cy="20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E388E2-43EC-462D-AE92-76582B0AC210}"/>
              </a:ext>
            </a:extLst>
          </p:cNvPr>
          <p:cNvSpPr/>
          <p:nvPr/>
        </p:nvSpPr>
        <p:spPr>
          <a:xfrm>
            <a:off x="4213111" y="3852950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835FE208-5D0E-49B6-8FEA-491407A5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23" y="3862530"/>
            <a:ext cx="3547883" cy="204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1342DF4-3E2E-4047-8031-FA8A22E445A4}"/>
              </a:ext>
            </a:extLst>
          </p:cNvPr>
          <p:cNvSpPr/>
          <p:nvPr/>
        </p:nvSpPr>
        <p:spPr>
          <a:xfrm>
            <a:off x="8139104" y="3862529"/>
            <a:ext cx="3706706" cy="2023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81BB9DC7-99EE-46F5-9CB7-B8987E6A6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21" y="3862530"/>
            <a:ext cx="3523826" cy="20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id="{EE4914F8-A3F1-45D8-A95A-D8D2861B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111" y="3067376"/>
            <a:ext cx="3688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Chi-</a:t>
            </a:r>
            <a:r>
              <a:rPr lang="en-US" altLang="en-US" sz="900" dirty="0" err="1">
                <a:latin typeface="Arial Unicode MS" panose="020B0604020202020204" pitchFamily="34" charset="-128"/>
              </a:rPr>
              <a:t>sqare's</a:t>
            </a:r>
            <a:r>
              <a:rPr lang="en-US" altLang="en-US" sz="900" dirty="0"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DOF: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p-value= 2.5476519845077733e-26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Reject Null Hypothesis. There's some correlation between variables. 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31AD8CB-70CB-4814-899C-463E01CC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077" y="3041534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Chi-</a:t>
            </a:r>
            <a:r>
              <a:rPr lang="en-US" altLang="en-US" sz="900" dirty="0" err="1">
                <a:latin typeface="Arial Unicode MS" panose="020B0604020202020204" pitchFamily="34" charset="-128"/>
              </a:rPr>
              <a:t>sqare's</a:t>
            </a:r>
            <a:r>
              <a:rPr lang="en-US" altLang="en-US" sz="900" dirty="0"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DOF: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p-value= 0.32024215990030563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Fail to reject Null Hypothesis. There's no correlation between variables. 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061D0866-8170-4257-A71A-AF0A3089B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01" y="5901107"/>
            <a:ext cx="37016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Chi-</a:t>
            </a:r>
            <a:r>
              <a:rPr lang="en-US" altLang="en-US" sz="900" dirty="0" err="1">
                <a:latin typeface="Arial Unicode MS" panose="020B0604020202020204" pitchFamily="34" charset="-128"/>
              </a:rPr>
              <a:t>sqare's</a:t>
            </a:r>
            <a:r>
              <a:rPr lang="en-US" altLang="en-US" sz="900" dirty="0"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DOF: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p-value= 2.389155399044034e-100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Reject Null Hypothesis. There's some correlation between variables. 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51BEE158-734D-4169-9F54-F5D40890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27" y="5902329"/>
            <a:ext cx="37016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Chi-</a:t>
            </a:r>
            <a:r>
              <a:rPr lang="en-US" altLang="en-US" sz="900" dirty="0" err="1">
                <a:latin typeface="Arial Unicode MS" panose="020B0604020202020204" pitchFamily="34" charset="-128"/>
              </a:rPr>
              <a:t>sqare's</a:t>
            </a:r>
            <a:r>
              <a:rPr lang="en-US" altLang="en-US" sz="900" dirty="0"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DOF: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p-value= 1.0294402753134833e-09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Reject Null Hypothesis. There's some correlation between variables. 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9872A21-FDE5-483D-9E71-9B85D823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077" y="5901106"/>
            <a:ext cx="37016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Chi-</a:t>
            </a:r>
            <a:r>
              <a:rPr lang="en-US" altLang="en-US" sz="900" dirty="0" err="1">
                <a:latin typeface="Arial Unicode MS" panose="020B0604020202020204" pitchFamily="34" charset="-128"/>
              </a:rPr>
              <a:t>sqare's</a:t>
            </a:r>
            <a:r>
              <a:rPr lang="en-US" altLang="en-US" sz="900" dirty="0">
                <a:latin typeface="Arial Unicode MS" panose="020B0604020202020204" pitchFamily="34" charset="-128"/>
              </a:rPr>
              <a:t> results: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DOF: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p-value= 4.039968047270742e-77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 panose="020B0604020202020204" pitchFamily="34" charset="-128"/>
              </a:rPr>
              <a:t>Reject Null Hypothesis. There's some correlation between variables. </a:t>
            </a:r>
          </a:p>
        </p:txBody>
      </p:sp>
    </p:spTree>
    <p:extLst>
      <p:ext uri="{BB962C8B-B14F-4D97-AF65-F5344CB8AC3E}">
        <p14:creationId xmlns:p14="http://schemas.microsoft.com/office/powerpoint/2010/main" val="367427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58A-7CC1-471A-9E67-6766817F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4" y="120878"/>
            <a:ext cx="2707453" cy="1332000"/>
          </a:xfrm>
        </p:spPr>
        <p:txBody>
          <a:bodyPr/>
          <a:lstStyle/>
          <a:p>
            <a:r>
              <a:rPr lang="en-US" dirty="0"/>
              <a:t>Model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1CFF-23AA-402B-9C03-CD3600AFBE29}"/>
              </a:ext>
            </a:extLst>
          </p:cNvPr>
          <p:cNvSpPr txBox="1"/>
          <p:nvPr/>
        </p:nvSpPr>
        <p:spPr>
          <a:xfrm>
            <a:off x="1526109" y="1227038"/>
            <a:ext cx="32367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score:</a:t>
            </a:r>
          </a:p>
          <a:p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Accuracy= 0.9247311827956989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515FB-81ED-4A68-876F-A2BAD982A13A}"/>
              </a:ext>
            </a:extLst>
          </p:cNvPr>
          <p:cNvSpPr txBox="1"/>
          <p:nvPr/>
        </p:nvSpPr>
        <p:spPr>
          <a:xfrm>
            <a:off x="6734316" y="1227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 score:</a:t>
            </a:r>
          </a:p>
          <a:p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Accuracy= 0.8940269749518305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C40F6D1-774C-4A6A-A71A-72E5EAD3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033" y="2456531"/>
            <a:ext cx="663793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 validation score is: 0.7360643377733098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value: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0.672463768115942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value: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0.838150289017341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93931C-1062-4391-9853-2C8443BB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C635A5-FB5A-49E2-B3A4-D9527332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2578"/>
              </p:ext>
            </p:extLst>
          </p:nvPr>
        </p:nvGraphicFramePr>
        <p:xfrm>
          <a:off x="6420196" y="4000109"/>
          <a:ext cx="4480560" cy="23850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14647">
                  <a:extLst>
                    <a:ext uri="{9D8B030D-6E8A-4147-A177-3AD203B41FA5}">
                      <a16:colId xmlns:a16="http://schemas.microsoft.com/office/drawing/2014/main" val="3898767402"/>
                    </a:ext>
                  </a:extLst>
                </a:gridCol>
                <a:gridCol w="1014153">
                  <a:extLst>
                    <a:ext uri="{9D8B030D-6E8A-4147-A177-3AD203B41FA5}">
                      <a16:colId xmlns:a16="http://schemas.microsoft.com/office/drawing/2014/main" val="3153818342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3690109536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350153682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2885067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precision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recall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f1-score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support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63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 dirty="0">
                          <a:effectLst/>
                        </a:rPr>
                        <a:t>acc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0.76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0.79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587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 dirty="0">
                          <a:effectLst/>
                        </a:rPr>
                        <a:t>good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0.71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0.40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0.51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051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>
                          <a:effectLst/>
                        </a:rPr>
                        <a:t>unacc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363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5221414"/>
                  </a:ext>
                </a:extLst>
              </a:tr>
              <a:tr h="14768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 dirty="0" err="1">
                          <a:effectLst/>
                        </a:rPr>
                        <a:t>vgood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0.75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0.83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57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31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>
                          <a:effectLst/>
                        </a:rPr>
                        <a:t>accuracy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03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 dirty="0">
                          <a:effectLst/>
                        </a:rPr>
                        <a:t>macro avg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0.80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0.78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0.77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18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1" u="none" strike="noStrike" dirty="0">
                          <a:effectLst/>
                        </a:rPr>
                        <a:t>weighted avg 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0.90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6678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2555BA4-C0BC-468D-99BC-D5B99F49DA02}"/>
              </a:ext>
            </a:extLst>
          </p:cNvPr>
          <p:cNvSpPr txBox="1"/>
          <p:nvPr/>
        </p:nvSpPr>
        <p:spPr>
          <a:xfrm>
            <a:off x="6095999" y="3533749"/>
            <a:ext cx="331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Classification Report (test):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4D279E-CF19-48AA-A054-F5731E8A5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1516"/>
              </p:ext>
            </p:extLst>
          </p:nvPr>
        </p:nvGraphicFramePr>
        <p:xfrm>
          <a:off x="690181" y="4073236"/>
          <a:ext cx="4086156" cy="2212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539">
                  <a:extLst>
                    <a:ext uri="{9D8B030D-6E8A-4147-A177-3AD203B41FA5}">
                      <a16:colId xmlns:a16="http://schemas.microsoft.com/office/drawing/2014/main" val="3598043309"/>
                    </a:ext>
                  </a:extLst>
                </a:gridCol>
                <a:gridCol w="1021539">
                  <a:extLst>
                    <a:ext uri="{9D8B030D-6E8A-4147-A177-3AD203B41FA5}">
                      <a16:colId xmlns:a16="http://schemas.microsoft.com/office/drawing/2014/main" val="2717021908"/>
                    </a:ext>
                  </a:extLst>
                </a:gridCol>
                <a:gridCol w="1021539">
                  <a:extLst>
                    <a:ext uri="{9D8B030D-6E8A-4147-A177-3AD203B41FA5}">
                      <a16:colId xmlns:a16="http://schemas.microsoft.com/office/drawing/2014/main" val="1476732831"/>
                    </a:ext>
                  </a:extLst>
                </a:gridCol>
                <a:gridCol w="1021539">
                  <a:extLst>
                    <a:ext uri="{9D8B030D-6E8A-4147-A177-3AD203B41FA5}">
                      <a16:colId xmlns:a16="http://schemas.microsoft.com/office/drawing/2014/main" val="3178620997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Unacc</a:t>
                      </a:r>
                      <a:endParaRPr lang="en-CA" sz="2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Vgood</a:t>
                      </a:r>
                      <a:endParaRPr lang="en-CA" sz="2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5902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94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5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15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1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1845694"/>
                  </a:ext>
                </a:extLst>
              </a:tr>
              <a:tr h="4683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11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10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0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4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119289"/>
                  </a:ext>
                </a:extLst>
              </a:tr>
              <a:tr h="4683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>
                          <a:effectLst/>
                        </a:rPr>
                        <a:t>17</a:t>
                      </a:r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0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346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0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175979"/>
                  </a:ext>
                </a:extLst>
              </a:tr>
              <a:tr h="4683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>
                          <a:effectLst/>
                        </a:rPr>
                        <a:t>1</a:t>
                      </a:r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>
                          <a:effectLst/>
                        </a:rPr>
                        <a:t>0</a:t>
                      </a:r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0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</a:rPr>
                        <a:t>15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966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AA54B48-0E4F-41C6-A48A-1D2474421F77}"/>
              </a:ext>
            </a:extLst>
          </p:cNvPr>
          <p:cNvSpPr txBox="1"/>
          <p:nvPr/>
        </p:nvSpPr>
        <p:spPr>
          <a:xfrm>
            <a:off x="416440" y="3533749"/>
            <a:ext cx="435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Matrix(test):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DF658F6-F253-47E9-9CC6-A91C5721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047" y="300141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7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452-C55A-491B-AB7E-959AA01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Inferences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203B-A3BC-4C91-B2DB-09B20EA224AB}"/>
              </a:ext>
            </a:extLst>
          </p:cNvPr>
          <p:cNvSpPr txBox="1"/>
          <p:nvPr/>
        </p:nvSpPr>
        <p:spPr>
          <a:xfrm>
            <a:off x="488029" y="1881275"/>
            <a:ext cx="10448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Despite the data being unbalanced, the model is a good fit, giving correct predictions(accuracy) at a range of  67 % to 83%, with an average accuracy of 73%.</a:t>
            </a:r>
          </a:p>
          <a:p>
            <a:endParaRPr lang="en-US" dirty="0"/>
          </a:p>
          <a:p>
            <a:r>
              <a:rPr lang="en-US" dirty="0"/>
              <a:t>There is great precision(96%) specially to the most business risk category: Unacceptable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3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7504-C06A-4313-AA0E-AB2E6622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Thank you!</a:t>
            </a:r>
            <a:br>
              <a:rPr lang="en-US" sz="6400" dirty="0"/>
            </a:br>
            <a:br>
              <a:rPr lang="en-US" sz="6400" dirty="0"/>
            </a:br>
            <a:r>
              <a:rPr lang="en-US" sz="6400" dirty="0"/>
              <a:t>Questions?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8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80B-EB05-4998-AB3D-40C47E5D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0" y="100387"/>
            <a:ext cx="11091600" cy="1332000"/>
          </a:xfrm>
        </p:spPr>
        <p:txBody>
          <a:bodyPr/>
          <a:lstStyle/>
          <a:p>
            <a:r>
              <a:rPr lang="en-CA" dirty="0"/>
              <a:t>COVID Cases –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8506E-BDEE-40D3-8D20-7BA4F3C0E92C}"/>
              </a:ext>
            </a:extLst>
          </p:cNvPr>
          <p:cNvSpPr txBox="1"/>
          <p:nvPr/>
        </p:nvSpPr>
        <p:spPr>
          <a:xfrm>
            <a:off x="388274" y="984270"/>
            <a:ext cx="11049692" cy="568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past couple years have been disrupted by the COVID-19 pandemic.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predictors of this study are: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Outbreak Associated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Age Group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Season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Episode Month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Client Gender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target feature in this study will be Count of CONFIRMED cases.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This study will try to answer some questions:</a:t>
            </a:r>
          </a:p>
          <a:p>
            <a:pPr>
              <a:lnSpc>
                <a:spcPct val="12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What factors may contribute to COVID positive numbers in Toronto? </a:t>
            </a:r>
          </a:p>
          <a:p>
            <a:pPr>
              <a:lnSpc>
                <a:spcPct val="12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What groups should be the target of more attention? </a:t>
            </a:r>
          </a:p>
          <a:p>
            <a:pPr>
              <a:lnSpc>
                <a:spcPct val="12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When should precaution be highlighted to persist?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https://open.toronto.ca/dataset/covid-19-cases-in-toronto/</a:t>
            </a:r>
            <a:r>
              <a:rPr lang="en-US" dirty="0"/>
              <a:t> , downloaded at Sep 7th, 2021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60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80FB-A68C-4231-8A23-28632F8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3" y="55318"/>
            <a:ext cx="4081549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Preprocessing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A01A52-5853-4306-ABE0-6A98E592B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965366"/>
              </p:ext>
            </p:extLst>
          </p:nvPr>
        </p:nvGraphicFramePr>
        <p:xfrm>
          <a:off x="178632" y="1429885"/>
          <a:ext cx="3698224" cy="346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57">
                  <a:extLst>
                    <a:ext uri="{9D8B030D-6E8A-4147-A177-3AD203B41FA5}">
                      <a16:colId xmlns:a16="http://schemas.microsoft.com/office/drawing/2014/main" val="568696473"/>
                    </a:ext>
                  </a:extLst>
                </a:gridCol>
                <a:gridCol w="575444">
                  <a:extLst>
                    <a:ext uri="{9D8B030D-6E8A-4147-A177-3AD203B41FA5}">
                      <a16:colId xmlns:a16="http://schemas.microsoft.com/office/drawing/2014/main" val="1961376392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939848865"/>
                    </a:ext>
                  </a:extLst>
                </a:gridCol>
                <a:gridCol w="856212">
                  <a:extLst>
                    <a:ext uri="{9D8B030D-6E8A-4147-A177-3AD203B41FA5}">
                      <a16:colId xmlns:a16="http://schemas.microsoft.com/office/drawing/2014/main" val="115703218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l" fontAlgn="ctr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Total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# Missing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% Missing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15172141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 dirty="0">
                          <a:effectLst/>
                        </a:rPr>
                        <a:t>Age Group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100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3786550757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 dirty="0" err="1">
                          <a:effectLst/>
                        </a:rPr>
                        <a:t>Assigned_ID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174392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42140227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Classification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69291377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 dirty="0">
                          <a:effectLst/>
                        </a:rPr>
                        <a:t>Client Gender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84919749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Currently Hospitalized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77663677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Currently Intubated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799321336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Currently in ICU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174392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334037954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Episode Date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65283244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Ever Hospitalized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322692154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Ever Intubated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6067331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Ever in ICU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20959708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FSA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1339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3814682847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Neighbourhood Name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2829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1.62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00168072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Outbreak Associated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270394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Outcome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29985343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Reported Date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271354286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Source of Infection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52573015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u="none" strike="noStrike">
                          <a:effectLst/>
                        </a:rPr>
                        <a:t>_id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174392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1" marR="4711" marT="4711" marB="0" anchor="b"/>
                </a:tc>
                <a:extLst>
                  <a:ext uri="{0D108BD9-81ED-4DB2-BD59-A6C34878D82A}">
                    <a16:rowId xmlns:a16="http://schemas.microsoft.com/office/drawing/2014/main" val="106074002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1772-2297-469F-897C-2CBDF1C0EFB0}"/>
              </a:ext>
            </a:extLst>
          </p:cNvPr>
          <p:cNvSpPr txBox="1"/>
          <p:nvPr/>
        </p:nvSpPr>
        <p:spPr>
          <a:xfrm>
            <a:off x="4323860" y="2727359"/>
            <a:ext cx="206987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Predictors</a:t>
            </a:r>
          </a:p>
          <a:p>
            <a:r>
              <a:rPr lang="en-CA" sz="1200" dirty="0"/>
              <a:t>Grouped by: 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Outbreak Associated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Age Group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Season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Episode Month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Client Gender</a:t>
            </a:r>
          </a:p>
          <a:p>
            <a:pPr marL="285750" indent="-285750">
              <a:buFontTx/>
              <a:buChar char="-"/>
            </a:pPr>
            <a:endParaRPr lang="en-CA" sz="1200" dirty="0"/>
          </a:p>
          <a:p>
            <a:r>
              <a:rPr lang="en-CA" sz="1200" dirty="0"/>
              <a:t>Target:</a:t>
            </a:r>
          </a:p>
          <a:p>
            <a:pPr marL="285750" indent="-285750">
              <a:buFontTx/>
              <a:buChar char="-"/>
            </a:pPr>
            <a:r>
              <a:rPr lang="en-CA" sz="1200" dirty="0"/>
              <a:t>Count of: _id (rows)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A2CFB67-6334-46A4-A9BB-387F0A85C709}"/>
              </a:ext>
            </a:extLst>
          </p:cNvPr>
          <p:cNvSpPr/>
          <p:nvPr/>
        </p:nvSpPr>
        <p:spPr>
          <a:xfrm rot="2336346">
            <a:off x="3868990" y="1224646"/>
            <a:ext cx="2429489" cy="1064029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B8652745-64DC-4B12-94FB-391079461BA5}"/>
              </a:ext>
            </a:extLst>
          </p:cNvPr>
          <p:cNvSpPr/>
          <p:nvPr/>
        </p:nvSpPr>
        <p:spPr>
          <a:xfrm rot="2336346" flipV="1">
            <a:off x="4520769" y="5282576"/>
            <a:ext cx="2495864" cy="1236198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E16B8F-17D9-4E26-8F1C-F1D7985B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89942"/>
              </p:ext>
            </p:extLst>
          </p:nvPr>
        </p:nvGraphicFramePr>
        <p:xfrm>
          <a:off x="6994396" y="2700275"/>
          <a:ext cx="4596939" cy="3200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90699">
                  <a:extLst>
                    <a:ext uri="{9D8B030D-6E8A-4147-A177-3AD203B41FA5}">
                      <a16:colId xmlns:a16="http://schemas.microsoft.com/office/drawing/2014/main" val="3814024785"/>
                    </a:ext>
                  </a:extLst>
                </a:gridCol>
                <a:gridCol w="907331">
                  <a:extLst>
                    <a:ext uri="{9D8B030D-6E8A-4147-A177-3AD203B41FA5}">
                      <a16:colId xmlns:a16="http://schemas.microsoft.com/office/drawing/2014/main" val="1354878387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3876852902"/>
                    </a:ext>
                  </a:extLst>
                </a:gridCol>
                <a:gridCol w="593880">
                  <a:extLst>
                    <a:ext uri="{9D8B030D-6E8A-4147-A177-3AD203B41FA5}">
                      <a16:colId xmlns:a16="http://schemas.microsoft.com/office/drawing/2014/main" val="2173803635"/>
                    </a:ext>
                  </a:extLst>
                </a:gridCol>
                <a:gridCol w="611465">
                  <a:extLst>
                    <a:ext uri="{9D8B030D-6E8A-4147-A177-3AD203B41FA5}">
                      <a16:colId xmlns:a16="http://schemas.microsoft.com/office/drawing/2014/main" val="2890539530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399692413"/>
                    </a:ext>
                  </a:extLst>
                </a:gridCol>
                <a:gridCol w="539084">
                  <a:extLst>
                    <a:ext uri="{9D8B030D-6E8A-4147-A177-3AD203B41FA5}">
                      <a16:colId xmlns:a16="http://schemas.microsoft.com/office/drawing/2014/main" val="339364259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Episode Month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Gender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74734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and younger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13586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and younger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53191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and younger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4061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and younger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0287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Outbreak Associated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and younger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9049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304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Sporadic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and older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4762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Sporadic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and older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1067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Sporadic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and older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4289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Sporadic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and older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61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Sporadic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and older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065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2F677-EC5B-443C-B6F2-2DBE974AF6C7}"/>
              </a:ext>
            </a:extLst>
          </p:cNvPr>
          <p:cNvSpPr txBox="1"/>
          <p:nvPr/>
        </p:nvSpPr>
        <p:spPr>
          <a:xfrm>
            <a:off x="8223501" y="601000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missing values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C789-1894-4210-91AA-11498ABD6C7F}"/>
              </a:ext>
            </a:extLst>
          </p:cNvPr>
          <p:cNvSpPr txBox="1"/>
          <p:nvPr/>
        </p:nvSpPr>
        <p:spPr>
          <a:xfrm>
            <a:off x="8421471" y="218883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Shape: 645 x 6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7510F-EF84-4C4F-98B2-603F085AA551}"/>
              </a:ext>
            </a:extLst>
          </p:cNvPr>
          <p:cNvSpPr txBox="1"/>
          <p:nvPr/>
        </p:nvSpPr>
        <p:spPr>
          <a:xfrm>
            <a:off x="997523" y="5058783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174,392 x18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0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B6C1-169B-424C-97F9-F4488761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" y="73827"/>
            <a:ext cx="11091600" cy="1332000"/>
          </a:xfrm>
        </p:spPr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DA136BF-B2FF-46E4-86BB-EC0EE49D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508" y="4173447"/>
            <a:ext cx="3730027" cy="253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003255-35BE-4F6D-A95F-335A9C440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931227"/>
              </p:ext>
            </p:extLst>
          </p:nvPr>
        </p:nvGraphicFramePr>
        <p:xfrm>
          <a:off x="2926197" y="751734"/>
          <a:ext cx="6339606" cy="165687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93412">
                  <a:extLst>
                    <a:ext uri="{9D8B030D-6E8A-4147-A177-3AD203B41FA5}">
                      <a16:colId xmlns:a16="http://schemas.microsoft.com/office/drawing/2014/main" val="1474748505"/>
                    </a:ext>
                  </a:extLst>
                </a:gridCol>
                <a:gridCol w="484279">
                  <a:extLst>
                    <a:ext uri="{9D8B030D-6E8A-4147-A177-3AD203B41FA5}">
                      <a16:colId xmlns:a16="http://schemas.microsoft.com/office/drawing/2014/main" val="896802638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462324510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4025129738"/>
                    </a:ext>
                  </a:extLst>
                </a:gridCol>
                <a:gridCol w="556952">
                  <a:extLst>
                    <a:ext uri="{9D8B030D-6E8A-4147-A177-3AD203B41FA5}">
                      <a16:colId xmlns:a16="http://schemas.microsoft.com/office/drawing/2014/main" val="34430672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41766358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67997327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60129783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4115526435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1083999723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973327962"/>
                    </a:ext>
                  </a:extLst>
                </a:gridCol>
                <a:gridCol w="406541">
                  <a:extLst>
                    <a:ext uri="{9D8B030D-6E8A-4147-A177-3AD203B41FA5}">
                      <a16:colId xmlns:a16="http://schemas.microsoft.com/office/drawing/2014/main" val="24523127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 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count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unique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>
                          <a:effectLst/>
                        </a:rPr>
                        <a:t>top</a:t>
                      </a:r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 err="1">
                          <a:effectLst/>
                        </a:rPr>
                        <a:t>freq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mean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>
                          <a:effectLst/>
                        </a:rPr>
                        <a:t>std</a:t>
                      </a:r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>
                          <a:effectLst/>
                        </a:rPr>
                        <a:t>min</a:t>
                      </a:r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>
                          <a:effectLst/>
                        </a:rPr>
                        <a:t>25%</a:t>
                      </a:r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>
                          <a:effectLst/>
                        </a:rPr>
                        <a:t>50%</a:t>
                      </a:r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75%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max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0663264"/>
                  </a:ext>
                </a:extLst>
              </a:tr>
              <a:tr h="3538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Outbreak Associated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28199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Sporadic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19712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040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Age Group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>
                          <a:effectLst/>
                        </a:rPr>
                        <a:t>28199</a:t>
                      </a:r>
                      <a:endParaRPr lang="en-CA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9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20 to 29 Years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4156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91066"/>
                  </a:ext>
                </a:extLst>
              </a:tr>
              <a:tr h="10806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FSA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>
                          <a:effectLst/>
                        </a:rPr>
                        <a:t>28199</a:t>
                      </a:r>
                      <a:endParaRPr lang="en-CA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97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M9V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477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79552"/>
                  </a:ext>
                </a:extLst>
              </a:tr>
              <a:tr h="1212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Episode Month/Year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28199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>
                          <a:effectLst/>
                        </a:rPr>
                        <a:t>20</a:t>
                      </a:r>
                      <a:endParaRPr lang="en-CA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2783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4287524"/>
                  </a:ext>
                </a:extLst>
              </a:tr>
              <a:tr h="4710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Client Gender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28199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>
                          <a:effectLst/>
                        </a:rPr>
                        <a:t>9</a:t>
                      </a:r>
                      <a:endParaRPr lang="en-CA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FEMALE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13537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 dirty="0" err="1">
                          <a:effectLst/>
                        </a:rPr>
                        <a:t>NaN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2249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u="none" strike="noStrike" dirty="0">
                          <a:effectLst/>
                        </a:rPr>
                        <a:t>Count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28199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i="1" u="none" strike="noStrike">
                          <a:effectLst/>
                        </a:rPr>
                        <a:t>NaN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5.9185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9.51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1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1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2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6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1" u="none" strike="noStrike" dirty="0">
                          <a:effectLst/>
                        </a:rPr>
                        <a:t>150</a:t>
                      </a:r>
                      <a:endParaRPr lang="en-CA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889969"/>
                  </a:ext>
                </a:extLst>
              </a:tr>
            </a:tbl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051F03EC-5B90-439D-AA91-7A42C6EC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7730" y="3994133"/>
            <a:ext cx="4934117" cy="23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C70CDF-04E0-46CC-B95E-D1AA62E2229C}"/>
              </a:ext>
            </a:extLst>
          </p:cNvPr>
          <p:cNvSpPr txBox="1"/>
          <p:nvPr/>
        </p:nvSpPr>
        <p:spPr>
          <a:xfrm>
            <a:off x="6923953" y="6423383"/>
            <a:ext cx="52680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We can see that there are difference between the groups distributions and this is confirmed by Kruskal's test.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684BAB5-5C38-455E-B4DC-8646F593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6157" y="2849495"/>
            <a:ext cx="3866779" cy="26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BEE0D20-55A1-42F7-8717-E9539434A65B}"/>
              </a:ext>
            </a:extLst>
          </p:cNvPr>
          <p:cNvSpPr/>
          <p:nvPr/>
        </p:nvSpPr>
        <p:spPr>
          <a:xfrm rot="19123464">
            <a:off x="990477" y="2720309"/>
            <a:ext cx="2429489" cy="1064029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8FF0-2B9D-4B6B-AA04-EB48B8EA5D8C}"/>
              </a:ext>
            </a:extLst>
          </p:cNvPr>
          <p:cNvSpPr txBox="1"/>
          <p:nvPr/>
        </p:nvSpPr>
        <p:spPr>
          <a:xfrm>
            <a:off x="1687184" y="29018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D5AB-ED65-426B-9DA6-18CDBB51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298" y="196448"/>
            <a:ext cx="3754630" cy="1332000"/>
          </a:xfrm>
        </p:spPr>
        <p:txBody>
          <a:bodyPr/>
          <a:lstStyle/>
          <a:p>
            <a:r>
              <a:rPr lang="en-US" dirty="0"/>
              <a:t>Collinearity?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74AFC7-801A-4AC0-8F7D-278C86396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072" y="585062"/>
            <a:ext cx="5887928" cy="56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80909-BE59-4021-8726-F906E5EDC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4799" y="1009699"/>
            <a:ext cx="970054" cy="5459066"/>
          </a:xfrm>
          <a:prstGeom prst="rect">
            <a:avLst/>
          </a:prstGeom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850490BD-E5E1-42B8-96CA-B6D5909B18C3}"/>
              </a:ext>
            </a:extLst>
          </p:cNvPr>
          <p:cNvSpPr/>
          <p:nvPr/>
        </p:nvSpPr>
        <p:spPr>
          <a:xfrm>
            <a:off x="6050107" y="2675259"/>
            <a:ext cx="2531942" cy="1507479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4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E9FE-FB27-41B1-9F45-E42CC5B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</a:t>
            </a:r>
            <a:endParaRPr lang="en-CA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086017-59E2-41AE-9EB3-A0CF6F609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564" y="1507411"/>
            <a:ext cx="1161087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-3019807574453.0933 + (1.5441079663223745)*Outbreak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Associated_Sporadic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(0.35638162207921087)*Age Group_20 to 29 Years + (0.1483642524550446)*Age Group_30 to 39 Years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(0.019967929529485447)*Age Group_40 to 49 Years + (-0.12071009668849385)*Age Group_50 to 59 Years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(-0.5075667886416892)*Age Group_60 to 69 Years + (-1.0606926328873354)*Age Group_70 to 79 Years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(-1.1114359496043367)*Age Group_80 to 89 Years + (-1.750224393004825)*Age Group_90 and older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(2943219376811.681)*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Season_Spring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(2763434204188.5405)*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Season_Summer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(3019807574458.3223)*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Season_Winter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(-0.7900069436320135)*Episode Month_2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(76588197646.71722)*Episode Month_3 + (76588197647.52966)*Episode Month_4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(76588197646.74487)*Episode Month_5 + (256373370268.61624)*Episode Month_6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(256373370267.62393)*Episode Month_7 + (256373370267.8137)*Episode Month_8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(3019807574456.811)*Episode Month_9 + (3019807574457.4883)*Episode Month_10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(3019807574458.0522)*Episode Month_11 + (-0.02222203034754386)*Episode Month_12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(-0.14497191419782268)*Client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Gender_MALE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(-6.220768909081815)*Client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Gender_NON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-BINARY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(-7.4237152475312795)*Client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LISTED, PLEASE SPECIFY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(-6.294551815915116)*Client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Gender_OTHER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(-7.448327680133801)*Client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Gender_TRANS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MAN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(-7.913160888469843)*Client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Gender_TRANS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WOMAN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(-6.496409263406269)*Client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Gender_TRANSGENDER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(-3.6555597772430795)*Client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Gender_UNKNOWN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9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58A-7CC1-471A-9E67-6766817F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4" y="120878"/>
            <a:ext cx="11091600" cy="1332000"/>
          </a:xfrm>
        </p:spPr>
        <p:txBody>
          <a:bodyPr/>
          <a:lstStyle/>
          <a:p>
            <a:r>
              <a:rPr lang="en-US" dirty="0"/>
              <a:t>Model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1CFF-23AA-402B-9C03-CD3600AFBE29}"/>
              </a:ext>
            </a:extLst>
          </p:cNvPr>
          <p:cNvSpPr txBox="1"/>
          <p:nvPr/>
        </p:nvSpPr>
        <p:spPr>
          <a:xfrm>
            <a:off x="1526109" y="902842"/>
            <a:ext cx="38924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score: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Training R2 = 0.8836483399582606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Training Adj-R2 = 0.8750399832487286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515FB-81ED-4A68-876F-A2BAD982A13A}"/>
              </a:ext>
            </a:extLst>
          </p:cNvPr>
          <p:cNvSpPr txBox="1"/>
          <p:nvPr/>
        </p:nvSpPr>
        <p:spPr>
          <a:xfrm>
            <a:off x="6734316" y="902842"/>
            <a:ext cx="355257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 score: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 R2 = 0.8701121896301919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 Adj-R2 = 0.8452571148063397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RMSE value: 0.8550471737644835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C40F6D1-774C-4A6A-A71A-72E5EAD3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029" y="2414217"/>
            <a:ext cx="6637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 validation score is: 0.5974384121669322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93931C-1062-4391-9853-2C8443BB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E4987D1-3722-421F-8517-9C70687640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287" y="3353297"/>
            <a:ext cx="9893426" cy="33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E7895E4D-3EA5-4A50-A6D6-0E56EAFE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82" y="3057251"/>
            <a:ext cx="34996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Intercept: -3019807574453.0933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4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452-C55A-491B-AB7E-959AA01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Inferences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203B-A3BC-4C91-B2DB-09B20EA224AB}"/>
              </a:ext>
            </a:extLst>
          </p:cNvPr>
          <p:cNvSpPr txBox="1"/>
          <p:nvPr/>
        </p:nvSpPr>
        <p:spPr>
          <a:xfrm>
            <a:off x="549538" y="1881275"/>
            <a:ext cx="104482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This model may explain society’s factors but with caution since k-fold R-Square value is very low.</a:t>
            </a:r>
          </a:p>
          <a:p>
            <a:r>
              <a:rPr lang="en-CA" dirty="0"/>
              <a:t>This model points, for example:</a:t>
            </a:r>
          </a:p>
          <a:p>
            <a:pPr marL="285750" indent="-285750">
              <a:buFontTx/>
              <a:buChar char="-"/>
            </a:pPr>
            <a:r>
              <a:rPr lang="en-CA" dirty="0"/>
              <a:t>Being a female have more risk of having a positive case of COVID by a variation of 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7.91 compared to a trans-woman, suggesting that more attention may be given to females to diminish their exposition. </a:t>
            </a:r>
          </a:p>
          <a:p>
            <a:pPr marL="285750" indent="-285750">
              <a:buFontTx/>
              <a:buChar char="-"/>
            </a:pPr>
            <a:r>
              <a:rPr lang="en-CA" dirty="0"/>
              <a:t>We also see that </a:t>
            </a:r>
            <a:r>
              <a:rPr lang="en-US" dirty="0"/>
              <a:t>outbreak</a:t>
            </a:r>
            <a:r>
              <a:rPr lang="en-CA" dirty="0"/>
              <a:t> contamination presents a higher risk than sporadic ones explaining the variation of positive cases by approximately 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1.5, indicating that it’s past due to give proper care to such sites.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 Unicode MS" panose="020B0604020202020204" pitchFamily="34" charset="-128"/>
              </a:rPr>
              <a:t>Winter and Spring have also an impact in rising the risk of positive cases.</a:t>
            </a:r>
            <a:endParaRPr lang="en-CA" dirty="0"/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E205-E293-48DF-9584-C56573F1EE9A}"/>
              </a:ext>
            </a:extLst>
          </p:cNvPr>
          <p:cNvSpPr txBox="1"/>
          <p:nvPr/>
        </p:nvSpPr>
        <p:spPr>
          <a:xfrm>
            <a:off x="488029" y="5416773"/>
            <a:ext cx="110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 different model (non-linear) may be better to predict the output feature.</a:t>
            </a:r>
          </a:p>
        </p:txBody>
      </p:sp>
    </p:spTree>
    <p:extLst>
      <p:ext uri="{BB962C8B-B14F-4D97-AF65-F5344CB8AC3E}">
        <p14:creationId xmlns:p14="http://schemas.microsoft.com/office/powerpoint/2010/main" val="16364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80B-EB05-4998-AB3D-40C47E5D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02" y="201206"/>
            <a:ext cx="11091600" cy="1332000"/>
          </a:xfrm>
        </p:spPr>
        <p:txBody>
          <a:bodyPr/>
          <a:lstStyle/>
          <a:p>
            <a:r>
              <a:rPr lang="en-CA" dirty="0"/>
              <a:t>Car evaluation– 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CE0B6-66A6-40BD-ACB1-D6C88C2CC884}"/>
              </a:ext>
            </a:extLst>
          </p:cNvPr>
          <p:cNvSpPr txBox="1"/>
          <p:nvPr/>
        </p:nvSpPr>
        <p:spPr>
          <a:xfrm>
            <a:off x="423949" y="1392528"/>
            <a:ext cx="110916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Can we predict the acceptability of a car? </a:t>
            </a:r>
          </a:p>
          <a:p>
            <a:endParaRPr lang="en-CA" sz="1200" dirty="0"/>
          </a:p>
          <a:p>
            <a:r>
              <a:rPr lang="en-CA" sz="1200" dirty="0"/>
              <a:t>The features for this study are:</a:t>
            </a:r>
          </a:p>
          <a:p>
            <a:endParaRPr lang="en-CA" sz="1200" dirty="0"/>
          </a:p>
          <a:p>
            <a:r>
              <a:rPr lang="en-CA" sz="1200" dirty="0"/>
              <a:t>    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  <a:p>
            <a:r>
              <a:rPr lang="en-CA" dirty="0"/>
              <a:t>The **target** feature in this study will be: **Class**.</a:t>
            </a:r>
          </a:p>
          <a:p>
            <a:endParaRPr lang="en-CA" sz="1200" dirty="0"/>
          </a:p>
          <a:p>
            <a:r>
              <a:rPr lang="en-CA" sz="1200" dirty="0"/>
              <a:t>Data Source: </a:t>
            </a:r>
            <a:r>
              <a:rPr lang="en-CA" sz="1200" dirty="0">
                <a:hlinkClick r:id="rId2"/>
              </a:rPr>
              <a:t>https://archive.ics.uci.edu/ml/datasets/Car+Evaluation</a:t>
            </a:r>
            <a:r>
              <a:rPr lang="en-CA" sz="1200" dirty="0"/>
              <a:t> , downloaded at Sep 9th,2021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AABF0-1A9E-4784-AEF7-DA6C62443479}"/>
              </a:ext>
            </a:extLst>
          </p:cNvPr>
          <p:cNvSpPr txBox="1"/>
          <p:nvPr/>
        </p:nvSpPr>
        <p:spPr>
          <a:xfrm>
            <a:off x="5454536" y="2194804"/>
            <a:ext cx="40337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*Persons: </a:t>
            </a:r>
          </a:p>
          <a:p>
            <a:r>
              <a:rPr lang="en-CA" dirty="0"/>
              <a:t>         - 2</a:t>
            </a:r>
          </a:p>
          <a:p>
            <a:r>
              <a:rPr lang="en-CA" dirty="0"/>
              <a:t>         - 4</a:t>
            </a:r>
          </a:p>
          <a:p>
            <a:r>
              <a:rPr lang="en-CA" dirty="0"/>
              <a:t>         - more</a:t>
            </a:r>
          </a:p>
          <a:p>
            <a:r>
              <a:rPr lang="en-CA" dirty="0"/>
              <a:t>    *</a:t>
            </a:r>
            <a:r>
              <a:rPr lang="en-CA" dirty="0" err="1"/>
              <a:t>Lugagge</a:t>
            </a:r>
            <a:r>
              <a:rPr lang="en-CA" dirty="0"/>
              <a:t> boot: </a:t>
            </a:r>
          </a:p>
          <a:p>
            <a:r>
              <a:rPr lang="en-CA" dirty="0"/>
              <a:t>         - small</a:t>
            </a:r>
          </a:p>
          <a:p>
            <a:r>
              <a:rPr lang="en-CA" dirty="0"/>
              <a:t>         - medium</a:t>
            </a:r>
          </a:p>
          <a:p>
            <a:r>
              <a:rPr lang="en-CA" dirty="0"/>
              <a:t>         - big</a:t>
            </a:r>
          </a:p>
          <a:p>
            <a:r>
              <a:rPr lang="en-CA" dirty="0"/>
              <a:t>    *Safety:</a:t>
            </a:r>
          </a:p>
          <a:p>
            <a:r>
              <a:rPr lang="en-CA" dirty="0"/>
              <a:t>         - low</a:t>
            </a:r>
          </a:p>
          <a:p>
            <a:r>
              <a:rPr lang="en-CA" dirty="0"/>
              <a:t>         - medium</a:t>
            </a:r>
          </a:p>
          <a:p>
            <a:r>
              <a:rPr lang="en-CA" dirty="0"/>
              <a:t>         - high</a:t>
            </a:r>
          </a:p>
          <a:p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8D0D9-3B38-4102-ABAE-99772CD97220}"/>
              </a:ext>
            </a:extLst>
          </p:cNvPr>
          <p:cNvSpPr txBox="1"/>
          <p:nvPr/>
        </p:nvSpPr>
        <p:spPr>
          <a:xfrm>
            <a:off x="550862" y="2194804"/>
            <a:ext cx="24701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*Class:</a:t>
            </a:r>
          </a:p>
          <a:p>
            <a:r>
              <a:rPr lang="en-CA" dirty="0">
                <a:solidFill>
                  <a:srgbClr val="00B050"/>
                </a:solidFill>
              </a:rPr>
              <a:t>        - unacceptable, </a:t>
            </a:r>
          </a:p>
          <a:p>
            <a:r>
              <a:rPr lang="en-CA" dirty="0">
                <a:solidFill>
                  <a:srgbClr val="00B050"/>
                </a:solidFill>
              </a:rPr>
              <a:t>        - Acceptable</a:t>
            </a:r>
          </a:p>
          <a:p>
            <a:r>
              <a:rPr lang="en-CA" dirty="0">
                <a:solidFill>
                  <a:srgbClr val="00B050"/>
                </a:solidFill>
              </a:rPr>
              <a:t>        - Good</a:t>
            </a:r>
          </a:p>
          <a:p>
            <a:r>
              <a:rPr lang="en-CA" dirty="0">
                <a:solidFill>
                  <a:srgbClr val="00B050"/>
                </a:solidFill>
              </a:rPr>
              <a:t>        - Very good</a:t>
            </a:r>
          </a:p>
          <a:p>
            <a:endParaRPr lang="en-CA" dirty="0"/>
          </a:p>
          <a:p>
            <a:r>
              <a:rPr lang="en-CA" dirty="0"/>
              <a:t>    *Buying: </a:t>
            </a:r>
          </a:p>
          <a:p>
            <a:r>
              <a:rPr lang="en-CA" dirty="0"/>
              <a:t>        - Very high</a:t>
            </a:r>
          </a:p>
          <a:p>
            <a:r>
              <a:rPr lang="en-CA" dirty="0"/>
              <a:t>        - High</a:t>
            </a:r>
          </a:p>
          <a:p>
            <a:r>
              <a:rPr lang="en-CA" dirty="0"/>
              <a:t>        - Medium</a:t>
            </a:r>
          </a:p>
          <a:p>
            <a:r>
              <a:rPr lang="en-CA" dirty="0"/>
              <a:t>        - 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A6EB5-611D-47B7-B4F0-57C4AC97091C}"/>
              </a:ext>
            </a:extLst>
          </p:cNvPr>
          <p:cNvSpPr txBox="1"/>
          <p:nvPr/>
        </p:nvSpPr>
        <p:spPr>
          <a:xfrm>
            <a:off x="3147898" y="2194804"/>
            <a:ext cx="20677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 *Maintenance:</a:t>
            </a:r>
          </a:p>
          <a:p>
            <a:r>
              <a:rPr lang="en-CA" sz="1800" dirty="0"/>
              <a:t>        - Very high</a:t>
            </a:r>
          </a:p>
          <a:p>
            <a:r>
              <a:rPr lang="en-CA" sz="1800" dirty="0"/>
              <a:t>        - High</a:t>
            </a:r>
          </a:p>
          <a:p>
            <a:r>
              <a:rPr lang="en-CA" sz="1800" dirty="0"/>
              <a:t>        - Medium</a:t>
            </a:r>
          </a:p>
          <a:p>
            <a:r>
              <a:rPr lang="en-CA" sz="1800" dirty="0"/>
              <a:t>        - Low</a:t>
            </a:r>
          </a:p>
          <a:p>
            <a:r>
              <a:rPr lang="en-CA" sz="1800" dirty="0"/>
              <a:t>*Doors:</a:t>
            </a:r>
          </a:p>
          <a:p>
            <a:r>
              <a:rPr lang="en-CA" sz="1800" dirty="0"/>
              <a:t>        - 2</a:t>
            </a:r>
          </a:p>
          <a:p>
            <a:r>
              <a:rPr lang="en-CA" sz="1800" dirty="0"/>
              <a:t>        - 3 </a:t>
            </a:r>
          </a:p>
          <a:p>
            <a:r>
              <a:rPr lang="en-CA" sz="1800" dirty="0"/>
              <a:t>        - 4 </a:t>
            </a:r>
          </a:p>
          <a:p>
            <a:r>
              <a:rPr lang="en-CA" sz="1800" dirty="0"/>
              <a:t>        - 5more.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9383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1514</Words>
  <Application>Microsoft Office PowerPoint</Application>
  <PresentationFormat>Widescreen</PresentationFormat>
  <Paragraphs>566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Avenir Next LT Pro</vt:lpstr>
      <vt:lpstr>Calibri</vt:lpstr>
      <vt:lpstr>3DFloatVTI</vt:lpstr>
      <vt:lpstr>Final Project for Data Mining Course Data Science and Application Program - Metro College of Technology </vt:lpstr>
      <vt:lpstr>COVID Cases – Linear Regression</vt:lpstr>
      <vt:lpstr>Preprocessing</vt:lpstr>
      <vt:lpstr>Summary</vt:lpstr>
      <vt:lpstr>Collinearity?</vt:lpstr>
      <vt:lpstr>Equation</vt:lpstr>
      <vt:lpstr>Model </vt:lpstr>
      <vt:lpstr>Conclusions / Inferences</vt:lpstr>
      <vt:lpstr>Car evaluation– Logistic Regression</vt:lpstr>
      <vt:lpstr>Preprocessing / Summary</vt:lpstr>
      <vt:lpstr>Analysis</vt:lpstr>
      <vt:lpstr>Model </vt:lpstr>
      <vt:lpstr>Conclusions / Inferences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for Data Mining Course Data Science and Application Program - Metro College of Technology </dc:title>
  <dc:creator>Ana Freitas</dc:creator>
  <cp:lastModifiedBy>Ana Freitas</cp:lastModifiedBy>
  <cp:revision>78</cp:revision>
  <dcterms:created xsi:type="dcterms:W3CDTF">2021-09-08T19:34:05Z</dcterms:created>
  <dcterms:modified xsi:type="dcterms:W3CDTF">2021-09-10T03:10:57Z</dcterms:modified>
</cp:coreProperties>
</file>