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599525" cy="30600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Destaqu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p:scale>
          <a:sx n="57" d="100"/>
          <a:sy n="57" d="100"/>
        </p:scale>
        <p:origin x="96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008025"/>
            <a:ext cx="18359596" cy="10653560"/>
          </a:xfrm>
        </p:spPr>
        <p:txBody>
          <a:bodyPr anchor="b"/>
          <a:lstStyle>
            <a:lvl1pPr algn="ctr">
              <a:defRPr sz="14173"/>
            </a:lvl1pPr>
          </a:lstStyle>
          <a:p>
            <a:r>
              <a:rPr lang="pt-PT"/>
              <a:t>Clique para editar o estilo de título do Modelo Global</a:t>
            </a:r>
            <a:endParaRPr lang="en-US" dirty="0"/>
          </a:p>
        </p:txBody>
      </p:sp>
      <p:sp>
        <p:nvSpPr>
          <p:cNvPr id="3" name="Subtitle 2"/>
          <p:cNvSpPr>
            <a:spLocks noGrp="1"/>
          </p:cNvSpPr>
          <p:nvPr>
            <p:ph type="subTitle" idx="1"/>
          </p:nvPr>
        </p:nvSpPr>
        <p:spPr>
          <a:xfrm>
            <a:off x="2699941" y="16072427"/>
            <a:ext cx="16199644" cy="7388071"/>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2576B1A5-D934-8644-A761-37C2689B63B8}" type="datetimeFigureOut">
              <a:rPr lang="pt-PT" smtClean="0"/>
              <a:t>17/01/20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D2FFA5E-E161-4D4A-90FF-37A3880A57B7}" type="slidenum">
              <a:rPr lang="pt-PT" smtClean="0"/>
              <a:t>‹nº›</a:t>
            </a:fld>
            <a:endParaRPr lang="pt-PT"/>
          </a:p>
        </p:txBody>
      </p:sp>
    </p:spTree>
    <p:extLst>
      <p:ext uri="{BB962C8B-B14F-4D97-AF65-F5344CB8AC3E}">
        <p14:creationId xmlns:p14="http://schemas.microsoft.com/office/powerpoint/2010/main" val="2343975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576B1A5-D934-8644-A761-37C2689B63B8}" type="datetimeFigureOut">
              <a:rPr lang="pt-PT" smtClean="0"/>
              <a:t>17/01/20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D2FFA5E-E161-4D4A-90FF-37A3880A57B7}" type="slidenum">
              <a:rPr lang="pt-PT" smtClean="0"/>
              <a:t>‹nº›</a:t>
            </a:fld>
            <a:endParaRPr lang="pt-PT"/>
          </a:p>
        </p:txBody>
      </p:sp>
    </p:spTree>
    <p:extLst>
      <p:ext uri="{BB962C8B-B14F-4D97-AF65-F5344CB8AC3E}">
        <p14:creationId xmlns:p14="http://schemas.microsoft.com/office/powerpoint/2010/main" val="375141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629201"/>
            <a:ext cx="4657398" cy="25932636"/>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484968" y="1629201"/>
            <a:ext cx="13702199" cy="25932636"/>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576B1A5-D934-8644-A761-37C2689B63B8}" type="datetimeFigureOut">
              <a:rPr lang="pt-PT" smtClean="0"/>
              <a:t>17/01/20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D2FFA5E-E161-4D4A-90FF-37A3880A57B7}" type="slidenum">
              <a:rPr lang="pt-PT" smtClean="0"/>
              <a:t>‹nº›</a:t>
            </a:fld>
            <a:endParaRPr lang="pt-PT"/>
          </a:p>
        </p:txBody>
      </p:sp>
    </p:spTree>
    <p:extLst>
      <p:ext uri="{BB962C8B-B14F-4D97-AF65-F5344CB8AC3E}">
        <p14:creationId xmlns:p14="http://schemas.microsoft.com/office/powerpoint/2010/main" val="137275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576B1A5-D934-8644-A761-37C2689B63B8}" type="datetimeFigureOut">
              <a:rPr lang="pt-PT" smtClean="0"/>
              <a:t>17/01/20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D2FFA5E-E161-4D4A-90FF-37A3880A57B7}" type="slidenum">
              <a:rPr lang="pt-PT" smtClean="0"/>
              <a:t>‹nº›</a:t>
            </a:fld>
            <a:endParaRPr lang="pt-PT"/>
          </a:p>
        </p:txBody>
      </p:sp>
    </p:spTree>
    <p:extLst>
      <p:ext uri="{BB962C8B-B14F-4D97-AF65-F5344CB8AC3E}">
        <p14:creationId xmlns:p14="http://schemas.microsoft.com/office/powerpoint/2010/main" val="1179202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473719" y="7628921"/>
            <a:ext cx="18629590" cy="12729018"/>
          </a:xfrm>
        </p:spPr>
        <p:txBody>
          <a:bodyPr anchor="b"/>
          <a:lstStyle>
            <a:lvl1pPr>
              <a:defRPr sz="14173"/>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473719" y="20478361"/>
            <a:ext cx="18629590" cy="6693890"/>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2576B1A5-D934-8644-A761-37C2689B63B8}" type="datetimeFigureOut">
              <a:rPr lang="pt-PT" smtClean="0"/>
              <a:t>17/01/20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D2FFA5E-E161-4D4A-90FF-37A3880A57B7}" type="slidenum">
              <a:rPr lang="pt-PT" smtClean="0"/>
              <a:t>‹nº›</a:t>
            </a:fld>
            <a:endParaRPr lang="pt-PT"/>
          </a:p>
        </p:txBody>
      </p:sp>
    </p:spTree>
    <p:extLst>
      <p:ext uri="{BB962C8B-B14F-4D97-AF65-F5344CB8AC3E}">
        <p14:creationId xmlns:p14="http://schemas.microsoft.com/office/powerpoint/2010/main" val="32856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484967" y="8146007"/>
            <a:ext cx="9179798" cy="19415831"/>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10934760" y="8146007"/>
            <a:ext cx="9179798" cy="19415831"/>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2576B1A5-D934-8644-A761-37C2689B63B8}" type="datetimeFigureOut">
              <a:rPr lang="pt-PT" smtClean="0"/>
              <a:t>17/01/20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D2FFA5E-E161-4D4A-90FF-37A3880A57B7}" type="slidenum">
              <a:rPr lang="pt-PT" smtClean="0"/>
              <a:t>‹nº›</a:t>
            </a:fld>
            <a:endParaRPr lang="pt-PT"/>
          </a:p>
        </p:txBody>
      </p:sp>
    </p:spTree>
    <p:extLst>
      <p:ext uri="{BB962C8B-B14F-4D97-AF65-F5344CB8AC3E}">
        <p14:creationId xmlns:p14="http://schemas.microsoft.com/office/powerpoint/2010/main" val="140234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87781" y="1629208"/>
            <a:ext cx="18629590" cy="5914711"/>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487783" y="7501412"/>
            <a:ext cx="9137610" cy="367632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pt-PT"/>
              <a:t>Clique para editar os estilos do texto de Modelo Global</a:t>
            </a:r>
          </a:p>
        </p:txBody>
      </p:sp>
      <p:sp>
        <p:nvSpPr>
          <p:cNvPr id="4" name="Content Placeholder 3"/>
          <p:cNvSpPr>
            <a:spLocks noGrp="1"/>
          </p:cNvSpPr>
          <p:nvPr>
            <p:ph sz="half" idx="2"/>
          </p:nvPr>
        </p:nvSpPr>
        <p:spPr>
          <a:xfrm>
            <a:off x="1487783" y="11177737"/>
            <a:ext cx="9137610" cy="1644076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10934761" y="7501412"/>
            <a:ext cx="9182611" cy="367632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pt-PT"/>
              <a:t>Clique para editar os estilos do texto de Modelo Global</a:t>
            </a:r>
          </a:p>
        </p:txBody>
      </p:sp>
      <p:sp>
        <p:nvSpPr>
          <p:cNvPr id="6" name="Content Placeholder 5"/>
          <p:cNvSpPr>
            <a:spLocks noGrp="1"/>
          </p:cNvSpPr>
          <p:nvPr>
            <p:ph sz="quarter" idx="4"/>
          </p:nvPr>
        </p:nvSpPr>
        <p:spPr>
          <a:xfrm>
            <a:off x="10934761" y="11177737"/>
            <a:ext cx="9182611" cy="1644076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2576B1A5-D934-8644-A761-37C2689B63B8}" type="datetimeFigureOut">
              <a:rPr lang="pt-PT" smtClean="0"/>
              <a:t>17/01/20</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AD2FFA5E-E161-4D4A-90FF-37A3880A57B7}" type="slidenum">
              <a:rPr lang="pt-PT" smtClean="0"/>
              <a:t>‹nº›</a:t>
            </a:fld>
            <a:endParaRPr lang="pt-PT"/>
          </a:p>
        </p:txBody>
      </p:sp>
    </p:spTree>
    <p:extLst>
      <p:ext uri="{BB962C8B-B14F-4D97-AF65-F5344CB8AC3E}">
        <p14:creationId xmlns:p14="http://schemas.microsoft.com/office/powerpoint/2010/main" val="370711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2576B1A5-D934-8644-A761-37C2689B63B8}" type="datetimeFigureOut">
              <a:rPr lang="pt-PT" smtClean="0"/>
              <a:t>17/01/20</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AD2FFA5E-E161-4D4A-90FF-37A3880A57B7}" type="slidenum">
              <a:rPr lang="pt-PT" smtClean="0"/>
              <a:t>‹nº›</a:t>
            </a:fld>
            <a:endParaRPr lang="pt-PT"/>
          </a:p>
        </p:txBody>
      </p:sp>
    </p:spTree>
    <p:extLst>
      <p:ext uri="{BB962C8B-B14F-4D97-AF65-F5344CB8AC3E}">
        <p14:creationId xmlns:p14="http://schemas.microsoft.com/office/powerpoint/2010/main" val="1629477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6B1A5-D934-8644-A761-37C2689B63B8}" type="datetimeFigureOut">
              <a:rPr lang="pt-PT" smtClean="0"/>
              <a:t>17/01/20</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AD2FFA5E-E161-4D4A-90FF-37A3880A57B7}" type="slidenum">
              <a:rPr lang="pt-PT" smtClean="0"/>
              <a:t>‹nº›</a:t>
            </a:fld>
            <a:endParaRPr lang="pt-PT"/>
          </a:p>
        </p:txBody>
      </p:sp>
    </p:spTree>
    <p:extLst>
      <p:ext uri="{BB962C8B-B14F-4D97-AF65-F5344CB8AC3E}">
        <p14:creationId xmlns:p14="http://schemas.microsoft.com/office/powerpoint/2010/main" val="38235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7781" y="2040043"/>
            <a:ext cx="6966409" cy="7140152"/>
          </a:xfrm>
        </p:spPr>
        <p:txBody>
          <a:bodyPr anchor="b"/>
          <a:lstStyle>
            <a:lvl1pPr>
              <a:defRPr sz="7559"/>
            </a:lvl1pPr>
          </a:lstStyle>
          <a:p>
            <a:r>
              <a:rPr lang="pt-PT"/>
              <a:t>Clique para editar o estilo de título do Modelo Global</a:t>
            </a:r>
            <a:endParaRPr lang="en-US" dirty="0"/>
          </a:p>
        </p:txBody>
      </p:sp>
      <p:sp>
        <p:nvSpPr>
          <p:cNvPr id="3" name="Content Placeholder 2"/>
          <p:cNvSpPr>
            <a:spLocks noGrp="1"/>
          </p:cNvSpPr>
          <p:nvPr>
            <p:ph idx="1"/>
          </p:nvPr>
        </p:nvSpPr>
        <p:spPr>
          <a:xfrm>
            <a:off x="9182611" y="4405934"/>
            <a:ext cx="10934760" cy="2174629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487781" y="9180195"/>
            <a:ext cx="6966409" cy="17007447"/>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2576B1A5-D934-8644-A761-37C2689B63B8}" type="datetimeFigureOut">
              <a:rPr lang="pt-PT" smtClean="0"/>
              <a:t>17/01/20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D2FFA5E-E161-4D4A-90FF-37A3880A57B7}" type="slidenum">
              <a:rPr lang="pt-PT" smtClean="0"/>
              <a:t>‹nº›</a:t>
            </a:fld>
            <a:endParaRPr lang="pt-PT"/>
          </a:p>
        </p:txBody>
      </p:sp>
    </p:spTree>
    <p:extLst>
      <p:ext uri="{BB962C8B-B14F-4D97-AF65-F5344CB8AC3E}">
        <p14:creationId xmlns:p14="http://schemas.microsoft.com/office/powerpoint/2010/main" val="66254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7781" y="2040043"/>
            <a:ext cx="6966409" cy="7140152"/>
          </a:xfrm>
        </p:spPr>
        <p:txBody>
          <a:bodyPr anchor="b"/>
          <a:lstStyle>
            <a:lvl1pPr>
              <a:defRPr sz="7559"/>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9182611" y="4405934"/>
            <a:ext cx="10934760" cy="2174629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pt-PT"/>
              <a:t>Clique no ícone para adicionar uma imagem</a:t>
            </a:r>
            <a:endParaRPr lang="en-US" dirty="0"/>
          </a:p>
        </p:txBody>
      </p:sp>
      <p:sp>
        <p:nvSpPr>
          <p:cNvPr id="4" name="Text Placeholder 3"/>
          <p:cNvSpPr>
            <a:spLocks noGrp="1"/>
          </p:cNvSpPr>
          <p:nvPr>
            <p:ph type="body" sz="half" idx="2"/>
          </p:nvPr>
        </p:nvSpPr>
        <p:spPr>
          <a:xfrm>
            <a:off x="1487781" y="9180195"/>
            <a:ext cx="6966409" cy="17007447"/>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2576B1A5-D934-8644-A761-37C2689B63B8}" type="datetimeFigureOut">
              <a:rPr lang="pt-PT" smtClean="0"/>
              <a:t>17/01/20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D2FFA5E-E161-4D4A-90FF-37A3880A57B7}" type="slidenum">
              <a:rPr lang="pt-PT" smtClean="0"/>
              <a:t>‹nº›</a:t>
            </a:fld>
            <a:endParaRPr lang="pt-PT"/>
          </a:p>
        </p:txBody>
      </p:sp>
    </p:spTree>
    <p:extLst>
      <p:ext uri="{BB962C8B-B14F-4D97-AF65-F5344CB8AC3E}">
        <p14:creationId xmlns:p14="http://schemas.microsoft.com/office/powerpoint/2010/main" val="247708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629208"/>
            <a:ext cx="18629590" cy="5914711"/>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484968" y="8146007"/>
            <a:ext cx="18629590" cy="1941583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484967" y="28362276"/>
            <a:ext cx="4859893" cy="1629201"/>
          </a:xfrm>
          <a:prstGeom prst="rect">
            <a:avLst/>
          </a:prstGeom>
        </p:spPr>
        <p:txBody>
          <a:bodyPr vert="horz" lIns="91440" tIns="45720" rIns="91440" bIns="45720" rtlCol="0" anchor="ctr"/>
          <a:lstStyle>
            <a:lvl1pPr algn="l">
              <a:defRPr sz="2835">
                <a:solidFill>
                  <a:schemeClr val="tx1">
                    <a:tint val="75000"/>
                  </a:schemeClr>
                </a:solidFill>
              </a:defRPr>
            </a:lvl1pPr>
          </a:lstStyle>
          <a:p>
            <a:fld id="{2576B1A5-D934-8644-A761-37C2689B63B8}" type="datetimeFigureOut">
              <a:rPr lang="pt-PT" smtClean="0"/>
              <a:t>17/01/20</a:t>
            </a:fld>
            <a:endParaRPr lang="pt-PT"/>
          </a:p>
        </p:txBody>
      </p:sp>
      <p:sp>
        <p:nvSpPr>
          <p:cNvPr id="5" name="Footer Placeholder 4"/>
          <p:cNvSpPr>
            <a:spLocks noGrp="1"/>
          </p:cNvSpPr>
          <p:nvPr>
            <p:ph type="ftr" sz="quarter" idx="3"/>
          </p:nvPr>
        </p:nvSpPr>
        <p:spPr>
          <a:xfrm>
            <a:off x="7154843" y="28362276"/>
            <a:ext cx="7289840" cy="1629201"/>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15254665" y="28362276"/>
            <a:ext cx="4859893" cy="1629201"/>
          </a:xfrm>
          <a:prstGeom prst="rect">
            <a:avLst/>
          </a:prstGeom>
        </p:spPr>
        <p:txBody>
          <a:bodyPr vert="horz" lIns="91440" tIns="45720" rIns="91440" bIns="45720" rtlCol="0" anchor="ctr"/>
          <a:lstStyle>
            <a:lvl1pPr algn="r">
              <a:defRPr sz="2835">
                <a:solidFill>
                  <a:schemeClr val="tx1">
                    <a:tint val="75000"/>
                  </a:schemeClr>
                </a:solidFill>
              </a:defRPr>
            </a:lvl1pPr>
          </a:lstStyle>
          <a:p>
            <a:fld id="{AD2FFA5E-E161-4D4A-90FF-37A3880A57B7}" type="slidenum">
              <a:rPr lang="pt-PT" smtClean="0"/>
              <a:t>‹nº›</a:t>
            </a:fld>
            <a:endParaRPr lang="pt-PT"/>
          </a:p>
        </p:txBody>
      </p:sp>
    </p:spTree>
    <p:extLst>
      <p:ext uri="{BB962C8B-B14F-4D97-AF65-F5344CB8AC3E}">
        <p14:creationId xmlns:p14="http://schemas.microsoft.com/office/powerpoint/2010/main" val="3640235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sv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sv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DDD1A407-6E30-4142-833B-0CADD0F9CCCF}"/>
              </a:ext>
            </a:extLst>
          </p:cNvPr>
          <p:cNvSpPr txBox="1"/>
          <p:nvPr/>
        </p:nvSpPr>
        <p:spPr>
          <a:xfrm>
            <a:off x="6774366" y="107121"/>
            <a:ext cx="7185794" cy="1384995"/>
          </a:xfrm>
          <a:prstGeom prst="rect">
            <a:avLst/>
          </a:prstGeom>
          <a:noFill/>
        </p:spPr>
        <p:txBody>
          <a:bodyPr wrap="square" rtlCol="0">
            <a:spAutoFit/>
          </a:bodyPr>
          <a:lstStyle/>
          <a:p>
            <a:pPr algn="ctr"/>
            <a:r>
              <a:rPr lang="en-US" sz="6000" dirty="0"/>
              <a:t>Cereals &amp; Ratings</a:t>
            </a:r>
          </a:p>
          <a:p>
            <a:pPr algn="ctr"/>
            <a:r>
              <a:rPr lang="en-US" sz="2400" dirty="0"/>
              <a:t>A Statistical Overview </a:t>
            </a:r>
            <a:endParaRPr lang="en-US" sz="3600" dirty="0"/>
          </a:p>
        </p:txBody>
      </p:sp>
      <p:grpSp>
        <p:nvGrpSpPr>
          <p:cNvPr id="70" name="Agrupar 69">
            <a:extLst>
              <a:ext uri="{FF2B5EF4-FFF2-40B4-BE49-F238E27FC236}">
                <a16:creationId xmlns:a16="http://schemas.microsoft.com/office/drawing/2014/main" id="{42E39D1F-44CA-AB41-B0FC-D7AC72905D26}"/>
              </a:ext>
            </a:extLst>
          </p:cNvPr>
          <p:cNvGrpSpPr/>
          <p:nvPr/>
        </p:nvGrpSpPr>
        <p:grpSpPr>
          <a:xfrm>
            <a:off x="531632" y="1123736"/>
            <a:ext cx="20536257" cy="7110412"/>
            <a:chOff x="0" y="1680228"/>
            <a:chExt cx="20536257" cy="6778548"/>
          </a:xfrm>
        </p:grpSpPr>
        <p:sp>
          <p:nvSpPr>
            <p:cNvPr id="5" name="CaixaDeTexto 4">
              <a:extLst>
                <a:ext uri="{FF2B5EF4-FFF2-40B4-BE49-F238E27FC236}">
                  <a16:creationId xmlns:a16="http://schemas.microsoft.com/office/drawing/2014/main" id="{7986E91D-B142-0E47-B534-B68B916B891C}"/>
                </a:ext>
              </a:extLst>
            </p:cNvPr>
            <p:cNvSpPr txBox="1"/>
            <p:nvPr/>
          </p:nvSpPr>
          <p:spPr>
            <a:xfrm>
              <a:off x="0" y="1990906"/>
              <a:ext cx="20536257" cy="6467870"/>
            </a:xfrm>
            <a:prstGeom prst="roundRect">
              <a:avLst/>
            </a:prstGeom>
            <a:noFill/>
            <a:ln w="28575">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949" b="1" dirty="0">
                  <a:solidFill>
                    <a:schemeClr val="tx1"/>
                  </a:solidFill>
                </a:rPr>
                <a:t>Data Source</a:t>
              </a:r>
              <a:r>
                <a:rPr lang="en-US" sz="1949" dirty="0">
                  <a:solidFill>
                    <a:schemeClr val="tx1"/>
                  </a:solidFill>
                </a:rPr>
                <a:t>:</a:t>
              </a:r>
            </a:p>
            <a:p>
              <a:r>
                <a:rPr lang="en-US" sz="1949" dirty="0">
                  <a:solidFill>
                    <a:schemeClr val="tx1"/>
                  </a:solidFill>
                </a:rPr>
                <a:t>Cereal dataset with multiple different cereals with</a:t>
              </a:r>
            </a:p>
            <a:p>
              <a:r>
                <a:rPr lang="en-US" sz="1949" dirty="0">
                  <a:solidFill>
                    <a:schemeClr val="tx1"/>
                  </a:solidFill>
                </a:rPr>
                <a:t>different ratings based on survey from the consumers.</a:t>
              </a:r>
            </a:p>
            <a:p>
              <a:r>
                <a:rPr lang="en-US" sz="1949" dirty="0">
                  <a:solidFill>
                    <a:schemeClr val="tx1"/>
                  </a:solidFill>
                </a:rPr>
                <a:t>16 Variables &amp; 80 Entries</a:t>
              </a:r>
            </a:p>
            <a:p>
              <a:r>
                <a:rPr lang="en-US" sz="1949" b="1" dirty="0">
                  <a:solidFill>
                    <a:schemeClr val="tx1"/>
                  </a:solidFill>
                </a:rPr>
                <a:t>Variables</a:t>
              </a:r>
              <a:r>
                <a:rPr lang="en-US" sz="1949" dirty="0">
                  <a:solidFill>
                    <a:schemeClr val="tx1"/>
                  </a:solidFill>
                </a:rPr>
                <a:t>:</a:t>
              </a: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354" dirty="0">
                <a:solidFill>
                  <a:schemeClr val="tx1"/>
                </a:solidFill>
              </a:endParaRPr>
            </a:p>
            <a:p>
              <a:r>
                <a:rPr lang="en-US" sz="1949" b="1" dirty="0">
                  <a:solidFill>
                    <a:schemeClr val="tx1"/>
                  </a:solidFill>
                </a:rPr>
                <a:t>Methodology</a:t>
              </a:r>
              <a:r>
                <a:rPr lang="en-US" sz="1949" dirty="0">
                  <a:solidFill>
                    <a:schemeClr val="tx1"/>
                  </a:solidFill>
                </a:rPr>
                <a:t>:</a:t>
              </a:r>
            </a:p>
            <a:p>
              <a:pPr marL="303739" indent="-303739">
                <a:buFontTx/>
                <a:buChar char="-"/>
              </a:pPr>
              <a:r>
                <a:rPr lang="en-US" sz="1949" dirty="0">
                  <a:solidFill>
                    <a:schemeClr val="tx1"/>
                  </a:solidFill>
                </a:rPr>
                <a:t>Data pre-processing</a:t>
              </a:r>
            </a:p>
            <a:p>
              <a:pPr marL="303739" indent="-303739">
                <a:buFontTx/>
                <a:buChar char="-"/>
              </a:pPr>
              <a:r>
                <a:rPr lang="en-US" sz="1949" dirty="0">
                  <a:solidFill>
                    <a:schemeClr val="tx1"/>
                  </a:solidFill>
                </a:rPr>
                <a:t>Dimension Reduction</a:t>
              </a:r>
            </a:p>
            <a:p>
              <a:pPr marL="1113706" lvl="1" indent="-303739">
                <a:buFont typeface="Arial" panose="020B0604020202020204" pitchFamily="34" charset="0"/>
                <a:buChar char="•"/>
              </a:pPr>
              <a:r>
                <a:rPr lang="en-US" sz="1949" dirty="0">
                  <a:solidFill>
                    <a:schemeClr val="tx1"/>
                  </a:solidFill>
                </a:rPr>
                <a:t>PCA</a:t>
              </a:r>
            </a:p>
            <a:p>
              <a:pPr marL="303739" indent="-303739">
                <a:buFontTx/>
                <a:buChar char="-"/>
              </a:pPr>
              <a:r>
                <a:rPr lang="en-US" sz="1949" dirty="0">
                  <a:solidFill>
                    <a:schemeClr val="tx1"/>
                  </a:solidFill>
                </a:rPr>
                <a:t>Clustering </a:t>
              </a:r>
            </a:p>
            <a:p>
              <a:pPr marL="1113706" lvl="1" indent="-303739">
                <a:buFont typeface="Arial" panose="020B0604020202020204" pitchFamily="34" charset="0"/>
                <a:buChar char="•"/>
              </a:pPr>
              <a:r>
                <a:rPr lang="en-US" sz="1949" dirty="0">
                  <a:solidFill>
                    <a:schemeClr val="tx1"/>
                  </a:solidFill>
                </a:rPr>
                <a:t>K-Means</a:t>
              </a:r>
            </a:p>
            <a:p>
              <a:pPr marL="303739" indent="-303739">
                <a:buFontTx/>
                <a:buChar char="-"/>
              </a:pPr>
              <a:r>
                <a:rPr lang="en-US" sz="1949" dirty="0">
                  <a:solidFill>
                    <a:schemeClr val="tx1"/>
                  </a:solidFill>
                </a:rPr>
                <a:t>Linear Regression</a:t>
              </a:r>
            </a:p>
          </p:txBody>
        </p:sp>
        <p:sp>
          <p:nvSpPr>
            <p:cNvPr id="8" name="CaixaDeTexto 7">
              <a:extLst>
                <a:ext uri="{FF2B5EF4-FFF2-40B4-BE49-F238E27FC236}">
                  <a16:creationId xmlns:a16="http://schemas.microsoft.com/office/drawing/2014/main" id="{D05F1AF9-0DF0-C04A-A7B5-9642A2D8D00F}"/>
                </a:ext>
              </a:extLst>
            </p:cNvPr>
            <p:cNvSpPr txBox="1"/>
            <p:nvPr/>
          </p:nvSpPr>
          <p:spPr>
            <a:xfrm>
              <a:off x="1123615" y="1680228"/>
              <a:ext cx="4548519" cy="524399"/>
            </a:xfrm>
            <a:prstGeom prst="roundRect">
              <a:avLst/>
            </a:prstGeom>
            <a:solidFill>
              <a:schemeClr val="accent6"/>
            </a:solidFill>
            <a:ln w="28575">
              <a:solidFill>
                <a:schemeClr val="accent6"/>
              </a:solidFill>
            </a:ln>
          </p:spPr>
          <p:txBody>
            <a:bodyPr wrap="square" rtlCol="0">
              <a:spAutoFit/>
            </a:bodyPr>
            <a:lstStyle/>
            <a:p>
              <a:r>
                <a:rPr lang="pt-PT" sz="2480" dirty="0">
                  <a:solidFill>
                    <a:schemeClr val="bg1"/>
                  </a:solidFill>
                </a:rPr>
                <a:t>Data </a:t>
              </a:r>
              <a:r>
                <a:rPr lang="en-US" sz="2480" dirty="0">
                  <a:solidFill>
                    <a:schemeClr val="bg1"/>
                  </a:solidFill>
                </a:rPr>
                <a:t>Description &amp; Exploration</a:t>
              </a:r>
            </a:p>
          </p:txBody>
        </p:sp>
      </p:grpSp>
      <p:cxnSp>
        <p:nvCxnSpPr>
          <p:cNvPr id="63" name="Conexão Reta 62">
            <a:extLst>
              <a:ext uri="{FF2B5EF4-FFF2-40B4-BE49-F238E27FC236}">
                <a16:creationId xmlns:a16="http://schemas.microsoft.com/office/drawing/2014/main" id="{F975B728-DBB3-3149-A40F-C3A3B88D0F90}"/>
              </a:ext>
            </a:extLst>
          </p:cNvPr>
          <p:cNvCxnSpPr>
            <a:cxnSpLocks/>
          </p:cNvCxnSpPr>
          <p:nvPr/>
        </p:nvCxnSpPr>
        <p:spPr>
          <a:xfrm>
            <a:off x="6794333" y="1492116"/>
            <a:ext cx="0" cy="6742032"/>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66" name="CaixaDeTexto 65">
            <a:extLst>
              <a:ext uri="{FF2B5EF4-FFF2-40B4-BE49-F238E27FC236}">
                <a16:creationId xmlns:a16="http://schemas.microsoft.com/office/drawing/2014/main" id="{1067E1C8-9EC5-4B48-917E-02CE3E52E88C}"/>
              </a:ext>
            </a:extLst>
          </p:cNvPr>
          <p:cNvSpPr txBox="1"/>
          <p:nvPr/>
        </p:nvSpPr>
        <p:spPr>
          <a:xfrm>
            <a:off x="3749116" y="5396448"/>
            <a:ext cx="2837255" cy="2192010"/>
          </a:xfrm>
          <a:prstGeom prst="rect">
            <a:avLst/>
          </a:prstGeom>
          <a:noFill/>
        </p:spPr>
        <p:txBody>
          <a:bodyPr wrap="square" rtlCol="0">
            <a:spAutoFit/>
          </a:bodyPr>
          <a:lstStyle/>
          <a:p>
            <a:r>
              <a:rPr lang="en-US" sz="1949" b="1" dirty="0"/>
              <a:t>Objective</a:t>
            </a:r>
            <a:r>
              <a:rPr lang="en-US" sz="1949" dirty="0"/>
              <a:t>:</a:t>
            </a:r>
          </a:p>
          <a:p>
            <a:pPr marL="303739" indent="-303739">
              <a:buFontTx/>
              <a:buChar char="-"/>
            </a:pPr>
            <a:r>
              <a:rPr lang="en-US" sz="1949" dirty="0"/>
              <a:t>Analysis of the ratings of the cereals</a:t>
            </a:r>
          </a:p>
          <a:p>
            <a:pPr marL="303739" indent="-303739">
              <a:buFontTx/>
              <a:buChar char="-"/>
            </a:pPr>
            <a:r>
              <a:rPr lang="en-US" sz="1949" dirty="0"/>
              <a:t>Similarity analysis of the cereals</a:t>
            </a:r>
          </a:p>
          <a:p>
            <a:pPr marL="303739" indent="-303739">
              <a:buFontTx/>
              <a:buChar char="-"/>
            </a:pPr>
            <a:r>
              <a:rPr lang="en-US" sz="1949" dirty="0"/>
              <a:t>Predict the ratings of new possible cereals</a:t>
            </a:r>
          </a:p>
        </p:txBody>
      </p:sp>
      <p:cxnSp>
        <p:nvCxnSpPr>
          <p:cNvPr id="76" name="Conexão Reta 75">
            <a:extLst>
              <a:ext uri="{FF2B5EF4-FFF2-40B4-BE49-F238E27FC236}">
                <a16:creationId xmlns:a16="http://schemas.microsoft.com/office/drawing/2014/main" id="{A6B99467-332A-6E48-82D7-29C6AE23EC5B}"/>
              </a:ext>
            </a:extLst>
          </p:cNvPr>
          <p:cNvCxnSpPr>
            <a:cxnSpLocks/>
          </p:cNvCxnSpPr>
          <p:nvPr/>
        </p:nvCxnSpPr>
        <p:spPr>
          <a:xfrm>
            <a:off x="14395282" y="1461065"/>
            <a:ext cx="0" cy="6764164"/>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78" name="CaixaDeTexto 77">
            <a:extLst>
              <a:ext uri="{FF2B5EF4-FFF2-40B4-BE49-F238E27FC236}">
                <a16:creationId xmlns:a16="http://schemas.microsoft.com/office/drawing/2014/main" id="{C2CC9A96-68B2-9147-9244-C80D2080F186}"/>
              </a:ext>
            </a:extLst>
          </p:cNvPr>
          <p:cNvSpPr txBox="1"/>
          <p:nvPr/>
        </p:nvSpPr>
        <p:spPr>
          <a:xfrm>
            <a:off x="531632" y="8833663"/>
            <a:ext cx="20536257" cy="5080114"/>
          </a:xfrm>
          <a:prstGeom prst="roundRect">
            <a:avLst/>
          </a:prstGeom>
          <a:noFill/>
          <a:ln w="28575">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p:txBody>
      </p:sp>
      <p:sp>
        <p:nvSpPr>
          <p:cNvPr id="80" name="CaixaDeTexto 79">
            <a:extLst>
              <a:ext uri="{FF2B5EF4-FFF2-40B4-BE49-F238E27FC236}">
                <a16:creationId xmlns:a16="http://schemas.microsoft.com/office/drawing/2014/main" id="{05ACA024-9841-8E45-8ED1-071DDA0C681F}"/>
              </a:ext>
            </a:extLst>
          </p:cNvPr>
          <p:cNvSpPr txBox="1"/>
          <p:nvPr/>
        </p:nvSpPr>
        <p:spPr>
          <a:xfrm>
            <a:off x="1607052" y="8547751"/>
            <a:ext cx="5040000" cy="524399"/>
          </a:xfrm>
          <a:prstGeom prst="roundRect">
            <a:avLst/>
          </a:prstGeom>
          <a:solidFill>
            <a:schemeClr val="accent6"/>
          </a:solidFill>
          <a:ln w="28575">
            <a:solidFill>
              <a:schemeClr val="accent6"/>
            </a:solidFill>
          </a:ln>
        </p:spPr>
        <p:txBody>
          <a:bodyPr wrap="square" rtlCol="0">
            <a:spAutoFit/>
          </a:bodyPr>
          <a:lstStyle/>
          <a:p>
            <a:r>
              <a:rPr lang="en-US" sz="2480" dirty="0">
                <a:solidFill>
                  <a:schemeClr val="bg1"/>
                </a:solidFill>
              </a:rPr>
              <a:t>Principal Component Analysis (PCA)</a:t>
            </a:r>
          </a:p>
        </p:txBody>
      </p:sp>
      <p:sp>
        <p:nvSpPr>
          <p:cNvPr id="81" name="CaixaDeTexto 80">
            <a:extLst>
              <a:ext uri="{FF2B5EF4-FFF2-40B4-BE49-F238E27FC236}">
                <a16:creationId xmlns:a16="http://schemas.microsoft.com/office/drawing/2014/main" id="{462A67C3-3DEC-C847-9D19-E9974CBBC335}"/>
              </a:ext>
            </a:extLst>
          </p:cNvPr>
          <p:cNvSpPr txBox="1"/>
          <p:nvPr/>
        </p:nvSpPr>
        <p:spPr>
          <a:xfrm>
            <a:off x="531632" y="14513292"/>
            <a:ext cx="20536257" cy="5080114"/>
          </a:xfrm>
          <a:prstGeom prst="roundRect">
            <a:avLst/>
          </a:prstGeom>
          <a:noFill/>
          <a:ln w="28575">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p:txBody>
      </p:sp>
      <p:sp>
        <p:nvSpPr>
          <p:cNvPr id="82" name="CaixaDeTexto 81">
            <a:extLst>
              <a:ext uri="{FF2B5EF4-FFF2-40B4-BE49-F238E27FC236}">
                <a16:creationId xmlns:a16="http://schemas.microsoft.com/office/drawing/2014/main" id="{E1E82D00-FF7E-DE45-BE97-3B9F4ED33AA4}"/>
              </a:ext>
            </a:extLst>
          </p:cNvPr>
          <p:cNvSpPr txBox="1"/>
          <p:nvPr/>
        </p:nvSpPr>
        <p:spPr>
          <a:xfrm>
            <a:off x="1607052" y="14227380"/>
            <a:ext cx="3048048" cy="524398"/>
          </a:xfrm>
          <a:prstGeom prst="roundRect">
            <a:avLst/>
          </a:prstGeom>
          <a:solidFill>
            <a:schemeClr val="accent6"/>
          </a:solidFill>
          <a:ln w="28575">
            <a:solidFill>
              <a:schemeClr val="accent6"/>
            </a:solidFill>
          </a:ln>
        </p:spPr>
        <p:txBody>
          <a:bodyPr wrap="square" rtlCol="0">
            <a:spAutoFit/>
          </a:bodyPr>
          <a:lstStyle/>
          <a:p>
            <a:r>
              <a:rPr lang="en-US" sz="2480" dirty="0">
                <a:solidFill>
                  <a:schemeClr val="bg1"/>
                </a:solidFill>
              </a:rPr>
              <a:t>Clustering</a:t>
            </a:r>
          </a:p>
        </p:txBody>
      </p:sp>
      <p:sp>
        <p:nvSpPr>
          <p:cNvPr id="83" name="CaixaDeTexto 82">
            <a:extLst>
              <a:ext uri="{FF2B5EF4-FFF2-40B4-BE49-F238E27FC236}">
                <a16:creationId xmlns:a16="http://schemas.microsoft.com/office/drawing/2014/main" id="{E77FC4C5-0D1E-7048-976F-2255E3EBE5D4}"/>
              </a:ext>
            </a:extLst>
          </p:cNvPr>
          <p:cNvSpPr txBox="1"/>
          <p:nvPr/>
        </p:nvSpPr>
        <p:spPr>
          <a:xfrm>
            <a:off x="531632" y="20192921"/>
            <a:ext cx="20536257" cy="5080114"/>
          </a:xfrm>
          <a:prstGeom prst="roundRect">
            <a:avLst/>
          </a:prstGeom>
          <a:noFill/>
          <a:ln w="28575">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p:txBody>
      </p:sp>
      <p:sp>
        <p:nvSpPr>
          <p:cNvPr id="84" name="CaixaDeTexto 83">
            <a:extLst>
              <a:ext uri="{FF2B5EF4-FFF2-40B4-BE49-F238E27FC236}">
                <a16:creationId xmlns:a16="http://schemas.microsoft.com/office/drawing/2014/main" id="{84887C63-D842-F54B-8B34-12C8768AAB6B}"/>
              </a:ext>
            </a:extLst>
          </p:cNvPr>
          <p:cNvSpPr txBox="1"/>
          <p:nvPr/>
        </p:nvSpPr>
        <p:spPr>
          <a:xfrm>
            <a:off x="1607052" y="19907009"/>
            <a:ext cx="3048048" cy="524398"/>
          </a:xfrm>
          <a:prstGeom prst="roundRect">
            <a:avLst/>
          </a:prstGeom>
          <a:solidFill>
            <a:schemeClr val="accent6"/>
          </a:solidFill>
          <a:ln w="28575">
            <a:solidFill>
              <a:schemeClr val="accent6"/>
            </a:solidFill>
          </a:ln>
        </p:spPr>
        <p:txBody>
          <a:bodyPr wrap="square" rtlCol="0">
            <a:spAutoFit/>
          </a:bodyPr>
          <a:lstStyle/>
          <a:p>
            <a:r>
              <a:rPr lang="en-US" sz="2480" dirty="0">
                <a:solidFill>
                  <a:schemeClr val="bg1"/>
                </a:solidFill>
              </a:rPr>
              <a:t>Linear Regression</a:t>
            </a:r>
          </a:p>
        </p:txBody>
      </p:sp>
      <p:sp>
        <p:nvSpPr>
          <p:cNvPr id="85" name="CaixaDeTexto 84">
            <a:extLst>
              <a:ext uri="{FF2B5EF4-FFF2-40B4-BE49-F238E27FC236}">
                <a16:creationId xmlns:a16="http://schemas.microsoft.com/office/drawing/2014/main" id="{043C43E9-3521-4B46-B141-50BAA0514826}"/>
              </a:ext>
            </a:extLst>
          </p:cNvPr>
          <p:cNvSpPr txBox="1"/>
          <p:nvPr/>
        </p:nvSpPr>
        <p:spPr>
          <a:xfrm>
            <a:off x="531633" y="25822582"/>
            <a:ext cx="15930942" cy="4106799"/>
          </a:xfrm>
          <a:prstGeom prst="roundRect">
            <a:avLst/>
          </a:prstGeom>
          <a:noFill/>
          <a:ln w="28575">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a:p>
            <a:endParaRPr lang="en-US" sz="1949" dirty="0">
              <a:solidFill>
                <a:schemeClr val="tx1"/>
              </a:solidFill>
            </a:endParaRPr>
          </a:p>
        </p:txBody>
      </p:sp>
      <p:sp>
        <p:nvSpPr>
          <p:cNvPr id="86" name="CaixaDeTexto 85">
            <a:extLst>
              <a:ext uri="{FF2B5EF4-FFF2-40B4-BE49-F238E27FC236}">
                <a16:creationId xmlns:a16="http://schemas.microsoft.com/office/drawing/2014/main" id="{73C516F5-DE3C-CD4B-BB39-C60D77DF254C}"/>
              </a:ext>
            </a:extLst>
          </p:cNvPr>
          <p:cNvSpPr txBox="1"/>
          <p:nvPr/>
        </p:nvSpPr>
        <p:spPr>
          <a:xfrm>
            <a:off x="1607052" y="25558947"/>
            <a:ext cx="3048048" cy="524398"/>
          </a:xfrm>
          <a:prstGeom prst="roundRect">
            <a:avLst/>
          </a:prstGeom>
          <a:solidFill>
            <a:schemeClr val="accent6"/>
          </a:solidFill>
          <a:ln w="28575">
            <a:solidFill>
              <a:schemeClr val="accent6"/>
            </a:solidFill>
          </a:ln>
        </p:spPr>
        <p:txBody>
          <a:bodyPr wrap="square" rtlCol="0">
            <a:spAutoFit/>
          </a:bodyPr>
          <a:lstStyle/>
          <a:p>
            <a:r>
              <a:rPr lang="en-US" sz="2480" dirty="0">
                <a:solidFill>
                  <a:schemeClr val="bg1"/>
                </a:solidFill>
              </a:rPr>
              <a:t>Conclusion</a:t>
            </a:r>
          </a:p>
        </p:txBody>
      </p:sp>
      <p:pic>
        <p:nvPicPr>
          <p:cNvPr id="17" name="Picture 16">
            <a:extLst>
              <a:ext uri="{FF2B5EF4-FFF2-40B4-BE49-F238E27FC236}">
                <a16:creationId xmlns:a16="http://schemas.microsoft.com/office/drawing/2014/main" id="{8696D2F9-F7F2-44D2-A9B9-4574FBFE83FF}"/>
              </a:ext>
            </a:extLst>
          </p:cNvPr>
          <p:cNvPicPr>
            <a:picLocks noChangeAspect="1"/>
          </p:cNvPicPr>
          <p:nvPr/>
        </p:nvPicPr>
        <p:blipFill>
          <a:blip r:embed="rId2"/>
          <a:stretch>
            <a:fillRect/>
          </a:stretch>
        </p:blipFill>
        <p:spPr>
          <a:xfrm>
            <a:off x="4953473" y="9194039"/>
            <a:ext cx="5852172" cy="4334265"/>
          </a:xfrm>
          <a:prstGeom prst="rect">
            <a:avLst/>
          </a:prstGeom>
        </p:spPr>
      </p:pic>
      <p:sp>
        <p:nvSpPr>
          <p:cNvPr id="54" name="CaixaDeTexto 65">
            <a:extLst>
              <a:ext uri="{FF2B5EF4-FFF2-40B4-BE49-F238E27FC236}">
                <a16:creationId xmlns:a16="http://schemas.microsoft.com/office/drawing/2014/main" id="{402F3889-A6F2-E244-B22B-6AF86250C117}"/>
              </a:ext>
            </a:extLst>
          </p:cNvPr>
          <p:cNvSpPr txBox="1"/>
          <p:nvPr/>
        </p:nvSpPr>
        <p:spPr>
          <a:xfrm>
            <a:off x="1201716" y="14875185"/>
            <a:ext cx="3812544" cy="2192010"/>
          </a:xfrm>
          <a:prstGeom prst="rect">
            <a:avLst/>
          </a:prstGeom>
          <a:noFill/>
        </p:spPr>
        <p:txBody>
          <a:bodyPr wrap="square" rtlCol="0">
            <a:spAutoFit/>
          </a:bodyPr>
          <a:lstStyle/>
          <a:p>
            <a:r>
              <a:rPr lang="en-US" sz="1949" b="1" dirty="0"/>
              <a:t>Objectives Clustering</a:t>
            </a:r>
            <a:r>
              <a:rPr lang="en-US" sz="1949" dirty="0"/>
              <a:t>:</a:t>
            </a:r>
          </a:p>
          <a:p>
            <a:pPr marL="303739" indent="-303739">
              <a:buFontTx/>
              <a:buChar char="-"/>
            </a:pPr>
            <a:r>
              <a:rPr lang="en-US" sz="1949" dirty="0"/>
              <a:t>Grouping cereals with similar components</a:t>
            </a:r>
          </a:p>
          <a:p>
            <a:pPr marL="303739" indent="-303739">
              <a:buFontTx/>
              <a:buChar char="-"/>
            </a:pPr>
            <a:r>
              <a:rPr lang="en-US" sz="1949" dirty="0"/>
              <a:t>K-Means was the chosen method with 3 clusters based on the elbow graph below </a:t>
            </a:r>
          </a:p>
          <a:p>
            <a:endParaRPr lang="en-US" sz="1949" dirty="0"/>
          </a:p>
        </p:txBody>
      </p:sp>
      <p:pic>
        <p:nvPicPr>
          <p:cNvPr id="6" name="Imagem 5">
            <a:extLst>
              <a:ext uri="{FF2B5EF4-FFF2-40B4-BE49-F238E27FC236}">
                <a16:creationId xmlns:a16="http://schemas.microsoft.com/office/drawing/2014/main" id="{1F581167-83D2-A54A-BA22-76ACD73D6513}"/>
              </a:ext>
            </a:extLst>
          </p:cNvPr>
          <p:cNvPicPr>
            <a:picLocks noChangeAspect="1"/>
          </p:cNvPicPr>
          <p:nvPr/>
        </p:nvPicPr>
        <p:blipFill rotWithShape="1">
          <a:blip r:embed="rId3"/>
          <a:srcRect l="4587" t="9514" r="8495" b="4835"/>
          <a:stretch/>
        </p:blipFill>
        <p:spPr>
          <a:xfrm>
            <a:off x="1201715" y="16859019"/>
            <a:ext cx="3430296" cy="2535231"/>
          </a:xfrm>
          <a:prstGeom prst="rect">
            <a:avLst/>
          </a:prstGeom>
        </p:spPr>
      </p:pic>
      <p:pic>
        <p:nvPicPr>
          <p:cNvPr id="12" name="Imagem 11" descr="Uma imagem com imóvel, lápis&#10;&#10;Descrição gerada automaticamente">
            <a:extLst>
              <a:ext uri="{FF2B5EF4-FFF2-40B4-BE49-F238E27FC236}">
                <a16:creationId xmlns:a16="http://schemas.microsoft.com/office/drawing/2014/main" id="{5F3F4ECC-B16B-0142-8EB9-550D1AB9017F}"/>
              </a:ext>
            </a:extLst>
          </p:cNvPr>
          <p:cNvPicPr>
            <a:picLocks noChangeAspect="1"/>
          </p:cNvPicPr>
          <p:nvPr/>
        </p:nvPicPr>
        <p:blipFill rotWithShape="1">
          <a:blip r:embed="rId4"/>
          <a:srcRect l="8621" t="11242" r="9680" b="1323"/>
          <a:stretch/>
        </p:blipFill>
        <p:spPr>
          <a:xfrm>
            <a:off x="11584365" y="14751778"/>
            <a:ext cx="8982435" cy="3340521"/>
          </a:xfrm>
          <a:prstGeom prst="rect">
            <a:avLst/>
          </a:prstGeom>
        </p:spPr>
      </p:pic>
      <p:sp>
        <p:nvSpPr>
          <p:cNvPr id="57" name="CaixaDeTexto 65">
            <a:extLst>
              <a:ext uri="{FF2B5EF4-FFF2-40B4-BE49-F238E27FC236}">
                <a16:creationId xmlns:a16="http://schemas.microsoft.com/office/drawing/2014/main" id="{66C8C300-ED88-1243-97AE-637DFE52F521}"/>
              </a:ext>
            </a:extLst>
          </p:cNvPr>
          <p:cNvSpPr txBox="1"/>
          <p:nvPr/>
        </p:nvSpPr>
        <p:spPr>
          <a:xfrm>
            <a:off x="4953473" y="14751778"/>
            <a:ext cx="6630893" cy="4891596"/>
          </a:xfrm>
          <a:prstGeom prst="rect">
            <a:avLst/>
          </a:prstGeom>
          <a:noFill/>
        </p:spPr>
        <p:txBody>
          <a:bodyPr wrap="square" rtlCol="0">
            <a:spAutoFit/>
          </a:bodyPr>
          <a:lstStyle/>
          <a:p>
            <a:r>
              <a:rPr lang="en-US" sz="1949" b="1" dirty="0"/>
              <a:t>Interpretation Clustering</a:t>
            </a:r>
            <a:r>
              <a:rPr lang="en-US" sz="1949" dirty="0"/>
              <a:t>:</a:t>
            </a:r>
          </a:p>
          <a:p>
            <a:r>
              <a:rPr lang="en-US" sz="1949" dirty="0"/>
              <a:t>On the side plot we can have a visual look of our final clusters according our variables</a:t>
            </a:r>
          </a:p>
          <a:p>
            <a:r>
              <a:rPr lang="en-US" sz="1949" dirty="0"/>
              <a:t>Cluster 0 - </a:t>
            </a:r>
            <a:r>
              <a:rPr lang="en-US" sz="1949" u="sng" dirty="0"/>
              <a:t>Medium Rating, High Protein</a:t>
            </a:r>
          </a:p>
          <a:p>
            <a:r>
              <a:rPr lang="en-US" sz="1949" dirty="0"/>
              <a:t>		- This group are composed by the </a:t>
            </a:r>
            <a:r>
              <a:rPr lang="en-US" sz="1949" u="sng" dirty="0"/>
              <a:t>least healthy </a:t>
            </a:r>
            <a:r>
              <a:rPr lang="en-US" sz="1949" dirty="0"/>
              <a:t>				</a:t>
            </a:r>
            <a:r>
              <a:rPr lang="en-US" sz="1949" u="sng" dirty="0"/>
              <a:t>cereals</a:t>
            </a:r>
            <a:r>
              <a:rPr lang="en-US" sz="1949" dirty="0"/>
              <a:t> with High Calories; High Fat and High Fiber</a:t>
            </a:r>
          </a:p>
          <a:p>
            <a:r>
              <a:rPr lang="en-US" sz="1949" dirty="0"/>
              <a:t>Cluster 1 - </a:t>
            </a:r>
            <a:r>
              <a:rPr lang="en-US" sz="1949" u="sng" dirty="0"/>
              <a:t>High Rating, Low Calories</a:t>
            </a:r>
          </a:p>
          <a:p>
            <a:r>
              <a:rPr lang="en-US" sz="1949" dirty="0"/>
              <a:t>		- This group are composed by the </a:t>
            </a:r>
            <a:r>
              <a:rPr lang="en-US" sz="1949" u="sng" dirty="0"/>
              <a:t>healthy cereals </a:t>
            </a:r>
            <a:r>
              <a:rPr lang="en-US" sz="1949" dirty="0"/>
              <a:t>with 			Low Calories; Low Fat and Low Sugar</a:t>
            </a:r>
          </a:p>
          <a:p>
            <a:r>
              <a:rPr lang="en-US" sz="1949" dirty="0"/>
              <a:t>Cluster 2 - </a:t>
            </a:r>
            <a:r>
              <a:rPr lang="en-US" sz="1949" u="sng" dirty="0"/>
              <a:t>Low Rating, High Sugar</a:t>
            </a:r>
          </a:p>
          <a:p>
            <a:r>
              <a:rPr lang="en-US" sz="1949" dirty="0"/>
              <a:t>		- This group are composed by the </a:t>
            </a:r>
            <a:r>
              <a:rPr lang="en-US" sz="1949" u="sng" dirty="0"/>
              <a:t>sweet cereals</a:t>
            </a:r>
            <a:r>
              <a:rPr lang="en-US" sz="1949" dirty="0"/>
              <a:t> with 			an Average Calorie and Average Fat but High Sugar</a:t>
            </a:r>
          </a:p>
          <a:p>
            <a:endParaRPr lang="en-US" sz="1949" dirty="0"/>
          </a:p>
          <a:p>
            <a:r>
              <a:rPr lang="en-US" sz="1949" dirty="0"/>
              <a:t>The calculation of the distance between clusters using Euclidean distances it’s also presented on the right  table.</a:t>
            </a:r>
          </a:p>
          <a:p>
            <a:endParaRPr lang="en-US" sz="1949" dirty="0"/>
          </a:p>
        </p:txBody>
      </p:sp>
      <p:sp>
        <p:nvSpPr>
          <p:cNvPr id="62" name="CaixaDeTexto 65">
            <a:extLst>
              <a:ext uri="{FF2B5EF4-FFF2-40B4-BE49-F238E27FC236}">
                <a16:creationId xmlns:a16="http://schemas.microsoft.com/office/drawing/2014/main" id="{065DED5F-C7BC-524A-9A99-27117F1988A4}"/>
              </a:ext>
            </a:extLst>
          </p:cNvPr>
          <p:cNvSpPr txBox="1"/>
          <p:nvPr/>
        </p:nvSpPr>
        <p:spPr>
          <a:xfrm>
            <a:off x="15659603" y="18074974"/>
            <a:ext cx="5157742" cy="1292149"/>
          </a:xfrm>
          <a:prstGeom prst="rect">
            <a:avLst/>
          </a:prstGeom>
          <a:noFill/>
        </p:spPr>
        <p:txBody>
          <a:bodyPr wrap="square" rtlCol="0">
            <a:spAutoFit/>
          </a:bodyPr>
          <a:lstStyle/>
          <a:p>
            <a:r>
              <a:rPr lang="en-US" sz="1949" b="1" dirty="0"/>
              <a:t>Conclusion Clustering</a:t>
            </a:r>
            <a:r>
              <a:rPr lang="en-US" sz="1949" dirty="0"/>
              <a:t>:</a:t>
            </a:r>
          </a:p>
          <a:p>
            <a:r>
              <a:rPr lang="en-US" sz="1949" dirty="0"/>
              <a:t>After looking into the final clusters we realize that, unlike to our initial thinking, healthier cereals have a higher rating than sweeter cereals.</a:t>
            </a:r>
          </a:p>
        </p:txBody>
      </p:sp>
      <p:graphicFrame>
        <p:nvGraphicFramePr>
          <p:cNvPr id="18" name="Tabela 17">
            <a:extLst>
              <a:ext uri="{FF2B5EF4-FFF2-40B4-BE49-F238E27FC236}">
                <a16:creationId xmlns:a16="http://schemas.microsoft.com/office/drawing/2014/main" id="{25C12FAA-F192-8148-A05B-F4831C9712D0}"/>
              </a:ext>
            </a:extLst>
          </p:cNvPr>
          <p:cNvGraphicFramePr>
            <a:graphicFrameLocks noGrp="1"/>
          </p:cNvGraphicFramePr>
          <p:nvPr>
            <p:extLst>
              <p:ext uri="{D42A27DB-BD31-4B8C-83A1-F6EECF244321}">
                <p14:modId xmlns:p14="http://schemas.microsoft.com/office/powerpoint/2010/main" val="736078346"/>
              </p:ext>
            </p:extLst>
          </p:nvPr>
        </p:nvGraphicFramePr>
        <p:xfrm>
          <a:off x="12066178" y="18014100"/>
          <a:ext cx="3153987" cy="1490974"/>
        </p:xfrm>
        <a:graphic>
          <a:graphicData uri="http://schemas.openxmlformats.org/drawingml/2006/table">
            <a:tbl>
              <a:tblPr firstRow="1" bandRow="1">
                <a:tableStyleId>{93296810-A885-4BE3-A3E7-6D5BEEA58F35}</a:tableStyleId>
              </a:tblPr>
              <a:tblGrid>
                <a:gridCol w="793137">
                  <a:extLst>
                    <a:ext uri="{9D8B030D-6E8A-4147-A177-3AD203B41FA5}">
                      <a16:colId xmlns:a16="http://schemas.microsoft.com/office/drawing/2014/main" val="2629465513"/>
                    </a:ext>
                  </a:extLst>
                </a:gridCol>
                <a:gridCol w="774574">
                  <a:extLst>
                    <a:ext uri="{9D8B030D-6E8A-4147-A177-3AD203B41FA5}">
                      <a16:colId xmlns:a16="http://schemas.microsoft.com/office/drawing/2014/main" val="1055845392"/>
                    </a:ext>
                  </a:extLst>
                </a:gridCol>
                <a:gridCol w="754623">
                  <a:extLst>
                    <a:ext uri="{9D8B030D-6E8A-4147-A177-3AD203B41FA5}">
                      <a16:colId xmlns:a16="http://schemas.microsoft.com/office/drawing/2014/main" val="718302683"/>
                    </a:ext>
                  </a:extLst>
                </a:gridCol>
                <a:gridCol w="831653">
                  <a:extLst>
                    <a:ext uri="{9D8B030D-6E8A-4147-A177-3AD203B41FA5}">
                      <a16:colId xmlns:a16="http://schemas.microsoft.com/office/drawing/2014/main" val="3798236355"/>
                    </a:ext>
                  </a:extLst>
                </a:gridCol>
              </a:tblGrid>
              <a:tr h="393694">
                <a:tc>
                  <a:txBody>
                    <a:bodyPr/>
                    <a:lstStyle/>
                    <a:p>
                      <a:pPr algn="ctr"/>
                      <a:endParaRPr lang="pt-PT"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pt-PT" sz="1800" dirty="0"/>
                        <a:t>C0</a:t>
                      </a:r>
                    </a:p>
                  </a:txBody>
                  <a:tcPr>
                    <a:lnL w="12700" cap="flat" cmpd="sng" algn="ctr">
                      <a:noFill/>
                      <a:prstDash val="solid"/>
                      <a:round/>
                      <a:headEnd type="none" w="med" len="med"/>
                      <a:tailEnd type="none" w="med" len="med"/>
                    </a:lnL>
                  </a:tcPr>
                </a:tc>
                <a:tc>
                  <a:txBody>
                    <a:bodyPr/>
                    <a:lstStyle/>
                    <a:p>
                      <a:pPr algn="ctr"/>
                      <a:r>
                        <a:rPr lang="pt-PT" sz="1800" dirty="0"/>
                        <a:t>C1</a:t>
                      </a:r>
                    </a:p>
                  </a:txBody>
                  <a:tcPr/>
                </a:tc>
                <a:tc>
                  <a:txBody>
                    <a:bodyPr/>
                    <a:lstStyle/>
                    <a:p>
                      <a:pPr algn="ctr"/>
                      <a:r>
                        <a:rPr lang="pt-PT" sz="1800" dirty="0"/>
                        <a:t>C2</a:t>
                      </a:r>
                    </a:p>
                  </a:txBody>
                  <a:tcPr/>
                </a:tc>
                <a:extLst>
                  <a:ext uri="{0D108BD9-81ED-4DB2-BD59-A6C34878D82A}">
                    <a16:rowId xmlns:a16="http://schemas.microsoft.com/office/drawing/2014/main" val="3460015338"/>
                  </a:ext>
                </a:extLst>
              </a:tr>
              <a:tr h="322458">
                <a:tc>
                  <a:txBody>
                    <a:bodyPr/>
                    <a:lstStyle/>
                    <a:p>
                      <a:pPr algn="ctr"/>
                      <a:r>
                        <a:rPr lang="pt-PT" sz="1800" b="1" dirty="0">
                          <a:solidFill>
                            <a:schemeClr val="bg1"/>
                          </a:solidFill>
                        </a:rPr>
                        <a:t>C0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pt-PT" sz="1800" dirty="0"/>
                        <a:t>0</a:t>
                      </a:r>
                    </a:p>
                  </a:txBody>
                  <a:tcPr>
                    <a:lnL w="12700" cap="flat" cmpd="sng" algn="ctr">
                      <a:noFill/>
                      <a:prstDash val="solid"/>
                      <a:round/>
                      <a:headEnd type="none" w="med" len="med"/>
                      <a:tailEnd type="none" w="med" len="med"/>
                    </a:lnL>
                  </a:tcPr>
                </a:tc>
                <a:tc>
                  <a:txBody>
                    <a:bodyPr/>
                    <a:lstStyle/>
                    <a:p>
                      <a:pPr algn="ctr"/>
                      <a:r>
                        <a:rPr lang="pt-PT" sz="1800" dirty="0"/>
                        <a:t>47.2</a:t>
                      </a:r>
                    </a:p>
                  </a:txBody>
                  <a:tcPr/>
                </a:tc>
                <a:tc>
                  <a:txBody>
                    <a:bodyPr/>
                    <a:lstStyle/>
                    <a:p>
                      <a:pPr algn="ctr"/>
                      <a:r>
                        <a:rPr lang="pt-PT" sz="1800" dirty="0"/>
                        <a:t>21.9</a:t>
                      </a:r>
                    </a:p>
                  </a:txBody>
                  <a:tcPr/>
                </a:tc>
                <a:extLst>
                  <a:ext uri="{0D108BD9-81ED-4DB2-BD59-A6C34878D82A}">
                    <a16:rowId xmlns:a16="http://schemas.microsoft.com/office/drawing/2014/main" val="3799424983"/>
                  </a:ext>
                </a:extLst>
              </a:tr>
              <a:tr h="322458">
                <a:tc>
                  <a:txBody>
                    <a:bodyPr/>
                    <a:lstStyle/>
                    <a:p>
                      <a:pPr algn="ctr"/>
                      <a:r>
                        <a:rPr lang="pt-PT" sz="1800" b="1" dirty="0">
                          <a:solidFill>
                            <a:schemeClr val="bg1"/>
                          </a:solidFill>
                        </a:rPr>
                        <a:t>C1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pt-PT" sz="1800" dirty="0"/>
                        <a:t>47.2</a:t>
                      </a:r>
                    </a:p>
                  </a:txBody>
                  <a:tcPr>
                    <a:lnL w="12700" cap="flat" cmpd="sng" algn="ctr">
                      <a:noFill/>
                      <a:prstDash val="solid"/>
                      <a:round/>
                      <a:headEnd type="none" w="med" len="med"/>
                      <a:tailEnd type="none" w="med" len="med"/>
                    </a:lnL>
                  </a:tcPr>
                </a:tc>
                <a:tc>
                  <a:txBody>
                    <a:bodyPr/>
                    <a:lstStyle/>
                    <a:p>
                      <a:pPr algn="ctr"/>
                      <a:r>
                        <a:rPr lang="pt-PT" sz="1800" dirty="0"/>
                        <a:t>0</a:t>
                      </a:r>
                    </a:p>
                  </a:txBody>
                  <a:tcPr/>
                </a:tc>
                <a:tc>
                  <a:txBody>
                    <a:bodyPr/>
                    <a:lstStyle/>
                    <a:p>
                      <a:pPr algn="ctr"/>
                      <a:r>
                        <a:rPr lang="pt-PT" sz="1800" dirty="0"/>
                        <a:t>47.8</a:t>
                      </a:r>
                    </a:p>
                  </a:txBody>
                  <a:tcPr/>
                </a:tc>
                <a:extLst>
                  <a:ext uri="{0D108BD9-81ED-4DB2-BD59-A6C34878D82A}">
                    <a16:rowId xmlns:a16="http://schemas.microsoft.com/office/drawing/2014/main" val="1678535299"/>
                  </a:ext>
                </a:extLst>
              </a:tr>
              <a:tr h="322458">
                <a:tc>
                  <a:txBody>
                    <a:bodyPr/>
                    <a:lstStyle/>
                    <a:p>
                      <a:pPr algn="ctr"/>
                      <a:r>
                        <a:rPr lang="pt-PT" sz="1800" b="1" dirty="0">
                          <a:solidFill>
                            <a:schemeClr val="bg1"/>
                          </a:solidFill>
                        </a:rPr>
                        <a:t>C2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pt-PT" sz="1800" dirty="0"/>
                        <a:t>21.9</a:t>
                      </a:r>
                    </a:p>
                  </a:txBody>
                  <a:tcPr>
                    <a:lnL w="12700" cap="flat" cmpd="sng" algn="ctr">
                      <a:noFill/>
                      <a:prstDash val="solid"/>
                      <a:round/>
                      <a:headEnd type="none" w="med" len="med"/>
                      <a:tailEnd type="none" w="med" len="med"/>
                    </a:lnL>
                  </a:tcPr>
                </a:tc>
                <a:tc>
                  <a:txBody>
                    <a:bodyPr/>
                    <a:lstStyle/>
                    <a:p>
                      <a:pPr algn="ctr"/>
                      <a:r>
                        <a:rPr lang="pt-PT" sz="1800" dirty="0"/>
                        <a:t>47.8</a:t>
                      </a:r>
                    </a:p>
                  </a:txBody>
                  <a:tcPr/>
                </a:tc>
                <a:tc>
                  <a:txBody>
                    <a:bodyPr/>
                    <a:lstStyle/>
                    <a:p>
                      <a:pPr algn="ctr"/>
                      <a:r>
                        <a:rPr lang="pt-PT" sz="1800" dirty="0"/>
                        <a:t>0</a:t>
                      </a:r>
                    </a:p>
                  </a:txBody>
                  <a:tcPr/>
                </a:tc>
                <a:extLst>
                  <a:ext uri="{0D108BD9-81ED-4DB2-BD59-A6C34878D82A}">
                    <a16:rowId xmlns:a16="http://schemas.microsoft.com/office/drawing/2014/main" val="2634488719"/>
                  </a:ext>
                </a:extLst>
              </a:tr>
            </a:tbl>
          </a:graphicData>
        </a:graphic>
      </p:graphicFrame>
      <p:sp>
        <p:nvSpPr>
          <p:cNvPr id="64" name="CaixaDeTexto 65">
            <a:extLst>
              <a:ext uri="{FF2B5EF4-FFF2-40B4-BE49-F238E27FC236}">
                <a16:creationId xmlns:a16="http://schemas.microsoft.com/office/drawing/2014/main" id="{ED6A65A6-6130-0144-BDCC-1D0F91D34044}"/>
              </a:ext>
            </a:extLst>
          </p:cNvPr>
          <p:cNvSpPr txBox="1"/>
          <p:nvPr/>
        </p:nvSpPr>
        <p:spPr>
          <a:xfrm>
            <a:off x="879610" y="9380938"/>
            <a:ext cx="4181845" cy="4591642"/>
          </a:xfrm>
          <a:prstGeom prst="rect">
            <a:avLst/>
          </a:prstGeom>
          <a:noFill/>
        </p:spPr>
        <p:txBody>
          <a:bodyPr wrap="square" rtlCol="0">
            <a:spAutoFit/>
          </a:bodyPr>
          <a:lstStyle/>
          <a:p>
            <a:r>
              <a:rPr lang="en-US" sz="1949" b="1" dirty="0"/>
              <a:t>Objectives of PCA</a:t>
            </a:r>
            <a:r>
              <a:rPr lang="en-US" sz="1949" dirty="0"/>
              <a:t>:</a:t>
            </a:r>
          </a:p>
          <a:p>
            <a:pPr marL="303739" indent="-303739">
              <a:buFontTx/>
              <a:buChar char="-"/>
            </a:pPr>
            <a:r>
              <a:rPr lang="en-US" sz="1949" dirty="0"/>
              <a:t>Build new variables (linear combinations of existing variables)</a:t>
            </a:r>
          </a:p>
          <a:p>
            <a:pPr marL="303739" indent="-303739">
              <a:buFontTx/>
              <a:buChar char="-"/>
            </a:pPr>
            <a:r>
              <a:rPr lang="en-US" sz="1949" dirty="0"/>
              <a:t>Reduce dimensionality  </a:t>
            </a:r>
          </a:p>
          <a:p>
            <a:r>
              <a:rPr lang="en-US" sz="1949" b="1" dirty="0"/>
              <a:t>Interpretation Scree Plot</a:t>
            </a:r>
            <a:r>
              <a:rPr lang="en-US" sz="1949" dirty="0"/>
              <a:t>:</a:t>
            </a:r>
          </a:p>
          <a:p>
            <a:pPr marL="303739" indent="-303739">
              <a:buFontTx/>
              <a:buChar char="-"/>
            </a:pPr>
            <a:r>
              <a:rPr lang="en-US" sz="1949" dirty="0"/>
              <a:t>PC 1 explains 32 % of the variation</a:t>
            </a:r>
          </a:p>
          <a:p>
            <a:pPr marL="303739" indent="-303739">
              <a:buFontTx/>
              <a:buChar char="-"/>
            </a:pPr>
            <a:r>
              <a:rPr lang="en-US" sz="1949" dirty="0"/>
              <a:t>PC1 – PC4 explains 86 % of the variation which can be considered as adequate</a:t>
            </a:r>
          </a:p>
          <a:p>
            <a:r>
              <a:rPr lang="en-US" sz="1949" b="1" dirty="0"/>
              <a:t>Further use of PCA:</a:t>
            </a:r>
          </a:p>
          <a:p>
            <a:pPr marL="303739" indent="-303739">
              <a:buFontTx/>
              <a:buChar char="-"/>
            </a:pPr>
            <a:r>
              <a:rPr lang="en-US" sz="1949" dirty="0"/>
              <a:t>Computed PC’s can be used for the following clustering analysis or a linear regression</a:t>
            </a:r>
          </a:p>
          <a:p>
            <a:endParaRPr lang="en-US" sz="1949" dirty="0"/>
          </a:p>
          <a:p>
            <a:endParaRPr lang="en-US" sz="1949" dirty="0"/>
          </a:p>
        </p:txBody>
      </p:sp>
      <p:sp>
        <p:nvSpPr>
          <p:cNvPr id="67" name="CaixaDeTexto 66">
            <a:extLst>
              <a:ext uri="{FF2B5EF4-FFF2-40B4-BE49-F238E27FC236}">
                <a16:creationId xmlns:a16="http://schemas.microsoft.com/office/drawing/2014/main" id="{4C0D21CD-9FCA-3548-B153-B8C7A28518DF}"/>
              </a:ext>
            </a:extLst>
          </p:cNvPr>
          <p:cNvSpPr txBox="1"/>
          <p:nvPr/>
        </p:nvSpPr>
        <p:spPr>
          <a:xfrm>
            <a:off x="6929798" y="1745455"/>
            <a:ext cx="6874930" cy="3070071"/>
          </a:xfrm>
          <a:prstGeom prst="rect">
            <a:avLst/>
          </a:prstGeom>
          <a:noFill/>
        </p:spPr>
        <p:txBody>
          <a:bodyPr wrap="square" rtlCol="0">
            <a:spAutoFit/>
          </a:bodyPr>
          <a:lstStyle/>
          <a:p>
            <a:r>
              <a:rPr lang="en-US" sz="1950" b="1" dirty="0"/>
              <a:t>Normality Assumption:</a:t>
            </a:r>
          </a:p>
          <a:p>
            <a:pPr algn="just"/>
            <a:r>
              <a:rPr lang="en-US" sz="1950" dirty="0"/>
              <a:t>In order to use standard techniques (parametric statistical methods), the dataset has to follow the normal distribution</a:t>
            </a:r>
          </a:p>
          <a:p>
            <a:endParaRPr lang="en-US" sz="1950" dirty="0"/>
          </a:p>
          <a:p>
            <a:r>
              <a:rPr lang="en-US" sz="1950" b="1" dirty="0"/>
              <a:t>Quantile-Quantile Plot (QQ-Plot):</a:t>
            </a:r>
          </a:p>
          <a:p>
            <a:pPr algn="just"/>
            <a:r>
              <a:rPr lang="en-US" sz="1950" dirty="0"/>
              <a:t> A QQ-Plot is a graphical method to verify a normal distribution. If the datapoints (represents the quantiles of the dataset) are close to line (represents normal distribution), the data is normally distributed.</a:t>
            </a:r>
          </a:p>
          <a:p>
            <a:endParaRPr lang="pt-PT" dirty="0"/>
          </a:p>
        </p:txBody>
      </p:sp>
      <p:pic>
        <p:nvPicPr>
          <p:cNvPr id="68" name="Picture 5">
            <a:extLst>
              <a:ext uri="{FF2B5EF4-FFF2-40B4-BE49-F238E27FC236}">
                <a16:creationId xmlns:a16="http://schemas.microsoft.com/office/drawing/2014/main" id="{811A2038-9C57-FF40-84C8-74CC0C75EA4B}"/>
              </a:ext>
            </a:extLst>
          </p:cNvPr>
          <p:cNvPicPr>
            <a:picLocks noChangeAspect="1"/>
          </p:cNvPicPr>
          <p:nvPr/>
        </p:nvPicPr>
        <p:blipFill rotWithShape="1">
          <a:blip r:embed="rId5"/>
          <a:srcRect t="8031"/>
          <a:stretch/>
        </p:blipFill>
        <p:spPr>
          <a:xfrm>
            <a:off x="8438311" y="4121935"/>
            <a:ext cx="4241416" cy="2861276"/>
          </a:xfrm>
          <a:prstGeom prst="rect">
            <a:avLst/>
          </a:prstGeom>
        </p:spPr>
      </p:pic>
      <p:sp>
        <p:nvSpPr>
          <p:cNvPr id="69" name="CaixaDeTexto 74">
            <a:extLst>
              <a:ext uri="{FF2B5EF4-FFF2-40B4-BE49-F238E27FC236}">
                <a16:creationId xmlns:a16="http://schemas.microsoft.com/office/drawing/2014/main" id="{403B560B-5146-D349-8FE6-1C0BF29AF1D5}"/>
              </a:ext>
            </a:extLst>
          </p:cNvPr>
          <p:cNvSpPr txBox="1"/>
          <p:nvPr/>
        </p:nvSpPr>
        <p:spPr>
          <a:xfrm>
            <a:off x="6901876" y="6932567"/>
            <a:ext cx="7275337" cy="1292662"/>
          </a:xfrm>
          <a:prstGeom prst="rect">
            <a:avLst/>
          </a:prstGeom>
          <a:noFill/>
        </p:spPr>
        <p:txBody>
          <a:bodyPr wrap="square" rtlCol="0">
            <a:spAutoFit/>
          </a:bodyPr>
          <a:lstStyle/>
          <a:p>
            <a:r>
              <a:rPr lang="en-US" sz="1950" b="1" dirty="0"/>
              <a:t>Interpretation QQ-Plot:</a:t>
            </a:r>
          </a:p>
          <a:p>
            <a:pPr algn="just"/>
            <a:r>
              <a:rPr lang="en-US" sz="1950" dirty="0"/>
              <a:t>The datapoints are close to the line. Hence, we can assume normal distribution and are able to apply standard parametric statistical methods.</a:t>
            </a:r>
          </a:p>
        </p:txBody>
      </p:sp>
      <p:sp>
        <p:nvSpPr>
          <p:cNvPr id="72" name="CaixaDeTexto 74">
            <a:extLst>
              <a:ext uri="{FF2B5EF4-FFF2-40B4-BE49-F238E27FC236}">
                <a16:creationId xmlns:a16="http://schemas.microsoft.com/office/drawing/2014/main" id="{05BB4B95-04CA-BB41-AB82-6F2742112A35}"/>
              </a:ext>
            </a:extLst>
          </p:cNvPr>
          <p:cNvSpPr txBox="1"/>
          <p:nvPr/>
        </p:nvSpPr>
        <p:spPr>
          <a:xfrm>
            <a:off x="14570832" y="1757370"/>
            <a:ext cx="5518238" cy="2793072"/>
          </a:xfrm>
          <a:prstGeom prst="rect">
            <a:avLst/>
          </a:prstGeom>
          <a:noFill/>
        </p:spPr>
        <p:txBody>
          <a:bodyPr wrap="square" rtlCol="0">
            <a:spAutoFit/>
          </a:bodyPr>
          <a:lstStyle/>
          <a:p>
            <a:r>
              <a:rPr lang="en-US" sz="1950" b="1" dirty="0"/>
              <a:t>Correlation:</a:t>
            </a:r>
          </a:p>
          <a:p>
            <a:pPr algn="just"/>
            <a:r>
              <a:rPr lang="en-US" sz="1950" dirty="0"/>
              <a:t>The correlation heatmap shows</a:t>
            </a:r>
          </a:p>
          <a:p>
            <a:pPr marL="342900" indent="-342900" algn="just">
              <a:buAutoNum type="arabicPeriod"/>
            </a:pPr>
            <a:r>
              <a:rPr lang="en-US" sz="1950" dirty="0"/>
              <a:t>Strong negative correlation between </a:t>
            </a:r>
            <a:r>
              <a:rPr lang="en-US" sz="1950" b="1" dirty="0"/>
              <a:t>sugar</a:t>
            </a:r>
            <a:r>
              <a:rPr lang="en-US" sz="1950" dirty="0"/>
              <a:t> and the </a:t>
            </a:r>
            <a:r>
              <a:rPr lang="en-US" sz="1950" b="1" dirty="0"/>
              <a:t>rating</a:t>
            </a:r>
          </a:p>
          <a:p>
            <a:pPr marL="342900" indent="-342900" algn="just">
              <a:buAutoNum type="arabicPeriod"/>
            </a:pPr>
            <a:r>
              <a:rPr lang="en-US" sz="1950" dirty="0"/>
              <a:t>Strong negative correlation between </a:t>
            </a:r>
            <a:r>
              <a:rPr lang="en-US" sz="1950" b="1" dirty="0"/>
              <a:t>sugar</a:t>
            </a:r>
            <a:r>
              <a:rPr lang="en-US" sz="1950" dirty="0"/>
              <a:t> and </a:t>
            </a:r>
            <a:r>
              <a:rPr lang="en-US" sz="1950" b="1" dirty="0"/>
              <a:t>carbohydrates</a:t>
            </a:r>
          </a:p>
          <a:p>
            <a:pPr marL="342900" indent="-342900" algn="just">
              <a:buAutoNum type="arabicPeriod"/>
            </a:pPr>
            <a:r>
              <a:rPr lang="en-US" sz="1950" dirty="0"/>
              <a:t>Strong positive correlation between </a:t>
            </a:r>
            <a:r>
              <a:rPr lang="en-US" sz="1950" b="1" dirty="0"/>
              <a:t>fiber</a:t>
            </a:r>
            <a:r>
              <a:rPr lang="en-US" sz="1950" dirty="0"/>
              <a:t> and </a:t>
            </a:r>
            <a:r>
              <a:rPr lang="en-US" sz="1950" b="1" dirty="0"/>
              <a:t>potassium</a:t>
            </a:r>
          </a:p>
          <a:p>
            <a:pPr marL="342900" indent="-342900" algn="just">
              <a:buAutoNum type="arabicPeriod"/>
            </a:pPr>
            <a:r>
              <a:rPr lang="en-US" sz="1950" dirty="0"/>
              <a:t>Average correlation among all other variables</a:t>
            </a:r>
          </a:p>
        </p:txBody>
      </p:sp>
      <p:pic>
        <p:nvPicPr>
          <p:cNvPr id="73" name="Picture 14">
            <a:extLst>
              <a:ext uri="{FF2B5EF4-FFF2-40B4-BE49-F238E27FC236}">
                <a16:creationId xmlns:a16="http://schemas.microsoft.com/office/drawing/2014/main" id="{948D2A23-C6D8-7545-BED8-4971A39E8733}"/>
              </a:ext>
            </a:extLst>
          </p:cNvPr>
          <p:cNvPicPr>
            <a:picLocks noChangeAspect="1"/>
          </p:cNvPicPr>
          <p:nvPr/>
        </p:nvPicPr>
        <p:blipFill>
          <a:blip r:embed="rId6"/>
          <a:stretch>
            <a:fillRect/>
          </a:stretch>
        </p:blipFill>
        <p:spPr>
          <a:xfrm>
            <a:off x="14932147" y="4676776"/>
            <a:ext cx="5156923" cy="3431037"/>
          </a:xfrm>
          <a:prstGeom prst="rect">
            <a:avLst/>
          </a:prstGeom>
        </p:spPr>
      </p:pic>
      <p:sp>
        <p:nvSpPr>
          <p:cNvPr id="19" name="CaixaDeTexto 18">
            <a:extLst>
              <a:ext uri="{FF2B5EF4-FFF2-40B4-BE49-F238E27FC236}">
                <a16:creationId xmlns:a16="http://schemas.microsoft.com/office/drawing/2014/main" id="{5DD414D8-FA5B-DE4C-9B7C-8F0F7A4D21C9}"/>
              </a:ext>
            </a:extLst>
          </p:cNvPr>
          <p:cNvSpPr txBox="1"/>
          <p:nvPr/>
        </p:nvSpPr>
        <p:spPr>
          <a:xfrm>
            <a:off x="16859426" y="27784764"/>
            <a:ext cx="4605315" cy="2031325"/>
          </a:xfrm>
          <a:prstGeom prst="rect">
            <a:avLst/>
          </a:prstGeom>
          <a:noFill/>
        </p:spPr>
        <p:txBody>
          <a:bodyPr wrap="square" rtlCol="0">
            <a:spAutoFit/>
          </a:bodyPr>
          <a:lstStyle/>
          <a:p>
            <a:pPr algn="ctr"/>
            <a:r>
              <a:rPr lang="en-US" dirty="0"/>
              <a:t>Nova IMS – Data Science &amp; Advanced Analytics</a:t>
            </a:r>
          </a:p>
          <a:p>
            <a:pPr algn="ctr"/>
            <a:r>
              <a:rPr lang="en-US" dirty="0"/>
              <a:t>Statistics for Data Science  </a:t>
            </a:r>
          </a:p>
          <a:p>
            <a:pPr algn="ctr"/>
            <a:r>
              <a:rPr lang="en-US" dirty="0"/>
              <a:t>2019/20</a:t>
            </a:r>
          </a:p>
          <a:p>
            <a:pPr algn="ctr"/>
            <a:endParaRPr lang="en-US" dirty="0"/>
          </a:p>
          <a:p>
            <a:pPr algn="ctr"/>
            <a:r>
              <a:rPr lang="en-US" dirty="0"/>
              <a:t>Ana </a:t>
            </a:r>
            <a:r>
              <a:rPr lang="pt-PT" dirty="0"/>
              <a:t>Cláudia Alferes</a:t>
            </a:r>
            <a:r>
              <a:rPr lang="en-US" dirty="0"/>
              <a:t>		M20190932</a:t>
            </a:r>
          </a:p>
          <a:p>
            <a:pPr algn="ctr"/>
            <a:r>
              <a:rPr lang="en-US" dirty="0"/>
              <a:t>Lennart Dangers		M20190251</a:t>
            </a:r>
          </a:p>
          <a:p>
            <a:pPr algn="ctr"/>
            <a:r>
              <a:rPr lang="en-US" dirty="0"/>
              <a:t>Pedro Santos			M20190420 </a:t>
            </a:r>
          </a:p>
        </p:txBody>
      </p:sp>
      <p:pic>
        <p:nvPicPr>
          <p:cNvPr id="1026" name="Picture 2">
            <a:extLst>
              <a:ext uri="{FF2B5EF4-FFF2-40B4-BE49-F238E27FC236}">
                <a16:creationId xmlns:a16="http://schemas.microsoft.com/office/drawing/2014/main" id="{FBD5EFBE-DC94-1048-B524-D689786067A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3735" t="11877" r="14563" b="6383"/>
          <a:stretch/>
        </p:blipFill>
        <p:spPr bwMode="auto">
          <a:xfrm>
            <a:off x="16877777" y="25821146"/>
            <a:ext cx="1722457" cy="1963618"/>
          </a:xfrm>
          <a:prstGeom prst="rect">
            <a:avLst/>
          </a:prstGeom>
          <a:noFill/>
          <a:extLst>
            <a:ext uri="{909E8E84-426E-40DD-AFC4-6F175D3DCCD1}">
              <a14:hiddenFill xmlns:a14="http://schemas.microsoft.com/office/drawing/2010/main">
                <a:solidFill>
                  <a:srgbClr val="FFFFFF"/>
                </a:solidFill>
              </a14:hiddenFill>
            </a:ext>
          </a:extLst>
        </p:spPr>
      </p:pic>
      <p:sp>
        <p:nvSpPr>
          <p:cNvPr id="74" name="CaixaDeTexto 65">
            <a:extLst>
              <a:ext uri="{FF2B5EF4-FFF2-40B4-BE49-F238E27FC236}">
                <a16:creationId xmlns:a16="http://schemas.microsoft.com/office/drawing/2014/main" id="{7F9AE5EC-8DDA-6541-89DC-F10705ED6003}"/>
              </a:ext>
            </a:extLst>
          </p:cNvPr>
          <p:cNvSpPr txBox="1"/>
          <p:nvPr/>
        </p:nvSpPr>
        <p:spPr>
          <a:xfrm>
            <a:off x="900082" y="26204927"/>
            <a:ext cx="15309736" cy="2792175"/>
          </a:xfrm>
          <a:prstGeom prst="rect">
            <a:avLst/>
          </a:prstGeom>
          <a:noFill/>
        </p:spPr>
        <p:txBody>
          <a:bodyPr wrap="square" rtlCol="0">
            <a:spAutoFit/>
          </a:bodyPr>
          <a:lstStyle/>
          <a:p>
            <a:r>
              <a:rPr lang="en-US" sz="1950" dirty="0"/>
              <a:t>Cereals are grown for their highly nutritious edible seeds which are often referred to as grains, but once they are processed and mix with other ingredients in order to be commercialized,  they might become a dangerous to our health.</a:t>
            </a:r>
          </a:p>
          <a:p>
            <a:endParaRPr lang="en-US" sz="1949" dirty="0"/>
          </a:p>
          <a:p>
            <a:pPr marL="342900" indent="-342900">
              <a:buFont typeface="Arial" panose="020B0604020202020204" pitchFamily="34" charset="0"/>
              <a:buChar char="•"/>
            </a:pPr>
            <a:r>
              <a:rPr lang="en-US" sz="1949" b="1" dirty="0"/>
              <a:t>PCA analysis </a:t>
            </a:r>
            <a:r>
              <a:rPr lang="en-US" sz="1949" dirty="0"/>
              <a:t>we can see that the most import feature in cereals are values for Potassium and Carbs; Sugar; Calories and Sodium.</a:t>
            </a:r>
          </a:p>
          <a:p>
            <a:endParaRPr lang="en-US" sz="1949" b="1" dirty="0"/>
          </a:p>
          <a:p>
            <a:pPr marL="342900" indent="-342900">
              <a:buFont typeface="Arial" panose="020B0604020202020204" pitchFamily="34" charset="0"/>
              <a:buChar char="•"/>
            </a:pPr>
            <a:r>
              <a:rPr lang="en-US" sz="1949" b="1" dirty="0"/>
              <a:t>Clustering</a:t>
            </a:r>
            <a:r>
              <a:rPr lang="en-US" sz="1949" dirty="0"/>
              <a:t> </a:t>
            </a:r>
            <a:r>
              <a:rPr lang="en-US" sz="1949" b="1" dirty="0"/>
              <a:t>analysis</a:t>
            </a:r>
            <a:r>
              <a:rPr lang="en-US" sz="1949" dirty="0"/>
              <a:t> show us an overview of the differences and similarities between groups of cereals with emphasis on the rating variable made by the consumers of the different cereals. We can easily see that healthier cereals have higher ratings.</a:t>
            </a:r>
          </a:p>
          <a:p>
            <a:endParaRPr lang="en-US" sz="1949" dirty="0"/>
          </a:p>
          <a:p>
            <a:pPr marL="342900" indent="-342900">
              <a:buFont typeface="Arial" panose="020B0604020202020204" pitchFamily="34" charset="0"/>
              <a:buChar char="•"/>
            </a:pPr>
            <a:r>
              <a:rPr lang="en-US" sz="1949" b="1" dirty="0"/>
              <a:t>Linear Regression </a:t>
            </a:r>
            <a:r>
              <a:rPr lang="en-US" sz="1949" dirty="0"/>
              <a:t>proves the conclusions above as a higher amount of sugars will lead to a lower rating.</a:t>
            </a:r>
            <a:endParaRPr lang="en-US" sz="1949" b="1" dirty="0"/>
          </a:p>
        </p:txBody>
      </p:sp>
      <p:pic>
        <p:nvPicPr>
          <p:cNvPr id="25" name="Gráfico 24">
            <a:extLst>
              <a:ext uri="{FF2B5EF4-FFF2-40B4-BE49-F238E27FC236}">
                <a16:creationId xmlns:a16="http://schemas.microsoft.com/office/drawing/2014/main" id="{8BCDE0C6-4399-5148-8342-548F423B629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62941" y="4442464"/>
            <a:ext cx="547627" cy="547627"/>
          </a:xfrm>
          <a:prstGeom prst="rect">
            <a:avLst/>
          </a:prstGeom>
        </p:spPr>
      </p:pic>
      <p:grpSp>
        <p:nvGrpSpPr>
          <p:cNvPr id="30" name="Agrupar 29">
            <a:extLst>
              <a:ext uri="{FF2B5EF4-FFF2-40B4-BE49-F238E27FC236}">
                <a16:creationId xmlns:a16="http://schemas.microsoft.com/office/drawing/2014/main" id="{8A728C10-CD3C-6E4E-8C2C-5F6C26A8AB4F}"/>
              </a:ext>
            </a:extLst>
          </p:cNvPr>
          <p:cNvGrpSpPr/>
          <p:nvPr/>
        </p:nvGrpSpPr>
        <p:grpSpPr>
          <a:xfrm>
            <a:off x="743707" y="3465671"/>
            <a:ext cx="6118359" cy="1837327"/>
            <a:chOff x="743707" y="3465671"/>
            <a:chExt cx="6118359" cy="1837327"/>
          </a:xfrm>
        </p:grpSpPr>
        <p:grpSp>
          <p:nvGrpSpPr>
            <p:cNvPr id="27" name="Agrupar 26">
              <a:extLst>
                <a:ext uri="{FF2B5EF4-FFF2-40B4-BE49-F238E27FC236}">
                  <a16:creationId xmlns:a16="http://schemas.microsoft.com/office/drawing/2014/main" id="{204986E6-2540-544D-93F8-D662F2D900B5}"/>
                </a:ext>
              </a:extLst>
            </p:cNvPr>
            <p:cNvGrpSpPr/>
            <p:nvPr/>
          </p:nvGrpSpPr>
          <p:grpSpPr>
            <a:xfrm>
              <a:off x="743707" y="3465671"/>
              <a:ext cx="6118359" cy="1837327"/>
              <a:chOff x="771629" y="3458452"/>
              <a:chExt cx="6118359" cy="1837327"/>
            </a:xfrm>
          </p:grpSpPr>
          <p:grpSp>
            <p:nvGrpSpPr>
              <p:cNvPr id="71" name="Agrupar 70">
                <a:extLst>
                  <a:ext uri="{FF2B5EF4-FFF2-40B4-BE49-F238E27FC236}">
                    <a16:creationId xmlns:a16="http://schemas.microsoft.com/office/drawing/2014/main" id="{24E8D3F3-E671-FE47-B3BE-4204B20C6BD3}"/>
                  </a:ext>
                </a:extLst>
              </p:cNvPr>
              <p:cNvGrpSpPr/>
              <p:nvPr/>
            </p:nvGrpSpPr>
            <p:grpSpPr>
              <a:xfrm>
                <a:off x="771629" y="3458452"/>
                <a:ext cx="6118359" cy="1837327"/>
                <a:chOff x="717678" y="11808337"/>
                <a:chExt cx="6118359" cy="1837327"/>
              </a:xfrm>
            </p:grpSpPr>
            <p:pic>
              <p:nvPicPr>
                <p:cNvPr id="41" name="Imagem 40">
                  <a:extLst>
                    <a:ext uri="{FF2B5EF4-FFF2-40B4-BE49-F238E27FC236}">
                      <a16:creationId xmlns:a16="http://schemas.microsoft.com/office/drawing/2014/main" id="{D7BF7A5B-B1FE-8C43-8071-DF8CC71E6A5A}"/>
                    </a:ext>
                  </a:extLst>
                </p:cNvPr>
                <p:cNvPicPr>
                  <a:picLocks noChangeAspect="1"/>
                </p:cNvPicPr>
                <p:nvPr/>
              </p:nvPicPr>
              <p:blipFill>
                <a:blip r:embed="rId10"/>
                <a:stretch>
                  <a:fillRect/>
                </a:stretch>
              </p:blipFill>
              <p:spPr>
                <a:xfrm>
                  <a:off x="847178" y="11816538"/>
                  <a:ext cx="604987" cy="604987"/>
                </a:xfrm>
                <a:prstGeom prst="rect">
                  <a:avLst/>
                </a:prstGeom>
              </p:spPr>
            </p:pic>
            <p:sp>
              <p:nvSpPr>
                <p:cNvPr id="42" name="CaixaDeTexto 41">
                  <a:extLst>
                    <a:ext uri="{FF2B5EF4-FFF2-40B4-BE49-F238E27FC236}">
                      <a16:creationId xmlns:a16="http://schemas.microsoft.com/office/drawing/2014/main" id="{EABE72E6-1C27-3047-8F44-942C5FAB5356}"/>
                    </a:ext>
                  </a:extLst>
                </p:cNvPr>
                <p:cNvSpPr txBox="1"/>
                <p:nvPr/>
              </p:nvSpPr>
              <p:spPr>
                <a:xfrm>
                  <a:off x="717678" y="12379126"/>
                  <a:ext cx="863983" cy="337657"/>
                </a:xfrm>
                <a:prstGeom prst="rect">
                  <a:avLst/>
                </a:prstGeom>
                <a:noFill/>
              </p:spPr>
              <p:txBody>
                <a:bodyPr wrap="square" rtlCol="0">
                  <a:spAutoFit/>
                </a:bodyPr>
                <a:lstStyle/>
                <a:p>
                  <a:r>
                    <a:rPr lang="pt-PT" sz="1594" dirty="0"/>
                    <a:t>Rating</a:t>
                  </a:r>
                </a:p>
              </p:txBody>
            </p:sp>
            <p:pic>
              <p:nvPicPr>
                <p:cNvPr id="44" name="Imagem 43">
                  <a:extLst>
                    <a:ext uri="{FF2B5EF4-FFF2-40B4-BE49-F238E27FC236}">
                      <a16:creationId xmlns:a16="http://schemas.microsoft.com/office/drawing/2014/main" id="{2E87CBBF-172A-0943-BF42-55BAB1975563}"/>
                    </a:ext>
                  </a:extLst>
                </p:cNvPr>
                <p:cNvPicPr>
                  <a:picLocks noChangeAspect="1"/>
                </p:cNvPicPr>
                <p:nvPr/>
              </p:nvPicPr>
              <p:blipFill>
                <a:blip r:embed="rId11"/>
                <a:stretch>
                  <a:fillRect/>
                </a:stretch>
              </p:blipFill>
              <p:spPr>
                <a:xfrm>
                  <a:off x="1581661" y="11816538"/>
                  <a:ext cx="609951" cy="609951"/>
                </a:xfrm>
                <a:prstGeom prst="rect">
                  <a:avLst/>
                </a:prstGeom>
              </p:spPr>
            </p:pic>
            <p:sp>
              <p:nvSpPr>
                <p:cNvPr id="45" name="CaixaDeTexto 44">
                  <a:extLst>
                    <a:ext uri="{FF2B5EF4-FFF2-40B4-BE49-F238E27FC236}">
                      <a16:creationId xmlns:a16="http://schemas.microsoft.com/office/drawing/2014/main" id="{6FD5C7DE-A9A1-D242-87B5-8CB08E6092D2}"/>
                    </a:ext>
                  </a:extLst>
                </p:cNvPr>
                <p:cNvSpPr txBox="1"/>
                <p:nvPr/>
              </p:nvSpPr>
              <p:spPr>
                <a:xfrm>
                  <a:off x="1449398" y="12379126"/>
                  <a:ext cx="1008697" cy="337657"/>
                </a:xfrm>
                <a:prstGeom prst="rect">
                  <a:avLst/>
                </a:prstGeom>
                <a:noFill/>
              </p:spPr>
              <p:txBody>
                <a:bodyPr wrap="square" rtlCol="0">
                  <a:spAutoFit/>
                </a:bodyPr>
                <a:lstStyle/>
                <a:p>
                  <a:r>
                    <a:rPr lang="pt-PT" sz="1594" dirty="0"/>
                    <a:t>Calories</a:t>
                  </a:r>
                </a:p>
              </p:txBody>
            </p:sp>
            <p:pic>
              <p:nvPicPr>
                <p:cNvPr id="47" name="Imagem 46">
                  <a:extLst>
                    <a:ext uri="{FF2B5EF4-FFF2-40B4-BE49-F238E27FC236}">
                      <a16:creationId xmlns:a16="http://schemas.microsoft.com/office/drawing/2014/main" id="{EDC2B574-EF0B-A045-B5D4-B98A9663B57E}"/>
                    </a:ext>
                  </a:extLst>
                </p:cNvPr>
                <p:cNvPicPr>
                  <a:picLocks noChangeAspect="1"/>
                </p:cNvPicPr>
                <p:nvPr/>
              </p:nvPicPr>
              <p:blipFill>
                <a:blip r:embed="rId12"/>
                <a:stretch>
                  <a:fillRect/>
                </a:stretch>
              </p:blipFill>
              <p:spPr>
                <a:xfrm>
                  <a:off x="2345147" y="11816538"/>
                  <a:ext cx="604987" cy="604987"/>
                </a:xfrm>
                <a:prstGeom prst="rect">
                  <a:avLst/>
                </a:prstGeom>
              </p:spPr>
            </p:pic>
            <p:sp>
              <p:nvSpPr>
                <p:cNvPr id="48" name="CaixaDeTexto 47">
                  <a:extLst>
                    <a:ext uri="{FF2B5EF4-FFF2-40B4-BE49-F238E27FC236}">
                      <a16:creationId xmlns:a16="http://schemas.microsoft.com/office/drawing/2014/main" id="{7AA3608F-0F0C-974E-B6AD-B28EE70462A1}"/>
                    </a:ext>
                  </a:extLst>
                </p:cNvPr>
                <p:cNvSpPr txBox="1"/>
                <p:nvPr/>
              </p:nvSpPr>
              <p:spPr>
                <a:xfrm>
                  <a:off x="2261815" y="12375007"/>
                  <a:ext cx="1008697" cy="337657"/>
                </a:xfrm>
                <a:prstGeom prst="rect">
                  <a:avLst/>
                </a:prstGeom>
                <a:noFill/>
              </p:spPr>
              <p:txBody>
                <a:bodyPr wrap="square" rtlCol="0">
                  <a:spAutoFit/>
                </a:bodyPr>
                <a:lstStyle/>
                <a:p>
                  <a:r>
                    <a:rPr lang="pt-PT" sz="1594" dirty="0"/>
                    <a:t>Protein</a:t>
                  </a:r>
                </a:p>
              </p:txBody>
            </p:sp>
            <p:pic>
              <p:nvPicPr>
                <p:cNvPr id="50" name="Imagem 49">
                  <a:extLst>
                    <a:ext uri="{FF2B5EF4-FFF2-40B4-BE49-F238E27FC236}">
                      <a16:creationId xmlns:a16="http://schemas.microsoft.com/office/drawing/2014/main" id="{C02A8A95-F8A6-E447-8282-3D331AAF147E}"/>
                    </a:ext>
                  </a:extLst>
                </p:cNvPr>
                <p:cNvPicPr>
                  <a:picLocks noChangeAspect="1"/>
                </p:cNvPicPr>
                <p:nvPr/>
              </p:nvPicPr>
              <p:blipFill>
                <a:blip r:embed="rId13"/>
                <a:stretch>
                  <a:fillRect/>
                </a:stretch>
              </p:blipFill>
              <p:spPr>
                <a:xfrm>
                  <a:off x="2345147" y="12758295"/>
                  <a:ext cx="604987" cy="604987"/>
                </a:xfrm>
                <a:prstGeom prst="rect">
                  <a:avLst/>
                </a:prstGeom>
              </p:spPr>
            </p:pic>
            <p:sp>
              <p:nvSpPr>
                <p:cNvPr id="51" name="CaixaDeTexto 50">
                  <a:extLst>
                    <a:ext uri="{FF2B5EF4-FFF2-40B4-BE49-F238E27FC236}">
                      <a16:creationId xmlns:a16="http://schemas.microsoft.com/office/drawing/2014/main" id="{166B57CC-3285-BA47-BD6C-F5E35F08AB85}"/>
                    </a:ext>
                  </a:extLst>
                </p:cNvPr>
                <p:cNvSpPr txBox="1"/>
                <p:nvPr/>
              </p:nvSpPr>
              <p:spPr>
                <a:xfrm>
                  <a:off x="2336191" y="13308132"/>
                  <a:ext cx="646980" cy="337532"/>
                </a:xfrm>
                <a:prstGeom prst="rect">
                  <a:avLst/>
                </a:prstGeom>
                <a:noFill/>
              </p:spPr>
              <p:txBody>
                <a:bodyPr wrap="square" rtlCol="0">
                  <a:spAutoFit/>
                </a:bodyPr>
                <a:lstStyle/>
                <a:p>
                  <a:r>
                    <a:rPr lang="pt-PT" sz="1594" dirty="0"/>
                    <a:t>Fiber</a:t>
                  </a:r>
                </a:p>
              </p:txBody>
            </p:sp>
            <p:pic>
              <p:nvPicPr>
                <p:cNvPr id="55" name="Gráfico 54">
                  <a:extLst>
                    <a:ext uri="{FF2B5EF4-FFF2-40B4-BE49-F238E27FC236}">
                      <a16:creationId xmlns:a16="http://schemas.microsoft.com/office/drawing/2014/main" id="{C73C48C0-3C9B-8E4C-9369-34705F27F26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6131" y="12758295"/>
                  <a:ext cx="603268" cy="603268"/>
                </a:xfrm>
                <a:prstGeom prst="rect">
                  <a:avLst/>
                </a:prstGeom>
              </p:spPr>
            </p:pic>
            <p:sp>
              <p:nvSpPr>
                <p:cNvPr id="56" name="CaixaDeTexto 55">
                  <a:extLst>
                    <a:ext uri="{FF2B5EF4-FFF2-40B4-BE49-F238E27FC236}">
                      <a16:creationId xmlns:a16="http://schemas.microsoft.com/office/drawing/2014/main" id="{8F257CB5-1723-F244-894C-71AE20194DF0}"/>
                    </a:ext>
                  </a:extLst>
                </p:cNvPr>
                <p:cNvSpPr txBox="1"/>
                <p:nvPr/>
              </p:nvSpPr>
              <p:spPr>
                <a:xfrm>
                  <a:off x="717678" y="13289386"/>
                  <a:ext cx="863983" cy="337657"/>
                </a:xfrm>
                <a:prstGeom prst="rect">
                  <a:avLst/>
                </a:prstGeom>
                <a:noFill/>
              </p:spPr>
              <p:txBody>
                <a:bodyPr wrap="square" rtlCol="0">
                  <a:spAutoFit/>
                </a:bodyPr>
                <a:lstStyle/>
                <a:p>
                  <a:r>
                    <a:rPr lang="pt-PT" sz="1594" dirty="0"/>
                    <a:t>Sugar</a:t>
                  </a:r>
                </a:p>
              </p:txBody>
            </p:sp>
            <p:sp>
              <p:nvSpPr>
                <p:cNvPr id="59" name="CaixaDeTexto 58">
                  <a:extLst>
                    <a:ext uri="{FF2B5EF4-FFF2-40B4-BE49-F238E27FC236}">
                      <a16:creationId xmlns:a16="http://schemas.microsoft.com/office/drawing/2014/main" id="{00035705-3E16-DB4D-858F-7B54AD7CB5E1}"/>
                    </a:ext>
                  </a:extLst>
                </p:cNvPr>
                <p:cNvSpPr txBox="1"/>
                <p:nvPr/>
              </p:nvSpPr>
              <p:spPr>
                <a:xfrm>
                  <a:off x="1483270" y="13293505"/>
                  <a:ext cx="888641" cy="348748"/>
                </a:xfrm>
                <a:prstGeom prst="rect">
                  <a:avLst/>
                </a:prstGeom>
                <a:noFill/>
              </p:spPr>
              <p:txBody>
                <a:bodyPr wrap="square" rtlCol="0">
                  <a:spAutoFit/>
                </a:bodyPr>
                <a:lstStyle/>
                <a:p>
                  <a:r>
                    <a:rPr lang="en-US" sz="1594" dirty="0"/>
                    <a:t>Sodium</a:t>
                  </a:r>
                </a:p>
              </p:txBody>
            </p:sp>
            <p:sp>
              <p:nvSpPr>
                <p:cNvPr id="60" name="CaixaDeTexto 59">
                  <a:extLst>
                    <a:ext uri="{FF2B5EF4-FFF2-40B4-BE49-F238E27FC236}">
                      <a16:creationId xmlns:a16="http://schemas.microsoft.com/office/drawing/2014/main" id="{EAD22D96-38F2-9147-9AE6-243F46CF05AE}"/>
                    </a:ext>
                  </a:extLst>
                </p:cNvPr>
                <p:cNvSpPr txBox="1"/>
                <p:nvPr/>
              </p:nvSpPr>
              <p:spPr>
                <a:xfrm>
                  <a:off x="4062262" y="12242798"/>
                  <a:ext cx="2773775" cy="992195"/>
                </a:xfrm>
                <a:prstGeom prst="rect">
                  <a:avLst/>
                </a:prstGeom>
                <a:noFill/>
              </p:spPr>
              <p:txBody>
                <a:bodyPr wrap="square" rtlCol="0">
                  <a:spAutoFit/>
                </a:bodyPr>
                <a:lstStyle/>
                <a:p>
                  <a:r>
                    <a:rPr lang="en-US" sz="1949" dirty="0"/>
                    <a:t>Standardize everything related to weight to </a:t>
                  </a:r>
                  <a:r>
                    <a:rPr lang="en-US" sz="1949" b="1" dirty="0"/>
                    <a:t>100</a:t>
                  </a:r>
                  <a:r>
                    <a:rPr lang="en-US" sz="1949" dirty="0"/>
                    <a:t> </a:t>
                  </a:r>
                  <a:r>
                    <a:rPr lang="en-US" sz="1949" b="1" dirty="0"/>
                    <a:t>Grams</a:t>
                  </a:r>
                </a:p>
              </p:txBody>
            </p:sp>
            <p:sp>
              <p:nvSpPr>
                <p:cNvPr id="61" name="Chaveta à Direita 60">
                  <a:extLst>
                    <a:ext uri="{FF2B5EF4-FFF2-40B4-BE49-F238E27FC236}">
                      <a16:creationId xmlns:a16="http://schemas.microsoft.com/office/drawing/2014/main" id="{A0DB7C4F-980B-B849-B88B-9EA94E4BFCF2}"/>
                    </a:ext>
                  </a:extLst>
                </p:cNvPr>
                <p:cNvSpPr/>
                <p:nvPr/>
              </p:nvSpPr>
              <p:spPr>
                <a:xfrm>
                  <a:off x="3719393" y="11808337"/>
                  <a:ext cx="320379" cy="1826365"/>
                </a:xfrm>
                <a:prstGeom prst="righ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161996" tIns="80998" rIns="161996" bIns="80998" numCol="1" spcCol="0" rtlCol="0" fromWordArt="0" anchor="ctr" anchorCtr="0" forceAA="0" compatLnSpc="1">
                  <a:prstTxWarp prst="textNoShape">
                    <a:avLst/>
                  </a:prstTxWarp>
                  <a:noAutofit/>
                </a:bodyPr>
                <a:lstStyle/>
                <a:p>
                  <a:pPr algn="ctr"/>
                  <a:endParaRPr lang="pt-PT" sz="8738" dirty="0"/>
                </a:p>
              </p:txBody>
            </p:sp>
          </p:grpSp>
          <p:grpSp>
            <p:nvGrpSpPr>
              <p:cNvPr id="26" name="Agrupar 25">
                <a:extLst>
                  <a:ext uri="{FF2B5EF4-FFF2-40B4-BE49-F238E27FC236}">
                    <a16:creationId xmlns:a16="http://schemas.microsoft.com/office/drawing/2014/main" id="{8E452D2A-66EA-334B-A993-23BF9DCCB69A}"/>
                  </a:ext>
                </a:extLst>
              </p:cNvPr>
              <p:cNvGrpSpPr/>
              <p:nvPr/>
            </p:nvGrpSpPr>
            <p:grpSpPr>
              <a:xfrm>
                <a:off x="3172048" y="4019239"/>
                <a:ext cx="686979" cy="1251822"/>
                <a:chOff x="3172048" y="4019239"/>
                <a:chExt cx="686979" cy="1251822"/>
              </a:xfrm>
            </p:grpSpPr>
            <p:pic>
              <p:nvPicPr>
                <p:cNvPr id="21" name="Gráfico 20">
                  <a:extLst>
                    <a:ext uri="{FF2B5EF4-FFF2-40B4-BE49-F238E27FC236}">
                      <a16:creationId xmlns:a16="http://schemas.microsoft.com/office/drawing/2014/main" id="{D9FE5D3A-AD93-A746-B454-67F16170C3E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183659" y="4414639"/>
                  <a:ext cx="547634" cy="547634"/>
                </a:xfrm>
                <a:prstGeom prst="rect">
                  <a:avLst/>
                </a:prstGeom>
              </p:spPr>
            </p:pic>
            <p:sp>
              <p:nvSpPr>
                <p:cNvPr id="77" name="CaixaDeTexto 76">
                  <a:extLst>
                    <a:ext uri="{FF2B5EF4-FFF2-40B4-BE49-F238E27FC236}">
                      <a16:creationId xmlns:a16="http://schemas.microsoft.com/office/drawing/2014/main" id="{0C0F5255-A4A4-3B43-A4A7-0B7E50E1EA6F}"/>
                    </a:ext>
                  </a:extLst>
                </p:cNvPr>
                <p:cNvSpPr txBox="1"/>
                <p:nvPr/>
              </p:nvSpPr>
              <p:spPr>
                <a:xfrm>
                  <a:off x="3212047" y="4933529"/>
                  <a:ext cx="646980" cy="337532"/>
                </a:xfrm>
                <a:prstGeom prst="rect">
                  <a:avLst/>
                </a:prstGeom>
                <a:noFill/>
              </p:spPr>
              <p:txBody>
                <a:bodyPr wrap="square" rtlCol="0">
                  <a:spAutoFit/>
                </a:bodyPr>
                <a:lstStyle/>
                <a:p>
                  <a:r>
                    <a:rPr lang="en-US" sz="1594" dirty="0"/>
                    <a:t>Fat</a:t>
                  </a:r>
                </a:p>
              </p:txBody>
            </p:sp>
            <p:sp>
              <p:nvSpPr>
                <p:cNvPr id="79" name="CaixaDeTexto 78">
                  <a:extLst>
                    <a:ext uri="{FF2B5EF4-FFF2-40B4-BE49-F238E27FC236}">
                      <a16:creationId xmlns:a16="http://schemas.microsoft.com/office/drawing/2014/main" id="{AFABD86C-1505-934A-888E-D1BB1FEC0474}"/>
                    </a:ext>
                  </a:extLst>
                </p:cNvPr>
                <p:cNvSpPr txBox="1"/>
                <p:nvPr/>
              </p:nvSpPr>
              <p:spPr>
                <a:xfrm>
                  <a:off x="3172048" y="4019239"/>
                  <a:ext cx="646980" cy="337532"/>
                </a:xfrm>
                <a:prstGeom prst="rect">
                  <a:avLst/>
                </a:prstGeom>
                <a:noFill/>
              </p:spPr>
              <p:txBody>
                <a:bodyPr wrap="square" rtlCol="0">
                  <a:spAutoFit/>
                </a:bodyPr>
                <a:lstStyle/>
                <a:p>
                  <a:r>
                    <a:rPr lang="en-US" sz="1594" dirty="0"/>
                    <a:t>Carbs</a:t>
                  </a:r>
                </a:p>
              </p:txBody>
            </p:sp>
          </p:grpSp>
        </p:grpSp>
        <p:pic>
          <p:nvPicPr>
            <p:cNvPr id="29" name="Imagem 28" descr="Uma imagem com objeto, relógio&#10;&#10;Descrição gerada automaticamente">
              <a:extLst>
                <a:ext uri="{FF2B5EF4-FFF2-40B4-BE49-F238E27FC236}">
                  <a16:creationId xmlns:a16="http://schemas.microsoft.com/office/drawing/2014/main" id="{7CC3B78B-9F99-2249-B933-7D94EC3F9555}"/>
                </a:ext>
              </a:extLst>
            </p:cNvPr>
            <p:cNvPicPr>
              <a:picLocks noChangeAspect="1"/>
            </p:cNvPicPr>
            <p:nvPr/>
          </p:nvPicPr>
          <p:blipFill>
            <a:blip r:embed="rId18"/>
            <a:stretch>
              <a:fillRect/>
            </a:stretch>
          </p:blipFill>
          <p:spPr>
            <a:xfrm>
              <a:off x="3132135" y="3551508"/>
              <a:ext cx="609600" cy="495300"/>
            </a:xfrm>
            <a:prstGeom prst="rect">
              <a:avLst/>
            </a:prstGeom>
          </p:spPr>
        </p:pic>
      </p:grpSp>
      <p:sp>
        <p:nvSpPr>
          <p:cNvPr id="87" name="CaixaDeTexto 65">
            <a:extLst>
              <a:ext uri="{FF2B5EF4-FFF2-40B4-BE49-F238E27FC236}">
                <a16:creationId xmlns:a16="http://schemas.microsoft.com/office/drawing/2014/main" id="{543035A7-6395-0B4C-9E20-5420E82A7D2D}"/>
              </a:ext>
            </a:extLst>
          </p:cNvPr>
          <p:cNvSpPr txBox="1"/>
          <p:nvPr/>
        </p:nvSpPr>
        <p:spPr>
          <a:xfrm>
            <a:off x="1102928" y="20887088"/>
            <a:ext cx="3812544" cy="3691780"/>
          </a:xfrm>
          <a:prstGeom prst="rect">
            <a:avLst/>
          </a:prstGeom>
          <a:noFill/>
        </p:spPr>
        <p:txBody>
          <a:bodyPr wrap="square" rtlCol="0">
            <a:spAutoFit/>
          </a:bodyPr>
          <a:lstStyle/>
          <a:p>
            <a:r>
              <a:rPr lang="en-US" sz="1949" b="1" dirty="0"/>
              <a:t>Objectives Linear Regression</a:t>
            </a:r>
            <a:r>
              <a:rPr lang="en-US" sz="1949" dirty="0"/>
              <a:t>:</a:t>
            </a:r>
          </a:p>
          <a:p>
            <a:pPr marL="303739" indent="-303739">
              <a:buFontTx/>
              <a:buChar char="-"/>
            </a:pPr>
            <a:r>
              <a:rPr lang="en-US" sz="1949" dirty="0"/>
              <a:t>Predicting the rating of cereals</a:t>
            </a:r>
          </a:p>
          <a:p>
            <a:pPr marL="303739" indent="-303739">
              <a:buFontTx/>
              <a:buChar char="-"/>
            </a:pPr>
            <a:r>
              <a:rPr lang="en-US" sz="1949" dirty="0"/>
              <a:t>Understanding the importance of each variable through the coefficients</a:t>
            </a:r>
          </a:p>
          <a:p>
            <a:r>
              <a:rPr lang="en-US" sz="1949" b="1" dirty="0"/>
              <a:t>Assumption of the Model:</a:t>
            </a:r>
          </a:p>
          <a:p>
            <a:pPr marL="342900" indent="-342900">
              <a:buFont typeface="Wingdings" pitchFamily="2" charset="2"/>
              <a:buChar char="ü"/>
            </a:pPr>
            <a:r>
              <a:rPr lang="en-US" sz="1949" dirty="0"/>
              <a:t>Linear in parameters </a:t>
            </a:r>
            <a:endParaRPr lang="en-US" sz="1949" b="1" dirty="0"/>
          </a:p>
          <a:p>
            <a:pPr marL="342900" indent="-342900">
              <a:buFont typeface="Wingdings" pitchFamily="2" charset="2"/>
              <a:buChar char="ü"/>
            </a:pPr>
            <a:r>
              <a:rPr lang="en-US" sz="1949" dirty="0"/>
              <a:t>No perfect collinearity</a:t>
            </a:r>
          </a:p>
          <a:p>
            <a:pPr marL="342900" indent="-342900">
              <a:buFont typeface="Wingdings" pitchFamily="2" charset="2"/>
              <a:buChar char="ü"/>
            </a:pPr>
            <a:r>
              <a:rPr lang="en-US" sz="1949" dirty="0"/>
              <a:t>Zero conditional zeros </a:t>
            </a:r>
          </a:p>
          <a:p>
            <a:pPr marL="342900" indent="-342900">
              <a:buFont typeface="Wingdings" pitchFamily="2" charset="2"/>
              <a:buChar char="ü"/>
            </a:pPr>
            <a:r>
              <a:rPr lang="en-US" sz="1949" dirty="0"/>
              <a:t>Homoscedasticity </a:t>
            </a:r>
          </a:p>
          <a:p>
            <a:pPr marL="342900" indent="-342900">
              <a:buFont typeface="Wingdings" pitchFamily="2" charset="2"/>
              <a:buChar char="ü"/>
            </a:pPr>
            <a:r>
              <a:rPr lang="en-US" sz="1949" dirty="0"/>
              <a:t>No correlation of errors</a:t>
            </a:r>
          </a:p>
          <a:p>
            <a:pPr marL="342900" indent="-342900">
              <a:buFont typeface="Wingdings" pitchFamily="2" charset="2"/>
              <a:buChar char="ü"/>
            </a:pPr>
            <a:r>
              <a:rPr lang="en-US" sz="1949" dirty="0"/>
              <a:t>Normality</a:t>
            </a:r>
          </a:p>
        </p:txBody>
      </p:sp>
      <mc:AlternateContent xmlns:mc="http://schemas.openxmlformats.org/markup-compatibility/2006">
        <mc:Choice xmlns:a14="http://schemas.microsoft.com/office/drawing/2010/main" Requires="a14">
          <p:sp>
            <p:nvSpPr>
              <p:cNvPr id="88" name="CaixaDeTexto 65">
                <a:extLst>
                  <a:ext uri="{FF2B5EF4-FFF2-40B4-BE49-F238E27FC236}">
                    <a16:creationId xmlns:a16="http://schemas.microsoft.com/office/drawing/2014/main" id="{64FE6A90-B42B-F449-B133-B9426E0814D9}"/>
                  </a:ext>
                </a:extLst>
              </p:cNvPr>
              <p:cNvSpPr txBox="1"/>
              <p:nvPr/>
            </p:nvSpPr>
            <p:spPr>
              <a:xfrm>
                <a:off x="11687990" y="20498309"/>
                <a:ext cx="7051918" cy="2192010"/>
              </a:xfrm>
              <a:prstGeom prst="rect">
                <a:avLst/>
              </a:prstGeom>
              <a:noFill/>
            </p:spPr>
            <p:txBody>
              <a:bodyPr wrap="square" rtlCol="0">
                <a:spAutoFit/>
              </a:bodyPr>
              <a:lstStyle/>
              <a:p>
                <a:pPr algn="ctr"/>
                <a:r>
                  <a:rPr lang="en-US" sz="1949" b="1" dirty="0"/>
                  <a:t>Multiple Linear Regression with  2 Principal Components</a:t>
                </a:r>
              </a:p>
              <a:p>
                <a:pPr algn="ctr"/>
                <a14:m>
                  <m:oMath xmlns:m="http://schemas.openxmlformats.org/officeDocument/2006/math">
                    <m:sSub>
                      <m:sSubPr>
                        <m:ctrlPr>
                          <a:rPr lang="pt-PT" sz="1949" i="1" smtClean="0">
                            <a:latin typeface="Cambria Math" panose="02040503050406030204" pitchFamily="18" charset="0"/>
                          </a:rPr>
                        </m:ctrlPr>
                      </m:sSubPr>
                      <m:e>
                        <m:r>
                          <a:rPr lang="pt-PT" sz="1949" b="0" i="1">
                            <a:latin typeface="Cambria Math" panose="02040503050406030204" pitchFamily="18" charset="0"/>
                          </a:rPr>
                          <m:t>𝑦</m:t>
                        </m:r>
                      </m:e>
                      <m:sub>
                        <m:r>
                          <a:rPr lang="pt-PT" sz="1949" b="0" i="1" smtClean="0">
                            <a:latin typeface="Cambria Math" panose="02040503050406030204" pitchFamily="18" charset="0"/>
                          </a:rPr>
                          <m:t>𝑖</m:t>
                        </m:r>
                      </m:sub>
                    </m:sSub>
                    <m:r>
                      <a:rPr lang="pt-PT" sz="1949" b="0" i="1" smtClean="0">
                        <a:latin typeface="Cambria Math" panose="02040503050406030204" pitchFamily="18" charset="0"/>
                      </a:rPr>
                      <m:t>= </m:t>
                    </m:r>
                    <m:sSub>
                      <m:sSubPr>
                        <m:ctrlPr>
                          <a:rPr lang="pt-PT" sz="1949" i="1" smtClean="0">
                            <a:latin typeface="Cambria Math" panose="02040503050406030204" pitchFamily="18" charset="0"/>
                            <a:ea typeface="Cambria Math" panose="02040503050406030204" pitchFamily="18" charset="0"/>
                          </a:rPr>
                        </m:ctrlPr>
                      </m:sSubPr>
                      <m:e>
                        <m:r>
                          <a:rPr lang="pt-PT" sz="1949" b="0" i="1">
                            <a:latin typeface="Cambria Math" panose="02040503050406030204" pitchFamily="18" charset="0"/>
                            <a:ea typeface="Cambria Math" panose="02040503050406030204" pitchFamily="18" charset="0"/>
                          </a:rPr>
                          <m:t>𝛽</m:t>
                        </m:r>
                      </m:e>
                      <m:sub>
                        <m:r>
                          <a:rPr lang="pt-PT" sz="1949" b="0" i="1" smtClean="0">
                            <a:latin typeface="Cambria Math" panose="02040503050406030204" pitchFamily="18" charset="0"/>
                            <a:ea typeface="Cambria Math" panose="02040503050406030204" pitchFamily="18" charset="0"/>
                          </a:rPr>
                          <m:t>0</m:t>
                        </m:r>
                      </m:sub>
                    </m:sSub>
                  </m:oMath>
                </a14:m>
                <a:r>
                  <a:rPr lang="en-US" sz="1949" dirty="0"/>
                  <a:t> + </a:t>
                </a:r>
                <a14:m>
                  <m:oMath xmlns:m="http://schemas.openxmlformats.org/officeDocument/2006/math">
                    <m:sSub>
                      <m:sSubPr>
                        <m:ctrlPr>
                          <a:rPr lang="pt-PT" sz="1949" i="1" smtClean="0">
                            <a:latin typeface="Cambria Math" panose="02040503050406030204" pitchFamily="18" charset="0"/>
                            <a:ea typeface="Cambria Math" panose="02040503050406030204" pitchFamily="18" charset="0"/>
                          </a:rPr>
                        </m:ctrlPr>
                      </m:sSubPr>
                      <m:e>
                        <m:r>
                          <a:rPr lang="pt-PT" sz="1949" b="0" i="1">
                            <a:latin typeface="Cambria Math" panose="02040503050406030204" pitchFamily="18" charset="0"/>
                            <a:ea typeface="Cambria Math" panose="02040503050406030204" pitchFamily="18" charset="0"/>
                          </a:rPr>
                          <m:t>𝛽</m:t>
                        </m:r>
                      </m:e>
                      <m:sub>
                        <m:r>
                          <a:rPr lang="pt-PT" sz="1949" b="0" i="1" smtClean="0">
                            <a:latin typeface="Cambria Math" panose="02040503050406030204" pitchFamily="18" charset="0"/>
                            <a:ea typeface="Cambria Math" panose="02040503050406030204" pitchFamily="18" charset="0"/>
                          </a:rPr>
                          <m:t>1</m:t>
                        </m:r>
                      </m:sub>
                    </m:sSub>
                    <m:sSub>
                      <m:sSubPr>
                        <m:ctrlPr>
                          <a:rPr lang="pt-PT" sz="1949" i="1" smtClean="0">
                            <a:latin typeface="Cambria Math" panose="02040503050406030204" pitchFamily="18" charset="0"/>
                            <a:ea typeface="Cambria Math" panose="02040503050406030204" pitchFamily="18" charset="0"/>
                          </a:rPr>
                        </m:ctrlPr>
                      </m:sSubPr>
                      <m:e>
                        <m:r>
                          <a:rPr lang="pt-PT" sz="1949" b="0" i="1">
                            <a:latin typeface="Cambria Math" panose="02040503050406030204" pitchFamily="18" charset="0"/>
                            <a:ea typeface="Cambria Math" panose="02040503050406030204" pitchFamily="18" charset="0"/>
                          </a:rPr>
                          <m:t>𝜒</m:t>
                        </m:r>
                      </m:e>
                      <m:sub>
                        <m:r>
                          <a:rPr lang="pt-PT" sz="1949" b="0" i="1" smtClean="0">
                            <a:latin typeface="Cambria Math" panose="02040503050406030204" pitchFamily="18" charset="0"/>
                            <a:ea typeface="Cambria Math" panose="02040503050406030204" pitchFamily="18" charset="0"/>
                          </a:rPr>
                          <m:t>𝑖</m:t>
                        </m:r>
                        <m:r>
                          <a:rPr lang="pt-PT" sz="1949" b="0" i="1" smtClean="0">
                            <a:latin typeface="Cambria Math" panose="02040503050406030204" pitchFamily="18" charset="0"/>
                            <a:ea typeface="Cambria Math" panose="02040503050406030204" pitchFamily="18" charset="0"/>
                          </a:rPr>
                          <m:t>1</m:t>
                        </m:r>
                      </m:sub>
                    </m:sSub>
                  </m:oMath>
                </a14:m>
                <a:r>
                  <a:rPr lang="en-US" sz="1949" dirty="0"/>
                  <a:t> + </a:t>
                </a:r>
                <a14:m>
                  <m:oMath xmlns:m="http://schemas.openxmlformats.org/officeDocument/2006/math">
                    <m:sSub>
                      <m:sSubPr>
                        <m:ctrlPr>
                          <a:rPr lang="pt-PT" sz="1949" i="1">
                            <a:latin typeface="Cambria Math" panose="02040503050406030204" pitchFamily="18" charset="0"/>
                            <a:ea typeface="Cambria Math" panose="02040503050406030204" pitchFamily="18" charset="0"/>
                          </a:rPr>
                        </m:ctrlPr>
                      </m:sSubPr>
                      <m:e>
                        <m:r>
                          <a:rPr lang="pt-PT" sz="1949" b="0" i="1">
                            <a:latin typeface="Cambria Math" panose="02040503050406030204" pitchFamily="18" charset="0"/>
                            <a:ea typeface="Cambria Math" panose="02040503050406030204" pitchFamily="18" charset="0"/>
                          </a:rPr>
                          <m:t>𝛽</m:t>
                        </m:r>
                      </m:e>
                      <m:sub>
                        <m:r>
                          <a:rPr lang="pt-PT" sz="1949" b="0" i="1" smtClean="0">
                            <a:latin typeface="Cambria Math" panose="02040503050406030204" pitchFamily="18" charset="0"/>
                            <a:ea typeface="Cambria Math" panose="02040503050406030204" pitchFamily="18" charset="0"/>
                          </a:rPr>
                          <m:t>2</m:t>
                        </m:r>
                      </m:sub>
                    </m:sSub>
                    <m:sSub>
                      <m:sSubPr>
                        <m:ctrlPr>
                          <a:rPr lang="pt-PT" sz="1949" i="1">
                            <a:latin typeface="Cambria Math" panose="02040503050406030204" pitchFamily="18" charset="0"/>
                            <a:ea typeface="Cambria Math" panose="02040503050406030204" pitchFamily="18" charset="0"/>
                          </a:rPr>
                        </m:ctrlPr>
                      </m:sSubPr>
                      <m:e>
                        <m:r>
                          <a:rPr lang="pt-PT" sz="1949" b="0" i="1">
                            <a:latin typeface="Cambria Math" panose="02040503050406030204" pitchFamily="18" charset="0"/>
                            <a:ea typeface="Cambria Math" panose="02040503050406030204" pitchFamily="18" charset="0"/>
                          </a:rPr>
                          <m:t>𝜒</m:t>
                        </m:r>
                      </m:e>
                      <m:sub>
                        <m:r>
                          <a:rPr lang="pt-PT" sz="1949" b="0" i="1">
                            <a:latin typeface="Cambria Math" panose="02040503050406030204" pitchFamily="18" charset="0"/>
                            <a:ea typeface="Cambria Math" panose="02040503050406030204" pitchFamily="18" charset="0"/>
                          </a:rPr>
                          <m:t>𝑖</m:t>
                        </m:r>
                        <m:r>
                          <a:rPr lang="pt-PT" sz="1949" b="0" i="1" smtClean="0">
                            <a:latin typeface="Cambria Math" panose="02040503050406030204" pitchFamily="18" charset="0"/>
                            <a:ea typeface="Cambria Math" panose="02040503050406030204" pitchFamily="18" charset="0"/>
                          </a:rPr>
                          <m:t>2</m:t>
                        </m:r>
                      </m:sub>
                    </m:sSub>
                  </m:oMath>
                </a14:m>
                <a:r>
                  <a:rPr lang="en-US" sz="1949" dirty="0"/>
                  <a:t> </a:t>
                </a:r>
                <a14:m>
                  <m:oMath xmlns:m="http://schemas.openxmlformats.org/officeDocument/2006/math">
                    <m:r>
                      <m:rPr>
                        <m:nor/>
                      </m:rPr>
                      <a:rPr lang="en-US" sz="1949" dirty="0"/>
                      <m:t>+</m:t>
                    </m:r>
                    <m:sSub>
                      <m:sSubPr>
                        <m:ctrlPr>
                          <a:rPr lang="en-US" sz="1949" i="1" dirty="0" smtClean="0">
                            <a:latin typeface="Cambria Math" panose="02040503050406030204" pitchFamily="18" charset="0"/>
                          </a:rPr>
                        </m:ctrlPr>
                      </m:sSubPr>
                      <m:e>
                        <m:r>
                          <a:rPr lang="en-US" sz="1949" b="0" i="1" dirty="0" smtClean="0">
                            <a:latin typeface="Cambria Math" panose="02040503050406030204" pitchFamily="18" charset="0"/>
                            <a:ea typeface="Cambria Math" panose="02040503050406030204" pitchFamily="18" charset="0"/>
                          </a:rPr>
                          <m:t>𝜖</m:t>
                        </m:r>
                      </m:e>
                      <m:sub>
                        <m:r>
                          <a:rPr lang="pt-PT" sz="1949" b="0" i="1" dirty="0" smtClean="0">
                            <a:latin typeface="Cambria Math" panose="02040503050406030204" pitchFamily="18" charset="0"/>
                          </a:rPr>
                          <m:t>𝑖</m:t>
                        </m:r>
                      </m:sub>
                    </m:sSub>
                  </m:oMath>
                </a14:m>
                <a:r>
                  <a:rPr lang="en-US" sz="1949" dirty="0"/>
                  <a:t> </a:t>
                </a:r>
              </a:p>
              <a:p>
                <a:pPr algn="ctr"/>
                <a14:m>
                  <m:oMathPara xmlns:m="http://schemas.openxmlformats.org/officeDocument/2006/math">
                    <m:oMathParaPr>
                      <m:jc m:val="centerGroup"/>
                    </m:oMathParaPr>
                    <m:oMath xmlns:m="http://schemas.openxmlformats.org/officeDocument/2006/math">
                      <m:r>
                        <a:rPr lang="pt-PT" sz="1949" b="0" i="1" smtClean="0">
                          <a:latin typeface="Cambria Math" panose="02040503050406030204" pitchFamily="18" charset="0"/>
                        </a:rPr>
                        <m:t>𝑖</m:t>
                      </m:r>
                      <m:r>
                        <a:rPr lang="pt-PT" sz="1949" b="0" i="1" smtClean="0">
                          <a:latin typeface="Cambria Math" panose="02040503050406030204" pitchFamily="18" charset="0"/>
                        </a:rPr>
                        <m:t>=1,2,…,73</m:t>
                      </m:r>
                    </m:oMath>
                  </m:oMathPara>
                </a14:m>
                <a:endParaRPr lang="en-US" sz="1949" u="sng" dirty="0"/>
              </a:p>
              <a:p>
                <a:endParaRPr lang="en-US" sz="1949" u="sng" dirty="0"/>
              </a:p>
              <a:p>
                <a:r>
                  <a:rPr lang="en-US" sz="1949" u="sng" dirty="0"/>
                  <a:t>R-squared</a:t>
                </a:r>
                <a:r>
                  <a:rPr lang="en-US" sz="1949" dirty="0"/>
                  <a:t>: 87%</a:t>
                </a:r>
              </a:p>
              <a:p>
                <a:r>
                  <a:rPr lang="en-US" sz="1949" u="sng" dirty="0"/>
                  <a:t>Significance</a:t>
                </a:r>
                <a:r>
                  <a:rPr lang="en-US" sz="1949" dirty="0"/>
                  <a:t>: PC1 and PC2 are highly significant on cereals rating.</a:t>
                </a:r>
              </a:p>
              <a:p>
                <a:endParaRPr lang="en-US" sz="1949" dirty="0"/>
              </a:p>
            </p:txBody>
          </p:sp>
        </mc:Choice>
        <mc:Fallback>
          <p:sp>
            <p:nvSpPr>
              <p:cNvPr id="88" name="CaixaDeTexto 65">
                <a:extLst>
                  <a:ext uri="{FF2B5EF4-FFF2-40B4-BE49-F238E27FC236}">
                    <a16:creationId xmlns:a16="http://schemas.microsoft.com/office/drawing/2014/main" id="{64FE6A90-B42B-F449-B133-B9426E0814D9}"/>
                  </a:ext>
                </a:extLst>
              </p:cNvPr>
              <p:cNvSpPr txBox="1">
                <a:spLocks noRot="1" noChangeAspect="1" noMove="1" noResize="1" noEditPoints="1" noAdjustHandles="1" noChangeArrowheads="1" noChangeShapeType="1" noTextEdit="1"/>
              </p:cNvSpPr>
              <p:nvPr/>
            </p:nvSpPr>
            <p:spPr>
              <a:xfrm>
                <a:off x="11687990" y="20498309"/>
                <a:ext cx="7051918" cy="2192010"/>
              </a:xfrm>
              <a:prstGeom prst="rect">
                <a:avLst/>
              </a:prstGeom>
              <a:blipFill>
                <a:blip r:embed="rId19"/>
                <a:stretch>
                  <a:fillRect l="-718" t="-1149"/>
                </a:stretch>
              </a:blipFill>
            </p:spPr>
            <p:txBody>
              <a:bodyPr/>
              <a:lstStyle/>
              <a:p>
                <a:r>
                  <a:rPr lang="pt-PT">
                    <a:noFill/>
                  </a:rPr>
                  <a:t> </a:t>
                </a:r>
              </a:p>
            </p:txBody>
          </p:sp>
        </mc:Fallback>
      </mc:AlternateContent>
      <p:pic>
        <p:nvPicPr>
          <p:cNvPr id="34" name="Gráfico 33">
            <a:extLst>
              <a:ext uri="{FF2B5EF4-FFF2-40B4-BE49-F238E27FC236}">
                <a16:creationId xmlns:a16="http://schemas.microsoft.com/office/drawing/2014/main" id="{6D9E111A-B501-944F-9B48-055DF5B664A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5690337" y="29303560"/>
            <a:ext cx="519481" cy="519481"/>
          </a:xfrm>
          <a:prstGeom prst="rect">
            <a:avLst/>
          </a:prstGeom>
        </p:spPr>
      </p:pic>
      <p:sp>
        <p:nvSpPr>
          <p:cNvPr id="92" name="CaixaDeTexto 65">
            <a:extLst>
              <a:ext uri="{FF2B5EF4-FFF2-40B4-BE49-F238E27FC236}">
                <a16:creationId xmlns:a16="http://schemas.microsoft.com/office/drawing/2014/main" id="{648E1A5C-A032-EB43-97B7-64EDCDE0058D}"/>
              </a:ext>
            </a:extLst>
          </p:cNvPr>
          <p:cNvSpPr txBox="1"/>
          <p:nvPr/>
        </p:nvSpPr>
        <p:spPr>
          <a:xfrm>
            <a:off x="11663572" y="23078809"/>
            <a:ext cx="8140441" cy="1592103"/>
          </a:xfrm>
          <a:prstGeom prst="rect">
            <a:avLst/>
          </a:prstGeom>
          <a:noFill/>
        </p:spPr>
        <p:txBody>
          <a:bodyPr wrap="square" rtlCol="0">
            <a:spAutoFit/>
          </a:bodyPr>
          <a:lstStyle/>
          <a:p>
            <a:r>
              <a:rPr lang="en-US" sz="1949" b="1" dirty="0"/>
              <a:t>Conclusion Linear Regression</a:t>
            </a:r>
            <a:r>
              <a:rPr lang="en-US" sz="1949" dirty="0"/>
              <a:t>:</a:t>
            </a:r>
          </a:p>
          <a:p>
            <a:r>
              <a:rPr lang="en-US" sz="1949" dirty="0"/>
              <a:t>The rating is mostly driven by sugars. Since our PC2 explains the most variance of sugars it’s the one which fits better the model for rating. </a:t>
            </a:r>
          </a:p>
          <a:p>
            <a:r>
              <a:rPr lang="en-US" sz="1949" dirty="0"/>
              <a:t>The addiction of PC1 improves the model score by adding the Potassium and Carbs components while keeping an easy interpretability.</a:t>
            </a:r>
          </a:p>
        </p:txBody>
      </p:sp>
      <p:pic>
        <p:nvPicPr>
          <p:cNvPr id="36" name="Imagem 35" descr="Uma imagem com mapa, texto&#10;&#10;Descrição gerada automaticamente">
            <a:extLst>
              <a:ext uri="{FF2B5EF4-FFF2-40B4-BE49-F238E27FC236}">
                <a16:creationId xmlns:a16="http://schemas.microsoft.com/office/drawing/2014/main" id="{E6C3DDA7-C64A-414D-93B8-03E25A818395}"/>
              </a:ext>
            </a:extLst>
          </p:cNvPr>
          <p:cNvPicPr>
            <a:picLocks noChangeAspect="1"/>
          </p:cNvPicPr>
          <p:nvPr/>
        </p:nvPicPr>
        <p:blipFill rotWithShape="1">
          <a:blip r:embed="rId22"/>
          <a:srcRect l="4076" t="9099" r="8050"/>
          <a:stretch/>
        </p:blipFill>
        <p:spPr>
          <a:xfrm>
            <a:off x="6203766" y="21975945"/>
            <a:ext cx="4195930" cy="3228257"/>
          </a:xfrm>
          <a:prstGeom prst="rect">
            <a:avLst/>
          </a:prstGeom>
        </p:spPr>
      </p:pic>
      <p:sp>
        <p:nvSpPr>
          <p:cNvPr id="93" name="CaixaDeTexto 65">
            <a:extLst>
              <a:ext uri="{FF2B5EF4-FFF2-40B4-BE49-F238E27FC236}">
                <a16:creationId xmlns:a16="http://schemas.microsoft.com/office/drawing/2014/main" id="{D1A073C8-ABC2-5C4D-BCA0-93E8EDE51751}"/>
              </a:ext>
            </a:extLst>
          </p:cNvPr>
          <p:cNvSpPr txBox="1"/>
          <p:nvPr/>
        </p:nvSpPr>
        <p:spPr>
          <a:xfrm>
            <a:off x="13612536" y="9141102"/>
            <a:ext cx="7107379" cy="4291688"/>
          </a:xfrm>
          <a:prstGeom prst="rect">
            <a:avLst/>
          </a:prstGeom>
          <a:noFill/>
        </p:spPr>
        <p:txBody>
          <a:bodyPr wrap="square" rtlCol="0">
            <a:spAutoFit/>
          </a:bodyPr>
          <a:lstStyle/>
          <a:p>
            <a:r>
              <a:rPr lang="en-US" sz="1949" b="1" dirty="0"/>
              <a:t>Conclusion PC</a:t>
            </a:r>
            <a:r>
              <a:rPr lang="en-US" sz="1949" dirty="0"/>
              <a:t>:</a:t>
            </a:r>
          </a:p>
          <a:p>
            <a:pPr marL="303739" indent="-303739" algn="just">
              <a:buFontTx/>
              <a:buChar char="-"/>
            </a:pPr>
            <a:r>
              <a:rPr lang="en-US" sz="1949" dirty="0"/>
              <a:t>PC1 (Potassium &amp; Carbs) is </a:t>
            </a:r>
            <a:r>
              <a:rPr lang="en-GB" sz="1949" dirty="0"/>
              <a:t>strongly positive correlated to carbo (complex carbohydrates) and highly negative correlated to potassium, therefore the PC1 increases with increasing in carbo and decrease with increasing in potassium</a:t>
            </a:r>
          </a:p>
          <a:p>
            <a:pPr marL="303739" indent="-303739" algn="just">
              <a:buFontTx/>
              <a:buChar char="-"/>
            </a:pPr>
            <a:r>
              <a:rPr lang="en-GB" sz="1949" dirty="0"/>
              <a:t>PC2 (High Sugar) has a strong negative correlation with sugar and a relatively high positive correlation with protein. PC2 mostly explains variable sugar</a:t>
            </a:r>
          </a:p>
          <a:p>
            <a:pPr marL="303739" indent="-303739" algn="just">
              <a:buFontTx/>
              <a:buChar char="-"/>
            </a:pPr>
            <a:r>
              <a:rPr lang="en-GB" sz="1949" dirty="0"/>
              <a:t>PC3 (High Calories) has a positive correlation with calories and is primarily an explanation of calories and increases with increasing calories</a:t>
            </a:r>
          </a:p>
          <a:p>
            <a:pPr marL="303739" indent="-303739" algn="just">
              <a:buFontTx/>
              <a:buChar char="-"/>
            </a:pPr>
            <a:r>
              <a:rPr lang="en-GB" sz="1949" dirty="0"/>
              <a:t>PC4 (Low Sodium) has a strong negative correlation with sodium and is primarily a measure of sodium. This PC decreases with increasing in sodium</a:t>
            </a:r>
            <a:endParaRPr lang="en-US" sz="1949" dirty="0"/>
          </a:p>
        </p:txBody>
      </p:sp>
      <p:pic>
        <p:nvPicPr>
          <p:cNvPr id="94" name="Picture 9">
            <a:extLst>
              <a:ext uri="{FF2B5EF4-FFF2-40B4-BE49-F238E27FC236}">
                <a16:creationId xmlns:a16="http://schemas.microsoft.com/office/drawing/2014/main" id="{078AA471-481B-E745-BE61-B2DD2D35A66D}"/>
              </a:ext>
            </a:extLst>
          </p:cNvPr>
          <p:cNvPicPr>
            <a:picLocks noChangeAspect="1"/>
          </p:cNvPicPr>
          <p:nvPr/>
        </p:nvPicPr>
        <p:blipFill>
          <a:blip r:embed="rId23"/>
          <a:stretch>
            <a:fillRect/>
          </a:stretch>
        </p:blipFill>
        <p:spPr>
          <a:xfrm>
            <a:off x="10577080" y="9728387"/>
            <a:ext cx="3035456" cy="3333921"/>
          </a:xfrm>
          <a:prstGeom prst="rect">
            <a:avLst/>
          </a:prstGeom>
        </p:spPr>
      </p:pic>
      <mc:AlternateContent xmlns:mc="http://schemas.openxmlformats.org/markup-compatibility/2006">
        <mc:Choice xmlns:a14="http://schemas.microsoft.com/office/drawing/2010/main" Requires="a14">
          <p:sp>
            <p:nvSpPr>
              <p:cNvPr id="95" name="CaixaDeTexto 65">
                <a:extLst>
                  <a:ext uri="{FF2B5EF4-FFF2-40B4-BE49-F238E27FC236}">
                    <a16:creationId xmlns:a16="http://schemas.microsoft.com/office/drawing/2014/main" id="{FBEDA9A1-A97B-9849-BEB5-9467DE5F5DB4}"/>
                  </a:ext>
                </a:extLst>
              </p:cNvPr>
              <p:cNvSpPr txBox="1"/>
              <p:nvPr/>
            </p:nvSpPr>
            <p:spPr>
              <a:xfrm>
                <a:off x="5167743" y="20379061"/>
                <a:ext cx="7051918" cy="1892056"/>
              </a:xfrm>
              <a:prstGeom prst="rect">
                <a:avLst/>
              </a:prstGeom>
              <a:noFill/>
            </p:spPr>
            <p:txBody>
              <a:bodyPr wrap="square" rtlCol="0">
                <a:spAutoFit/>
              </a:bodyPr>
              <a:lstStyle/>
              <a:p>
                <a:r>
                  <a:rPr lang="en-US" sz="1949" b="1" dirty="0"/>
                  <a:t>Simple Linear Regression with 1 Principal Component:</a:t>
                </a:r>
              </a:p>
              <a:p>
                <a:pPr marL="342900" indent="-342900">
                  <a:buFontTx/>
                  <a:buChar char="-"/>
                </a:pPr>
                <a:r>
                  <a:rPr lang="en-US" sz="1949" dirty="0"/>
                  <a:t>Adjusted R-squared: 86%</a:t>
                </a:r>
              </a:p>
              <a:p>
                <a:pPr marL="342900" indent="-342900">
                  <a:buFontTx/>
                  <a:buChar char="-"/>
                </a:pPr>
                <a:r>
                  <a:rPr lang="en-US" sz="1949" dirty="0"/>
                  <a:t>Intercept: 41.2</a:t>
                </a:r>
              </a:p>
              <a:p>
                <a:pPr marL="342900" indent="-342900">
                  <a:buFontTx/>
                  <a:buChar char="-"/>
                </a:pPr>
                <a:r>
                  <a:rPr lang="en-US" sz="1949" dirty="0"/>
                  <a:t>Slope: 7.6</a:t>
                </a:r>
              </a:p>
              <a:p>
                <a:pPr marL="342900" indent="-342900">
                  <a:buFontTx/>
                  <a:buChar char="-"/>
                </a:pPr>
                <a:r>
                  <a:rPr lang="en-US" sz="1949" dirty="0"/>
                  <a:t>Prob: 1.15</a:t>
                </a:r>
                <a14:m>
                  <m:oMath xmlns:m="http://schemas.openxmlformats.org/officeDocument/2006/math">
                    <m:sSup>
                      <m:sSupPr>
                        <m:ctrlPr>
                          <a:rPr lang="en-US" sz="1949" i="1" smtClean="0">
                            <a:latin typeface="Cambria Math" panose="02040503050406030204" pitchFamily="18" charset="0"/>
                          </a:rPr>
                        </m:ctrlPr>
                      </m:sSupPr>
                      <m:e>
                        <m:r>
                          <a:rPr lang="pt-PT" sz="1949" b="0" i="1" smtClean="0">
                            <a:latin typeface="Cambria Math" panose="02040503050406030204" pitchFamily="18" charset="0"/>
                          </a:rPr>
                          <m:t>𝑒</m:t>
                        </m:r>
                      </m:e>
                      <m:sup>
                        <m:r>
                          <a:rPr lang="pt-PT" sz="1949" b="0" i="1" smtClean="0">
                            <a:latin typeface="Cambria Math" panose="02040503050406030204" pitchFamily="18" charset="0"/>
                          </a:rPr>
                          <m:t>−32</m:t>
                        </m:r>
                      </m:sup>
                    </m:sSup>
                  </m:oMath>
                </a14:m>
                <a:endParaRPr lang="en-US" sz="1949" dirty="0"/>
              </a:p>
              <a:p>
                <a:endParaRPr lang="en-US" sz="1949" dirty="0"/>
              </a:p>
            </p:txBody>
          </p:sp>
        </mc:Choice>
        <mc:Fallback>
          <p:sp>
            <p:nvSpPr>
              <p:cNvPr id="95" name="CaixaDeTexto 65">
                <a:extLst>
                  <a:ext uri="{FF2B5EF4-FFF2-40B4-BE49-F238E27FC236}">
                    <a16:creationId xmlns:a16="http://schemas.microsoft.com/office/drawing/2014/main" id="{FBEDA9A1-A97B-9849-BEB5-9467DE5F5DB4}"/>
                  </a:ext>
                </a:extLst>
              </p:cNvPr>
              <p:cNvSpPr txBox="1">
                <a:spLocks noRot="1" noChangeAspect="1" noMove="1" noResize="1" noEditPoints="1" noAdjustHandles="1" noChangeArrowheads="1" noChangeShapeType="1" noTextEdit="1"/>
              </p:cNvSpPr>
              <p:nvPr/>
            </p:nvSpPr>
            <p:spPr>
              <a:xfrm>
                <a:off x="5167743" y="20379061"/>
                <a:ext cx="7051918" cy="1892056"/>
              </a:xfrm>
              <a:prstGeom prst="rect">
                <a:avLst/>
              </a:prstGeom>
              <a:blipFill>
                <a:blip r:embed="rId24"/>
                <a:stretch>
                  <a:fillRect l="-899" t="-1333"/>
                </a:stretch>
              </a:blipFill>
            </p:spPr>
            <p:txBody>
              <a:bodyPr/>
              <a:lstStyle/>
              <a:p>
                <a:r>
                  <a:rPr lang="pt-PT">
                    <a:noFill/>
                  </a:rPr>
                  <a:t> </a:t>
                </a:r>
              </a:p>
            </p:txBody>
          </p:sp>
        </mc:Fallback>
      </mc:AlternateContent>
    </p:spTree>
    <p:extLst>
      <p:ext uri="{BB962C8B-B14F-4D97-AF65-F5344CB8AC3E}">
        <p14:creationId xmlns:p14="http://schemas.microsoft.com/office/powerpoint/2010/main" val="2181788014"/>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399</TotalTime>
  <Words>664</Words>
  <Application>Microsoft Macintosh PowerPoint</Application>
  <PresentationFormat>Personalizados</PresentationFormat>
  <Paragraphs>183</Paragraphs>
  <Slides>1</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vt:i4>
      </vt:variant>
    </vt:vector>
  </HeadingPairs>
  <TitlesOfParts>
    <vt:vector size="7" baseType="lpstr">
      <vt:lpstr>Arial</vt:lpstr>
      <vt:lpstr>Calibri</vt:lpstr>
      <vt:lpstr>Calibri Light</vt:lpstr>
      <vt:lpstr>Cambria Math</vt:lpstr>
      <vt:lpstr>Wingdings</vt:lpstr>
      <vt:lpstr>Tema do Office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Claudia Ferreira Alves Alferes</dc:creator>
  <cp:lastModifiedBy>Ana Claudia Ferreira Alves Alferes</cp:lastModifiedBy>
  <cp:revision>62</cp:revision>
  <dcterms:created xsi:type="dcterms:W3CDTF">2020-01-16T16:28:11Z</dcterms:created>
  <dcterms:modified xsi:type="dcterms:W3CDTF">2020-01-17T16:13:10Z</dcterms:modified>
</cp:coreProperties>
</file>