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94" userDrawn="1">
          <p15:clr>
            <a:srgbClr val="A4A3A4"/>
          </p15:clr>
        </p15:guide>
        <p15:guide id="2" pos="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6F6F6"/>
    <a:srgbClr val="F2F5F9"/>
    <a:srgbClr val="EBEBEB"/>
    <a:srgbClr val="777777"/>
    <a:srgbClr val="F1F1F1"/>
    <a:srgbClr val="F4F4F9"/>
    <a:srgbClr val="FCF7F8"/>
    <a:srgbClr val="B6A0BA"/>
    <a:srgbClr val="8D6B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076"/>
  </p:normalViewPr>
  <p:slideViewPr>
    <p:cSldViewPr snapToGrid="0" snapToObjects="1" showGuides="1">
      <p:cViewPr varScale="1">
        <p:scale>
          <a:sx n="15" d="100"/>
          <a:sy n="15" d="100"/>
        </p:scale>
        <p:origin x="1734" y="204"/>
      </p:cViewPr>
      <p:guideLst>
        <p:guide orient="horz" pos="19294"/>
        <p:guide pos="5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561005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43530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188628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335952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84552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387960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66257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362277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276038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25665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97827CDD-72FD-3F42-A851-607D7209BFE1}" type="datetimeFigureOut">
              <a:rPr lang="es-ES_tradnl" smtClean="0"/>
              <a:t>14/08/2021</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30285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97827CDD-72FD-3F42-A851-607D7209BFE1}" type="datetimeFigureOut">
              <a:rPr lang="es-ES_tradnl" smtClean="0"/>
              <a:t>14/08/2021</a:t>
            </a:fld>
            <a:endParaRPr lang="es-ES_tradnl"/>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CD1A0B9C-B7CB-6B4E-A2C0-427F60404DE7}" type="slidenum">
              <a:rPr lang="es-ES_tradnl" smtClean="0"/>
              <a:t>‹#›</a:t>
            </a:fld>
            <a:endParaRPr lang="es-ES_tradnl"/>
          </a:p>
        </p:txBody>
      </p:sp>
    </p:spTree>
    <p:extLst>
      <p:ext uri="{BB962C8B-B14F-4D97-AF65-F5344CB8AC3E}">
        <p14:creationId xmlns:p14="http://schemas.microsoft.com/office/powerpoint/2010/main" val="4018818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 name="Rectángulo 3"/>
          <p:cNvSpPr/>
          <p:nvPr/>
        </p:nvSpPr>
        <p:spPr>
          <a:xfrm>
            <a:off x="44938" y="-1530"/>
            <a:ext cx="51161462" cy="8315785"/>
          </a:xfrm>
          <a:prstGeom prst="rect">
            <a:avLst/>
          </a:prstGeom>
          <a:solidFill>
            <a:srgbClr val="11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solidFill>
                <a:srgbClr val="351431"/>
              </a:solidFill>
              <a:latin typeface="Arial" panose="020B0604020202020204" pitchFamily="34" charset="0"/>
              <a:cs typeface="Arial" panose="020B0604020202020204" pitchFamily="34" charset="0"/>
            </a:endParaRPr>
          </a:p>
        </p:txBody>
      </p:sp>
      <p:sp>
        <p:nvSpPr>
          <p:cNvPr id="6" name="Text Placeholder 11">
            <a:extLst>
              <a:ext uri="{FF2B5EF4-FFF2-40B4-BE49-F238E27FC236}">
                <a16:creationId xmlns:a16="http://schemas.microsoft.com/office/drawing/2014/main" id="{6AC41E9A-CEC8-C44E-893E-3A5929390A10}"/>
              </a:ext>
            </a:extLst>
          </p:cNvPr>
          <p:cNvSpPr txBox="1">
            <a:spLocks/>
          </p:cNvSpPr>
          <p:nvPr/>
        </p:nvSpPr>
        <p:spPr>
          <a:xfrm>
            <a:off x="331569" y="740825"/>
            <a:ext cx="40013410" cy="3671425"/>
          </a:xfrm>
          <a:prstGeom prst="rect">
            <a:avLst/>
          </a:prstGeom>
        </p:spPr>
        <p:txBody>
          <a:bodyPr vert="horz" wrap="square" lIns="0" tIns="0" rIns="0" bIns="0" rtlCol="0" anchor="t"/>
          <a:lstStyle>
            <a:defPPr>
              <a:defRPr lang="es-ES_tradnl"/>
            </a:defPPr>
            <a:lvl1pPr marL="0" algn="l" defTabSz="4433011" rtl="0" eaLnBrk="1" latinLnBrk="0" hangingPunct="1">
              <a:defRPr sz="6720" kern="1200">
                <a:solidFill>
                  <a:schemeClr val="tx1">
                    <a:tint val="75000"/>
                  </a:schemeClr>
                </a:solidFill>
                <a:latin typeface="+mn-lt"/>
                <a:ea typeface="+mn-ea"/>
                <a:cs typeface="+mn-cs"/>
              </a:defRPr>
            </a:lvl1pPr>
            <a:lvl2pPr marL="2216506" algn="l" defTabSz="4433011" rtl="0" eaLnBrk="1" latinLnBrk="0" hangingPunct="1">
              <a:defRPr sz="8726" kern="1200">
                <a:solidFill>
                  <a:schemeClr val="tx1"/>
                </a:solidFill>
                <a:latin typeface="+mn-lt"/>
                <a:ea typeface="+mn-ea"/>
                <a:cs typeface="+mn-cs"/>
              </a:defRPr>
            </a:lvl2pPr>
            <a:lvl3pPr marL="4433011" algn="l" defTabSz="4433011" rtl="0" eaLnBrk="1" latinLnBrk="0" hangingPunct="1">
              <a:defRPr sz="8726" kern="1200">
                <a:solidFill>
                  <a:schemeClr val="tx1"/>
                </a:solidFill>
                <a:latin typeface="+mn-lt"/>
                <a:ea typeface="+mn-ea"/>
                <a:cs typeface="+mn-cs"/>
              </a:defRPr>
            </a:lvl3pPr>
            <a:lvl4pPr marL="6649517" algn="l" defTabSz="4433011" rtl="0" eaLnBrk="1" latinLnBrk="0" hangingPunct="1">
              <a:defRPr sz="8726" kern="1200">
                <a:solidFill>
                  <a:schemeClr val="tx1"/>
                </a:solidFill>
                <a:latin typeface="+mn-lt"/>
                <a:ea typeface="+mn-ea"/>
                <a:cs typeface="+mn-cs"/>
              </a:defRPr>
            </a:lvl4pPr>
            <a:lvl5pPr marL="8866022" algn="l" defTabSz="4433011" rtl="0" eaLnBrk="1" latinLnBrk="0" hangingPunct="1">
              <a:defRPr sz="8726" kern="1200">
                <a:solidFill>
                  <a:schemeClr val="tx1"/>
                </a:solidFill>
                <a:latin typeface="+mn-lt"/>
                <a:ea typeface="+mn-ea"/>
                <a:cs typeface="+mn-cs"/>
              </a:defRPr>
            </a:lvl5pPr>
            <a:lvl6pPr marL="11082528" algn="l" defTabSz="4433011" rtl="0" eaLnBrk="1" latinLnBrk="0" hangingPunct="1">
              <a:defRPr sz="8726" kern="1200">
                <a:solidFill>
                  <a:schemeClr val="tx1"/>
                </a:solidFill>
                <a:latin typeface="+mn-lt"/>
                <a:ea typeface="+mn-ea"/>
                <a:cs typeface="+mn-cs"/>
              </a:defRPr>
            </a:lvl6pPr>
            <a:lvl7pPr marL="13299034" algn="l" defTabSz="4433011" rtl="0" eaLnBrk="1" latinLnBrk="0" hangingPunct="1">
              <a:defRPr sz="8726" kern="1200">
                <a:solidFill>
                  <a:schemeClr val="tx1"/>
                </a:solidFill>
                <a:latin typeface="+mn-lt"/>
                <a:ea typeface="+mn-ea"/>
                <a:cs typeface="+mn-cs"/>
              </a:defRPr>
            </a:lvl7pPr>
            <a:lvl8pPr marL="15515539" algn="l" defTabSz="4433011" rtl="0" eaLnBrk="1" latinLnBrk="0" hangingPunct="1">
              <a:defRPr sz="8726" kern="1200">
                <a:solidFill>
                  <a:schemeClr val="tx1"/>
                </a:solidFill>
                <a:latin typeface="+mn-lt"/>
                <a:ea typeface="+mn-ea"/>
                <a:cs typeface="+mn-cs"/>
              </a:defRPr>
            </a:lvl8pPr>
            <a:lvl9pPr marL="17732045" algn="l" defTabSz="4433011" rtl="0" eaLnBrk="1" latinLnBrk="0" hangingPunct="1">
              <a:defRPr sz="8726" kern="1200">
                <a:solidFill>
                  <a:schemeClr val="tx1"/>
                </a:solidFill>
                <a:latin typeface="+mn-lt"/>
                <a:ea typeface="+mn-ea"/>
                <a:cs typeface="+mn-cs"/>
              </a:defRPr>
            </a:lvl9pPr>
          </a:lstStyle>
          <a:p>
            <a:pPr algn="ctr"/>
            <a:r>
              <a:rPr lang="en-US" sz="11946" b="1" dirty="0">
                <a:solidFill>
                  <a:schemeClr val="bg1"/>
                </a:solidFill>
                <a:latin typeface="Arial" panose="020B0604020202020204" pitchFamily="34" charset="0"/>
                <a:ea typeface="Calibri" panose="020F0502020204030204" pitchFamily="34" charset="0"/>
                <a:cs typeface="Arial" panose="020B0604020202020204" pitchFamily="34" charset="0"/>
              </a:rPr>
              <a:t>Using Deep Learning to Identify Cognitive Impairment in Electronic Health Records</a:t>
            </a:r>
            <a:endParaRPr lang="en-US" sz="11946"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7" name="Text Placeholder 12">
            <a:extLst>
              <a:ext uri="{FF2B5EF4-FFF2-40B4-BE49-F238E27FC236}">
                <a16:creationId xmlns:a16="http://schemas.microsoft.com/office/drawing/2014/main" id="{AF5C41B2-A1E3-EB4D-9CA9-8651C4FE120A}"/>
              </a:ext>
            </a:extLst>
          </p:cNvPr>
          <p:cNvSpPr txBox="1">
            <a:spLocks/>
          </p:cNvSpPr>
          <p:nvPr/>
        </p:nvSpPr>
        <p:spPr>
          <a:xfrm>
            <a:off x="219917" y="4781430"/>
            <a:ext cx="33838730" cy="2064736"/>
          </a:xfrm>
          <a:prstGeom prst="rect">
            <a:avLst/>
          </a:prstGeom>
        </p:spPr>
        <p:txBody>
          <a:bodyPr vert="horz" lIns="0" tIns="0" rIns="0" bIns="0" rtlCol="0" anchor="ctr"/>
          <a:lstStyle>
            <a:defPPr>
              <a:defRPr lang="es-ES_tradnl"/>
            </a:defPPr>
            <a:lvl1pPr marL="0" algn="ctr" defTabSz="4433011" rtl="0" eaLnBrk="1" latinLnBrk="0" hangingPunct="1">
              <a:defRPr sz="6720" kern="1200">
                <a:solidFill>
                  <a:schemeClr val="tx1">
                    <a:tint val="75000"/>
                  </a:schemeClr>
                </a:solidFill>
                <a:latin typeface="+mn-lt"/>
                <a:ea typeface="+mn-ea"/>
                <a:cs typeface="+mn-cs"/>
              </a:defRPr>
            </a:lvl1pPr>
            <a:lvl2pPr marL="2216506" algn="l" defTabSz="4433011" rtl="0" eaLnBrk="1" latinLnBrk="0" hangingPunct="1">
              <a:defRPr sz="8726" kern="1200">
                <a:solidFill>
                  <a:schemeClr val="tx1"/>
                </a:solidFill>
                <a:latin typeface="+mn-lt"/>
                <a:ea typeface="+mn-ea"/>
                <a:cs typeface="+mn-cs"/>
              </a:defRPr>
            </a:lvl2pPr>
            <a:lvl3pPr marL="4433011" algn="l" defTabSz="4433011" rtl="0" eaLnBrk="1" latinLnBrk="0" hangingPunct="1">
              <a:defRPr sz="8726" kern="1200">
                <a:solidFill>
                  <a:schemeClr val="tx1"/>
                </a:solidFill>
                <a:latin typeface="+mn-lt"/>
                <a:ea typeface="+mn-ea"/>
                <a:cs typeface="+mn-cs"/>
              </a:defRPr>
            </a:lvl3pPr>
            <a:lvl4pPr marL="6649517" algn="l" defTabSz="4433011" rtl="0" eaLnBrk="1" latinLnBrk="0" hangingPunct="1">
              <a:defRPr sz="8726" kern="1200">
                <a:solidFill>
                  <a:schemeClr val="tx1"/>
                </a:solidFill>
                <a:latin typeface="+mn-lt"/>
                <a:ea typeface="+mn-ea"/>
                <a:cs typeface="+mn-cs"/>
              </a:defRPr>
            </a:lvl4pPr>
            <a:lvl5pPr marL="8866022" algn="l" defTabSz="4433011" rtl="0" eaLnBrk="1" latinLnBrk="0" hangingPunct="1">
              <a:defRPr sz="8726" kern="1200">
                <a:solidFill>
                  <a:schemeClr val="tx1"/>
                </a:solidFill>
                <a:latin typeface="+mn-lt"/>
                <a:ea typeface="+mn-ea"/>
                <a:cs typeface="+mn-cs"/>
              </a:defRPr>
            </a:lvl5pPr>
            <a:lvl6pPr marL="11082528" algn="l" defTabSz="4433011" rtl="0" eaLnBrk="1" latinLnBrk="0" hangingPunct="1">
              <a:defRPr sz="8726" kern="1200">
                <a:solidFill>
                  <a:schemeClr val="tx1"/>
                </a:solidFill>
                <a:latin typeface="+mn-lt"/>
                <a:ea typeface="+mn-ea"/>
                <a:cs typeface="+mn-cs"/>
              </a:defRPr>
            </a:lvl6pPr>
            <a:lvl7pPr marL="13299034" algn="l" defTabSz="4433011" rtl="0" eaLnBrk="1" latinLnBrk="0" hangingPunct="1">
              <a:defRPr sz="8726" kern="1200">
                <a:solidFill>
                  <a:schemeClr val="tx1"/>
                </a:solidFill>
                <a:latin typeface="+mn-lt"/>
                <a:ea typeface="+mn-ea"/>
                <a:cs typeface="+mn-cs"/>
              </a:defRPr>
            </a:lvl7pPr>
            <a:lvl8pPr marL="15515539" algn="l" defTabSz="4433011" rtl="0" eaLnBrk="1" latinLnBrk="0" hangingPunct="1">
              <a:defRPr sz="8726" kern="1200">
                <a:solidFill>
                  <a:schemeClr val="tx1"/>
                </a:solidFill>
                <a:latin typeface="+mn-lt"/>
                <a:ea typeface="+mn-ea"/>
                <a:cs typeface="+mn-cs"/>
              </a:defRPr>
            </a:lvl8pPr>
            <a:lvl9pPr marL="17732045" algn="l" defTabSz="4433011" rtl="0" eaLnBrk="1" latinLnBrk="0" hangingPunct="1">
              <a:defRPr sz="8726" kern="1200">
                <a:solidFill>
                  <a:schemeClr val="tx1"/>
                </a:solidFill>
                <a:latin typeface="+mn-lt"/>
                <a:ea typeface="+mn-ea"/>
                <a:cs typeface="+mn-cs"/>
              </a:defRPr>
            </a:lvl9pPr>
          </a:lstStyle>
          <a:p>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Tanish Tyagi, Colin Magdamo, Ayush Noori,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Mayuresh</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Deodhar</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Zhuoqiao</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Hong, Dmitry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Prokopenko</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Rudy E.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Tanzi</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Deborah Blacker, Bradley T. Hyman,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Shibani</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S. Mukerji, M. Brandon Westover, </a:t>
            </a:r>
            <a:r>
              <a:rPr lang="en-US" sz="4400" b="1" dirty="0" err="1">
                <a:solidFill>
                  <a:schemeClr val="bg1"/>
                </a:solidFill>
                <a:latin typeface="Arial" panose="020B0604020202020204" pitchFamily="34" charset="0"/>
                <a:ea typeface="Calibri" panose="020F0502020204030204" pitchFamily="34" charset="0"/>
                <a:cs typeface="Arial" panose="020B0604020202020204" pitchFamily="34" charset="0"/>
              </a:rPr>
              <a:t>Sudeshna</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 Das</a:t>
            </a:r>
            <a:endParaRPr lang="en-US" sz="44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2" name="CuadroTexto 1"/>
          <p:cNvSpPr txBox="1"/>
          <p:nvPr/>
        </p:nvSpPr>
        <p:spPr>
          <a:xfrm>
            <a:off x="331569" y="7272899"/>
            <a:ext cx="49479751" cy="766044"/>
          </a:xfrm>
          <a:prstGeom prst="rect">
            <a:avLst/>
          </a:prstGeom>
          <a:noFill/>
        </p:spPr>
        <p:txBody>
          <a:bodyPr wrap="square" lIns="0" tIns="0" rIns="0" bIns="0" rtlCol="0">
            <a:spAutoFit/>
          </a:bodyPr>
          <a:lstStyle/>
          <a:p>
            <a:r>
              <a:rPr lang="en-US" sz="4978" i="1" dirty="0">
                <a:solidFill>
                  <a:schemeClr val="bg1"/>
                </a:solidFill>
                <a:latin typeface="Arial" panose="020B0604020202020204" pitchFamily="34" charset="0"/>
                <a:cs typeface="Arial" panose="020B0604020202020204" pitchFamily="34" charset="0"/>
              </a:rPr>
              <a:t>Mind Data Science Lab, Massachusetts General Hospital and Harvard Medical School, Boston, Massachusetts</a:t>
            </a:r>
          </a:p>
        </p:txBody>
      </p:sp>
      <p:sp>
        <p:nvSpPr>
          <p:cNvPr id="210" name="Rectángulo 4">
            <a:extLst>
              <a:ext uri="{FF2B5EF4-FFF2-40B4-BE49-F238E27FC236}">
                <a16:creationId xmlns:a16="http://schemas.microsoft.com/office/drawing/2014/main" id="{A2194356-731D-41C7-B6F3-763E222845E4}"/>
              </a:ext>
            </a:extLst>
          </p:cNvPr>
          <p:cNvSpPr/>
          <p:nvPr/>
        </p:nvSpPr>
        <p:spPr>
          <a:xfrm>
            <a:off x="-17517" y="8540917"/>
            <a:ext cx="16695841" cy="32958588"/>
          </a:xfrm>
          <a:prstGeom prst="rect">
            <a:avLst/>
          </a:prstGeom>
          <a:solidFill>
            <a:srgbClr val="AE7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DAF5DA3A-4BC6-434B-9144-4B783FC544FD}"/>
              </a:ext>
            </a:extLst>
          </p:cNvPr>
          <p:cNvGrpSpPr>
            <a:grpSpLocks noChangeAspect="1"/>
          </p:cNvGrpSpPr>
          <p:nvPr/>
        </p:nvGrpSpPr>
        <p:grpSpPr>
          <a:xfrm>
            <a:off x="36897448" y="2550020"/>
            <a:ext cx="13580105" cy="5456677"/>
            <a:chOff x="40039678" y="2487457"/>
            <a:chExt cx="10401328" cy="4179400"/>
          </a:xfrm>
        </p:grpSpPr>
        <p:grpSp>
          <p:nvGrpSpPr>
            <p:cNvPr id="3" name="Group 2">
              <a:extLst>
                <a:ext uri="{FF2B5EF4-FFF2-40B4-BE49-F238E27FC236}">
                  <a16:creationId xmlns:a16="http://schemas.microsoft.com/office/drawing/2014/main" id="{93ABDD59-3680-4912-B7CB-790864756BFD}"/>
                </a:ext>
              </a:extLst>
            </p:cNvPr>
            <p:cNvGrpSpPr>
              <a:grpSpLocks noChangeAspect="1"/>
            </p:cNvGrpSpPr>
            <p:nvPr/>
          </p:nvGrpSpPr>
          <p:grpSpPr>
            <a:xfrm>
              <a:off x="44192677" y="2487457"/>
              <a:ext cx="6248329" cy="3356839"/>
              <a:chOff x="45472972" y="2929286"/>
              <a:chExt cx="2790301" cy="1499055"/>
            </a:xfrm>
          </p:grpSpPr>
          <p:pic>
            <p:nvPicPr>
              <p:cNvPr id="212" name="Imagen 8">
                <a:extLst>
                  <a:ext uri="{FF2B5EF4-FFF2-40B4-BE49-F238E27FC236}">
                    <a16:creationId xmlns:a16="http://schemas.microsoft.com/office/drawing/2014/main" id="{F8060DEE-5CAB-4A51-AD74-6AC1D8C2B43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5472972" y="2930872"/>
                <a:ext cx="1283545" cy="1497469"/>
              </a:xfrm>
              <a:prstGeom prst="rect">
                <a:avLst/>
              </a:prstGeom>
            </p:spPr>
          </p:pic>
          <p:pic>
            <p:nvPicPr>
              <p:cNvPr id="213" name="Imagen 9">
                <a:extLst>
                  <a:ext uri="{FF2B5EF4-FFF2-40B4-BE49-F238E27FC236}">
                    <a16:creationId xmlns:a16="http://schemas.microsoft.com/office/drawing/2014/main" id="{F9E99467-3480-4F86-AD0C-9E831F46537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020560" y="2929286"/>
                <a:ext cx="1242713" cy="1497469"/>
              </a:xfrm>
              <a:prstGeom prst="rect">
                <a:avLst/>
              </a:prstGeom>
            </p:spPr>
          </p:pic>
        </p:grpSp>
        <p:grpSp>
          <p:nvGrpSpPr>
            <p:cNvPr id="8" name="Group 7">
              <a:extLst>
                <a:ext uri="{FF2B5EF4-FFF2-40B4-BE49-F238E27FC236}">
                  <a16:creationId xmlns:a16="http://schemas.microsoft.com/office/drawing/2014/main" id="{7609CDD1-2ABC-43B5-B77F-5813848DA741}"/>
                </a:ext>
              </a:extLst>
            </p:cNvPr>
            <p:cNvGrpSpPr/>
            <p:nvPr/>
          </p:nvGrpSpPr>
          <p:grpSpPr>
            <a:xfrm>
              <a:off x="40039678" y="2491007"/>
              <a:ext cx="3504170" cy="4175850"/>
              <a:chOff x="37041850" y="11659539"/>
              <a:chExt cx="3504170" cy="4175850"/>
            </a:xfrm>
          </p:grpSpPr>
          <p:pic>
            <p:nvPicPr>
              <p:cNvPr id="211" name="Imagen 3">
                <a:extLst>
                  <a:ext uri="{FF2B5EF4-FFF2-40B4-BE49-F238E27FC236}">
                    <a16:creationId xmlns:a16="http://schemas.microsoft.com/office/drawing/2014/main" id="{BD83AC17-E0B8-47D8-B080-604AE432B181}"/>
                  </a:ext>
                </a:extLst>
              </p:cNvPr>
              <p:cNvPicPr>
                <a:picLocks noChangeAspect="1"/>
              </p:cNvPicPr>
              <p:nvPr/>
            </p:nvPicPr>
            <p:blipFill rotWithShape="1">
              <a:blip r:embed="rId6"/>
              <a:srcRect l="-142" r="56565"/>
              <a:stretch/>
            </p:blipFill>
            <p:spPr>
              <a:xfrm>
                <a:off x="37041850" y="11659539"/>
                <a:ext cx="3504170" cy="2432847"/>
              </a:xfrm>
              <a:prstGeom prst="rect">
                <a:avLst/>
              </a:prstGeom>
            </p:spPr>
          </p:pic>
          <p:pic>
            <p:nvPicPr>
              <p:cNvPr id="214" name="Imagen 3">
                <a:extLst>
                  <a:ext uri="{FF2B5EF4-FFF2-40B4-BE49-F238E27FC236}">
                    <a16:creationId xmlns:a16="http://schemas.microsoft.com/office/drawing/2014/main" id="{DD0FE111-5A58-4522-BC61-BC716ABE9A75}"/>
                  </a:ext>
                </a:extLst>
              </p:cNvPr>
              <p:cNvPicPr>
                <a:picLocks noChangeAspect="1"/>
              </p:cNvPicPr>
              <p:nvPr/>
            </p:nvPicPr>
            <p:blipFill rotWithShape="1">
              <a:blip r:embed="rId6"/>
              <a:srcRect l="44809"/>
              <a:stretch/>
            </p:blipFill>
            <p:spPr>
              <a:xfrm>
                <a:off x="37041850" y="13914477"/>
                <a:ext cx="3504170" cy="1920912"/>
              </a:xfrm>
              <a:prstGeom prst="rect">
                <a:avLst/>
              </a:prstGeom>
            </p:spPr>
          </p:pic>
        </p:grpSp>
      </p:grpSp>
      <p:sp>
        <p:nvSpPr>
          <p:cNvPr id="217" name="Rectángulo 4">
            <a:extLst>
              <a:ext uri="{FF2B5EF4-FFF2-40B4-BE49-F238E27FC236}">
                <a16:creationId xmlns:a16="http://schemas.microsoft.com/office/drawing/2014/main" id="{181D0935-2BDD-4A0D-A86E-240330474DC4}"/>
              </a:ext>
            </a:extLst>
          </p:cNvPr>
          <p:cNvSpPr/>
          <p:nvPr/>
        </p:nvSpPr>
        <p:spPr>
          <a:xfrm>
            <a:off x="219917" y="9691137"/>
            <a:ext cx="16082674" cy="31564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27584" tIns="227584" rIns="227584" bIns="227584" rtlCol="0" anchor="t"/>
          <a:lstStyle/>
          <a:p>
            <a:pPr>
              <a:lnSpc>
                <a:spcPct val="114000"/>
              </a:lnSpc>
            </a:pPr>
            <a:r>
              <a:rPr lang="en-US" sz="3800" b="1" dirty="0">
                <a:solidFill>
                  <a:schemeClr val="tx1"/>
                </a:solidFill>
                <a:latin typeface="Arial" panose="020B0604020202020204" pitchFamily="34" charset="0"/>
                <a:cs typeface="Arial" panose="020B0604020202020204" pitchFamily="34" charset="0"/>
              </a:rPr>
              <a:t>Background: </a:t>
            </a:r>
          </a:p>
          <a:p>
            <a:pPr>
              <a:lnSpc>
                <a:spcPct val="114000"/>
              </a:lnSpc>
            </a:pPr>
            <a:r>
              <a:rPr lang="en-US" sz="3800" dirty="0">
                <a:solidFill>
                  <a:schemeClr val="tx1"/>
                </a:solidFill>
                <a:latin typeface="Arial" panose="020B0604020202020204" pitchFamily="34" charset="0"/>
                <a:ea typeface="Calibri" panose="020F0502020204030204" pitchFamily="34" charset="0"/>
              </a:rPr>
              <a:t>Dementia is under-diagnosed by healthcare professionals—only one in four people who suffer from dementia are diagnosed. Even when a diagnosis is made, it may not be entered as a structured diagnosis code in a patient’s charts. Information relevant to cognitive impairment is often found within electronic health records but manual review of clinician notes by experts is both time consuming and often prone to errors. Automated evaluation of these notes presents an opportunity to label patients with cognitive impairment (CI) in real-world data.</a:t>
            </a:r>
            <a:endParaRPr lang="en-US" sz="3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14000"/>
              </a:lnSpc>
            </a:pPr>
            <a:endParaRPr lang="en-US" sz="3800" baseline="-25000" dirty="0">
              <a:solidFill>
                <a:schemeClr val="tx1"/>
              </a:solidFill>
              <a:latin typeface="Arial" panose="020B0604020202020204" pitchFamily="34" charset="0"/>
              <a:cs typeface="Arial" panose="020B0604020202020204" pitchFamily="34" charset="0"/>
            </a:endParaRPr>
          </a:p>
          <a:p>
            <a:pPr>
              <a:lnSpc>
                <a:spcPct val="114000"/>
              </a:lnSpc>
            </a:pPr>
            <a:r>
              <a:rPr lang="en-US" sz="3800" b="1" dirty="0">
                <a:solidFill>
                  <a:schemeClr val="tx1"/>
                </a:solidFill>
                <a:latin typeface="Arial" panose="020B0604020202020204" pitchFamily="34" charset="0"/>
                <a:cs typeface="Arial" panose="020B0604020202020204" pitchFamily="34" charset="0"/>
              </a:rPr>
              <a:t>Method: </a:t>
            </a:r>
          </a:p>
          <a:p>
            <a:pPr>
              <a:lnSpc>
                <a:spcPct val="114000"/>
              </a:lnSpc>
            </a:pPr>
            <a:r>
              <a:rPr lang="en-US" sz="3800" dirty="0">
                <a:solidFill>
                  <a:schemeClr val="tx1"/>
                </a:solidFill>
                <a:latin typeface="Arial" panose="020B0604020202020204" pitchFamily="34" charset="0"/>
                <a:ea typeface="Calibri" panose="020F0502020204030204" pitchFamily="34" charset="0"/>
              </a:rPr>
              <a:t>We selected a cohort of patients from the Mass General Brigham (MGB) healthcare system who were older than 60 years (as of July 13, 2021), had at least one unique encounter with a match of a keyword pertinent to CI, and had </a:t>
            </a:r>
            <a:r>
              <a:rPr lang="en-US" sz="3800" i="1" dirty="0">
                <a:solidFill>
                  <a:schemeClr val="tx1"/>
                </a:solidFill>
                <a:latin typeface="Arial" panose="020B0604020202020204" pitchFamily="34" charset="0"/>
                <a:ea typeface="Calibri" panose="020F0502020204030204" pitchFamily="34" charset="0"/>
              </a:rPr>
              <a:t>APOE</a:t>
            </a:r>
            <a:r>
              <a:rPr lang="en-US" sz="3800" dirty="0">
                <a:solidFill>
                  <a:schemeClr val="tx1"/>
                </a:solidFill>
                <a:latin typeface="Arial" panose="020B0604020202020204" pitchFamily="34" charset="0"/>
                <a:ea typeface="Calibri" panose="020F0502020204030204" pitchFamily="34" charset="0"/>
              </a:rPr>
              <a:t> genotype data available from the </a:t>
            </a:r>
            <a:r>
              <a:rPr lang="en-US" sz="3800" dirty="0" err="1">
                <a:solidFill>
                  <a:schemeClr val="tx1"/>
                </a:solidFill>
                <a:latin typeface="Arial" panose="020B0604020202020204" pitchFamily="34" charset="0"/>
                <a:ea typeface="Calibri" panose="020F0502020204030204" pitchFamily="34" charset="0"/>
              </a:rPr>
              <a:t>BioBank</a:t>
            </a:r>
            <a:r>
              <a:rPr lang="en-US" sz="3800" dirty="0">
                <a:solidFill>
                  <a:schemeClr val="tx1"/>
                </a:solidFill>
                <a:latin typeface="Arial" panose="020B0604020202020204" pitchFamily="34" charset="0"/>
                <a:ea typeface="Calibri" panose="020F0502020204030204" pitchFamily="34" charset="0"/>
              </a:rPr>
              <a:t> (N=16,428). We extracted </a:t>
            </a:r>
            <a:r>
              <a:rPr lang="en-US" sz="3800" dirty="0">
                <a:solidFill>
                  <a:srgbClr val="000000"/>
                </a:solidFill>
                <a:latin typeface="Arial" panose="020B0604020202020204" pitchFamily="34" charset="0"/>
                <a:ea typeface="Calibri" panose="020F0502020204030204" pitchFamily="34" charset="0"/>
              </a:rPr>
              <a:t>unstructured clinician notes, identified matches to dementia-related keywords, and constructed 800-character sequences from these matches. These sequences were then annotated by neurologists using a web-based annotation tool as 1) Yes, i.e., patient has CI; 2) No i.e., Patient does not have CI; and 3) Neither i.e., sequence has no information on patient’s cognition. We performed TF-IDF (term frequency-inverse document frequency) vectorization on the annotated sequences and selected features based on a term's Pearson correlation coefficient with the outcome. Regularized logistic regression was applied with the annotated cognitive impairment labels. We used different correlation coefficients as thresholds to select features and iterated over different lambda values to determine the optimal lambda value and correlation coefficient threshold.</a:t>
            </a:r>
          </a:p>
          <a:p>
            <a:pPr>
              <a:lnSpc>
                <a:spcPct val="114000"/>
              </a:lnSpc>
            </a:pPr>
            <a:r>
              <a:rPr lang="en-US" sz="3800" dirty="0">
                <a:solidFill>
                  <a:srgbClr val="000000"/>
                </a:solidFill>
                <a:latin typeface="Arial" panose="020B0604020202020204" pitchFamily="34" charset="0"/>
                <a:ea typeface="Calibri" panose="020F0502020204030204" pitchFamily="34" charset="0"/>
              </a:rPr>
              <a:t> </a:t>
            </a:r>
            <a:endParaRPr lang="en-US" sz="3800" dirty="0">
              <a:solidFill>
                <a:schemeClr val="tx1"/>
              </a:solidFill>
              <a:latin typeface="Arial" panose="020B0604020202020204" pitchFamily="34" charset="0"/>
              <a:cs typeface="Arial" panose="020B0604020202020204" pitchFamily="34" charset="0"/>
            </a:endParaRPr>
          </a:p>
          <a:p>
            <a:pPr>
              <a:lnSpc>
                <a:spcPct val="114000"/>
              </a:lnSpc>
            </a:pPr>
            <a:r>
              <a:rPr lang="en-US" sz="3800" b="1" dirty="0">
                <a:solidFill>
                  <a:schemeClr val="tx1"/>
                </a:solidFill>
                <a:latin typeface="Arial" panose="020B0604020202020204" pitchFamily="34" charset="0"/>
                <a:cs typeface="Arial" panose="020B0604020202020204" pitchFamily="34" charset="0"/>
              </a:rPr>
              <a:t>Results: </a:t>
            </a:r>
          </a:p>
          <a:p>
            <a:pPr>
              <a:lnSpc>
                <a:spcPct val="114000"/>
              </a:lnSpc>
            </a:pPr>
            <a:r>
              <a:rPr lang="en-US" sz="3800" dirty="0">
                <a:solidFill>
                  <a:schemeClr val="tx1"/>
                </a:solidFill>
                <a:latin typeface="Arial" panose="020B0604020202020204" pitchFamily="34" charset="0"/>
                <a:ea typeface="Calibri" panose="020F0502020204030204" pitchFamily="34" charset="0"/>
              </a:rPr>
              <a:t>The regularized logistic regression model was trained on a dataset comprised of 8,362 annotated sequences from (N=2,417) unique patients using 10-fold Cross Validation stratified across the three cognitive impairment labels. It achieved an area under the receiver operating characteristic curve (AUROC) of 0.94, accuracy of 0.85, sensitivity of 0.81 and specificity of 0.92 on the held-out test set (353 annotated sequences from N=77 unique patients) with a lambda value of 10 and a correlation coefficient threshold of 0.01.  We then applied our model to 20K sequences from Y patients. A, B, C% of APOE e2 (e22, e23) were classified as yes, no, and neither. Similarly report for e3 (e33) and e4 (e24,e34, e44).</a:t>
            </a:r>
            <a:r>
              <a:rPr lang="en-US" sz="3800" dirty="0">
                <a:solidFill>
                  <a:schemeClr val="tx1"/>
                </a:solidFill>
              </a:rPr>
              <a:t>  </a:t>
            </a:r>
            <a:endParaRPr lang="en-US" sz="3800" dirty="0">
              <a:solidFill>
                <a:schemeClr val="tx1"/>
              </a:solidFill>
              <a:latin typeface="Arial" panose="020B0604020202020204" pitchFamily="34" charset="0"/>
              <a:cs typeface="Arial" panose="020B0604020202020204" pitchFamily="34" charset="0"/>
            </a:endParaRPr>
          </a:p>
          <a:p>
            <a:pPr>
              <a:lnSpc>
                <a:spcPct val="114000"/>
              </a:lnSpc>
            </a:pPr>
            <a:endParaRPr lang="en-US" sz="3800" b="1" dirty="0">
              <a:solidFill>
                <a:schemeClr val="tx1"/>
              </a:solidFill>
              <a:latin typeface="Arial" panose="020B0604020202020204" pitchFamily="34" charset="0"/>
              <a:cs typeface="Arial" panose="020B0604020202020204" pitchFamily="34" charset="0"/>
            </a:endParaRPr>
          </a:p>
          <a:p>
            <a:pPr>
              <a:lnSpc>
                <a:spcPct val="114000"/>
              </a:lnSpc>
            </a:pPr>
            <a:r>
              <a:rPr lang="en-US" sz="3800" b="1" dirty="0">
                <a:solidFill>
                  <a:schemeClr val="tx1"/>
                </a:solidFill>
                <a:latin typeface="Arial" panose="020B0604020202020204" pitchFamily="34" charset="0"/>
                <a:cs typeface="Arial" panose="020B0604020202020204" pitchFamily="34" charset="0"/>
              </a:rPr>
              <a:t>Conclusion: </a:t>
            </a:r>
          </a:p>
          <a:p>
            <a:pPr>
              <a:lnSpc>
                <a:spcPct val="114000"/>
              </a:lnSpc>
            </a:pPr>
            <a:r>
              <a:rPr lang="en-US" sz="3800" dirty="0">
                <a:solidFill>
                  <a:schemeClr val="tx1"/>
                </a:solidFill>
                <a:latin typeface="Arial" panose="020B0604020202020204" pitchFamily="34" charset="0"/>
                <a:ea typeface="Calibri" panose="020F0502020204030204" pitchFamily="34" charset="0"/>
                <a:cs typeface="Arial" panose="020B0604020202020204" pitchFamily="34" charset="0"/>
              </a:rPr>
              <a:t>We developed a machine learning tool to identify potential patients with cognitive impairment. Future work incudes further improving classification by using deep learning natural language processing (NLP) techniques and obtaining more annotated sequences. </a:t>
            </a:r>
          </a:p>
          <a:p>
            <a:pPr>
              <a:lnSpc>
                <a:spcPct val="114000"/>
              </a:lnSpc>
            </a:pPr>
            <a:endParaRPr lang="en-US" sz="3800" dirty="0">
              <a:solidFill>
                <a:schemeClr val="tx1"/>
              </a:solidFill>
              <a:latin typeface="Arial" panose="020B0604020202020204" pitchFamily="34" charset="0"/>
              <a:cs typeface="Arial" panose="020B0604020202020204" pitchFamily="34" charset="0"/>
            </a:endParaRPr>
          </a:p>
        </p:txBody>
      </p:sp>
      <p:sp>
        <p:nvSpPr>
          <p:cNvPr id="228" name="Rectángulo 4">
            <a:extLst>
              <a:ext uri="{FF2B5EF4-FFF2-40B4-BE49-F238E27FC236}">
                <a16:creationId xmlns:a16="http://schemas.microsoft.com/office/drawing/2014/main" id="{CDF5A58A-67B3-4243-8C9A-08DE9D8E7AD3}"/>
              </a:ext>
            </a:extLst>
          </p:cNvPr>
          <p:cNvSpPr/>
          <p:nvPr/>
        </p:nvSpPr>
        <p:spPr>
          <a:xfrm>
            <a:off x="69781" y="8572419"/>
            <a:ext cx="16608543" cy="1118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pc="373" dirty="0">
                <a:latin typeface="Arial" panose="020B0604020202020204" pitchFamily="34" charset="0"/>
                <a:cs typeface="Arial" panose="020B0604020202020204" pitchFamily="34" charset="0"/>
              </a:rPr>
              <a:t>ABSTRACT</a:t>
            </a:r>
            <a:r>
              <a:rPr lang="en-US" sz="5226" b="1" spc="373" dirty="0">
                <a:latin typeface="Arial" panose="020B0604020202020204" pitchFamily="34" charset="0"/>
                <a:cs typeface="Arial" panose="020B0604020202020204" pitchFamily="34" charset="0"/>
              </a:rPr>
              <a:t> </a:t>
            </a:r>
          </a:p>
        </p:txBody>
      </p:sp>
      <p:sp>
        <p:nvSpPr>
          <p:cNvPr id="320" name="Rectángulo 4">
            <a:extLst>
              <a:ext uri="{FF2B5EF4-FFF2-40B4-BE49-F238E27FC236}">
                <a16:creationId xmlns:a16="http://schemas.microsoft.com/office/drawing/2014/main" id="{8E8E0115-4ACD-4192-8647-47E6A5AA4B81}"/>
              </a:ext>
            </a:extLst>
          </p:cNvPr>
          <p:cNvSpPr/>
          <p:nvPr/>
        </p:nvSpPr>
        <p:spPr>
          <a:xfrm>
            <a:off x="35729674" y="19978394"/>
            <a:ext cx="15545229" cy="8049287"/>
          </a:xfrm>
          <a:prstGeom prst="rect">
            <a:avLst/>
          </a:prstGeom>
          <a:solidFill>
            <a:srgbClr val="B6A0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latin typeface="Arial" panose="020B0604020202020204" pitchFamily="34" charset="0"/>
              <a:cs typeface="Arial" panose="020B0604020202020204" pitchFamily="34" charset="0"/>
            </a:endParaRPr>
          </a:p>
        </p:txBody>
      </p:sp>
      <p:sp>
        <p:nvSpPr>
          <p:cNvPr id="322" name="Rectángulo 4">
            <a:extLst>
              <a:ext uri="{FF2B5EF4-FFF2-40B4-BE49-F238E27FC236}">
                <a16:creationId xmlns:a16="http://schemas.microsoft.com/office/drawing/2014/main" id="{4140DD3C-DCBB-4B30-8186-CE89EB53D12D}"/>
              </a:ext>
            </a:extLst>
          </p:cNvPr>
          <p:cNvSpPr/>
          <p:nvPr/>
        </p:nvSpPr>
        <p:spPr>
          <a:xfrm>
            <a:off x="34894000" y="31478880"/>
            <a:ext cx="20482558" cy="1118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26" b="1" spc="373" dirty="0">
                <a:latin typeface="Arial" panose="020B0604020202020204" pitchFamily="34" charset="0"/>
                <a:cs typeface="Arial" panose="020B0604020202020204" pitchFamily="34" charset="0"/>
              </a:rPr>
              <a:t>MODEL PERFORMANCE COMPARISON</a:t>
            </a:r>
          </a:p>
        </p:txBody>
      </p:sp>
      <p:sp>
        <p:nvSpPr>
          <p:cNvPr id="324" name="TextBox 56">
            <a:extLst>
              <a:ext uri="{FF2B5EF4-FFF2-40B4-BE49-F238E27FC236}">
                <a16:creationId xmlns:a16="http://schemas.microsoft.com/office/drawing/2014/main" id="{C27E4A09-6775-4499-80B0-FA3BB31560CB}"/>
              </a:ext>
            </a:extLst>
          </p:cNvPr>
          <p:cNvSpPr txBox="1"/>
          <p:nvPr/>
        </p:nvSpPr>
        <p:spPr>
          <a:xfrm>
            <a:off x="42139003" y="22210383"/>
            <a:ext cx="11236961" cy="4753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6895" rIns="56895">
            <a:spAutoFit/>
          </a:bodyPr>
          <a:lstStyle>
            <a:lvl1pPr algn="ctr">
              <a:defRPr sz="1300">
                <a:solidFill>
                  <a:srgbClr val="344854"/>
                </a:solidFill>
                <a:latin typeface="Arial"/>
                <a:ea typeface="Arial"/>
                <a:cs typeface="Arial"/>
                <a:sym typeface="Arial"/>
              </a:defRPr>
            </a:lvl1pPr>
          </a:lstStyle>
          <a:p>
            <a:r>
              <a:rPr lang="en-US" sz="2489" b="1" dirty="0">
                <a:solidFill>
                  <a:schemeClr val="tx1"/>
                </a:solidFill>
              </a:rPr>
              <a:t>Table 3. </a:t>
            </a:r>
            <a:r>
              <a:rPr lang="en-US" sz="2489" dirty="0">
                <a:solidFill>
                  <a:schemeClr val="tx1"/>
                </a:solidFill>
              </a:rPr>
              <a:t>Model Performance Metrics</a:t>
            </a:r>
          </a:p>
        </p:txBody>
      </p:sp>
      <p:sp>
        <p:nvSpPr>
          <p:cNvPr id="321" name="Rectángulo 4">
            <a:extLst>
              <a:ext uri="{FF2B5EF4-FFF2-40B4-BE49-F238E27FC236}">
                <a16:creationId xmlns:a16="http://schemas.microsoft.com/office/drawing/2014/main" id="{CF17EB72-BDB7-4A8E-8D13-2F8FA2C0193C}"/>
              </a:ext>
            </a:extLst>
          </p:cNvPr>
          <p:cNvSpPr/>
          <p:nvPr/>
        </p:nvSpPr>
        <p:spPr>
          <a:xfrm>
            <a:off x="42133698" y="37056177"/>
            <a:ext cx="9102818" cy="3345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27584" tIns="227584" rIns="227584" bIns="227584" rtlCol="0" anchor="t"/>
          <a:lstStyle/>
          <a:p>
            <a:pPr>
              <a:lnSpc>
                <a:spcPct val="114000"/>
              </a:lnSpc>
            </a:pPr>
            <a:r>
              <a:rPr lang="en-US" sz="3733" dirty="0">
                <a:solidFill>
                  <a:schemeClr val="tx1"/>
                </a:solidFill>
                <a:latin typeface="Arial" panose="020B0604020202020204" pitchFamily="34" charset="0"/>
                <a:cs typeface="Arial" panose="020B0604020202020204" pitchFamily="34" charset="0"/>
              </a:rPr>
              <a:t>Our model performance table shows an increase in AUC-ROC as our modeling approaches become more expressive. </a:t>
            </a:r>
          </a:p>
        </p:txBody>
      </p:sp>
      <p:pic>
        <p:nvPicPr>
          <p:cNvPr id="37" name="Picture 36">
            <a:extLst>
              <a:ext uri="{FF2B5EF4-FFF2-40B4-BE49-F238E27FC236}">
                <a16:creationId xmlns:a16="http://schemas.microsoft.com/office/drawing/2014/main" id="{E70CEC5E-FEE2-4695-9915-085464656E2B}"/>
              </a:ext>
            </a:extLst>
          </p:cNvPr>
          <p:cNvPicPr>
            <a:picLocks noChangeAspect="1"/>
          </p:cNvPicPr>
          <p:nvPr/>
        </p:nvPicPr>
        <p:blipFill>
          <a:blip r:embed="rId7"/>
          <a:stretch>
            <a:fillRect/>
          </a:stretch>
        </p:blipFill>
        <p:spPr>
          <a:xfrm>
            <a:off x="38445992" y="34607684"/>
            <a:ext cx="13961807" cy="3783859"/>
          </a:xfrm>
          <a:prstGeom prst="rect">
            <a:avLst/>
          </a:prstGeom>
        </p:spPr>
      </p:pic>
      <p:sp>
        <p:nvSpPr>
          <p:cNvPr id="329" name="Rectángulo 4">
            <a:extLst>
              <a:ext uri="{FF2B5EF4-FFF2-40B4-BE49-F238E27FC236}">
                <a16:creationId xmlns:a16="http://schemas.microsoft.com/office/drawing/2014/main" id="{33153F35-5082-498A-B120-38CCB48DDE85}"/>
              </a:ext>
            </a:extLst>
          </p:cNvPr>
          <p:cNvSpPr/>
          <p:nvPr/>
        </p:nvSpPr>
        <p:spPr>
          <a:xfrm>
            <a:off x="35723332" y="19978394"/>
            <a:ext cx="15496289" cy="1274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26" b="1" spc="373" dirty="0">
                <a:latin typeface="Arial" panose="020B0604020202020204" pitchFamily="34" charset="0"/>
                <a:cs typeface="Arial" panose="020B0604020202020204" pitchFamily="34" charset="0"/>
              </a:rPr>
              <a:t>MODEL 2</a:t>
            </a:r>
          </a:p>
        </p:txBody>
      </p:sp>
      <p:sp>
        <p:nvSpPr>
          <p:cNvPr id="327" name="Rectángulo 4">
            <a:extLst>
              <a:ext uri="{FF2B5EF4-FFF2-40B4-BE49-F238E27FC236}">
                <a16:creationId xmlns:a16="http://schemas.microsoft.com/office/drawing/2014/main" id="{F9719372-E6DA-4771-865D-436AA6061D2B}"/>
              </a:ext>
            </a:extLst>
          </p:cNvPr>
          <p:cNvSpPr/>
          <p:nvPr/>
        </p:nvSpPr>
        <p:spPr>
          <a:xfrm>
            <a:off x="16983772" y="8540917"/>
            <a:ext cx="18542029" cy="42481397"/>
          </a:xfrm>
          <a:prstGeom prst="rect">
            <a:avLst/>
          </a:prstGeom>
          <a:solidFill>
            <a:srgbClr val="8D6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latin typeface="Arial" panose="020B0604020202020204" pitchFamily="34" charset="0"/>
              <a:cs typeface="Arial" panose="020B0604020202020204" pitchFamily="34" charset="0"/>
            </a:endParaRPr>
          </a:p>
        </p:txBody>
      </p:sp>
      <p:sp>
        <p:nvSpPr>
          <p:cNvPr id="328" name="Rectángulo 4">
            <a:extLst>
              <a:ext uri="{FF2B5EF4-FFF2-40B4-BE49-F238E27FC236}">
                <a16:creationId xmlns:a16="http://schemas.microsoft.com/office/drawing/2014/main" id="{B1E5105B-1AF5-429F-B395-CB4B8AC39AF7}"/>
              </a:ext>
            </a:extLst>
          </p:cNvPr>
          <p:cNvSpPr/>
          <p:nvPr/>
        </p:nvSpPr>
        <p:spPr>
          <a:xfrm>
            <a:off x="17215659" y="9728569"/>
            <a:ext cx="17620032" cy="41182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27584" tIns="227584" rIns="227584" bIns="227584" rtlCol="0" anchor="t"/>
          <a:lstStyle/>
          <a:p>
            <a:pPr>
              <a:lnSpc>
                <a:spcPct val="114000"/>
              </a:lnSpc>
            </a:pPr>
            <a:r>
              <a:rPr lang="en-US" sz="3733" dirty="0">
                <a:solidFill>
                  <a:schemeClr val="tx1"/>
                </a:solidFill>
                <a:latin typeface="Arial" panose="020B0604020202020204" pitchFamily="34" charset="0"/>
                <a:cs typeface="Arial" panose="020B0604020202020204" pitchFamily="34" charset="0"/>
              </a:rPr>
              <a:t>Our annotation tool efficiently presents textual information to memory experts, allowing them to annotate new examples. Currently, we are in the process of manually annotating 5,000 sequences that have been diversified among all keywords. We have used sequences annotated manually and through always patterns to train initial models. </a:t>
            </a:r>
          </a:p>
        </p:txBody>
      </p:sp>
      <p:sp>
        <p:nvSpPr>
          <p:cNvPr id="57" name="Rectángulo 4">
            <a:extLst>
              <a:ext uri="{FF2B5EF4-FFF2-40B4-BE49-F238E27FC236}">
                <a16:creationId xmlns:a16="http://schemas.microsoft.com/office/drawing/2014/main" id="{3FCE17A9-A42F-4EB8-9357-3F5BFE609F08}"/>
              </a:ext>
            </a:extLst>
          </p:cNvPr>
          <p:cNvSpPr/>
          <p:nvPr/>
        </p:nvSpPr>
        <p:spPr>
          <a:xfrm>
            <a:off x="0" y="41610386"/>
            <a:ext cx="16678324" cy="9411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955" dirty="0">
              <a:highlight>
                <a:srgbClr val="000080"/>
              </a:highlight>
              <a:latin typeface="Arial" panose="020B0604020202020204" pitchFamily="34" charset="0"/>
              <a:cs typeface="Arial" panose="020B0604020202020204" pitchFamily="34" charset="0"/>
            </a:endParaRPr>
          </a:p>
        </p:txBody>
      </p:sp>
      <p:sp>
        <p:nvSpPr>
          <p:cNvPr id="60" name="Rectángulo 4">
            <a:extLst>
              <a:ext uri="{FF2B5EF4-FFF2-40B4-BE49-F238E27FC236}">
                <a16:creationId xmlns:a16="http://schemas.microsoft.com/office/drawing/2014/main" id="{BA9B1B2F-636A-4100-A2C2-7BE053F60274}"/>
              </a:ext>
            </a:extLst>
          </p:cNvPr>
          <p:cNvSpPr/>
          <p:nvPr/>
        </p:nvSpPr>
        <p:spPr>
          <a:xfrm>
            <a:off x="26133" y="41736995"/>
            <a:ext cx="16549470" cy="928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pc="373" dirty="0">
                <a:latin typeface="Arial" panose="020B0604020202020204" pitchFamily="34" charset="0"/>
                <a:cs typeface="Arial" panose="020B0604020202020204" pitchFamily="34" charset="0"/>
              </a:rPr>
              <a:t>DATASET</a:t>
            </a:r>
            <a:r>
              <a:rPr lang="en-US" sz="5226" b="1" spc="373" dirty="0">
                <a:latin typeface="Arial" panose="020B0604020202020204" pitchFamily="34" charset="0"/>
                <a:cs typeface="Arial" panose="020B0604020202020204" pitchFamily="34" charset="0"/>
              </a:rPr>
              <a:t> </a:t>
            </a:r>
          </a:p>
        </p:txBody>
      </p:sp>
      <p:sp>
        <p:nvSpPr>
          <p:cNvPr id="61" name="Rectángulo 4">
            <a:extLst>
              <a:ext uri="{FF2B5EF4-FFF2-40B4-BE49-F238E27FC236}">
                <a16:creationId xmlns:a16="http://schemas.microsoft.com/office/drawing/2014/main" id="{21A38E5F-3992-4C0E-910B-B20275E51DB3}"/>
              </a:ext>
            </a:extLst>
          </p:cNvPr>
          <p:cNvSpPr/>
          <p:nvPr/>
        </p:nvSpPr>
        <p:spPr>
          <a:xfrm>
            <a:off x="219917" y="42665483"/>
            <a:ext cx="7778161" cy="8245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27584" tIns="227584" rIns="227584" bIns="227584" rtlCol="0" anchor="t"/>
          <a:lstStyle/>
          <a:p>
            <a:pPr>
              <a:lnSpc>
                <a:spcPct val="115000"/>
              </a:lnSpc>
            </a:pPr>
            <a:r>
              <a:rPr lang="en-US" sz="3800" b="1" dirty="0">
                <a:solidFill>
                  <a:schemeClr val="tx1"/>
                </a:solidFill>
                <a:latin typeface="Arial" panose="020B0604020202020204" pitchFamily="34" charset="0"/>
                <a:cs typeface="Arial" panose="020B0604020202020204" pitchFamily="34" charset="0"/>
              </a:rPr>
              <a:t>Annotated:</a:t>
            </a:r>
          </a:p>
          <a:p>
            <a:pPr marL="571500" indent="-571500">
              <a:lnSpc>
                <a:spcPct val="115000"/>
              </a:lnSpc>
              <a:buFont typeface="Arial" panose="020B0604020202020204" pitchFamily="34" charset="0"/>
              <a:buChar char="•"/>
            </a:pPr>
            <a:r>
              <a:rPr lang="en-US" sz="3800" dirty="0">
                <a:solidFill>
                  <a:schemeClr val="tx1"/>
                </a:solidFill>
                <a:latin typeface="Arial" panose="020B0604020202020204" pitchFamily="34" charset="0"/>
                <a:cs typeface="Arial" panose="020B0604020202020204" pitchFamily="34" charset="0"/>
              </a:rPr>
              <a:t>8,656 annotated sequences from (N = 2,417) unique patients</a:t>
            </a:r>
          </a:p>
          <a:p>
            <a:pPr marL="571500" indent="-571500">
              <a:lnSpc>
                <a:spcPct val="115000"/>
              </a:lnSpc>
              <a:buFont typeface="Arial" panose="020B0604020202020204" pitchFamily="34" charset="0"/>
              <a:buChar char="•"/>
            </a:pPr>
            <a:r>
              <a:rPr lang="en-US" sz="3800" dirty="0">
                <a:solidFill>
                  <a:schemeClr val="tx1"/>
                </a:solidFill>
                <a:latin typeface="Arial" panose="020B0604020202020204" pitchFamily="34" charset="0"/>
                <a:cs typeface="Arial" panose="020B0604020202020204" pitchFamily="34" charset="0"/>
              </a:rPr>
              <a:t>Training/Validation and Test Data: </a:t>
            </a:r>
          </a:p>
          <a:p>
            <a:pPr marL="1028700" lvl="1" indent="-571500">
              <a:lnSpc>
                <a:spcPct val="115000"/>
              </a:lnSpc>
              <a:buFont typeface="Arial" panose="020B0604020202020204" pitchFamily="34" charset="0"/>
              <a:buChar char="•"/>
            </a:pPr>
            <a:r>
              <a:rPr lang="en-US" sz="3800" dirty="0">
                <a:solidFill>
                  <a:schemeClr val="tx1"/>
                </a:solidFill>
                <a:latin typeface="Arial" panose="020B0604020202020204" pitchFamily="34" charset="0"/>
                <a:cs typeface="Arial" panose="020B0604020202020204" pitchFamily="34" charset="0"/>
              </a:rPr>
              <a:t>Split:</a:t>
            </a:r>
            <a:r>
              <a:rPr lang="en-US" sz="3800" b="1" dirty="0">
                <a:solidFill>
                  <a:schemeClr val="tx1"/>
                </a:solidFill>
                <a:latin typeface="Arial" panose="020B0604020202020204" pitchFamily="34" charset="0"/>
                <a:cs typeface="Arial" panose="020B0604020202020204" pitchFamily="34" charset="0"/>
              </a:rPr>
              <a:t> </a:t>
            </a:r>
            <a:r>
              <a:rPr lang="en-US" sz="3800" dirty="0">
                <a:solidFill>
                  <a:schemeClr val="tx1"/>
                </a:solidFill>
                <a:latin typeface="Arial" panose="020B0604020202020204" pitchFamily="34" charset="0"/>
                <a:cs typeface="Arial" panose="020B0604020202020204" pitchFamily="34" charset="0"/>
              </a:rPr>
              <a:t>0.95 Training/Validation, 0.05 Test</a:t>
            </a:r>
          </a:p>
          <a:p>
            <a:pPr marL="1028700" lvl="1" indent="-571500">
              <a:lnSpc>
                <a:spcPct val="115000"/>
              </a:lnSpc>
              <a:buFont typeface="Arial" panose="020B0604020202020204" pitchFamily="34" charset="0"/>
              <a:buChar char="•"/>
            </a:pPr>
            <a:r>
              <a:rPr lang="en-US" sz="3800" dirty="0">
                <a:solidFill>
                  <a:schemeClr val="tx1"/>
                </a:solidFill>
                <a:latin typeface="Arial" panose="020B0604020202020204" pitchFamily="34" charset="0"/>
                <a:cs typeface="Arial" panose="020B0604020202020204" pitchFamily="34" charset="0"/>
              </a:rPr>
              <a:t>Compute yes, no, neither</a:t>
            </a:r>
          </a:p>
        </p:txBody>
      </p:sp>
      <p:pic>
        <p:nvPicPr>
          <p:cNvPr id="12" name="Picture 11" descr="Dataset Description&#10;">
            <a:extLst>
              <a:ext uri="{FF2B5EF4-FFF2-40B4-BE49-F238E27FC236}">
                <a16:creationId xmlns:a16="http://schemas.microsoft.com/office/drawing/2014/main" id="{7613183D-564D-4651-A6A6-41D20A7AF9F8}"/>
              </a:ext>
            </a:extLst>
          </p:cNvPr>
          <p:cNvPicPr>
            <a:picLocks noChangeAspect="1"/>
          </p:cNvPicPr>
          <p:nvPr/>
        </p:nvPicPr>
        <p:blipFill>
          <a:blip r:embed="rId8"/>
          <a:stretch>
            <a:fillRect/>
          </a:stretch>
        </p:blipFill>
        <p:spPr>
          <a:xfrm>
            <a:off x="8243546" y="42665488"/>
            <a:ext cx="8332056" cy="8245945"/>
          </a:xfrm>
          <a:prstGeom prst="rect">
            <a:avLst/>
          </a:prstGeom>
        </p:spPr>
      </p:pic>
      <p:sp>
        <p:nvSpPr>
          <p:cNvPr id="235" name="TextBox 56">
            <a:extLst>
              <a:ext uri="{FF2B5EF4-FFF2-40B4-BE49-F238E27FC236}">
                <a16:creationId xmlns:a16="http://schemas.microsoft.com/office/drawing/2014/main" id="{544580C6-5915-4AA4-A775-53FFDA2DFC29}"/>
              </a:ext>
            </a:extLst>
          </p:cNvPr>
          <p:cNvSpPr txBox="1"/>
          <p:nvPr/>
        </p:nvSpPr>
        <p:spPr>
          <a:xfrm>
            <a:off x="2366076" y="50163873"/>
            <a:ext cx="6102487" cy="8584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6895" rIns="56895">
            <a:spAutoFit/>
          </a:bodyPr>
          <a:lstStyle>
            <a:lvl1pPr algn="ctr">
              <a:defRPr sz="1300">
                <a:solidFill>
                  <a:srgbClr val="344854"/>
                </a:solidFill>
                <a:latin typeface="Arial"/>
                <a:ea typeface="Arial"/>
                <a:cs typeface="Arial"/>
                <a:sym typeface="Arial"/>
              </a:defRPr>
            </a:lvl1pPr>
          </a:lstStyle>
          <a:p>
            <a:r>
              <a:rPr lang="en-US" sz="2489" b="1" dirty="0">
                <a:solidFill>
                  <a:schemeClr val="tx1"/>
                </a:solidFill>
              </a:rPr>
              <a:t>Table 1. </a:t>
            </a:r>
            <a:r>
              <a:rPr lang="en-US" sz="2489" dirty="0">
                <a:solidFill>
                  <a:schemeClr val="tx1"/>
                </a:solidFill>
              </a:rPr>
              <a:t>Demographics of Dataset</a:t>
            </a:r>
          </a:p>
          <a:p>
            <a:endParaRPr sz="2489" dirty="0">
              <a:solidFill>
                <a:schemeClr val="tx1"/>
              </a:solidFill>
            </a:endParaRPr>
          </a:p>
        </p:txBody>
      </p:sp>
      <p:sp>
        <p:nvSpPr>
          <p:cNvPr id="251" name="Rectángulo 4">
            <a:extLst>
              <a:ext uri="{FF2B5EF4-FFF2-40B4-BE49-F238E27FC236}">
                <a16:creationId xmlns:a16="http://schemas.microsoft.com/office/drawing/2014/main" id="{51F4E3EE-DBDB-4799-BB90-F407D0729BCD}"/>
              </a:ext>
            </a:extLst>
          </p:cNvPr>
          <p:cNvSpPr/>
          <p:nvPr/>
        </p:nvSpPr>
        <p:spPr>
          <a:xfrm>
            <a:off x="35723333" y="8579900"/>
            <a:ext cx="15551570" cy="11234841"/>
          </a:xfrm>
          <a:prstGeom prst="rect">
            <a:avLst/>
          </a:prstGeom>
          <a:solidFill>
            <a:srgbClr val="6392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latin typeface="Arial" panose="020B0604020202020204" pitchFamily="34" charset="0"/>
              <a:cs typeface="Arial" panose="020B0604020202020204" pitchFamily="34" charset="0"/>
            </a:endParaRPr>
          </a:p>
        </p:txBody>
      </p:sp>
      <p:sp>
        <p:nvSpPr>
          <p:cNvPr id="255" name="TextBox 56">
            <a:extLst>
              <a:ext uri="{FF2B5EF4-FFF2-40B4-BE49-F238E27FC236}">
                <a16:creationId xmlns:a16="http://schemas.microsoft.com/office/drawing/2014/main" id="{017A28AA-A59E-409F-B97C-119EEE61B190}"/>
              </a:ext>
            </a:extLst>
          </p:cNvPr>
          <p:cNvSpPr txBox="1"/>
          <p:nvPr/>
        </p:nvSpPr>
        <p:spPr>
          <a:xfrm>
            <a:off x="36008622" y="18867691"/>
            <a:ext cx="11304204" cy="4753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6895" rIns="56895">
            <a:spAutoFit/>
          </a:bodyPr>
          <a:lstStyle>
            <a:lvl1pPr algn="ctr">
              <a:defRPr sz="1300">
                <a:solidFill>
                  <a:srgbClr val="344854"/>
                </a:solidFill>
                <a:latin typeface="Arial"/>
                <a:ea typeface="Arial"/>
                <a:cs typeface="Arial"/>
                <a:sym typeface="Arial"/>
              </a:defRPr>
            </a:lvl1pPr>
          </a:lstStyle>
          <a:p>
            <a:r>
              <a:rPr lang="en-US" sz="2489" b="1" dirty="0">
                <a:solidFill>
                  <a:schemeClr val="tx1"/>
                </a:solidFill>
              </a:rPr>
              <a:t>Table 2. </a:t>
            </a:r>
            <a:r>
              <a:rPr lang="en-US" sz="2489" dirty="0">
                <a:solidFill>
                  <a:schemeClr val="tx1"/>
                </a:solidFill>
              </a:rPr>
              <a:t>TF-IDF Weights of Top Words Correlated with Prediction Outcome</a:t>
            </a:r>
          </a:p>
        </p:txBody>
      </p:sp>
      <p:sp>
        <p:nvSpPr>
          <p:cNvPr id="253" name="Rectángulo 4">
            <a:extLst>
              <a:ext uri="{FF2B5EF4-FFF2-40B4-BE49-F238E27FC236}">
                <a16:creationId xmlns:a16="http://schemas.microsoft.com/office/drawing/2014/main" id="{64CF1239-8FE8-456E-9A70-AC7A1C84A715}"/>
              </a:ext>
            </a:extLst>
          </p:cNvPr>
          <p:cNvSpPr/>
          <p:nvPr/>
        </p:nvSpPr>
        <p:spPr>
          <a:xfrm>
            <a:off x="35784212" y="8540917"/>
            <a:ext cx="15435410" cy="11594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pc="373" dirty="0">
                <a:latin typeface="Arial" panose="020B0604020202020204" pitchFamily="34" charset="0"/>
                <a:cs typeface="Arial" panose="020B0604020202020204" pitchFamily="34" charset="0"/>
              </a:rPr>
              <a:t>MODEL 1</a:t>
            </a:r>
          </a:p>
        </p:txBody>
      </p:sp>
      <p:grpSp>
        <p:nvGrpSpPr>
          <p:cNvPr id="15" name="Group 14">
            <a:extLst>
              <a:ext uri="{FF2B5EF4-FFF2-40B4-BE49-F238E27FC236}">
                <a16:creationId xmlns:a16="http://schemas.microsoft.com/office/drawing/2014/main" id="{877D1465-8196-49C7-827D-90889CD7C140}"/>
              </a:ext>
            </a:extLst>
          </p:cNvPr>
          <p:cNvGrpSpPr/>
          <p:nvPr/>
        </p:nvGrpSpPr>
        <p:grpSpPr>
          <a:xfrm>
            <a:off x="35920891" y="10278476"/>
            <a:ext cx="15209061" cy="8440599"/>
            <a:chOff x="17143959" y="10078402"/>
            <a:chExt cx="16684311" cy="7468695"/>
          </a:xfrm>
        </p:grpSpPr>
        <p:sp>
          <p:nvSpPr>
            <p:cNvPr id="252" name="Rectángulo 4">
              <a:extLst>
                <a:ext uri="{FF2B5EF4-FFF2-40B4-BE49-F238E27FC236}">
                  <a16:creationId xmlns:a16="http://schemas.microsoft.com/office/drawing/2014/main" id="{28586B24-BB03-4320-997F-6D3AD7A28127}"/>
                </a:ext>
              </a:extLst>
            </p:cNvPr>
            <p:cNvSpPr/>
            <p:nvPr/>
          </p:nvSpPr>
          <p:spPr>
            <a:xfrm>
              <a:off x="17143959" y="10078402"/>
              <a:ext cx="16656627" cy="3513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27584" tIns="227584" rIns="227584" bIns="227584" rtlCol="0" anchor="t"/>
            <a:lstStyle/>
            <a:p>
              <a:pPr algn="ctr">
                <a:lnSpc>
                  <a:spcPct val="114000"/>
                </a:lnSpc>
              </a:pPr>
              <a:r>
                <a:rPr lang="en-US" sz="3982" b="1" i="1" dirty="0">
                  <a:solidFill>
                    <a:schemeClr val="tx1"/>
                  </a:solidFill>
                  <a:latin typeface="Arial" panose="020B0604020202020204" pitchFamily="34" charset="0"/>
                  <a:cs typeface="Arial" panose="020B0604020202020204" pitchFamily="34" charset="0"/>
                </a:rPr>
                <a:t>Logistic Regression with Word Vectorization (TFIDF) on Notes</a:t>
              </a:r>
            </a:p>
            <a:p>
              <a:pPr>
                <a:lnSpc>
                  <a:spcPct val="114000"/>
                </a:lnSpc>
              </a:pPr>
              <a:endParaRPr lang="en-US" sz="2489" dirty="0">
                <a:solidFill>
                  <a:schemeClr val="tx1"/>
                </a:solidFill>
                <a:latin typeface="Arial" panose="020B0604020202020204" pitchFamily="34" charset="0"/>
                <a:cs typeface="Arial" panose="020B0604020202020204" pitchFamily="34" charset="0"/>
              </a:endParaRPr>
            </a:p>
            <a:p>
              <a:pPr>
                <a:lnSpc>
                  <a:spcPct val="114000"/>
                </a:lnSpc>
              </a:pPr>
              <a:r>
                <a:rPr lang="en-US" sz="3733" dirty="0">
                  <a:solidFill>
                    <a:schemeClr val="tx1"/>
                  </a:solidFill>
                  <a:latin typeface="Arial" panose="020B0604020202020204" pitchFamily="34" charset="0"/>
                  <a:cs typeface="Arial" panose="020B0604020202020204" pitchFamily="34" charset="0"/>
                </a:rPr>
                <a:t>Model 1 found specific words that were highly correlated with outcome of cognitive impairment and used them to create TFIDF vectors for classification. </a:t>
              </a:r>
            </a:p>
            <a:p>
              <a:pPr>
                <a:lnSpc>
                  <a:spcPct val="114000"/>
                </a:lnSpc>
              </a:pPr>
              <a:endParaRPr lang="en-US" sz="3733" dirty="0">
                <a:solidFill>
                  <a:schemeClr val="tx1"/>
                </a:solidFill>
                <a:latin typeface="Arial" panose="020B0604020202020204" pitchFamily="34" charset="0"/>
                <a:cs typeface="Arial" panose="020B0604020202020204" pitchFamily="34" charset="0"/>
              </a:endParaRPr>
            </a:p>
          </p:txBody>
        </p:sp>
        <p:pic>
          <p:nvPicPr>
            <p:cNvPr id="14" name="Picture 13" descr="Table&#10;&#10;Description automatically generated">
              <a:extLst>
                <a:ext uri="{FF2B5EF4-FFF2-40B4-BE49-F238E27FC236}">
                  <a16:creationId xmlns:a16="http://schemas.microsoft.com/office/drawing/2014/main" id="{D068E204-FF6D-4292-80E6-87ED5640BB3A}"/>
                </a:ext>
              </a:extLst>
            </p:cNvPr>
            <p:cNvPicPr>
              <a:picLocks noChangeAspect="1"/>
            </p:cNvPicPr>
            <p:nvPr/>
          </p:nvPicPr>
          <p:blipFill>
            <a:blip r:embed="rId9"/>
            <a:stretch>
              <a:fillRect/>
            </a:stretch>
          </p:blipFill>
          <p:spPr>
            <a:xfrm>
              <a:off x="17143960" y="13827596"/>
              <a:ext cx="16684310" cy="3719501"/>
            </a:xfrm>
            <a:prstGeom prst="rect">
              <a:avLst/>
            </a:prstGeom>
          </p:spPr>
        </p:pic>
      </p:grpSp>
      <p:sp>
        <p:nvSpPr>
          <p:cNvPr id="75" name="Rectángulo 4">
            <a:extLst>
              <a:ext uri="{FF2B5EF4-FFF2-40B4-BE49-F238E27FC236}">
                <a16:creationId xmlns:a16="http://schemas.microsoft.com/office/drawing/2014/main" id="{A31D4136-A765-45F8-AA95-D28839ED6B43}"/>
              </a:ext>
            </a:extLst>
          </p:cNvPr>
          <p:cNvSpPr/>
          <p:nvPr/>
        </p:nvSpPr>
        <p:spPr>
          <a:xfrm>
            <a:off x="16983772" y="8572419"/>
            <a:ext cx="18542029" cy="1008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pc="373" dirty="0">
                <a:latin typeface="Arial" panose="020B0604020202020204" pitchFamily="34" charset="0"/>
                <a:cs typeface="Arial" panose="020B0604020202020204" pitchFamily="34" charset="0"/>
              </a:rPr>
              <a:t>ANNOTATION TOOL</a:t>
            </a:r>
            <a:r>
              <a:rPr lang="en-US" sz="5226" b="1" spc="373" dirty="0">
                <a:latin typeface="Arial" panose="020B0604020202020204" pitchFamily="34" charset="0"/>
                <a:cs typeface="Arial" panose="020B0604020202020204" pitchFamily="34" charset="0"/>
              </a:rPr>
              <a:t> </a:t>
            </a:r>
          </a:p>
        </p:txBody>
      </p:sp>
      <p:pic>
        <p:nvPicPr>
          <p:cNvPr id="25" name="Picture 24" descr="Graphical user interface&#10;&#10;Description automatically generated">
            <a:extLst>
              <a:ext uri="{FF2B5EF4-FFF2-40B4-BE49-F238E27FC236}">
                <a16:creationId xmlns:a16="http://schemas.microsoft.com/office/drawing/2014/main" id="{D5986350-3C36-4C1D-8883-B3ABE1CF65C2}"/>
              </a:ext>
            </a:extLst>
          </p:cNvPr>
          <p:cNvPicPr>
            <a:picLocks noChangeAspect="1"/>
          </p:cNvPicPr>
          <p:nvPr/>
        </p:nvPicPr>
        <p:blipFill>
          <a:blip r:embed="rId10"/>
          <a:stretch>
            <a:fillRect/>
          </a:stretch>
        </p:blipFill>
        <p:spPr>
          <a:xfrm>
            <a:off x="17455474" y="26468556"/>
            <a:ext cx="17380217" cy="13005643"/>
          </a:xfrm>
          <a:prstGeom prst="rect">
            <a:avLst/>
          </a:prstGeom>
        </p:spPr>
      </p:pic>
      <p:sp>
        <p:nvSpPr>
          <p:cNvPr id="28" name="Rectangle 27">
            <a:extLst>
              <a:ext uri="{FF2B5EF4-FFF2-40B4-BE49-F238E27FC236}">
                <a16:creationId xmlns:a16="http://schemas.microsoft.com/office/drawing/2014/main" id="{9DA3F37C-FDAC-4FB5-BA12-4E54BBA7CBEF}"/>
              </a:ext>
            </a:extLst>
          </p:cNvPr>
          <p:cNvSpPr/>
          <p:nvPr/>
        </p:nvSpPr>
        <p:spPr>
          <a:xfrm>
            <a:off x="19192201" y="28543347"/>
            <a:ext cx="8033322" cy="2508038"/>
          </a:xfrm>
          <a:prstGeom prst="rect">
            <a:avLst/>
          </a:prstGeom>
          <a:effectLst>
            <a:softEdge rad="1270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9" name="Picture 8" descr="Table&#10;&#10;Description automatically generated">
            <a:extLst>
              <a:ext uri="{FF2B5EF4-FFF2-40B4-BE49-F238E27FC236}">
                <a16:creationId xmlns:a16="http://schemas.microsoft.com/office/drawing/2014/main" id="{1678B489-F991-43A7-9F30-B02768B9EE5E}"/>
              </a:ext>
            </a:extLst>
          </p:cNvPr>
          <p:cNvPicPr>
            <a:picLocks noChangeAspect="1"/>
          </p:cNvPicPr>
          <p:nvPr/>
        </p:nvPicPr>
        <p:blipFill>
          <a:blip r:embed="rId11"/>
          <a:stretch>
            <a:fillRect/>
          </a:stretch>
        </p:blipFill>
        <p:spPr>
          <a:xfrm>
            <a:off x="17344792" y="39717657"/>
            <a:ext cx="17490900" cy="11060846"/>
          </a:xfrm>
          <a:prstGeom prst="rect">
            <a:avLst/>
          </a:prstGeom>
        </p:spPr>
      </p:pic>
      <p:pic>
        <p:nvPicPr>
          <p:cNvPr id="11" name="Picture 10" descr="Table&#10;&#10;Description automatically generated">
            <a:extLst>
              <a:ext uri="{FF2B5EF4-FFF2-40B4-BE49-F238E27FC236}">
                <a16:creationId xmlns:a16="http://schemas.microsoft.com/office/drawing/2014/main" id="{8A1E9F89-1F21-4E14-96EF-07F9E3562D99}"/>
              </a:ext>
            </a:extLst>
          </p:cNvPr>
          <p:cNvPicPr>
            <a:picLocks noChangeAspect="1"/>
          </p:cNvPicPr>
          <p:nvPr/>
        </p:nvPicPr>
        <p:blipFill>
          <a:blip r:embed="rId12"/>
          <a:stretch>
            <a:fillRect/>
          </a:stretch>
        </p:blipFill>
        <p:spPr>
          <a:xfrm>
            <a:off x="20284892" y="13258476"/>
            <a:ext cx="11472921" cy="12966622"/>
          </a:xfrm>
          <a:prstGeom prst="rect">
            <a:avLst/>
          </a:prstGeom>
        </p:spPr>
      </p:pic>
      <p:sp>
        <p:nvSpPr>
          <p:cNvPr id="66" name="Rectángulo 4">
            <a:extLst>
              <a:ext uri="{FF2B5EF4-FFF2-40B4-BE49-F238E27FC236}">
                <a16:creationId xmlns:a16="http://schemas.microsoft.com/office/drawing/2014/main" id="{8A761259-6BE6-44F3-9218-78BCB9081B36}"/>
              </a:ext>
            </a:extLst>
          </p:cNvPr>
          <p:cNvSpPr/>
          <p:nvPr/>
        </p:nvSpPr>
        <p:spPr>
          <a:xfrm>
            <a:off x="35814328" y="40064269"/>
            <a:ext cx="15422188" cy="109580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955"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53069"/>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3992</TotalTime>
  <Words>727</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Tema de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Serrano-Pozo</dc:creator>
  <cp:lastModifiedBy>Tanish, Tanish Shishir</cp:lastModifiedBy>
  <cp:revision>166</cp:revision>
  <dcterms:created xsi:type="dcterms:W3CDTF">2021-06-30T03:12:39Z</dcterms:created>
  <dcterms:modified xsi:type="dcterms:W3CDTF">2021-08-14T15:24:37Z</dcterms:modified>
</cp:coreProperties>
</file>