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15"/>
    <p:restoredTop sz="94781"/>
  </p:normalViewPr>
  <p:slideViewPr>
    <p:cSldViewPr snapToGrid="0" snapToObjects="1">
      <p:cViewPr>
        <p:scale>
          <a:sx n="34" d="100"/>
          <a:sy n="34" d="100"/>
        </p:scale>
        <p:origin x="176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890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t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5"/>
          <p:cNvSpPr txBox="1"/>
          <p:nvPr/>
        </p:nvSpPr>
        <p:spPr>
          <a:xfrm>
            <a:off x="968274" y="517821"/>
            <a:ext cx="16131006" cy="19414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5500">
                <a:latin typeface="Arial"/>
                <a:ea typeface="Arial"/>
                <a:cs typeface="Arial"/>
                <a:sym typeface="Arial"/>
              </a:defRPr>
            </a:lvl1pPr>
          </a:lstStyle>
          <a:p>
            <a:pPr>
              <a:lnSpc>
                <a:spcPct val="114000"/>
              </a:lnSpc>
            </a:pPr>
            <a:r>
              <a:rPr lang="en-US" dirty="0">
                <a:solidFill>
                  <a:schemeClr val="tx1">
                    <a:lumMod val="65000"/>
                    <a:lumOff val="35000"/>
                  </a:schemeClr>
                </a:solidFill>
              </a:rPr>
              <a:t>Using Deep Learning to Identify Patients with Cognitive Impairment in Electronic Health Records</a:t>
            </a:r>
            <a:endParaRPr dirty="0">
              <a:solidFill>
                <a:schemeClr val="tx1">
                  <a:lumMod val="65000"/>
                  <a:lumOff val="35000"/>
                </a:schemeClr>
              </a:solidFill>
            </a:endParaRPr>
          </a:p>
        </p:txBody>
      </p:sp>
      <p:sp>
        <p:nvSpPr>
          <p:cNvPr id="33" name="TextBox 38"/>
          <p:cNvSpPr txBox="1"/>
          <p:nvPr/>
        </p:nvSpPr>
        <p:spPr>
          <a:xfrm>
            <a:off x="986246" y="3237660"/>
            <a:ext cx="9064534"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Abstract</a:t>
            </a:r>
            <a:endParaRPr dirty="0"/>
          </a:p>
        </p:txBody>
      </p:sp>
      <p:sp>
        <p:nvSpPr>
          <p:cNvPr id="34" name="TextBox 39"/>
          <p:cNvSpPr txBox="1"/>
          <p:nvPr/>
        </p:nvSpPr>
        <p:spPr>
          <a:xfrm>
            <a:off x="986246" y="3926626"/>
            <a:ext cx="9064534" cy="89726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sz="2300" dirty="0"/>
              <a:t>Dementia is a neurodegenerative disorder that causes cognitive decline and affects more than 50 million people worldwide. Dementia is underdiagnosed by healthcare professionals – only one in four people who suffer from dementia receive a diagnosis – and successful diagnoses may not be entered as a structured International Classification of Diseases (ICD) diagnosis code in a patient’s chart. Indeed, information relevant to cognitive impairment (CI) is often found within electronic health records (EHR) but manual review of clinician notes by experts is both time consuming and often prone to errors. Automated mining of these notes presents an opportunity to label patients with cognitive impairment in EHR data.</a:t>
            </a:r>
          </a:p>
          <a:p>
            <a:endParaRPr lang="en-US" sz="2300" dirty="0"/>
          </a:p>
          <a:p>
            <a:r>
              <a:rPr lang="en-US" sz="2300" dirty="0"/>
              <a:t>We developed natural language processing (NLP) tools to identify patients with cognitive impairment and demonstrate that linguistic context enhances performance for the classification task. We fine-tuned our attention based deep learning model, which can learn from complex language structures, and substantially improved accuracy (0.93) relative to a baseline TF-IDF (term frequency-inverse document frequency) NLP model (0.84). Further, we show that deep learning NLP can successfully identify dementia patients without dementia-related ICD codes or medications.</a:t>
            </a:r>
            <a:endParaRPr sz="2300" dirty="0"/>
          </a:p>
        </p:txBody>
      </p:sp>
      <p:sp>
        <p:nvSpPr>
          <p:cNvPr id="35" name="TextBox 41"/>
          <p:cNvSpPr txBox="1"/>
          <p:nvPr/>
        </p:nvSpPr>
        <p:spPr>
          <a:xfrm>
            <a:off x="11225657" y="11006011"/>
            <a:ext cx="9130938" cy="184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dirty="0"/>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a:t>
            </a:r>
          </a:p>
        </p:txBody>
      </p:sp>
      <p:sp>
        <p:nvSpPr>
          <p:cNvPr id="37" name="TextBox 43"/>
          <p:cNvSpPr txBox="1"/>
          <p:nvPr/>
        </p:nvSpPr>
        <p:spPr>
          <a:xfrm>
            <a:off x="11225657" y="9438548"/>
            <a:ext cx="9064533" cy="572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dirty="0"/>
              <a:t>Section header in 34pt font</a:t>
            </a:r>
          </a:p>
        </p:txBody>
      </p:sp>
      <p:sp>
        <p:nvSpPr>
          <p:cNvPr id="42" name="TextBox 51"/>
          <p:cNvSpPr txBox="1"/>
          <p:nvPr/>
        </p:nvSpPr>
        <p:spPr>
          <a:xfrm>
            <a:off x="22261877" y="3247162"/>
            <a:ext cx="9019915"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400">
                <a:latin typeface="Arial"/>
                <a:ea typeface="Arial"/>
                <a:cs typeface="Arial"/>
                <a:sym typeface="Arial"/>
              </a:defRPr>
            </a:lvl1pPr>
          </a:lstStyle>
          <a:p>
            <a:r>
              <a:rPr lang="en-US" dirty="0"/>
              <a:t>Sentence Level Annotation Tools</a:t>
            </a:r>
            <a:endParaRPr dirty="0"/>
          </a:p>
        </p:txBody>
      </p:sp>
      <p:sp>
        <p:nvSpPr>
          <p:cNvPr id="43" name="TextBox 52"/>
          <p:cNvSpPr txBox="1"/>
          <p:nvPr/>
        </p:nvSpPr>
        <p:spPr>
          <a:xfrm>
            <a:off x="22303612" y="3926626"/>
            <a:ext cx="9019915"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100">
                <a:latin typeface="Arial"/>
                <a:ea typeface="Arial"/>
                <a:cs typeface="Arial"/>
                <a:sym typeface="Arial"/>
              </a:defRPr>
            </a:lvl1pPr>
          </a:lstStyle>
          <a:p>
            <a:r>
              <a:rPr dirty="0"/>
              <a:t>Optional section descriptor in 21pt font</a:t>
            </a:r>
          </a:p>
        </p:txBody>
      </p:sp>
      <p:sp>
        <p:nvSpPr>
          <p:cNvPr id="44" name="TextBox 53"/>
          <p:cNvSpPr txBox="1"/>
          <p:nvPr/>
        </p:nvSpPr>
        <p:spPr>
          <a:xfrm>
            <a:off x="22303612" y="4458844"/>
            <a:ext cx="9197469" cy="12200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dirty="0"/>
              <a:t>This section is an example of a paragraph.  When creating sections, regardless of whether you're putting in text or images, always try to align to the edges of the yellow guidelines. </a:t>
            </a:r>
          </a:p>
        </p:txBody>
      </p:sp>
      <p:sp>
        <p:nvSpPr>
          <p:cNvPr id="45" name="TextBox 54"/>
          <p:cNvSpPr txBox="1"/>
          <p:nvPr/>
        </p:nvSpPr>
        <p:spPr>
          <a:xfrm>
            <a:off x="1131731" y="21280436"/>
            <a:ext cx="9029701"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dirty="0"/>
              <a:t>APOE SLAT Overview</a:t>
            </a:r>
            <a:endParaRPr dirty="0"/>
          </a:p>
        </p:txBody>
      </p:sp>
      <p:sp>
        <p:nvSpPr>
          <p:cNvPr id="46" name="TextBox 56"/>
          <p:cNvSpPr txBox="1"/>
          <p:nvPr/>
        </p:nvSpPr>
        <p:spPr>
          <a:xfrm>
            <a:off x="22319317" y="11081207"/>
            <a:ext cx="9029701"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dirty="0"/>
              <a:t>Sentence Level Annotation Tool User Interface Example 1</a:t>
            </a:r>
            <a:endParaRPr dirty="0"/>
          </a:p>
        </p:txBody>
      </p:sp>
      <p:sp>
        <p:nvSpPr>
          <p:cNvPr id="48" name="TextBox 60"/>
          <p:cNvSpPr txBox="1"/>
          <p:nvPr/>
        </p:nvSpPr>
        <p:spPr>
          <a:xfrm>
            <a:off x="22319318" y="17575187"/>
            <a:ext cx="6335025" cy="3875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dirty="0"/>
              <a:t>References</a:t>
            </a:r>
          </a:p>
        </p:txBody>
      </p:sp>
      <p:sp>
        <p:nvSpPr>
          <p:cNvPr id="49" name="TextBox 61"/>
          <p:cNvSpPr txBox="1"/>
          <p:nvPr/>
        </p:nvSpPr>
        <p:spPr>
          <a:xfrm>
            <a:off x="22319318" y="18049653"/>
            <a:ext cx="7659939" cy="21860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b">
            <a:spAutoFit/>
          </a:bodyPr>
          <a:lstStyle/>
          <a:p>
            <a:pPr>
              <a:lnSpc>
                <a:spcPct val="120000"/>
              </a:lnSpc>
              <a:spcBef>
                <a:spcPts val="600"/>
              </a:spcBef>
              <a:defRPr sz="1400">
                <a:latin typeface="Arial"/>
                <a:ea typeface="Arial"/>
                <a:cs typeface="Arial"/>
                <a:sym typeface="Arial"/>
              </a:defRPr>
            </a:pPr>
            <a:r>
              <a:rPr dirty="0"/>
              <a:t>References in 14pt font </a:t>
            </a:r>
          </a:p>
          <a:p>
            <a:pPr>
              <a:lnSpc>
                <a:spcPct val="120000"/>
              </a:lnSpc>
              <a:spcBef>
                <a:spcPts val="600"/>
              </a:spcBef>
              <a:defRPr sz="1400">
                <a:latin typeface="Arial"/>
                <a:ea typeface="Arial"/>
                <a:cs typeface="Arial"/>
                <a:sym typeface="Arial"/>
              </a:defRPr>
            </a:pPr>
            <a:r>
              <a:rPr dirty="0"/>
              <a:t>Homer W Simpson (2013). “Donuts taste good.” </a:t>
            </a:r>
            <a:r>
              <a:rPr dirty="0">
                <a:solidFill>
                  <a:srgbClr val="677B8C"/>
                </a:solidFill>
              </a:rPr>
              <a:t>In: IEEE 13th </a:t>
            </a:r>
            <a:r>
              <a:rPr dirty="0" err="1">
                <a:solidFill>
                  <a:srgbClr val="677B8C"/>
                </a:solidFill>
              </a:rPr>
              <a:t>Internation</a:t>
            </a:r>
            <a:r>
              <a:rPr dirty="0">
                <a:solidFill>
                  <a:srgbClr val="677B8C"/>
                </a:solidFill>
              </a:rPr>
              <a:t> Conference on Data Mining. IEEE, pp. 405-409</a:t>
            </a:r>
          </a:p>
          <a:p>
            <a:pPr>
              <a:lnSpc>
                <a:spcPct val="120000"/>
              </a:lnSpc>
              <a:spcBef>
                <a:spcPts val="600"/>
              </a:spcBef>
              <a:defRPr sz="1400">
                <a:latin typeface="Arial"/>
                <a:ea typeface="Arial"/>
                <a:cs typeface="Arial"/>
                <a:sym typeface="Arial"/>
              </a:defRPr>
            </a:pPr>
            <a:r>
              <a:rPr dirty="0"/>
              <a:t>Marge Simpson (2010). “Blue hair looks nice.”. </a:t>
            </a:r>
            <a:r>
              <a:rPr dirty="0">
                <a:solidFill>
                  <a:srgbClr val="677B8C"/>
                </a:solidFill>
              </a:rPr>
              <a:t>In: Nature communications 1, p. 622.</a:t>
            </a:r>
          </a:p>
          <a:p>
            <a:pPr>
              <a:lnSpc>
                <a:spcPct val="120000"/>
              </a:lnSpc>
              <a:spcBef>
                <a:spcPts val="600"/>
              </a:spcBef>
              <a:defRPr sz="1400">
                <a:latin typeface="Arial"/>
                <a:ea typeface="Arial"/>
                <a:cs typeface="Arial"/>
                <a:sym typeface="Arial"/>
              </a:defRPr>
            </a:pPr>
            <a:r>
              <a:rPr dirty="0"/>
              <a:t>Bart Simpson (2013). “Hello”. </a:t>
            </a:r>
            <a:r>
              <a:rPr dirty="0">
                <a:solidFill>
                  <a:srgbClr val="677B8C"/>
                </a:solidFill>
              </a:rPr>
              <a:t>In: IEEE Simpsons.</a:t>
            </a:r>
          </a:p>
          <a:p>
            <a:pPr>
              <a:lnSpc>
                <a:spcPct val="120000"/>
              </a:lnSpc>
              <a:spcBef>
                <a:spcPts val="600"/>
              </a:spcBef>
              <a:defRPr sz="1400">
                <a:latin typeface="Arial"/>
                <a:ea typeface="Arial"/>
                <a:cs typeface="Arial"/>
                <a:sym typeface="Arial"/>
              </a:defRPr>
            </a:pPr>
            <a:r>
              <a:rPr dirty="0"/>
              <a:t>Marge Simpson et al. (2013). “Lorem Ipsum.” </a:t>
            </a:r>
            <a:r>
              <a:rPr dirty="0">
                <a:solidFill>
                  <a:srgbClr val="677B8C"/>
                </a:solidFill>
              </a:rPr>
              <a:t>In: Advances in Neural Information Processing Systems 26. Ed. by Christopher J. C. Burges et al., pp. 27–29.</a:t>
            </a:r>
          </a:p>
        </p:txBody>
      </p:sp>
      <p:sp>
        <p:nvSpPr>
          <p:cNvPr id="50" name="TextBox 37"/>
          <p:cNvSpPr txBox="1"/>
          <p:nvPr/>
        </p:nvSpPr>
        <p:spPr>
          <a:xfrm>
            <a:off x="17263086" y="502981"/>
            <a:ext cx="9883164" cy="27107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0000"/>
              </a:lnSpc>
              <a:spcBef>
                <a:spcPts val="1000"/>
              </a:spcBef>
              <a:defRPr sz="2100">
                <a:latin typeface="Arial"/>
                <a:ea typeface="Arial"/>
                <a:cs typeface="Arial"/>
                <a:sym typeface="Arial"/>
              </a:defRPr>
            </a:pPr>
            <a:r>
              <a:rPr lang="en-US" sz="2350" dirty="0">
                <a:solidFill>
                  <a:schemeClr val="tx1">
                    <a:lumMod val="65000"/>
                    <a:lumOff val="35000"/>
                  </a:schemeClr>
                </a:solidFill>
              </a:rPr>
              <a:t>Tanish Tyagi</a:t>
            </a:r>
            <a:r>
              <a:rPr sz="2350" dirty="0">
                <a:solidFill>
                  <a:schemeClr val="tx1">
                    <a:lumMod val="65000"/>
                    <a:lumOff val="35000"/>
                  </a:schemeClr>
                </a:solidFill>
              </a:rPr>
              <a:t>, </a:t>
            </a:r>
            <a:r>
              <a:rPr lang="en-US" sz="2350" dirty="0">
                <a:solidFill>
                  <a:schemeClr val="tx1">
                    <a:lumMod val="65000"/>
                    <a:lumOff val="35000"/>
                  </a:schemeClr>
                </a:solidFill>
              </a:rPr>
              <a:t>Colin G. Magdamo</a:t>
            </a:r>
            <a:r>
              <a:rPr sz="2350" dirty="0">
                <a:solidFill>
                  <a:schemeClr val="tx1">
                    <a:lumMod val="65000"/>
                    <a:lumOff val="35000"/>
                  </a:schemeClr>
                </a:solidFill>
              </a:rPr>
              <a:t>,</a:t>
            </a:r>
            <a:r>
              <a:rPr lang="en-US" sz="2350" dirty="0">
                <a:solidFill>
                  <a:schemeClr val="tx1">
                    <a:lumMod val="65000"/>
                    <a:lumOff val="35000"/>
                  </a:schemeClr>
                </a:solidFill>
              </a:rPr>
              <a:t> Ayush Noori, Zhaozhi Li, Xiao Liu, Mayuresh Deodhar, Zhuoqiao Hong, Wendong Ge, Elissa M. Ye, Yi-</a:t>
            </a:r>
            <a:r>
              <a:rPr lang="en-US" sz="2350" dirty="0" err="1">
                <a:solidFill>
                  <a:schemeClr val="tx1">
                    <a:lumMod val="65000"/>
                    <a:lumOff val="35000"/>
                  </a:schemeClr>
                </a:solidFill>
              </a:rPr>
              <a:t>han</a:t>
            </a:r>
            <a:r>
              <a:rPr lang="en-US" sz="2350" dirty="0">
                <a:solidFill>
                  <a:schemeClr val="tx1">
                    <a:lumMod val="65000"/>
                    <a:lumOff val="35000"/>
                  </a:schemeClr>
                </a:solidFill>
              </a:rPr>
              <a:t> Sheu, Haitham Alabsi, Laura Brenner, Gregory K. Robbins, Sahar Zafar, Nicole Benson, Lidia Moura, John Hsu, Alberto Serrano-</a:t>
            </a:r>
            <a:r>
              <a:rPr lang="en-US" sz="2350" dirty="0" err="1">
                <a:solidFill>
                  <a:schemeClr val="tx1">
                    <a:lumMod val="65000"/>
                    <a:lumOff val="35000"/>
                  </a:schemeClr>
                </a:solidFill>
              </a:rPr>
              <a:t>Pozo</a:t>
            </a:r>
            <a:r>
              <a:rPr lang="en-US" sz="2350" dirty="0">
                <a:solidFill>
                  <a:schemeClr val="tx1">
                    <a:lumMod val="65000"/>
                    <a:lumOff val="35000"/>
                  </a:schemeClr>
                </a:solidFill>
              </a:rPr>
              <a:t>, Dimitry Prokopenko, Rudolph E. Tanzi, Bradley T. Hyman, Deborah Blacker, Shibani S. Mukerji, M. Brandon Westover, Sudeshna Das</a:t>
            </a:r>
            <a:endParaRPr sz="2350" dirty="0">
              <a:solidFill>
                <a:schemeClr val="tx1">
                  <a:lumMod val="65000"/>
                  <a:lumOff val="35000"/>
                </a:schemeClr>
              </a:solidFill>
            </a:endParaRPr>
          </a:p>
        </p:txBody>
      </p:sp>
      <p:pic>
        <p:nvPicPr>
          <p:cNvPr id="51" name="Image" descr="Image"/>
          <p:cNvPicPr>
            <a:picLocks noChangeAspect="1"/>
          </p:cNvPicPr>
          <p:nvPr/>
        </p:nvPicPr>
        <p:blipFill>
          <a:blip r:embed="rId3"/>
          <a:srcRect l="11281" b="11572"/>
          <a:stretch>
            <a:fillRect/>
          </a:stretch>
        </p:blipFill>
        <p:spPr>
          <a:xfrm>
            <a:off x="30639512" y="19418089"/>
            <a:ext cx="2166058" cy="2158938"/>
          </a:xfrm>
          <a:prstGeom prst="rect">
            <a:avLst/>
          </a:prstGeom>
          <a:ln w="12700">
            <a:miter lim="400000"/>
          </a:ln>
        </p:spPr>
      </p:pic>
      <p:pic>
        <p:nvPicPr>
          <p:cNvPr id="54" name="neurips_logo.pdf" descr="neurips_logo.pdf"/>
          <p:cNvPicPr>
            <a:picLocks noChangeAspect="1"/>
          </p:cNvPicPr>
          <p:nvPr/>
        </p:nvPicPr>
        <p:blipFill>
          <a:blip r:embed="rId4"/>
          <a:stretch>
            <a:fillRect/>
          </a:stretch>
        </p:blipFill>
        <p:spPr>
          <a:xfrm>
            <a:off x="27440959" y="517821"/>
            <a:ext cx="4797779" cy="2159001"/>
          </a:xfrm>
          <a:prstGeom prst="rect">
            <a:avLst/>
          </a:prstGeom>
          <a:ln w="12700">
            <a:miter lim="400000"/>
          </a:ln>
        </p:spPr>
      </p:pic>
      <p:pic>
        <p:nvPicPr>
          <p:cNvPr id="5" name="Picture 4">
            <a:extLst>
              <a:ext uri="{FF2B5EF4-FFF2-40B4-BE49-F238E27FC236}">
                <a16:creationId xmlns:a16="http://schemas.microsoft.com/office/drawing/2014/main" id="{80DDE9A7-5F99-6F4D-B1F7-CB1B5DA4E18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949533" y="13099766"/>
            <a:ext cx="9424151" cy="8107571"/>
          </a:xfrm>
          <a:prstGeom prst="rect">
            <a:avLst/>
          </a:prstGeom>
        </p:spPr>
      </p:pic>
      <p:pic>
        <p:nvPicPr>
          <p:cNvPr id="7" name="Picture 6" descr="Chart, waterfall chart&#10;&#10;Description automatically generated">
            <a:extLst>
              <a:ext uri="{FF2B5EF4-FFF2-40B4-BE49-F238E27FC236}">
                <a16:creationId xmlns:a16="http://schemas.microsoft.com/office/drawing/2014/main" id="{ECFE821B-8ACA-524B-A260-1299C2DD1E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36881" y="12871166"/>
            <a:ext cx="5486400" cy="3657600"/>
          </a:xfrm>
          <a:prstGeom prst="rect">
            <a:avLst/>
          </a:prstGeom>
        </p:spPr>
      </p:pic>
      <p:pic>
        <p:nvPicPr>
          <p:cNvPr id="9" name="Picture 8" descr="Chart, waterfall chart&#10;&#10;Description automatically generated">
            <a:extLst>
              <a:ext uri="{FF2B5EF4-FFF2-40B4-BE49-F238E27FC236}">
                <a16:creationId xmlns:a16="http://schemas.microsoft.com/office/drawing/2014/main" id="{8B3A3667-9EF4-D14A-98E0-6271FB69D7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24211" y="12807709"/>
            <a:ext cx="5486400" cy="3657600"/>
          </a:xfrm>
          <a:prstGeom prst="rect">
            <a:avLst/>
          </a:prstGeom>
        </p:spPr>
      </p:pic>
      <p:pic>
        <p:nvPicPr>
          <p:cNvPr id="11" name="Picture 10" descr="Chart, treemap chart&#10;&#10;Description automatically generated">
            <a:extLst>
              <a:ext uri="{FF2B5EF4-FFF2-40B4-BE49-F238E27FC236}">
                <a16:creationId xmlns:a16="http://schemas.microsoft.com/office/drawing/2014/main" id="{4C98F68A-93B1-434D-8A14-323C56A163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93063" y="16560619"/>
            <a:ext cx="5486400" cy="3657600"/>
          </a:xfrm>
          <a:prstGeom prst="rect">
            <a:avLst/>
          </a:prstGeom>
        </p:spPr>
      </p:pic>
      <p:pic>
        <p:nvPicPr>
          <p:cNvPr id="13" name="Picture 12" descr="Chart, treemap chart&#10;&#10;Description automatically generated">
            <a:extLst>
              <a:ext uri="{FF2B5EF4-FFF2-40B4-BE49-F238E27FC236}">
                <a16:creationId xmlns:a16="http://schemas.microsoft.com/office/drawing/2014/main" id="{3AC32F58-DADD-BF47-B752-7E2FD22C33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614034" y="16546316"/>
            <a:ext cx="5486400" cy="3657600"/>
          </a:xfrm>
          <a:prstGeom prst="rect">
            <a:avLst/>
          </a:prstGeom>
        </p:spPr>
      </p:pic>
      <p:pic>
        <p:nvPicPr>
          <p:cNvPr id="15" name="Picture 14" descr="Chart, scatter chart&#10;&#10;Description automatically generated">
            <a:extLst>
              <a:ext uri="{FF2B5EF4-FFF2-40B4-BE49-F238E27FC236}">
                <a16:creationId xmlns:a16="http://schemas.microsoft.com/office/drawing/2014/main" id="{8BB891DF-7C89-5340-8404-07CA2E667C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41472" y="4390296"/>
            <a:ext cx="6008169" cy="4675241"/>
          </a:xfrm>
          <a:prstGeom prst="rect">
            <a:avLst/>
          </a:prstGeom>
        </p:spPr>
      </p:pic>
      <p:pic>
        <p:nvPicPr>
          <p:cNvPr id="17" name="Picture 16" descr="Graphical user interface&#10;&#10;Description automatically generated">
            <a:extLst>
              <a:ext uri="{FF2B5EF4-FFF2-40B4-BE49-F238E27FC236}">
                <a16:creationId xmlns:a16="http://schemas.microsoft.com/office/drawing/2014/main" id="{D641B807-EA56-1A45-BCB8-6779C01E060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252091" y="11931574"/>
            <a:ext cx="9477675" cy="4781359"/>
          </a:xfrm>
          <a:prstGeom prst="rect">
            <a:avLst/>
          </a:prstGeom>
        </p:spPr>
      </p:pic>
      <p:pic>
        <p:nvPicPr>
          <p:cNvPr id="19" name="Picture 18" descr="Table&#10;&#10;Description automatically generated">
            <a:extLst>
              <a:ext uri="{FF2B5EF4-FFF2-40B4-BE49-F238E27FC236}">
                <a16:creationId xmlns:a16="http://schemas.microsoft.com/office/drawing/2014/main" id="{F533CDF8-5CBA-7C4C-BF2B-D0064250D6D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252091" y="6275944"/>
            <a:ext cx="9374475" cy="4710134"/>
          </a:xfrm>
          <a:prstGeom prst="rect">
            <a:avLst/>
          </a:prstGeom>
        </p:spPr>
      </p:pic>
      <p:sp>
        <p:nvSpPr>
          <p:cNvPr id="56" name="TextBox 56">
            <a:extLst>
              <a:ext uri="{FF2B5EF4-FFF2-40B4-BE49-F238E27FC236}">
                <a16:creationId xmlns:a16="http://schemas.microsoft.com/office/drawing/2014/main" id="{E061D49A-00EF-7D46-BA1B-54B644970957}"/>
              </a:ext>
            </a:extLst>
          </p:cNvPr>
          <p:cNvSpPr txBox="1"/>
          <p:nvPr/>
        </p:nvSpPr>
        <p:spPr>
          <a:xfrm>
            <a:off x="22319318" y="16856001"/>
            <a:ext cx="9029701"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dirty="0"/>
              <a:t>Sentence Level Annotation Tool User Interface Example 2</a:t>
            </a:r>
            <a:endParaRPr dirty="0"/>
          </a:p>
        </p:txBody>
      </p:sp>
      <p:sp>
        <p:nvSpPr>
          <p:cNvPr id="57" name="TextBox 45">
            <a:extLst>
              <a:ext uri="{FF2B5EF4-FFF2-40B4-BE49-F238E27FC236}">
                <a16:creationId xmlns:a16="http://schemas.microsoft.com/office/drawing/2014/main" id="{9B774808-AB8E-D445-BB45-B3D94796759A}"/>
              </a:ext>
            </a:extLst>
          </p:cNvPr>
          <p:cNvSpPr txBox="1"/>
          <p:nvPr/>
        </p:nvSpPr>
        <p:spPr>
          <a:xfrm>
            <a:off x="11292061" y="3268630"/>
            <a:ext cx="9064534" cy="572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dirty="0"/>
              <a:t>Section header in 34pt font</a:t>
            </a:r>
          </a:p>
        </p:txBody>
      </p:sp>
      <p:sp>
        <p:nvSpPr>
          <p:cNvPr id="58" name="TextBox 46">
            <a:extLst>
              <a:ext uri="{FF2B5EF4-FFF2-40B4-BE49-F238E27FC236}">
                <a16:creationId xmlns:a16="http://schemas.microsoft.com/office/drawing/2014/main" id="{E9E964B6-D70E-404D-9BF6-ACAE1F1512FE}"/>
              </a:ext>
            </a:extLst>
          </p:cNvPr>
          <p:cNvSpPr txBox="1"/>
          <p:nvPr/>
        </p:nvSpPr>
        <p:spPr>
          <a:xfrm>
            <a:off x="11292061" y="3940617"/>
            <a:ext cx="9064534" cy="3875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dirty="0"/>
              <a:t>Optional section descriptor in 21pt font</a:t>
            </a:r>
          </a:p>
        </p:txBody>
      </p:sp>
      <p:sp>
        <p:nvSpPr>
          <p:cNvPr id="60" name="TextBox 42">
            <a:extLst>
              <a:ext uri="{FF2B5EF4-FFF2-40B4-BE49-F238E27FC236}">
                <a16:creationId xmlns:a16="http://schemas.microsoft.com/office/drawing/2014/main" id="{A382961B-0294-2043-B806-C30AFD6A6878}"/>
              </a:ext>
            </a:extLst>
          </p:cNvPr>
          <p:cNvSpPr txBox="1"/>
          <p:nvPr/>
        </p:nvSpPr>
        <p:spPr>
          <a:xfrm>
            <a:off x="16948023" y="7191127"/>
            <a:ext cx="3778511" cy="12200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a:lnSpc>
                <a:spcPct val="120000"/>
              </a:lnSpc>
              <a:buSzPct val="100000"/>
              <a:buFont typeface="Arial"/>
              <a:buChar char="•"/>
              <a:defRPr sz="2100">
                <a:solidFill>
                  <a:srgbClr val="344854"/>
                </a:solidFill>
                <a:latin typeface="Arial"/>
                <a:ea typeface="Arial"/>
                <a:cs typeface="Arial"/>
                <a:sym typeface="Arial"/>
              </a:defRPr>
            </a:pPr>
            <a:r>
              <a:rPr dirty="0"/>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rPr dirty="0"/>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rPr dirty="0"/>
              <a:t>Bulleted list item</a:t>
            </a:r>
          </a:p>
        </p:txBody>
      </p:sp>
      <p:sp>
        <p:nvSpPr>
          <p:cNvPr id="61" name="TextBox 41">
            <a:extLst>
              <a:ext uri="{FF2B5EF4-FFF2-40B4-BE49-F238E27FC236}">
                <a16:creationId xmlns:a16="http://schemas.microsoft.com/office/drawing/2014/main" id="{A3393562-A8C4-3743-9142-C0EDA83BD715}"/>
              </a:ext>
            </a:extLst>
          </p:cNvPr>
          <p:cNvSpPr txBox="1"/>
          <p:nvPr/>
        </p:nvSpPr>
        <p:spPr>
          <a:xfrm>
            <a:off x="16948023" y="4598292"/>
            <a:ext cx="3342167" cy="2383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dirty="0"/>
              <a:t>This section is an example of a paragraph.  When creating sections, </a:t>
            </a:r>
            <a:r>
              <a:rPr lang="en-US" dirty="0"/>
              <a:t>regardless of whether you're putting in text or images, always</a:t>
            </a:r>
            <a:endParaRPr dirty="0"/>
          </a:p>
        </p:txBody>
      </p:sp>
      <p:sp>
        <p:nvSpPr>
          <p:cNvPr id="36" name="TextBox 56">
            <a:extLst>
              <a:ext uri="{FF2B5EF4-FFF2-40B4-BE49-F238E27FC236}">
                <a16:creationId xmlns:a16="http://schemas.microsoft.com/office/drawing/2014/main" id="{58F7AD0B-981A-A84E-A631-C594E0D68A7A}"/>
              </a:ext>
            </a:extLst>
          </p:cNvPr>
          <p:cNvSpPr txBox="1"/>
          <p:nvPr/>
        </p:nvSpPr>
        <p:spPr>
          <a:xfrm>
            <a:off x="16078414" y="16445757"/>
            <a:ext cx="4500409"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ClinicalBERT Patient Level Prediction Confusion Matrix</a:t>
            </a:r>
            <a:endParaRPr dirty="0"/>
          </a:p>
        </p:txBody>
      </p:sp>
      <p:sp>
        <p:nvSpPr>
          <p:cNvPr id="47" name="TextBox 56">
            <a:extLst>
              <a:ext uri="{FF2B5EF4-FFF2-40B4-BE49-F238E27FC236}">
                <a16:creationId xmlns:a16="http://schemas.microsoft.com/office/drawing/2014/main" id="{F18575FD-232C-FC4A-8123-E96CE9383E00}"/>
              </a:ext>
            </a:extLst>
          </p:cNvPr>
          <p:cNvSpPr txBox="1"/>
          <p:nvPr/>
        </p:nvSpPr>
        <p:spPr>
          <a:xfrm>
            <a:off x="11002176" y="16454558"/>
            <a:ext cx="4500409"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TF-IDF Patient Level Prediction Confusion Matrix</a:t>
            </a:r>
            <a:endParaRPr dirty="0"/>
          </a:p>
        </p:txBody>
      </p:sp>
      <p:sp>
        <p:nvSpPr>
          <p:cNvPr id="52" name="TextBox 56">
            <a:extLst>
              <a:ext uri="{FF2B5EF4-FFF2-40B4-BE49-F238E27FC236}">
                <a16:creationId xmlns:a16="http://schemas.microsoft.com/office/drawing/2014/main" id="{A1AC5A39-369D-AE45-9EC1-6E99ED4399C4}"/>
              </a:ext>
            </a:extLst>
          </p:cNvPr>
          <p:cNvSpPr txBox="1"/>
          <p:nvPr/>
        </p:nvSpPr>
        <p:spPr>
          <a:xfrm>
            <a:off x="10861989" y="20098034"/>
            <a:ext cx="4500409"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XXX Precision Matrix</a:t>
            </a:r>
            <a:endParaRPr dirty="0"/>
          </a:p>
        </p:txBody>
      </p:sp>
      <p:sp>
        <p:nvSpPr>
          <p:cNvPr id="53" name="TextBox 56">
            <a:extLst>
              <a:ext uri="{FF2B5EF4-FFF2-40B4-BE49-F238E27FC236}">
                <a16:creationId xmlns:a16="http://schemas.microsoft.com/office/drawing/2014/main" id="{79AAAD88-BCC4-B948-923C-01C0F6BEFAB2}"/>
              </a:ext>
            </a:extLst>
          </p:cNvPr>
          <p:cNvSpPr txBox="1"/>
          <p:nvPr/>
        </p:nvSpPr>
        <p:spPr>
          <a:xfrm>
            <a:off x="15885297" y="20029324"/>
            <a:ext cx="4500409"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dirty="0"/>
              <a:t>XXX Recall Matrix</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90</TotalTime>
  <Words>604</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Ayush Noori</cp:lastModifiedBy>
  <cp:revision>10</cp:revision>
  <dcterms:modified xsi:type="dcterms:W3CDTF">2021-11-10T21:33:55Z</dcterms:modified>
</cp:coreProperties>
</file>