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1pPr>
    <a:lvl2pPr marL="0" marR="0" indent="326532"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2pPr>
    <a:lvl3pPr marL="0" marR="0" indent="653064"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3pPr>
    <a:lvl4pPr marL="0" marR="0" indent="979596"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4pPr>
    <a:lvl5pPr marL="0" marR="0" indent="1306128"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5pPr>
    <a:lvl6pPr marL="0" marR="0" indent="1632661"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6pPr>
    <a:lvl7pPr marL="0" marR="0" indent="1959193"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7pPr>
    <a:lvl8pPr marL="0" marR="0" indent="2285725"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8pPr>
    <a:lvl9pPr marL="0" marR="0" indent="2612257"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9CFF"/>
    <a:srgbClr val="00BA38"/>
    <a:srgbClr val="F8766D"/>
    <a:srgbClr val="3F9C87"/>
    <a:srgbClr val="FF74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15"/>
    <p:restoredTop sz="94781"/>
  </p:normalViewPr>
  <p:slideViewPr>
    <p:cSldViewPr snapToGrid="0" snapToObjects="1">
      <p:cViewPr>
        <p:scale>
          <a:sx n="27" d="100"/>
          <a:sy n="27" d="100"/>
        </p:scale>
        <p:origin x="2520"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633155" latinLnBrk="0">
      <a:defRPr sz="3400">
        <a:latin typeface="+mn-lt"/>
        <a:ea typeface="+mn-ea"/>
        <a:cs typeface="+mn-cs"/>
        <a:sym typeface="Calibri"/>
      </a:defRPr>
    </a:lvl1pPr>
    <a:lvl2pPr indent="228600" defTabSz="2633155" latinLnBrk="0">
      <a:defRPr sz="3400">
        <a:latin typeface="+mn-lt"/>
        <a:ea typeface="+mn-ea"/>
        <a:cs typeface="+mn-cs"/>
        <a:sym typeface="Calibri"/>
      </a:defRPr>
    </a:lvl2pPr>
    <a:lvl3pPr indent="457200" defTabSz="2633155" latinLnBrk="0">
      <a:defRPr sz="3400">
        <a:latin typeface="+mn-lt"/>
        <a:ea typeface="+mn-ea"/>
        <a:cs typeface="+mn-cs"/>
        <a:sym typeface="Calibri"/>
      </a:defRPr>
    </a:lvl3pPr>
    <a:lvl4pPr indent="685800" defTabSz="2633155" latinLnBrk="0">
      <a:defRPr sz="3400">
        <a:latin typeface="+mn-lt"/>
        <a:ea typeface="+mn-ea"/>
        <a:cs typeface="+mn-cs"/>
        <a:sym typeface="Calibri"/>
      </a:defRPr>
    </a:lvl4pPr>
    <a:lvl5pPr indent="914400" defTabSz="2633155" latinLnBrk="0">
      <a:defRPr sz="3400">
        <a:latin typeface="+mn-lt"/>
        <a:ea typeface="+mn-ea"/>
        <a:cs typeface="+mn-cs"/>
        <a:sym typeface="Calibri"/>
      </a:defRPr>
    </a:lvl5pPr>
    <a:lvl6pPr indent="1143000" defTabSz="2633155" latinLnBrk="0">
      <a:defRPr sz="3400">
        <a:latin typeface="+mn-lt"/>
        <a:ea typeface="+mn-ea"/>
        <a:cs typeface="+mn-cs"/>
        <a:sym typeface="Calibri"/>
      </a:defRPr>
    </a:lvl6pPr>
    <a:lvl7pPr indent="1371600" defTabSz="2633155" latinLnBrk="0">
      <a:defRPr sz="3400">
        <a:latin typeface="+mn-lt"/>
        <a:ea typeface="+mn-ea"/>
        <a:cs typeface="+mn-cs"/>
        <a:sym typeface="Calibri"/>
      </a:defRPr>
    </a:lvl7pPr>
    <a:lvl8pPr indent="1600200" defTabSz="2633155" latinLnBrk="0">
      <a:defRPr sz="3400">
        <a:latin typeface="+mn-lt"/>
        <a:ea typeface="+mn-ea"/>
        <a:cs typeface="+mn-cs"/>
        <a:sym typeface="Calibri"/>
      </a:defRPr>
    </a:lvl8pPr>
    <a:lvl9pPr indent="1828800" defTabSz="2633155" latinLnBrk="0">
      <a:defRPr sz="34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8905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FB AI">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B AI Research ">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45920" y="294640"/>
            <a:ext cx="29626561" cy="482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1645920" y="5120640"/>
            <a:ext cx="29626561" cy="168249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5910559" y="19756119"/>
            <a:ext cx="7680961" cy="1168401"/>
          </a:xfrm>
          <a:prstGeom prst="rect">
            <a:avLst/>
          </a:prstGeom>
          <a:ln w="12700">
            <a:miter lim="400000"/>
          </a:ln>
        </p:spPr>
        <p:txBody>
          <a:bodyPr wrap="none" lIns="45719" rIns="45719" anchor="ctr">
            <a:spAutoFit/>
          </a:bodyPr>
          <a:lstStyle>
            <a:lvl1pPr algn="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1pPr>
      <a:lvl2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2pPr>
      <a:lvl3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3pPr>
      <a:lvl4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4pPr>
      <a:lvl5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5pPr>
      <a:lvl6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6pPr>
      <a:lvl7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7pPr>
      <a:lvl8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8pPr>
      <a:lvl9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9pPr>
    </p:titleStyle>
    <p:bodyStyle>
      <a:lvl1pPr marL="731556" marR="0" indent="-731556"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1pPr>
      <a:lvl2pPr marL="2319804" marR="0" indent="-85669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2pPr>
      <a:lvl3pPr marL="3943547" marR="0" indent="-101732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3pPr>
      <a:lvl4pPr marL="5531594"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4pPr>
      <a:lvl5pPr marL="699470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5pPr>
      <a:lvl6pPr marL="845782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6pPr>
      <a:lvl7pPr marL="9920933"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7pPr>
      <a:lvl8pPr marL="1138404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8pPr>
      <a:lvl9pPr marL="1284716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9pPr>
    </p:bodyStyle>
    <p:otherStyle>
      <a:lvl1pPr marL="0" marR="0" indent="0"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326532"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653064"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979596"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306128"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1632661"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1959193"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2285725"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2612257"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tif"/><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35"/>
          <p:cNvSpPr txBox="1"/>
          <p:nvPr/>
        </p:nvSpPr>
        <p:spPr>
          <a:xfrm>
            <a:off x="968274" y="517821"/>
            <a:ext cx="16131006" cy="19414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5500">
                <a:latin typeface="Arial"/>
                <a:ea typeface="Arial"/>
                <a:cs typeface="Arial"/>
                <a:sym typeface="Arial"/>
              </a:defRPr>
            </a:lvl1pPr>
          </a:lstStyle>
          <a:p>
            <a:pPr>
              <a:lnSpc>
                <a:spcPct val="114000"/>
              </a:lnSpc>
            </a:pPr>
            <a:r>
              <a:rPr lang="en-US" dirty="0">
                <a:solidFill>
                  <a:schemeClr val="tx1">
                    <a:lumMod val="65000"/>
                    <a:lumOff val="35000"/>
                  </a:schemeClr>
                </a:solidFill>
              </a:rPr>
              <a:t>Using Deep Learning to Identify Patients with Cognitive Impairment in Electronic Health Records</a:t>
            </a:r>
            <a:endParaRPr dirty="0">
              <a:solidFill>
                <a:schemeClr val="tx1">
                  <a:lumMod val="65000"/>
                  <a:lumOff val="35000"/>
                </a:schemeClr>
              </a:solidFill>
            </a:endParaRPr>
          </a:p>
        </p:txBody>
      </p:sp>
      <p:sp>
        <p:nvSpPr>
          <p:cNvPr id="33" name="TextBox 38"/>
          <p:cNvSpPr txBox="1"/>
          <p:nvPr/>
        </p:nvSpPr>
        <p:spPr>
          <a:xfrm>
            <a:off x="986246" y="3237660"/>
            <a:ext cx="9064534"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en-US" dirty="0"/>
              <a:t>Abstract</a:t>
            </a:r>
            <a:endParaRPr dirty="0"/>
          </a:p>
        </p:txBody>
      </p:sp>
      <p:sp>
        <p:nvSpPr>
          <p:cNvPr id="34" name="TextBox 39"/>
          <p:cNvSpPr txBox="1"/>
          <p:nvPr/>
        </p:nvSpPr>
        <p:spPr>
          <a:xfrm>
            <a:off x="986246" y="3926626"/>
            <a:ext cx="9064534" cy="89726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rPr lang="en-US" sz="2300" dirty="0"/>
              <a:t>Dementia is a neurodegenerative disorder that causes cognitive decline and affects more than 50 million people worldwide. Dementia is underdiagnosed by healthcare professionals – only one in four people who suffer from dementia receive a diagnosis – and successful diagnoses may not be entered as a structured International Classification of Diseases (ICD) diagnosis code in a patient’s chart. Indeed, information relevant to cognitive impairment (CI) is often found within electronic health records (EHR) but manual review of clinician notes by experts is both time consuming and often prone to errors. Automated mining of these notes presents an opportunity to label patients with cognitive impairment in EHR data.</a:t>
            </a:r>
          </a:p>
          <a:p>
            <a:endParaRPr lang="en-US" sz="2300" dirty="0"/>
          </a:p>
          <a:p>
            <a:r>
              <a:rPr lang="en-US" sz="2300" dirty="0"/>
              <a:t>We developed natural language processing (NLP) tools to identify patients with cognitive impairment and demonstrate that linguistic context enhances performance for the classification task. We fine-tuned our attention based deep learning model, which can learn from complex language structures, and substantially improved accuracy (0.93) relative to a baseline TF-IDF (term frequency-inverse document frequency) NLP model (0.84). Further, we show that deep learning NLP can successfully identify dementia patients without dementia-related ICD codes or medications.</a:t>
            </a:r>
            <a:endParaRPr sz="2300" dirty="0"/>
          </a:p>
        </p:txBody>
      </p:sp>
      <p:sp>
        <p:nvSpPr>
          <p:cNvPr id="35" name="TextBox 41"/>
          <p:cNvSpPr txBox="1"/>
          <p:nvPr/>
        </p:nvSpPr>
        <p:spPr>
          <a:xfrm>
            <a:off x="11212404" y="12467984"/>
            <a:ext cx="9920791" cy="43190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2300" dirty="0"/>
              <a:t>We developed and compared two NLP models for the classification task:</a:t>
            </a:r>
          </a:p>
          <a:p>
            <a:endParaRPr lang="en-US" sz="1200" dirty="0"/>
          </a:p>
          <a:p>
            <a:r>
              <a:rPr lang="en-US" sz="2300" b="1" dirty="0">
                <a:solidFill>
                  <a:srgbClr val="FF7413"/>
                </a:solidFill>
              </a:rPr>
              <a:t>BASELINE: </a:t>
            </a:r>
            <a:r>
              <a:rPr lang="en-US" sz="2300" i="1" dirty="0"/>
              <a:t>Logistic Regression with TF-IDF Vectors</a:t>
            </a:r>
          </a:p>
          <a:p>
            <a:r>
              <a:rPr lang="en-US" sz="2300" dirty="0"/>
              <a:t>We performed TF-IDF (term frequency-inverse document frequency) vectorization on the annotated sequences and selected features based on a term's Pearson correlation with the cognitive impairment outcome.</a:t>
            </a:r>
          </a:p>
          <a:p>
            <a:endParaRPr lang="en-US" sz="1200" dirty="0"/>
          </a:p>
          <a:p>
            <a:r>
              <a:rPr lang="en-US" sz="2300" b="1" dirty="0">
                <a:solidFill>
                  <a:srgbClr val="3F9C87"/>
                </a:solidFill>
              </a:rPr>
              <a:t>DEEP LEARNING:</a:t>
            </a:r>
            <a:r>
              <a:rPr lang="en-US" sz="2300" dirty="0"/>
              <a:t> </a:t>
            </a:r>
            <a:r>
              <a:rPr lang="en-US" sz="2300" i="1" dirty="0"/>
              <a:t>Transformer Based Sequence Classification Model</a:t>
            </a:r>
          </a:p>
          <a:p>
            <a:r>
              <a:rPr lang="en-US" sz="2300" dirty="0"/>
              <a:t>We utilized a pre-trained language model called ClinicalBERT. After text preprocessing, input texts were tokenized and converted to embeddings. Optuna was used to optimize the hyperparameters over 20 trials.</a:t>
            </a:r>
          </a:p>
        </p:txBody>
      </p:sp>
      <p:sp>
        <p:nvSpPr>
          <p:cNvPr id="37" name="TextBox 43"/>
          <p:cNvSpPr txBox="1"/>
          <p:nvPr/>
        </p:nvSpPr>
        <p:spPr>
          <a:xfrm>
            <a:off x="11225657" y="11743578"/>
            <a:ext cx="9064533"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en-US" dirty="0"/>
              <a:t>Model Performance</a:t>
            </a:r>
            <a:endParaRPr dirty="0"/>
          </a:p>
        </p:txBody>
      </p:sp>
      <p:sp>
        <p:nvSpPr>
          <p:cNvPr id="42" name="TextBox 51"/>
          <p:cNvSpPr txBox="1"/>
          <p:nvPr/>
        </p:nvSpPr>
        <p:spPr>
          <a:xfrm>
            <a:off x="22252091" y="3771757"/>
            <a:ext cx="9019915"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400">
                <a:latin typeface="Arial"/>
                <a:ea typeface="Arial"/>
                <a:cs typeface="Arial"/>
                <a:sym typeface="Arial"/>
              </a:defRPr>
            </a:lvl1pPr>
          </a:lstStyle>
          <a:p>
            <a:r>
              <a:rPr lang="en-US" dirty="0"/>
              <a:t>Advantages of ClinicalBERT vs. TF-IDF</a:t>
            </a:r>
            <a:endParaRPr dirty="0"/>
          </a:p>
        </p:txBody>
      </p:sp>
      <p:sp>
        <p:nvSpPr>
          <p:cNvPr id="44" name="TextBox 53"/>
          <p:cNvSpPr txBox="1"/>
          <p:nvPr/>
        </p:nvSpPr>
        <p:spPr>
          <a:xfrm>
            <a:off x="27798871" y="4458844"/>
            <a:ext cx="3650689" cy="5485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dirty="0"/>
              <a:t>ClinicalBERT, with its more complex architecture, was able to leverage the context of the keyword matches within the sequences and overcome these issues. Indeed, using a small dataset of manually annotated sequences (n=150) which did not match an always-pattern, the ClinicalBERT embeddings were able to able accurately discriminate between all three classes.</a:t>
            </a:r>
            <a:endParaRPr dirty="0"/>
          </a:p>
        </p:txBody>
      </p:sp>
      <p:sp>
        <p:nvSpPr>
          <p:cNvPr id="45" name="TextBox 54"/>
          <p:cNvSpPr txBox="1"/>
          <p:nvPr/>
        </p:nvSpPr>
        <p:spPr>
          <a:xfrm>
            <a:off x="1131731" y="21079718"/>
            <a:ext cx="9029701"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dirty="0"/>
              <a:t>APOE SLAT Overview</a:t>
            </a:r>
            <a:endParaRPr dirty="0"/>
          </a:p>
        </p:txBody>
      </p:sp>
      <p:sp>
        <p:nvSpPr>
          <p:cNvPr id="48" name="TextBox 60"/>
          <p:cNvSpPr txBox="1"/>
          <p:nvPr/>
        </p:nvSpPr>
        <p:spPr>
          <a:xfrm>
            <a:off x="22319318" y="18861062"/>
            <a:ext cx="6335025" cy="3875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100">
                <a:latin typeface="Arial"/>
                <a:ea typeface="Arial"/>
                <a:cs typeface="Arial"/>
                <a:sym typeface="Arial"/>
              </a:defRPr>
            </a:lvl1pPr>
          </a:lstStyle>
          <a:p>
            <a:r>
              <a:rPr dirty="0"/>
              <a:t>References</a:t>
            </a:r>
          </a:p>
        </p:txBody>
      </p:sp>
      <p:sp>
        <p:nvSpPr>
          <p:cNvPr id="49" name="TextBox 61"/>
          <p:cNvSpPr txBox="1"/>
          <p:nvPr/>
        </p:nvSpPr>
        <p:spPr>
          <a:xfrm>
            <a:off x="22319318" y="19335528"/>
            <a:ext cx="7659939" cy="21860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b">
            <a:spAutoFit/>
          </a:bodyPr>
          <a:lstStyle/>
          <a:p>
            <a:pPr>
              <a:lnSpc>
                <a:spcPct val="120000"/>
              </a:lnSpc>
              <a:spcBef>
                <a:spcPts val="600"/>
              </a:spcBef>
              <a:defRPr sz="1400">
                <a:latin typeface="Arial"/>
                <a:ea typeface="Arial"/>
                <a:cs typeface="Arial"/>
                <a:sym typeface="Arial"/>
              </a:defRPr>
            </a:pPr>
            <a:r>
              <a:rPr dirty="0"/>
              <a:t>References in 14pt font </a:t>
            </a:r>
          </a:p>
          <a:p>
            <a:pPr>
              <a:lnSpc>
                <a:spcPct val="120000"/>
              </a:lnSpc>
              <a:spcBef>
                <a:spcPts val="600"/>
              </a:spcBef>
              <a:defRPr sz="1400">
                <a:latin typeface="Arial"/>
                <a:ea typeface="Arial"/>
                <a:cs typeface="Arial"/>
                <a:sym typeface="Arial"/>
              </a:defRPr>
            </a:pPr>
            <a:r>
              <a:rPr dirty="0"/>
              <a:t>Homer W Simpson (2013). “Donuts taste good.” </a:t>
            </a:r>
            <a:r>
              <a:rPr dirty="0">
                <a:solidFill>
                  <a:srgbClr val="677B8C"/>
                </a:solidFill>
              </a:rPr>
              <a:t>In: IEEE 13th </a:t>
            </a:r>
            <a:r>
              <a:rPr dirty="0" err="1">
                <a:solidFill>
                  <a:srgbClr val="677B8C"/>
                </a:solidFill>
              </a:rPr>
              <a:t>Internation</a:t>
            </a:r>
            <a:r>
              <a:rPr dirty="0">
                <a:solidFill>
                  <a:srgbClr val="677B8C"/>
                </a:solidFill>
              </a:rPr>
              <a:t> Conference on Data Mining. IEEE, pp. 405-409</a:t>
            </a:r>
          </a:p>
          <a:p>
            <a:pPr>
              <a:lnSpc>
                <a:spcPct val="120000"/>
              </a:lnSpc>
              <a:spcBef>
                <a:spcPts val="600"/>
              </a:spcBef>
              <a:defRPr sz="1400">
                <a:latin typeface="Arial"/>
                <a:ea typeface="Arial"/>
                <a:cs typeface="Arial"/>
                <a:sym typeface="Arial"/>
              </a:defRPr>
            </a:pPr>
            <a:r>
              <a:rPr dirty="0"/>
              <a:t>Marge Simpson (2010). “Blue hair looks nice.”. </a:t>
            </a:r>
            <a:r>
              <a:rPr dirty="0">
                <a:solidFill>
                  <a:srgbClr val="677B8C"/>
                </a:solidFill>
              </a:rPr>
              <a:t>In: Nature communications 1, p. 622.</a:t>
            </a:r>
          </a:p>
          <a:p>
            <a:pPr>
              <a:lnSpc>
                <a:spcPct val="120000"/>
              </a:lnSpc>
              <a:spcBef>
                <a:spcPts val="600"/>
              </a:spcBef>
              <a:defRPr sz="1400">
                <a:latin typeface="Arial"/>
                <a:ea typeface="Arial"/>
                <a:cs typeface="Arial"/>
                <a:sym typeface="Arial"/>
              </a:defRPr>
            </a:pPr>
            <a:r>
              <a:rPr dirty="0"/>
              <a:t>Bart Simpson (2013). “Hello”. </a:t>
            </a:r>
            <a:r>
              <a:rPr dirty="0">
                <a:solidFill>
                  <a:srgbClr val="677B8C"/>
                </a:solidFill>
              </a:rPr>
              <a:t>In: IEEE Simpsons.</a:t>
            </a:r>
          </a:p>
          <a:p>
            <a:pPr>
              <a:lnSpc>
                <a:spcPct val="120000"/>
              </a:lnSpc>
              <a:spcBef>
                <a:spcPts val="600"/>
              </a:spcBef>
              <a:defRPr sz="1400">
                <a:latin typeface="Arial"/>
                <a:ea typeface="Arial"/>
                <a:cs typeface="Arial"/>
                <a:sym typeface="Arial"/>
              </a:defRPr>
            </a:pPr>
            <a:r>
              <a:rPr dirty="0"/>
              <a:t>Marge Simpson et al. (2013). “Lorem Ipsum.” </a:t>
            </a:r>
            <a:r>
              <a:rPr dirty="0">
                <a:solidFill>
                  <a:srgbClr val="677B8C"/>
                </a:solidFill>
              </a:rPr>
              <a:t>In: Advances in Neural Information Processing Systems 26. Ed. by Christopher J. C. Burges et al., pp. 27–29.</a:t>
            </a:r>
          </a:p>
        </p:txBody>
      </p:sp>
      <p:sp>
        <p:nvSpPr>
          <p:cNvPr id="50" name="TextBox 37"/>
          <p:cNvSpPr txBox="1"/>
          <p:nvPr/>
        </p:nvSpPr>
        <p:spPr>
          <a:xfrm>
            <a:off x="17263086" y="502981"/>
            <a:ext cx="9883164" cy="27107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0000"/>
              </a:lnSpc>
              <a:spcBef>
                <a:spcPts val="1000"/>
              </a:spcBef>
              <a:defRPr sz="2100">
                <a:latin typeface="Arial"/>
                <a:ea typeface="Arial"/>
                <a:cs typeface="Arial"/>
                <a:sym typeface="Arial"/>
              </a:defRPr>
            </a:pPr>
            <a:r>
              <a:rPr lang="en-US" sz="2350" dirty="0">
                <a:solidFill>
                  <a:schemeClr val="tx1">
                    <a:lumMod val="65000"/>
                    <a:lumOff val="35000"/>
                  </a:schemeClr>
                </a:solidFill>
              </a:rPr>
              <a:t>Tanish Tyagi</a:t>
            </a:r>
            <a:r>
              <a:rPr sz="2350" dirty="0">
                <a:solidFill>
                  <a:schemeClr val="tx1">
                    <a:lumMod val="65000"/>
                    <a:lumOff val="35000"/>
                  </a:schemeClr>
                </a:solidFill>
              </a:rPr>
              <a:t>, </a:t>
            </a:r>
            <a:r>
              <a:rPr lang="en-US" sz="2350" dirty="0">
                <a:solidFill>
                  <a:schemeClr val="tx1">
                    <a:lumMod val="65000"/>
                    <a:lumOff val="35000"/>
                  </a:schemeClr>
                </a:solidFill>
              </a:rPr>
              <a:t>Colin G. Magdamo</a:t>
            </a:r>
            <a:r>
              <a:rPr sz="2350" dirty="0">
                <a:solidFill>
                  <a:schemeClr val="tx1">
                    <a:lumMod val="65000"/>
                    <a:lumOff val="35000"/>
                  </a:schemeClr>
                </a:solidFill>
              </a:rPr>
              <a:t>,</a:t>
            </a:r>
            <a:r>
              <a:rPr lang="en-US" sz="2350" dirty="0">
                <a:solidFill>
                  <a:schemeClr val="tx1">
                    <a:lumMod val="65000"/>
                    <a:lumOff val="35000"/>
                  </a:schemeClr>
                </a:solidFill>
              </a:rPr>
              <a:t> Ayush Noori, Zhaozhi Li, Xiao Liu, Mayuresh Deodhar, Zhuoqiao Hong, Wendong Ge, Elissa M. Ye, Yi-</a:t>
            </a:r>
            <a:r>
              <a:rPr lang="en-US" sz="2350" dirty="0" err="1">
                <a:solidFill>
                  <a:schemeClr val="tx1">
                    <a:lumMod val="65000"/>
                    <a:lumOff val="35000"/>
                  </a:schemeClr>
                </a:solidFill>
              </a:rPr>
              <a:t>han</a:t>
            </a:r>
            <a:r>
              <a:rPr lang="en-US" sz="2350" dirty="0">
                <a:solidFill>
                  <a:schemeClr val="tx1">
                    <a:lumMod val="65000"/>
                    <a:lumOff val="35000"/>
                  </a:schemeClr>
                </a:solidFill>
              </a:rPr>
              <a:t> Sheu, Haitham Alabsi, Laura Brenner, Gregory K. Robbins, Sahar Zafar, Nicole Benson, Lidia Moura, John Hsu, Alberto Serrano-</a:t>
            </a:r>
            <a:r>
              <a:rPr lang="en-US" sz="2350" dirty="0" err="1">
                <a:solidFill>
                  <a:schemeClr val="tx1">
                    <a:lumMod val="65000"/>
                    <a:lumOff val="35000"/>
                  </a:schemeClr>
                </a:solidFill>
              </a:rPr>
              <a:t>Pozo</a:t>
            </a:r>
            <a:r>
              <a:rPr lang="en-US" sz="2350" dirty="0">
                <a:solidFill>
                  <a:schemeClr val="tx1">
                    <a:lumMod val="65000"/>
                    <a:lumOff val="35000"/>
                  </a:schemeClr>
                </a:solidFill>
              </a:rPr>
              <a:t>, Dimitry Prokopenko, Rudolph E. Tanzi, Bradley T. Hyman, Deborah Blacker, Shibani S. Mukerji, M. Brandon Westover, Sudeshna Das</a:t>
            </a:r>
            <a:endParaRPr sz="2350" dirty="0">
              <a:solidFill>
                <a:schemeClr val="tx1">
                  <a:lumMod val="65000"/>
                  <a:lumOff val="35000"/>
                </a:schemeClr>
              </a:solidFill>
            </a:endParaRPr>
          </a:p>
        </p:txBody>
      </p:sp>
      <p:pic>
        <p:nvPicPr>
          <p:cNvPr id="51" name="Image" descr="Image"/>
          <p:cNvPicPr>
            <a:picLocks noChangeAspect="1"/>
          </p:cNvPicPr>
          <p:nvPr/>
        </p:nvPicPr>
        <p:blipFill>
          <a:blip r:embed="rId3"/>
          <a:srcRect l="11281" b="11572"/>
          <a:stretch>
            <a:fillRect/>
          </a:stretch>
        </p:blipFill>
        <p:spPr>
          <a:xfrm>
            <a:off x="30639512" y="19418089"/>
            <a:ext cx="2166058" cy="2158938"/>
          </a:xfrm>
          <a:prstGeom prst="rect">
            <a:avLst/>
          </a:prstGeom>
          <a:ln w="12700">
            <a:miter lim="400000"/>
          </a:ln>
        </p:spPr>
      </p:pic>
      <p:pic>
        <p:nvPicPr>
          <p:cNvPr id="54" name="neurips_logo.pdf" descr="neurips_logo.pdf"/>
          <p:cNvPicPr>
            <a:picLocks noChangeAspect="1"/>
          </p:cNvPicPr>
          <p:nvPr/>
        </p:nvPicPr>
        <p:blipFill>
          <a:blip r:embed="rId4"/>
          <a:stretch>
            <a:fillRect/>
          </a:stretch>
        </p:blipFill>
        <p:spPr>
          <a:xfrm>
            <a:off x="27440959" y="517821"/>
            <a:ext cx="4797779" cy="2159001"/>
          </a:xfrm>
          <a:prstGeom prst="rect">
            <a:avLst/>
          </a:prstGeom>
          <a:ln w="12700">
            <a:miter lim="400000"/>
          </a:ln>
        </p:spPr>
      </p:pic>
      <p:pic>
        <p:nvPicPr>
          <p:cNvPr id="5" name="Picture 4">
            <a:extLst>
              <a:ext uri="{FF2B5EF4-FFF2-40B4-BE49-F238E27FC236}">
                <a16:creationId xmlns:a16="http://schemas.microsoft.com/office/drawing/2014/main" id="{80DDE9A7-5F99-6F4D-B1F7-CB1B5DA4E18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949533" y="13099766"/>
            <a:ext cx="9424151" cy="8107571"/>
          </a:xfrm>
          <a:prstGeom prst="rect">
            <a:avLst/>
          </a:prstGeom>
        </p:spPr>
      </p:pic>
      <p:pic>
        <p:nvPicPr>
          <p:cNvPr id="11" name="Picture 10" descr="Chart, treemap chart&#10;&#10;Description automatically generated">
            <a:extLst>
              <a:ext uri="{FF2B5EF4-FFF2-40B4-BE49-F238E27FC236}">
                <a16:creationId xmlns:a16="http://schemas.microsoft.com/office/drawing/2014/main" id="{4C98F68A-93B1-434D-8A14-323C56A163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1306" y="17691485"/>
            <a:ext cx="5846786" cy="3897857"/>
          </a:xfrm>
          <a:prstGeom prst="rect">
            <a:avLst/>
          </a:prstGeom>
        </p:spPr>
      </p:pic>
      <p:pic>
        <p:nvPicPr>
          <p:cNvPr id="13" name="Picture 12" descr="Chart, treemap chart&#10;&#10;Description automatically generated">
            <a:extLst>
              <a:ext uri="{FF2B5EF4-FFF2-40B4-BE49-F238E27FC236}">
                <a16:creationId xmlns:a16="http://schemas.microsoft.com/office/drawing/2014/main" id="{3AC32F58-DADD-BF47-B752-7E2FD22C33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812277" y="17677182"/>
            <a:ext cx="5846786" cy="3897857"/>
          </a:xfrm>
          <a:prstGeom prst="rect">
            <a:avLst/>
          </a:prstGeom>
        </p:spPr>
      </p:pic>
      <p:pic>
        <p:nvPicPr>
          <p:cNvPr id="15" name="Picture 14">
            <a:extLst>
              <a:ext uri="{FF2B5EF4-FFF2-40B4-BE49-F238E27FC236}">
                <a16:creationId xmlns:a16="http://schemas.microsoft.com/office/drawing/2014/main" id="{8BB891DF-7C89-5340-8404-07CA2E667CBE}"/>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p:blipFill>
        <p:spPr>
          <a:xfrm>
            <a:off x="21851098" y="4543316"/>
            <a:ext cx="5722366" cy="5531877"/>
          </a:xfrm>
          <a:prstGeom prst="rect">
            <a:avLst/>
          </a:prstGeom>
        </p:spPr>
      </p:pic>
      <p:pic>
        <p:nvPicPr>
          <p:cNvPr id="17" name="Picture 16" descr="Graphical user interface&#10;&#10;Description automatically generated">
            <a:extLst>
              <a:ext uri="{FF2B5EF4-FFF2-40B4-BE49-F238E27FC236}">
                <a16:creationId xmlns:a16="http://schemas.microsoft.com/office/drawing/2014/main" id="{D641B807-EA56-1A45-BCB8-6779C01E060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939226" y="16194527"/>
            <a:ext cx="4572000" cy="2306512"/>
          </a:xfrm>
          <a:prstGeom prst="rect">
            <a:avLst/>
          </a:prstGeom>
        </p:spPr>
      </p:pic>
      <p:pic>
        <p:nvPicPr>
          <p:cNvPr id="19" name="Picture 18" descr="Table&#10;&#10;Description automatically generated">
            <a:extLst>
              <a:ext uri="{FF2B5EF4-FFF2-40B4-BE49-F238E27FC236}">
                <a16:creationId xmlns:a16="http://schemas.microsoft.com/office/drawing/2014/main" id="{F533CDF8-5CBA-7C4C-BF2B-D0064250D6D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252091" y="16194527"/>
            <a:ext cx="4572000" cy="2297167"/>
          </a:xfrm>
          <a:prstGeom prst="rect">
            <a:avLst/>
          </a:prstGeom>
        </p:spPr>
      </p:pic>
      <p:sp>
        <p:nvSpPr>
          <p:cNvPr id="56" name="TextBox 56">
            <a:extLst>
              <a:ext uri="{FF2B5EF4-FFF2-40B4-BE49-F238E27FC236}">
                <a16:creationId xmlns:a16="http://schemas.microsoft.com/office/drawing/2014/main" id="{E061D49A-00EF-7D46-BA1B-54B644970957}"/>
              </a:ext>
            </a:extLst>
          </p:cNvPr>
          <p:cNvSpPr txBox="1"/>
          <p:nvPr/>
        </p:nvSpPr>
        <p:spPr>
          <a:xfrm>
            <a:off x="22319318" y="18573558"/>
            <a:ext cx="9029701"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dirty="0"/>
              <a:t>Annotation Tool User Interface</a:t>
            </a:r>
            <a:endParaRPr dirty="0"/>
          </a:p>
        </p:txBody>
      </p:sp>
      <p:sp>
        <p:nvSpPr>
          <p:cNvPr id="57" name="TextBox 45">
            <a:extLst>
              <a:ext uri="{FF2B5EF4-FFF2-40B4-BE49-F238E27FC236}">
                <a16:creationId xmlns:a16="http://schemas.microsoft.com/office/drawing/2014/main" id="{9B774808-AB8E-D445-BB45-B3D94796759A}"/>
              </a:ext>
            </a:extLst>
          </p:cNvPr>
          <p:cNvSpPr txBox="1"/>
          <p:nvPr/>
        </p:nvSpPr>
        <p:spPr>
          <a:xfrm>
            <a:off x="11225657" y="3268630"/>
            <a:ext cx="9064534"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en-US" dirty="0"/>
              <a:t>Cohort Details</a:t>
            </a:r>
            <a:endParaRPr dirty="0"/>
          </a:p>
        </p:txBody>
      </p:sp>
      <p:sp>
        <p:nvSpPr>
          <p:cNvPr id="61" name="TextBox 41">
            <a:extLst>
              <a:ext uri="{FF2B5EF4-FFF2-40B4-BE49-F238E27FC236}">
                <a16:creationId xmlns:a16="http://schemas.microsoft.com/office/drawing/2014/main" id="{A3393562-A8C4-3743-9142-C0EDA83BD715}"/>
              </a:ext>
            </a:extLst>
          </p:cNvPr>
          <p:cNvSpPr txBox="1"/>
          <p:nvPr/>
        </p:nvSpPr>
        <p:spPr>
          <a:xfrm>
            <a:off x="17767300" y="3926626"/>
            <a:ext cx="3309914" cy="51500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2300" dirty="0"/>
              <a:t>Our dataset consisted of N = 16,428 patients from the Mass General Brigham HealthCare system who were older than 60 years, had </a:t>
            </a:r>
            <a:r>
              <a:rPr lang="en-US" sz="2300" i="1" dirty="0"/>
              <a:t>APOE</a:t>
            </a:r>
            <a:r>
              <a:rPr lang="en-US" sz="2300" dirty="0"/>
              <a:t> genotypes (the biggest genetic risk factor for Alzheimer’s), and at least one note with a dementia related keyword.</a:t>
            </a:r>
            <a:endParaRPr sz="2300" dirty="0"/>
          </a:p>
        </p:txBody>
      </p:sp>
      <p:sp>
        <p:nvSpPr>
          <p:cNvPr id="52" name="TextBox 56">
            <a:extLst>
              <a:ext uri="{FF2B5EF4-FFF2-40B4-BE49-F238E27FC236}">
                <a16:creationId xmlns:a16="http://schemas.microsoft.com/office/drawing/2014/main" id="{A1AC5A39-369D-AE45-9EC1-6E99ED4399C4}"/>
              </a:ext>
            </a:extLst>
          </p:cNvPr>
          <p:cNvSpPr txBox="1"/>
          <p:nvPr/>
        </p:nvSpPr>
        <p:spPr>
          <a:xfrm>
            <a:off x="12138299" y="21533532"/>
            <a:ext cx="2743200"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dirty="0"/>
              <a:t>Precision Matrix</a:t>
            </a:r>
            <a:endParaRPr dirty="0"/>
          </a:p>
        </p:txBody>
      </p:sp>
      <p:sp>
        <p:nvSpPr>
          <p:cNvPr id="53" name="TextBox 56">
            <a:extLst>
              <a:ext uri="{FF2B5EF4-FFF2-40B4-BE49-F238E27FC236}">
                <a16:creationId xmlns:a16="http://schemas.microsoft.com/office/drawing/2014/main" id="{79AAAD88-BCC4-B948-923C-01C0F6BEFAB2}"/>
              </a:ext>
            </a:extLst>
          </p:cNvPr>
          <p:cNvSpPr txBox="1"/>
          <p:nvPr/>
        </p:nvSpPr>
        <p:spPr>
          <a:xfrm>
            <a:off x="17059270" y="21533532"/>
            <a:ext cx="2743200"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dirty="0"/>
              <a:t>Recall Matrix</a:t>
            </a:r>
          </a:p>
        </p:txBody>
      </p:sp>
      <p:sp>
        <p:nvSpPr>
          <p:cNvPr id="2" name="Rectangle 1">
            <a:extLst>
              <a:ext uri="{FF2B5EF4-FFF2-40B4-BE49-F238E27FC236}">
                <a16:creationId xmlns:a16="http://schemas.microsoft.com/office/drawing/2014/main" id="{7F9D4421-9BD6-4A36-9561-7B02BE32B28D}"/>
              </a:ext>
            </a:extLst>
          </p:cNvPr>
          <p:cNvSpPr/>
          <p:nvPr/>
        </p:nvSpPr>
        <p:spPr>
          <a:xfrm>
            <a:off x="21077214" y="4496163"/>
            <a:ext cx="1174877" cy="3105697"/>
          </a:xfrm>
          <a:prstGeom prst="rect">
            <a:avLst/>
          </a:prstGeom>
          <a:solidFill>
            <a:schemeClr val="accent2"/>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mn-lt"/>
              <a:ea typeface="+mn-ea"/>
              <a:cs typeface="+mn-cs"/>
              <a:sym typeface="Calibri"/>
            </a:endParaRPr>
          </a:p>
        </p:txBody>
      </p:sp>
      <p:pic>
        <p:nvPicPr>
          <p:cNvPr id="4" name="Graphic 3">
            <a:extLst>
              <a:ext uri="{FF2B5EF4-FFF2-40B4-BE49-F238E27FC236}">
                <a16:creationId xmlns:a16="http://schemas.microsoft.com/office/drawing/2014/main" id="{86E31C0D-6AD8-4B3E-98F6-88CE3D9497A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045643" y="3795993"/>
            <a:ext cx="6721657" cy="5687556"/>
          </a:xfrm>
          <a:prstGeom prst="rect">
            <a:avLst/>
          </a:prstGeom>
        </p:spPr>
      </p:pic>
      <p:pic>
        <p:nvPicPr>
          <p:cNvPr id="59" name="Graphic 58">
            <a:extLst>
              <a:ext uri="{FF2B5EF4-FFF2-40B4-BE49-F238E27FC236}">
                <a16:creationId xmlns:a16="http://schemas.microsoft.com/office/drawing/2014/main" id="{5D346EC6-7DA7-4D1A-B3CE-45789926737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064693" y="16746612"/>
            <a:ext cx="10031571" cy="1309106"/>
          </a:xfrm>
          <a:prstGeom prst="rect">
            <a:avLst/>
          </a:prstGeom>
        </p:spPr>
      </p:pic>
      <p:sp>
        <p:nvSpPr>
          <p:cNvPr id="63" name="TextBox 41">
            <a:extLst>
              <a:ext uri="{FF2B5EF4-FFF2-40B4-BE49-F238E27FC236}">
                <a16:creationId xmlns:a16="http://schemas.microsoft.com/office/drawing/2014/main" id="{1CB23BC6-35A5-4A19-A052-1228D9468926}"/>
              </a:ext>
            </a:extLst>
          </p:cNvPr>
          <p:cNvSpPr txBox="1"/>
          <p:nvPr/>
        </p:nvSpPr>
        <p:spPr>
          <a:xfrm>
            <a:off x="11236447" y="10166281"/>
            <a:ext cx="9920791" cy="1327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2300" dirty="0"/>
              <a:t>Experts annotated sequences using a web-based annotation tool and labeled them as </a:t>
            </a:r>
            <a:r>
              <a:rPr lang="en-US" sz="2300" b="1" dirty="0">
                <a:solidFill>
                  <a:srgbClr val="F8766D"/>
                </a:solidFill>
              </a:rPr>
              <a:t>(1) Yes</a:t>
            </a:r>
            <a:r>
              <a:rPr lang="en-US" sz="2300" dirty="0"/>
              <a:t>, i.e., patient has CI; </a:t>
            </a:r>
            <a:r>
              <a:rPr lang="en-US" sz="2300" b="1" dirty="0">
                <a:solidFill>
                  <a:srgbClr val="00BA38"/>
                </a:solidFill>
              </a:rPr>
              <a:t>(2) No </a:t>
            </a:r>
            <a:r>
              <a:rPr lang="en-US" sz="2300" dirty="0"/>
              <a:t>i.e., Patient does not have CI; and </a:t>
            </a:r>
            <a:r>
              <a:rPr lang="en-US" sz="2300" b="1" dirty="0">
                <a:solidFill>
                  <a:srgbClr val="619CFF"/>
                </a:solidFill>
              </a:rPr>
              <a:t>(3) Neither</a:t>
            </a:r>
            <a:r>
              <a:rPr lang="en-US" sz="2300" dirty="0"/>
              <a:t> i.e., sequence has no information on cognition.</a:t>
            </a:r>
          </a:p>
        </p:txBody>
      </p:sp>
      <p:sp>
        <p:nvSpPr>
          <p:cNvPr id="64" name="TextBox 43">
            <a:extLst>
              <a:ext uri="{FF2B5EF4-FFF2-40B4-BE49-F238E27FC236}">
                <a16:creationId xmlns:a16="http://schemas.microsoft.com/office/drawing/2014/main" id="{0D5F0D38-92B2-442B-8548-31F257F5EE6B}"/>
              </a:ext>
            </a:extLst>
          </p:cNvPr>
          <p:cNvSpPr txBox="1"/>
          <p:nvPr/>
        </p:nvSpPr>
        <p:spPr>
          <a:xfrm>
            <a:off x="11249700" y="9565445"/>
            <a:ext cx="9064533"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en-US" dirty="0"/>
              <a:t>Classification Task</a:t>
            </a:r>
            <a:endParaRPr dirty="0"/>
          </a:p>
        </p:txBody>
      </p:sp>
      <p:sp>
        <p:nvSpPr>
          <p:cNvPr id="65" name="TextBox 51">
            <a:extLst>
              <a:ext uri="{FF2B5EF4-FFF2-40B4-BE49-F238E27FC236}">
                <a16:creationId xmlns:a16="http://schemas.microsoft.com/office/drawing/2014/main" id="{DBFD30AA-8B72-463A-B89A-BFAA566114A8}"/>
              </a:ext>
            </a:extLst>
          </p:cNvPr>
          <p:cNvSpPr txBox="1"/>
          <p:nvPr/>
        </p:nvSpPr>
        <p:spPr>
          <a:xfrm>
            <a:off x="22252091" y="14631118"/>
            <a:ext cx="9019915"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400">
                <a:latin typeface="Arial"/>
                <a:ea typeface="Arial"/>
                <a:cs typeface="Arial"/>
                <a:sym typeface="Arial"/>
              </a:defRPr>
            </a:lvl1pPr>
          </a:lstStyle>
          <a:p>
            <a:r>
              <a:rPr lang="en-US" dirty="0"/>
              <a:t>Sentence Level Annotation Tool</a:t>
            </a:r>
            <a:endParaRPr dirty="0"/>
          </a:p>
        </p:txBody>
      </p:sp>
      <p:sp>
        <p:nvSpPr>
          <p:cNvPr id="66" name="TextBox 53">
            <a:extLst>
              <a:ext uri="{FF2B5EF4-FFF2-40B4-BE49-F238E27FC236}">
                <a16:creationId xmlns:a16="http://schemas.microsoft.com/office/drawing/2014/main" id="{E7034A5A-5CEA-41AF-A15F-BDC66D4BCD1D}"/>
              </a:ext>
            </a:extLst>
          </p:cNvPr>
          <p:cNvSpPr txBox="1"/>
          <p:nvPr/>
        </p:nvSpPr>
        <p:spPr>
          <a:xfrm>
            <a:off x="22232220" y="15252672"/>
            <a:ext cx="9279006" cy="8322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dirty="0"/>
              <a:t>ClinicalBERT, with its more complex architecture, was able to leverage the context of the keyword matches within the sequences and overcome these</a:t>
            </a:r>
            <a:endParaRPr dirty="0"/>
          </a:p>
        </p:txBody>
      </p:sp>
      <p:sp>
        <p:nvSpPr>
          <p:cNvPr id="68" name="TextBox 51">
            <a:extLst>
              <a:ext uri="{FF2B5EF4-FFF2-40B4-BE49-F238E27FC236}">
                <a16:creationId xmlns:a16="http://schemas.microsoft.com/office/drawing/2014/main" id="{C597082C-8FD9-4C44-8993-F80828AE92D1}"/>
              </a:ext>
            </a:extLst>
          </p:cNvPr>
          <p:cNvSpPr txBox="1"/>
          <p:nvPr/>
        </p:nvSpPr>
        <p:spPr>
          <a:xfrm>
            <a:off x="22252091" y="10329179"/>
            <a:ext cx="9019915"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400">
                <a:latin typeface="Arial"/>
                <a:ea typeface="Arial"/>
                <a:cs typeface="Arial"/>
                <a:sym typeface="Arial"/>
              </a:defRPr>
            </a:lvl1pPr>
          </a:lstStyle>
          <a:p>
            <a:r>
              <a:rPr lang="en-US" dirty="0"/>
              <a:t>Example Sequences</a:t>
            </a:r>
            <a:endParaRPr dirty="0"/>
          </a:p>
        </p:txBody>
      </p:sp>
      <p:sp>
        <p:nvSpPr>
          <p:cNvPr id="69" name="TextBox 53">
            <a:extLst>
              <a:ext uri="{FF2B5EF4-FFF2-40B4-BE49-F238E27FC236}">
                <a16:creationId xmlns:a16="http://schemas.microsoft.com/office/drawing/2014/main" id="{AACD3DC3-537E-4185-AFD5-DAF704BA4418}"/>
              </a:ext>
            </a:extLst>
          </p:cNvPr>
          <p:cNvSpPr txBox="1"/>
          <p:nvPr/>
        </p:nvSpPr>
        <p:spPr>
          <a:xfrm>
            <a:off x="22232220" y="10950733"/>
            <a:ext cx="9279006" cy="12200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dirty="0"/>
              <a:t>We performed several manual chart reviews of patients We identified many subtle examples where a non-specialist care provider notes cognitive impairment.</a:t>
            </a:r>
            <a:endParaRPr dirty="0"/>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143</TotalTime>
  <Words>736</Words>
  <Application>Microsoft Office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Ayush Noori</cp:lastModifiedBy>
  <cp:revision>14</cp:revision>
  <dcterms:modified xsi:type="dcterms:W3CDTF">2021-11-10T22:26:20Z</dcterms:modified>
</cp:coreProperties>
</file>