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B8C"/>
    <a:srgbClr val="619CFF"/>
    <a:srgbClr val="00BA38"/>
    <a:srgbClr val="F8766D"/>
    <a:srgbClr val="3F9C87"/>
    <a:srgbClr val="FF74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1"/>
    <p:restoredTop sz="94830"/>
  </p:normalViewPr>
  <p:slideViewPr>
    <p:cSldViewPr snapToGrid="0" snapToObjects="1">
      <p:cViewPr>
        <p:scale>
          <a:sx n="48" d="100"/>
          <a:sy n="48" d="100"/>
        </p:scale>
        <p:origin x="960"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890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4" y="517821"/>
            <a:ext cx="16131006" cy="19414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500">
                <a:latin typeface="Arial"/>
                <a:ea typeface="Arial"/>
                <a:cs typeface="Arial"/>
                <a:sym typeface="Arial"/>
              </a:defRPr>
            </a:lvl1pPr>
          </a:lstStyle>
          <a:p>
            <a:pPr>
              <a:lnSpc>
                <a:spcPct val="114000"/>
              </a:lnSpc>
            </a:pPr>
            <a:r>
              <a:rPr lang="en-US" dirty="0">
                <a:solidFill>
                  <a:schemeClr val="tx1">
                    <a:lumMod val="65000"/>
                    <a:lumOff val="35000"/>
                  </a:schemeClr>
                </a:solidFill>
              </a:rPr>
              <a:t>Using Deep Learning to Identify Patients with Cognitive Impairment in Electronic Health Records</a:t>
            </a:r>
            <a:endParaRPr dirty="0">
              <a:solidFill>
                <a:schemeClr val="tx1">
                  <a:lumMod val="65000"/>
                  <a:lumOff val="35000"/>
                </a:schemeClr>
              </a:solidFill>
            </a:endParaRPr>
          </a:p>
        </p:txBody>
      </p:sp>
      <p:sp>
        <p:nvSpPr>
          <p:cNvPr id="33" name="TextBox 38"/>
          <p:cNvSpPr txBox="1"/>
          <p:nvPr/>
        </p:nvSpPr>
        <p:spPr>
          <a:xfrm>
            <a:off x="986245" y="3311073"/>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Abstract</a:t>
            </a:r>
            <a:endParaRPr dirty="0"/>
          </a:p>
        </p:txBody>
      </p:sp>
      <p:sp>
        <p:nvSpPr>
          <p:cNvPr id="34" name="TextBox 39"/>
          <p:cNvSpPr txBox="1"/>
          <p:nvPr/>
        </p:nvSpPr>
        <p:spPr>
          <a:xfrm>
            <a:off x="986245" y="3926626"/>
            <a:ext cx="9626080" cy="89726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Dementia is a neurodegenerative disorder that causes cognitive decline and affects more than 50 million people worldwide. Dementia is underdiagnosed by healthcare professionals – only one in four people who suffer from dementia receive a diagnosis – and successful diagnoses may not be entered as a structured International Classification of Diseases (ICD) diagnosis code in a patient’s chart. Indeed, information relevant to cognitive impairment (CI) is often found within electronic health records (EHR) but manual review of clinician notes by experts is both time consuming and often prone to errors. Automated mining of these notes presents an opportunity to label patients with cognitive impairment in EHR data.</a:t>
            </a:r>
          </a:p>
          <a:p>
            <a:endParaRPr lang="en-US" sz="2300" dirty="0"/>
          </a:p>
          <a:p>
            <a:r>
              <a:rPr lang="en-US" sz="2300" dirty="0"/>
              <a:t>We developed natural language processing (NLP) tools to identify patients with cognitive impairment and demonstrate that linguistic context enhances performance for the classification task. We fine-tuned our attention based deep learning model, which can learn from complex language structures, and substantially improved accuracy (0.93) relative to a baseline TF-IDF (term frequency-inverse document frequency) NLP model (0.84). Further, we show that deep learning NLP can successfully identify dementia patients without dementia-related ICD codes or medications.</a:t>
            </a:r>
            <a:endParaRPr sz="2300" dirty="0"/>
          </a:p>
        </p:txBody>
      </p:sp>
      <p:sp>
        <p:nvSpPr>
          <p:cNvPr id="35" name="TextBox 41"/>
          <p:cNvSpPr txBox="1"/>
          <p:nvPr/>
        </p:nvSpPr>
        <p:spPr>
          <a:xfrm>
            <a:off x="11381155" y="12694262"/>
            <a:ext cx="9920791" cy="4029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spcAft>
                <a:spcPts val="600"/>
              </a:spcAft>
            </a:pPr>
            <a:r>
              <a:rPr lang="en-US" sz="2300" dirty="0"/>
              <a:t>We developed and compared two NLP models for the classification task:</a:t>
            </a:r>
            <a:endParaRPr lang="en-US" sz="1200" dirty="0"/>
          </a:p>
          <a:p>
            <a:r>
              <a:rPr lang="en-US" sz="2300" b="1" dirty="0">
                <a:solidFill>
                  <a:srgbClr val="FF7413"/>
                </a:solidFill>
              </a:rPr>
              <a:t>BASELINE: </a:t>
            </a:r>
            <a:r>
              <a:rPr lang="en-US" sz="2300" i="1" dirty="0"/>
              <a:t>Logistic Regression with TF-IDF Vectors</a:t>
            </a:r>
          </a:p>
          <a:p>
            <a:pPr>
              <a:spcAft>
                <a:spcPts val="600"/>
              </a:spcAft>
            </a:pPr>
            <a:r>
              <a:rPr lang="en-US" sz="2300" dirty="0"/>
              <a:t>We performed TF-IDF (term frequency-inverse document frequency) vectorization on the annotated sequences and selected features based on a term's Pearson correlation with the cognitive impairment outcome.</a:t>
            </a:r>
            <a:endParaRPr lang="en-US" sz="1200" dirty="0"/>
          </a:p>
          <a:p>
            <a:r>
              <a:rPr lang="en-US" sz="2300" b="1" dirty="0">
                <a:solidFill>
                  <a:srgbClr val="3F9C87"/>
                </a:solidFill>
              </a:rPr>
              <a:t>DEEP LEARNING:</a:t>
            </a:r>
            <a:r>
              <a:rPr lang="en-US" sz="2300" dirty="0"/>
              <a:t> </a:t>
            </a:r>
            <a:r>
              <a:rPr lang="en-US" sz="2300" i="1" dirty="0"/>
              <a:t>Transformer Based Sequence Classification Model</a:t>
            </a:r>
          </a:p>
          <a:p>
            <a:r>
              <a:rPr lang="en-US" sz="2300" dirty="0"/>
              <a:t>We utilized a pre-trained language model called ClinicalBERT. After text preprocessing, input texts were tokenized and converted to embeddings. Optuna was used to optimize the hyperparameters over 20 trials.</a:t>
            </a:r>
          </a:p>
        </p:txBody>
      </p:sp>
      <p:sp>
        <p:nvSpPr>
          <p:cNvPr id="37" name="TextBox 43"/>
          <p:cNvSpPr txBox="1"/>
          <p:nvPr/>
        </p:nvSpPr>
        <p:spPr>
          <a:xfrm>
            <a:off x="11434258" y="11983162"/>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Model Performance</a:t>
            </a:r>
            <a:endParaRPr dirty="0"/>
          </a:p>
        </p:txBody>
      </p:sp>
      <p:sp>
        <p:nvSpPr>
          <p:cNvPr id="42" name="TextBox 51"/>
          <p:cNvSpPr txBox="1"/>
          <p:nvPr/>
        </p:nvSpPr>
        <p:spPr>
          <a:xfrm>
            <a:off x="22296707" y="3442656"/>
            <a:ext cx="9019915"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400">
                <a:latin typeface="Arial"/>
                <a:ea typeface="Arial"/>
                <a:cs typeface="Arial"/>
                <a:sym typeface="Arial"/>
              </a:defRPr>
            </a:lvl1pPr>
          </a:lstStyle>
          <a:p>
            <a:r>
              <a:rPr lang="en-US" dirty="0"/>
              <a:t>Advantages of ClinicalBERT vs. TF-IDF</a:t>
            </a:r>
            <a:endParaRPr dirty="0"/>
          </a:p>
        </p:txBody>
      </p:sp>
      <p:sp>
        <p:nvSpPr>
          <p:cNvPr id="44" name="TextBox 53"/>
          <p:cNvSpPr txBox="1"/>
          <p:nvPr/>
        </p:nvSpPr>
        <p:spPr>
          <a:xfrm>
            <a:off x="27932281" y="3992586"/>
            <a:ext cx="3496865" cy="5873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ClinicalBERT, with its more complex architecture, was able to leverage the context of the keyword matches within the sequences and overcome these issues. Indeed, using a small dataset of manually annotated sequences (n=150) which did not match an always-pattern, the ClinicalBERT embeddings were able to able accurately discriminate between all three classes.</a:t>
            </a:r>
            <a:endParaRPr dirty="0"/>
          </a:p>
        </p:txBody>
      </p:sp>
      <p:sp>
        <p:nvSpPr>
          <p:cNvPr id="45" name="TextBox 54"/>
          <p:cNvSpPr txBox="1"/>
          <p:nvPr/>
        </p:nvSpPr>
        <p:spPr>
          <a:xfrm>
            <a:off x="1056096" y="21534021"/>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Method Overview</a:t>
            </a:r>
            <a:endParaRPr dirty="0"/>
          </a:p>
        </p:txBody>
      </p:sp>
      <p:sp>
        <p:nvSpPr>
          <p:cNvPr id="48" name="TextBox 60"/>
          <p:cNvSpPr txBox="1"/>
          <p:nvPr/>
        </p:nvSpPr>
        <p:spPr>
          <a:xfrm>
            <a:off x="22319318" y="17928242"/>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319319" y="18315758"/>
            <a:ext cx="6687738" cy="1955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sz="1400" dirty="0">
                <a:sym typeface="Arial"/>
              </a:rPr>
              <a:t>E. </a:t>
            </a:r>
            <a:r>
              <a:rPr lang="en-US" sz="1400" dirty="0" err="1">
                <a:sym typeface="Arial"/>
              </a:rPr>
              <a:t>Alsentzer</a:t>
            </a:r>
            <a:r>
              <a:rPr lang="en-US" sz="1400" dirty="0">
                <a:sym typeface="Arial"/>
              </a:rPr>
              <a:t> </a:t>
            </a:r>
            <a:r>
              <a:rPr lang="en-US" sz="1400" i="1" dirty="0">
                <a:sym typeface="Arial"/>
              </a:rPr>
              <a:t>et al., </a:t>
            </a:r>
            <a:r>
              <a:rPr lang="en-US" sz="1400" dirty="0">
                <a:sym typeface="Arial"/>
              </a:rPr>
              <a:t>(2019). “Publicly Available Clinical BERT Embeddings.” </a:t>
            </a:r>
            <a:r>
              <a:rPr lang="en-US" sz="1400" dirty="0">
                <a:solidFill>
                  <a:srgbClr val="677B8C"/>
                </a:solidFill>
                <a:sym typeface="Arial"/>
              </a:rPr>
              <a:t>In: Proceedings of the 2nd Clinical Natural Language Processing Workshop</a:t>
            </a:r>
            <a:r>
              <a:rPr lang="en-US" sz="1400" dirty="0">
                <a:sym typeface="Arial"/>
              </a:rPr>
              <a:t>, </a:t>
            </a:r>
            <a:r>
              <a:rPr lang="en-US" sz="1400" dirty="0">
                <a:solidFill>
                  <a:srgbClr val="677B8C"/>
                </a:solidFill>
                <a:sym typeface="Arial"/>
              </a:rPr>
              <a:t>pp. 72–78. </a:t>
            </a:r>
            <a:r>
              <a:rPr lang="en-US" sz="1400" dirty="0" err="1">
                <a:solidFill>
                  <a:srgbClr val="677B8C"/>
                </a:solidFill>
                <a:sym typeface="Arial"/>
              </a:rPr>
              <a:t>doi</a:t>
            </a:r>
            <a:r>
              <a:rPr lang="en-US" sz="1400" dirty="0">
                <a:solidFill>
                  <a:srgbClr val="677B8C"/>
                </a:solidFill>
                <a:sym typeface="Arial"/>
              </a:rPr>
              <a:t>: 10.18653/v1/W19-1909.</a:t>
            </a:r>
            <a:endParaRPr lang="en-US" dirty="0">
              <a:solidFill>
                <a:srgbClr val="677B8C"/>
              </a:solidFill>
            </a:endParaRPr>
          </a:p>
          <a:p>
            <a:pPr>
              <a:lnSpc>
                <a:spcPct val="120000"/>
              </a:lnSpc>
              <a:spcBef>
                <a:spcPts val="600"/>
              </a:spcBef>
              <a:spcAft>
                <a:spcPts val="600"/>
              </a:spcAft>
              <a:defRPr sz="1400">
                <a:latin typeface="Arial"/>
                <a:ea typeface="Arial"/>
                <a:cs typeface="Arial"/>
                <a:sym typeface="Arial"/>
              </a:defRPr>
            </a:pPr>
            <a:r>
              <a:rPr lang="en-US" sz="1400" dirty="0">
                <a:sym typeface="Arial"/>
              </a:rPr>
              <a:t>Thomas Wolf</a:t>
            </a:r>
            <a:r>
              <a:rPr lang="en-US" sz="1400" i="1" dirty="0">
                <a:sym typeface="Arial"/>
              </a:rPr>
              <a:t> et al., </a:t>
            </a:r>
            <a:r>
              <a:rPr lang="en-US" sz="1400" dirty="0">
                <a:sym typeface="Arial"/>
              </a:rPr>
              <a:t>(2019).</a:t>
            </a:r>
            <a:r>
              <a:rPr lang="en-US" sz="1400" i="1" dirty="0">
                <a:sym typeface="Arial"/>
              </a:rPr>
              <a:t> “</a:t>
            </a:r>
            <a:r>
              <a:rPr lang="en-US" sz="1400" dirty="0" err="1">
                <a:sym typeface="Arial"/>
              </a:rPr>
              <a:t>Huggingface’s</a:t>
            </a:r>
            <a:r>
              <a:rPr lang="en-US" sz="1400" dirty="0">
                <a:sym typeface="Arial"/>
              </a:rPr>
              <a:t> transformers: State-of-the-art natural language processing.” </a:t>
            </a:r>
            <a:r>
              <a:rPr lang="en-US" sz="1400" dirty="0">
                <a:solidFill>
                  <a:srgbClr val="677B8C"/>
                </a:solidFill>
                <a:sym typeface="Arial"/>
              </a:rPr>
              <a:t>In: </a:t>
            </a:r>
            <a:r>
              <a:rPr lang="en-US" sz="1400" dirty="0" err="1">
                <a:solidFill>
                  <a:srgbClr val="677B8C"/>
                </a:solidFill>
                <a:sym typeface="Arial"/>
              </a:rPr>
              <a:t>ArXiv</a:t>
            </a:r>
            <a:r>
              <a:rPr lang="en-US" sz="1400" dirty="0">
                <a:solidFill>
                  <a:srgbClr val="677B8C"/>
                </a:solidFill>
                <a:sym typeface="Arial"/>
              </a:rPr>
              <a:t>, abs/1910.03771,2019.</a:t>
            </a:r>
            <a:br>
              <a:rPr lang="en-US" sz="1400" dirty="0">
                <a:sym typeface="Arial"/>
              </a:rPr>
            </a:br>
            <a:r>
              <a:rPr lang="en-US" sz="1400" dirty="0">
                <a:sym typeface="Arial"/>
              </a:rPr>
              <a:t>Leland McInnes, John Healy, and James Melville. (2018) “</a:t>
            </a:r>
            <a:r>
              <a:rPr lang="en-US" sz="1400" dirty="0" err="1">
                <a:sym typeface="Arial"/>
              </a:rPr>
              <a:t>Umap</a:t>
            </a:r>
            <a:r>
              <a:rPr lang="en-US" sz="1400" dirty="0">
                <a:sym typeface="Arial"/>
              </a:rPr>
              <a:t>: Uniform manifold approximation and projection for dimension reduction”. </a:t>
            </a:r>
            <a:r>
              <a:rPr lang="en-US" sz="1400" dirty="0">
                <a:solidFill>
                  <a:srgbClr val="677B8C"/>
                </a:solidFill>
                <a:sym typeface="Arial"/>
              </a:rPr>
              <a:t>In: arXiv:1802.03426, 2018.</a:t>
            </a:r>
            <a:endParaRPr dirty="0">
              <a:solidFill>
                <a:srgbClr val="677B8C"/>
              </a:solidFill>
            </a:endParaRPr>
          </a:p>
        </p:txBody>
      </p:sp>
      <p:sp>
        <p:nvSpPr>
          <p:cNvPr id="50" name="TextBox 37"/>
          <p:cNvSpPr txBox="1"/>
          <p:nvPr/>
        </p:nvSpPr>
        <p:spPr>
          <a:xfrm>
            <a:off x="17225459" y="502981"/>
            <a:ext cx="9920791" cy="27107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sz="2350" dirty="0" err="1">
                <a:solidFill>
                  <a:schemeClr val="tx1">
                    <a:lumMod val="65000"/>
                    <a:lumOff val="35000"/>
                  </a:schemeClr>
                </a:solidFill>
              </a:rPr>
              <a:t>Tanish</a:t>
            </a:r>
            <a:r>
              <a:rPr lang="en-US" sz="2350" dirty="0">
                <a:solidFill>
                  <a:schemeClr val="tx1">
                    <a:lumMod val="65000"/>
                    <a:lumOff val="35000"/>
                  </a:schemeClr>
                </a:solidFill>
              </a:rPr>
              <a:t> Tyagi*</a:t>
            </a:r>
            <a:r>
              <a:rPr sz="2350" dirty="0">
                <a:solidFill>
                  <a:schemeClr val="tx1">
                    <a:lumMod val="65000"/>
                    <a:lumOff val="35000"/>
                  </a:schemeClr>
                </a:solidFill>
              </a:rPr>
              <a:t>, </a:t>
            </a:r>
            <a:r>
              <a:rPr lang="en-US" sz="2350" dirty="0">
                <a:solidFill>
                  <a:schemeClr val="tx1">
                    <a:lumMod val="65000"/>
                    <a:lumOff val="35000"/>
                  </a:schemeClr>
                </a:solidFill>
              </a:rPr>
              <a:t>Colin G. </a:t>
            </a:r>
            <a:r>
              <a:rPr lang="en-US" sz="2350" dirty="0" err="1">
                <a:solidFill>
                  <a:schemeClr val="tx1">
                    <a:lumMod val="65000"/>
                    <a:lumOff val="35000"/>
                  </a:schemeClr>
                </a:solidFill>
              </a:rPr>
              <a:t>Magdamo</a:t>
            </a:r>
            <a:r>
              <a:rPr lang="en-US" sz="2350" dirty="0">
                <a:solidFill>
                  <a:schemeClr val="tx1">
                    <a:lumMod val="65000"/>
                    <a:lumOff val="35000"/>
                  </a:schemeClr>
                </a:solidFill>
              </a:rPr>
              <a:t>*</a:t>
            </a:r>
            <a:r>
              <a:rPr sz="2350" dirty="0">
                <a:solidFill>
                  <a:schemeClr val="tx1">
                    <a:lumMod val="65000"/>
                    <a:lumOff val="35000"/>
                  </a:schemeClr>
                </a:solidFill>
              </a:rPr>
              <a:t>,</a:t>
            </a:r>
            <a:r>
              <a:rPr lang="en-US" sz="2350" dirty="0">
                <a:solidFill>
                  <a:schemeClr val="tx1">
                    <a:lumMod val="65000"/>
                    <a:lumOff val="35000"/>
                  </a:schemeClr>
                </a:solidFill>
              </a:rPr>
              <a:t> </a:t>
            </a:r>
            <a:r>
              <a:rPr lang="en-US" sz="2350" dirty="0" err="1">
                <a:solidFill>
                  <a:schemeClr val="tx1">
                    <a:lumMod val="65000"/>
                    <a:lumOff val="35000"/>
                  </a:schemeClr>
                </a:solidFill>
              </a:rPr>
              <a:t>Ayush</a:t>
            </a:r>
            <a:r>
              <a:rPr lang="en-US" sz="2350" dirty="0">
                <a:solidFill>
                  <a:schemeClr val="tx1">
                    <a:lumMod val="65000"/>
                    <a:lumOff val="35000"/>
                  </a:schemeClr>
                </a:solidFill>
              </a:rPr>
              <a:t> Noori*, </a:t>
            </a:r>
            <a:r>
              <a:rPr lang="en-US" sz="2350" dirty="0" err="1">
                <a:solidFill>
                  <a:schemeClr val="tx1">
                    <a:lumMod val="65000"/>
                    <a:lumOff val="35000"/>
                  </a:schemeClr>
                </a:solidFill>
              </a:rPr>
              <a:t>Zhaozhi</a:t>
            </a:r>
            <a:r>
              <a:rPr lang="en-US" sz="2350" dirty="0">
                <a:solidFill>
                  <a:schemeClr val="tx1">
                    <a:lumMod val="65000"/>
                    <a:lumOff val="35000"/>
                  </a:schemeClr>
                </a:solidFill>
              </a:rPr>
              <a:t> Li*, Xiao Liu*, Mayuresh Deodhar, Zhuoqiao Hong, Wendong Ge, Elissa M. Ye, Yi-</a:t>
            </a:r>
            <a:r>
              <a:rPr lang="en-US" sz="2350" dirty="0" err="1">
                <a:solidFill>
                  <a:schemeClr val="tx1">
                    <a:lumMod val="65000"/>
                    <a:lumOff val="35000"/>
                  </a:schemeClr>
                </a:solidFill>
              </a:rPr>
              <a:t>han</a:t>
            </a:r>
            <a:r>
              <a:rPr lang="en-US" sz="2350" dirty="0">
                <a:solidFill>
                  <a:schemeClr val="tx1">
                    <a:lumMod val="65000"/>
                    <a:lumOff val="35000"/>
                  </a:schemeClr>
                </a:solidFill>
              </a:rPr>
              <a:t> Sheu, Haitham Alabsi, Laura Brenner, Gregory K. Robbins, Sahar Zafar, Nicole Benson, Lidia Moura, John Hsu, Alberto Serrano-</a:t>
            </a:r>
            <a:r>
              <a:rPr lang="en-US" sz="2350" dirty="0" err="1">
                <a:solidFill>
                  <a:schemeClr val="tx1">
                    <a:lumMod val="65000"/>
                    <a:lumOff val="35000"/>
                  </a:schemeClr>
                </a:solidFill>
              </a:rPr>
              <a:t>Pozo</a:t>
            </a:r>
            <a:r>
              <a:rPr lang="en-US" sz="2350" dirty="0">
                <a:solidFill>
                  <a:schemeClr val="tx1">
                    <a:lumMod val="65000"/>
                    <a:lumOff val="35000"/>
                  </a:schemeClr>
                </a:solidFill>
              </a:rPr>
              <a:t>, Dimitry Prokopenko, Rudolph E. Tanzi, Bradley T. Hyman, Deborah Blacker, Shibani S. Mukerji, M. Brandon Westover, Sudeshna Das</a:t>
            </a:r>
            <a:endParaRPr sz="2350" dirty="0">
              <a:solidFill>
                <a:schemeClr val="tx1">
                  <a:lumMod val="65000"/>
                  <a:lumOff val="35000"/>
                </a:schemeClr>
              </a:solidFill>
            </a:endParaRPr>
          </a:p>
        </p:txBody>
      </p:sp>
      <p:pic>
        <p:nvPicPr>
          <p:cNvPr id="54" name="neurips_logo.pdf" descr="neurips_logo.pdf"/>
          <p:cNvPicPr>
            <a:picLocks noChangeAspect="1"/>
          </p:cNvPicPr>
          <p:nvPr/>
        </p:nvPicPr>
        <p:blipFill>
          <a:blip r:embed="rId3"/>
          <a:stretch>
            <a:fillRect/>
          </a:stretch>
        </p:blipFill>
        <p:spPr>
          <a:xfrm>
            <a:off x="27310056" y="664258"/>
            <a:ext cx="4797779" cy="2159001"/>
          </a:xfrm>
          <a:prstGeom prst="rect">
            <a:avLst/>
          </a:prstGeom>
          <a:ln w="12700">
            <a:miter lim="400000"/>
          </a:ln>
        </p:spPr>
      </p:pic>
      <p:pic>
        <p:nvPicPr>
          <p:cNvPr id="5" name="Picture 4">
            <a:extLst>
              <a:ext uri="{FF2B5EF4-FFF2-40B4-BE49-F238E27FC236}">
                <a16:creationId xmlns:a16="http://schemas.microsoft.com/office/drawing/2014/main" id="{80DDE9A7-5F99-6F4D-B1F7-CB1B5DA4E18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68147" y="12989102"/>
            <a:ext cx="9828105" cy="8455091"/>
          </a:xfrm>
          <a:prstGeom prst="rect">
            <a:avLst/>
          </a:prstGeom>
        </p:spPr>
      </p:pic>
      <p:pic>
        <p:nvPicPr>
          <p:cNvPr id="11" name="Picture 10" descr="Chart, treemap chart&#10;&#10;Description automatically generated">
            <a:extLst>
              <a:ext uri="{FF2B5EF4-FFF2-40B4-BE49-F238E27FC236}">
                <a16:creationId xmlns:a16="http://schemas.microsoft.com/office/drawing/2014/main" id="{4C98F68A-93B1-434D-8A14-323C56A163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5776" y="17691485"/>
            <a:ext cx="5846786" cy="3897857"/>
          </a:xfrm>
          <a:prstGeom prst="rect">
            <a:avLst/>
          </a:prstGeom>
        </p:spPr>
      </p:pic>
      <p:pic>
        <p:nvPicPr>
          <p:cNvPr id="13" name="Picture 12" descr="Chart, treemap chart&#10;&#10;Description automatically generated">
            <a:extLst>
              <a:ext uri="{FF2B5EF4-FFF2-40B4-BE49-F238E27FC236}">
                <a16:creationId xmlns:a16="http://schemas.microsoft.com/office/drawing/2014/main" id="{3AC32F58-DADD-BF47-B752-7E2FD22C33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46747" y="17677182"/>
            <a:ext cx="5846786" cy="3897857"/>
          </a:xfrm>
          <a:prstGeom prst="rect">
            <a:avLst/>
          </a:prstGeom>
        </p:spPr>
      </p:pic>
      <p:pic>
        <p:nvPicPr>
          <p:cNvPr id="15" name="Picture 14">
            <a:extLst>
              <a:ext uri="{FF2B5EF4-FFF2-40B4-BE49-F238E27FC236}">
                <a16:creationId xmlns:a16="http://schemas.microsoft.com/office/drawing/2014/main" id="{8BB891DF-7C89-5340-8404-07CA2E667CB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22246007" y="4167785"/>
            <a:ext cx="5567431" cy="5382100"/>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D641B807-EA56-1A45-BCB8-6779C01E060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711435" y="14170243"/>
            <a:ext cx="6446938" cy="3252393"/>
          </a:xfrm>
          <a:prstGeom prst="rect">
            <a:avLst/>
          </a:prstGeom>
        </p:spPr>
      </p:pic>
      <p:sp>
        <p:nvSpPr>
          <p:cNvPr id="56" name="TextBox 56">
            <a:extLst>
              <a:ext uri="{FF2B5EF4-FFF2-40B4-BE49-F238E27FC236}">
                <a16:creationId xmlns:a16="http://schemas.microsoft.com/office/drawing/2014/main" id="{E061D49A-00EF-7D46-BA1B-54B644970957}"/>
              </a:ext>
            </a:extLst>
          </p:cNvPr>
          <p:cNvSpPr txBox="1"/>
          <p:nvPr/>
        </p:nvSpPr>
        <p:spPr>
          <a:xfrm>
            <a:off x="22253358" y="17444909"/>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Annotation Tool User Interface</a:t>
            </a:r>
            <a:endParaRPr dirty="0"/>
          </a:p>
        </p:txBody>
      </p:sp>
      <p:sp>
        <p:nvSpPr>
          <p:cNvPr id="57" name="TextBox 45">
            <a:extLst>
              <a:ext uri="{FF2B5EF4-FFF2-40B4-BE49-F238E27FC236}">
                <a16:creationId xmlns:a16="http://schemas.microsoft.com/office/drawing/2014/main" id="{9B774808-AB8E-D445-BB45-B3D94796759A}"/>
              </a:ext>
            </a:extLst>
          </p:cNvPr>
          <p:cNvSpPr txBox="1"/>
          <p:nvPr/>
        </p:nvSpPr>
        <p:spPr>
          <a:xfrm>
            <a:off x="11381155" y="3378342"/>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Cohort Details</a:t>
            </a:r>
            <a:endParaRPr dirty="0"/>
          </a:p>
        </p:txBody>
      </p:sp>
      <p:sp>
        <p:nvSpPr>
          <p:cNvPr id="61" name="TextBox 41">
            <a:extLst>
              <a:ext uri="{FF2B5EF4-FFF2-40B4-BE49-F238E27FC236}">
                <a16:creationId xmlns:a16="http://schemas.microsoft.com/office/drawing/2014/main" id="{A3393562-A8C4-3743-9142-C0EDA83BD715}"/>
              </a:ext>
            </a:extLst>
          </p:cNvPr>
          <p:cNvSpPr txBox="1"/>
          <p:nvPr/>
        </p:nvSpPr>
        <p:spPr>
          <a:xfrm>
            <a:off x="17233750" y="3926626"/>
            <a:ext cx="3996984" cy="4300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Our dataset consisted of N = 16,428 patients from the Mass General Brigham HealthCare system who were older than 60 years, had </a:t>
            </a:r>
            <a:r>
              <a:rPr lang="en-US" sz="2300" i="1" dirty="0"/>
              <a:t>APOE</a:t>
            </a:r>
            <a:r>
              <a:rPr lang="en-US" sz="2300" dirty="0"/>
              <a:t> genotypes (the biggest genetic risk factor for Alzheimer’s), and at least one note with a dementia related keyword.</a:t>
            </a:r>
            <a:endParaRPr sz="2300" dirty="0"/>
          </a:p>
        </p:txBody>
      </p:sp>
      <p:sp>
        <p:nvSpPr>
          <p:cNvPr id="52" name="TextBox 56">
            <a:extLst>
              <a:ext uri="{FF2B5EF4-FFF2-40B4-BE49-F238E27FC236}">
                <a16:creationId xmlns:a16="http://schemas.microsoft.com/office/drawing/2014/main" id="{A1AC5A39-369D-AE45-9EC1-6E99ED4399C4}"/>
              </a:ext>
            </a:extLst>
          </p:cNvPr>
          <p:cNvSpPr txBox="1"/>
          <p:nvPr/>
        </p:nvSpPr>
        <p:spPr>
          <a:xfrm>
            <a:off x="12272769" y="21533532"/>
            <a:ext cx="2743200"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Precision Matrix</a:t>
            </a:r>
            <a:endParaRPr dirty="0"/>
          </a:p>
        </p:txBody>
      </p:sp>
      <p:sp>
        <p:nvSpPr>
          <p:cNvPr id="53" name="TextBox 56">
            <a:extLst>
              <a:ext uri="{FF2B5EF4-FFF2-40B4-BE49-F238E27FC236}">
                <a16:creationId xmlns:a16="http://schemas.microsoft.com/office/drawing/2014/main" id="{79AAAD88-BCC4-B948-923C-01C0F6BEFAB2}"/>
              </a:ext>
            </a:extLst>
          </p:cNvPr>
          <p:cNvSpPr txBox="1"/>
          <p:nvPr/>
        </p:nvSpPr>
        <p:spPr>
          <a:xfrm>
            <a:off x="17193740" y="21533532"/>
            <a:ext cx="2743200"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Recall Matrix</a:t>
            </a:r>
          </a:p>
        </p:txBody>
      </p:sp>
      <p:pic>
        <p:nvPicPr>
          <p:cNvPr id="4" name="Graphic 3">
            <a:extLst>
              <a:ext uri="{FF2B5EF4-FFF2-40B4-BE49-F238E27FC236}">
                <a16:creationId xmlns:a16="http://schemas.microsoft.com/office/drawing/2014/main" id="{86E31C0D-6AD8-4B3E-98F6-88CE3D9497A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80114" y="3795993"/>
            <a:ext cx="6291560" cy="5323628"/>
          </a:xfrm>
          <a:prstGeom prst="rect">
            <a:avLst/>
          </a:prstGeom>
        </p:spPr>
      </p:pic>
      <p:pic>
        <p:nvPicPr>
          <p:cNvPr id="59" name="Graphic 58">
            <a:extLst>
              <a:ext uri="{FF2B5EF4-FFF2-40B4-BE49-F238E27FC236}">
                <a16:creationId xmlns:a16="http://schemas.microsoft.com/office/drawing/2014/main" id="{5D346EC6-7DA7-4D1A-B3CE-4578992673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99163" y="16746612"/>
            <a:ext cx="10031571" cy="1309106"/>
          </a:xfrm>
          <a:prstGeom prst="rect">
            <a:avLst/>
          </a:prstGeom>
        </p:spPr>
      </p:pic>
      <p:sp>
        <p:nvSpPr>
          <p:cNvPr id="63" name="TextBox 41">
            <a:extLst>
              <a:ext uri="{FF2B5EF4-FFF2-40B4-BE49-F238E27FC236}">
                <a16:creationId xmlns:a16="http://schemas.microsoft.com/office/drawing/2014/main" id="{1CB23BC6-35A5-4A19-A052-1228D9468926}"/>
              </a:ext>
            </a:extLst>
          </p:cNvPr>
          <p:cNvSpPr txBox="1"/>
          <p:nvPr/>
        </p:nvSpPr>
        <p:spPr>
          <a:xfrm>
            <a:off x="11322468" y="9687035"/>
            <a:ext cx="9920791" cy="2106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Experts annotated sequences using a web-based annotation tool and labeled them as </a:t>
            </a:r>
            <a:r>
              <a:rPr lang="en-US" sz="2300" b="1" dirty="0">
                <a:solidFill>
                  <a:srgbClr val="F8766D"/>
                </a:solidFill>
              </a:rPr>
              <a:t>(1) Yes</a:t>
            </a:r>
            <a:r>
              <a:rPr lang="en-US" sz="2300" dirty="0"/>
              <a:t>, i.e., patient has CI; </a:t>
            </a:r>
            <a:r>
              <a:rPr lang="en-US" sz="2300" b="1" dirty="0">
                <a:solidFill>
                  <a:srgbClr val="00BA38"/>
                </a:solidFill>
              </a:rPr>
              <a:t>(2) No </a:t>
            </a:r>
            <a:r>
              <a:rPr lang="en-US" sz="2300" dirty="0"/>
              <a:t>i.e., Patient does not have CI; and </a:t>
            </a:r>
            <a:r>
              <a:rPr lang="en-US" sz="2300" b="1" dirty="0">
                <a:solidFill>
                  <a:srgbClr val="619CFF"/>
                </a:solidFill>
              </a:rPr>
              <a:t>(3) Neither</a:t>
            </a:r>
            <a:r>
              <a:rPr lang="en-US" sz="2300" dirty="0"/>
              <a:t> i.e., sequence has no information on cognition.</a:t>
            </a:r>
          </a:p>
          <a:p>
            <a:r>
              <a:rPr lang="en-US" dirty="0"/>
              <a:t>We used a dataset of 8,656 annotated sequences from N = 2,487 unique patients split between train (90%) and holdout test (10%) sets.</a:t>
            </a:r>
          </a:p>
        </p:txBody>
      </p:sp>
      <p:sp>
        <p:nvSpPr>
          <p:cNvPr id="64" name="TextBox 43">
            <a:extLst>
              <a:ext uri="{FF2B5EF4-FFF2-40B4-BE49-F238E27FC236}">
                <a16:creationId xmlns:a16="http://schemas.microsoft.com/office/drawing/2014/main" id="{0D5F0D38-92B2-442B-8548-31F257F5EE6B}"/>
              </a:ext>
            </a:extLst>
          </p:cNvPr>
          <p:cNvSpPr txBox="1"/>
          <p:nvPr/>
        </p:nvSpPr>
        <p:spPr>
          <a:xfrm>
            <a:off x="11346511" y="9034159"/>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Classification Task</a:t>
            </a:r>
            <a:endParaRPr dirty="0"/>
          </a:p>
        </p:txBody>
      </p:sp>
      <p:sp>
        <p:nvSpPr>
          <p:cNvPr id="65" name="TextBox 51">
            <a:extLst>
              <a:ext uri="{FF2B5EF4-FFF2-40B4-BE49-F238E27FC236}">
                <a16:creationId xmlns:a16="http://schemas.microsoft.com/office/drawing/2014/main" id="{DBFD30AA-8B72-463A-B89A-BFAA566114A8}"/>
              </a:ext>
            </a:extLst>
          </p:cNvPr>
          <p:cNvSpPr txBox="1"/>
          <p:nvPr/>
        </p:nvSpPr>
        <p:spPr>
          <a:xfrm>
            <a:off x="22219694" y="12624558"/>
            <a:ext cx="9019915"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400">
                <a:latin typeface="Arial"/>
                <a:ea typeface="Arial"/>
                <a:cs typeface="Arial"/>
                <a:sym typeface="Arial"/>
              </a:defRPr>
            </a:lvl1pPr>
          </a:lstStyle>
          <a:p>
            <a:r>
              <a:rPr lang="en-US" dirty="0"/>
              <a:t>Sentence Level Annotation Tool</a:t>
            </a:r>
            <a:endParaRPr dirty="0"/>
          </a:p>
        </p:txBody>
      </p:sp>
      <p:sp>
        <p:nvSpPr>
          <p:cNvPr id="66" name="TextBox 53">
            <a:extLst>
              <a:ext uri="{FF2B5EF4-FFF2-40B4-BE49-F238E27FC236}">
                <a16:creationId xmlns:a16="http://schemas.microsoft.com/office/drawing/2014/main" id="{E7034A5A-5CEA-41AF-A15F-BDC66D4BCD1D}"/>
              </a:ext>
            </a:extLst>
          </p:cNvPr>
          <p:cNvSpPr txBox="1"/>
          <p:nvPr/>
        </p:nvSpPr>
        <p:spPr>
          <a:xfrm>
            <a:off x="22199823" y="13246112"/>
            <a:ext cx="9279006" cy="832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ClinicalBERT, with its more complex architecture, was able to leverage the context of the keyword matches within the sequences and overcome these</a:t>
            </a:r>
            <a:endParaRPr dirty="0"/>
          </a:p>
        </p:txBody>
      </p:sp>
      <p:sp>
        <p:nvSpPr>
          <p:cNvPr id="68" name="TextBox 51">
            <a:extLst>
              <a:ext uri="{FF2B5EF4-FFF2-40B4-BE49-F238E27FC236}">
                <a16:creationId xmlns:a16="http://schemas.microsoft.com/office/drawing/2014/main" id="{C597082C-8FD9-4C44-8993-F80828AE92D1}"/>
              </a:ext>
            </a:extLst>
          </p:cNvPr>
          <p:cNvSpPr txBox="1"/>
          <p:nvPr/>
        </p:nvSpPr>
        <p:spPr>
          <a:xfrm>
            <a:off x="22252927" y="10019453"/>
            <a:ext cx="9019915"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400">
                <a:latin typeface="Arial"/>
                <a:ea typeface="Arial"/>
                <a:cs typeface="Arial"/>
                <a:sym typeface="Arial"/>
              </a:defRPr>
            </a:lvl1pPr>
          </a:lstStyle>
          <a:p>
            <a:r>
              <a:rPr lang="en-US" dirty="0"/>
              <a:t>Example Sequences</a:t>
            </a:r>
            <a:endParaRPr dirty="0"/>
          </a:p>
        </p:txBody>
      </p:sp>
      <p:sp>
        <p:nvSpPr>
          <p:cNvPr id="69" name="TextBox 53">
            <a:extLst>
              <a:ext uri="{FF2B5EF4-FFF2-40B4-BE49-F238E27FC236}">
                <a16:creationId xmlns:a16="http://schemas.microsoft.com/office/drawing/2014/main" id="{AACD3DC3-537E-4185-AFD5-DAF704BA4418}"/>
              </a:ext>
            </a:extLst>
          </p:cNvPr>
          <p:cNvSpPr txBox="1"/>
          <p:nvPr/>
        </p:nvSpPr>
        <p:spPr>
          <a:xfrm>
            <a:off x="22233055" y="10641007"/>
            <a:ext cx="9399821" cy="1838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spcAft>
                <a:spcPts val="600"/>
              </a:spcAft>
            </a:pPr>
            <a:r>
              <a:rPr lang="en-US" dirty="0"/>
              <a:t>Examples of sequences with the keyword “memory” used in different contexts: </a:t>
            </a:r>
          </a:p>
          <a:p>
            <a:pPr>
              <a:spcAft>
                <a:spcPts val="600"/>
              </a:spcAft>
            </a:pPr>
            <a:r>
              <a:rPr lang="en-US" sz="2000" b="1" dirty="0">
                <a:solidFill>
                  <a:srgbClr val="F8766D"/>
                </a:solidFill>
              </a:rPr>
              <a:t>(1) Yes: </a:t>
            </a:r>
            <a:r>
              <a:rPr lang="en-US" dirty="0"/>
              <a:t>“increased short-term memory loss and confusion” </a:t>
            </a:r>
          </a:p>
          <a:p>
            <a:pPr>
              <a:spcAft>
                <a:spcPts val="600"/>
              </a:spcAft>
            </a:pPr>
            <a:r>
              <a:rPr lang="en-US" sz="2000" b="1" dirty="0">
                <a:solidFill>
                  <a:srgbClr val="00BA38"/>
                </a:solidFill>
              </a:rPr>
              <a:t>(2) No: </a:t>
            </a:r>
            <a:r>
              <a:rPr lang="en-US" dirty="0"/>
              <a:t>“fund of knowledge and memory were normal” </a:t>
            </a:r>
          </a:p>
          <a:p>
            <a:pPr>
              <a:spcAft>
                <a:spcPts val="600"/>
              </a:spcAft>
            </a:pPr>
            <a:r>
              <a:rPr lang="en-US" sz="2000" b="1" dirty="0">
                <a:solidFill>
                  <a:srgbClr val="619CFF"/>
                </a:solidFill>
              </a:rPr>
              <a:t>(3) Neither: </a:t>
            </a:r>
            <a:r>
              <a:rPr lang="en-US" dirty="0"/>
              <a:t>“mother had memory problems in her 70s”</a:t>
            </a:r>
          </a:p>
        </p:txBody>
      </p:sp>
      <p:pic>
        <p:nvPicPr>
          <p:cNvPr id="1026" name="Picture 2">
            <a:extLst>
              <a:ext uri="{FF2B5EF4-FFF2-40B4-BE49-F238E27FC236}">
                <a16:creationId xmlns:a16="http://schemas.microsoft.com/office/drawing/2014/main" id="{35FFF28B-2614-0744-A9C8-D59250EF006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96707" y="20658489"/>
            <a:ext cx="4756627" cy="9827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Qr code&#10;&#10;Description automatically generated">
            <a:extLst>
              <a:ext uri="{FF2B5EF4-FFF2-40B4-BE49-F238E27FC236}">
                <a16:creationId xmlns:a16="http://schemas.microsoft.com/office/drawing/2014/main" id="{6A35BA0E-C97E-0249-B171-14F5C4AC22C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007056" y="18226216"/>
            <a:ext cx="3415047" cy="3415047"/>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184</TotalTime>
  <Words>795</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 Zhaozhi</cp:lastModifiedBy>
  <cp:revision>24</cp:revision>
  <dcterms:modified xsi:type="dcterms:W3CDTF">2021-11-10T23:08:19Z</dcterms:modified>
</cp:coreProperties>
</file>