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91" r:id="rId21"/>
    <p:sldId id="276" r:id="rId22"/>
    <p:sldId id="277" r:id="rId23"/>
    <p:sldId id="290" r:id="rId24"/>
    <p:sldId id="278" r:id="rId25"/>
    <p:sldId id="279" r:id="rId26"/>
    <p:sldId id="292" r:id="rId27"/>
    <p:sldId id="280" r:id="rId28"/>
    <p:sldId id="281" r:id="rId29"/>
    <p:sldId id="282" r:id="rId30"/>
    <p:sldId id="283" r:id="rId31"/>
    <p:sldId id="284" r:id="rId32"/>
    <p:sldId id="285" r:id="rId33"/>
    <p:sldId id="286" r:id="rId34"/>
    <p:sldId id="287" r:id="rId35"/>
    <p:sldId id="288" r:id="rId36"/>
    <p:sldId id="289" r:id="rId37"/>
    <p:sldId id="260"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April 25,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83775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April 25,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82885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April 25,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98608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April 25,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7204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April 25,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78915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April 25,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94073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April 25,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0780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April 25,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79378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April 25,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33289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April 25,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77615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April 25,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00347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April 25,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1486388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analtech.com.br/internet/os-5-melhores-sistemas-de-gerenciamento-de-conteudo-gratuitos/" TargetMode="External"/><Relationship Id="rId2" Type="http://schemas.openxmlformats.org/officeDocument/2006/relationships/hyperlink" Target="https://rockcontent.com/br/blog/cms/" TargetMode="External"/><Relationship Id="rId1" Type="http://schemas.openxmlformats.org/officeDocument/2006/relationships/slideLayout" Target="../slideLayouts/slideLayout2.xml"/><Relationship Id="rId4" Type="http://schemas.openxmlformats.org/officeDocument/2006/relationships/hyperlink" Target="https://br.wordpress.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5C0FD8F-34A2-E9C7-A915-242928B198A8}"/>
              </a:ext>
            </a:extLst>
          </p:cNvPr>
          <p:cNvPicPr>
            <a:picLocks noChangeAspect="1"/>
          </p:cNvPicPr>
          <p:nvPr/>
        </p:nvPicPr>
        <p:blipFill rotWithShape="1">
          <a:blip r:embed="rId2"/>
          <a:srcRect l="22670" r="10432"/>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74B7BBD-184C-4C00-8F31-FC48D6A61D6F}"/>
              </a:ext>
            </a:extLst>
          </p:cNvPr>
          <p:cNvSpPr>
            <a:spLocks noGrp="1"/>
          </p:cNvSpPr>
          <p:nvPr>
            <p:ph type="ctrTitle"/>
          </p:nvPr>
        </p:nvSpPr>
        <p:spPr>
          <a:xfrm>
            <a:off x="5275425" y="768485"/>
            <a:ext cx="6133656" cy="3169674"/>
          </a:xfrm>
        </p:spPr>
        <p:txBody>
          <a:bodyPr>
            <a:normAutofit/>
          </a:bodyPr>
          <a:lstStyle/>
          <a:p>
            <a:pPr algn="r"/>
            <a:r>
              <a:rPr lang="pt-BR">
                <a:solidFill>
                  <a:schemeClr val="bg1"/>
                </a:solidFill>
              </a:rPr>
              <a:t>Sistema de gestão de conteúdos (CMS)</a:t>
            </a:r>
          </a:p>
        </p:txBody>
      </p:sp>
      <p:sp>
        <p:nvSpPr>
          <p:cNvPr id="3" name="Subtítulo 2">
            <a:extLst>
              <a:ext uri="{FF2B5EF4-FFF2-40B4-BE49-F238E27FC236}">
                <a16:creationId xmlns:a16="http://schemas.microsoft.com/office/drawing/2014/main" id="{0909FE02-0969-448D-ABB3-B7B75812445B}"/>
              </a:ext>
            </a:extLst>
          </p:cNvPr>
          <p:cNvSpPr>
            <a:spLocks noGrp="1"/>
          </p:cNvSpPr>
          <p:nvPr>
            <p:ph type="subTitle" idx="1"/>
          </p:nvPr>
        </p:nvSpPr>
        <p:spPr>
          <a:xfrm>
            <a:off x="5862918" y="4793128"/>
            <a:ext cx="5462494" cy="1141157"/>
          </a:xfrm>
        </p:spPr>
        <p:txBody>
          <a:bodyPr>
            <a:normAutofit/>
          </a:bodyPr>
          <a:lstStyle/>
          <a:p>
            <a:pPr algn="r"/>
            <a:r>
              <a:rPr lang="pt-BR" sz="1400" dirty="0">
                <a:solidFill>
                  <a:schemeClr val="bg1"/>
                </a:solidFill>
              </a:rPr>
              <a:t>NICOLE ALVES RAIMUNDO</a:t>
            </a:r>
          </a:p>
        </p:txBody>
      </p:sp>
    </p:spTree>
    <p:extLst>
      <p:ext uri="{BB962C8B-B14F-4D97-AF65-F5344CB8AC3E}">
        <p14:creationId xmlns:p14="http://schemas.microsoft.com/office/powerpoint/2010/main" val="73288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9824D47-7214-4BBC-BBFF-988FB3E3267F}"/>
              </a:ext>
            </a:extLst>
          </p:cNvPr>
          <p:cNvSpPr>
            <a:spLocks noGrp="1"/>
          </p:cNvSpPr>
          <p:nvPr>
            <p:ph idx="1"/>
          </p:nvPr>
        </p:nvSpPr>
        <p:spPr>
          <a:xfrm>
            <a:off x="1126434" y="927652"/>
            <a:ext cx="10486445" cy="5143964"/>
          </a:xfrm>
        </p:spPr>
        <p:txBody>
          <a:bodyPr>
            <a:noAutofit/>
          </a:bodyPr>
          <a:lstStyle/>
          <a:p>
            <a:pPr marL="0" indent="0">
              <a:buNone/>
            </a:pPr>
            <a:r>
              <a:rPr lang="pt-BR" sz="3200" dirty="0"/>
              <a:t>Em um cenário desses, consegue imaginar o quanto esse trabalho seria caro e demorado? Ele tornaria inviável, em termos de tempo e dinheiro, que o veículo continuasse a existir. Além disso, supondo que você conseguisse manter o projeto de pé, a necessidade de contar com profissionais altamente capacitados com os conhecimentos técnicos necessários também poderia limitar bastante o aparecimento de novos negócios.</a:t>
            </a:r>
          </a:p>
        </p:txBody>
      </p:sp>
    </p:spTree>
    <p:extLst>
      <p:ext uri="{BB962C8B-B14F-4D97-AF65-F5344CB8AC3E}">
        <p14:creationId xmlns:p14="http://schemas.microsoft.com/office/powerpoint/2010/main" val="340122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03E948F-1AEB-4C60-B681-A8434B8FD609}"/>
              </a:ext>
            </a:extLst>
          </p:cNvPr>
          <p:cNvSpPr>
            <a:spLocks noGrp="1"/>
          </p:cNvSpPr>
          <p:nvPr>
            <p:ph idx="1"/>
          </p:nvPr>
        </p:nvSpPr>
        <p:spPr>
          <a:xfrm>
            <a:off x="927652" y="821635"/>
            <a:ext cx="10685228" cy="5249981"/>
          </a:xfrm>
        </p:spPr>
        <p:txBody>
          <a:bodyPr>
            <a:normAutofit/>
          </a:bodyPr>
          <a:lstStyle/>
          <a:p>
            <a:pPr marL="0" indent="0">
              <a:buNone/>
            </a:pPr>
            <a:r>
              <a:rPr lang="pt-BR" sz="3600" dirty="0"/>
              <a:t> Para solucionar esse tipo de problema estrutural e operacional é que surgiu o CMS. O conceito de CMS representa, na maioria das vezes, softwares livres, criados e divulgados por programadores espalhados por todo o mundo, em que uma pessoa pode criar seu site, blog e demais opções, com extrema facilidade.</a:t>
            </a:r>
          </a:p>
        </p:txBody>
      </p:sp>
    </p:spTree>
    <p:extLst>
      <p:ext uri="{BB962C8B-B14F-4D97-AF65-F5344CB8AC3E}">
        <p14:creationId xmlns:p14="http://schemas.microsoft.com/office/powerpoint/2010/main" val="126499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1DAB7F2-88BA-4B7F-961D-C582EB3D6B9C}"/>
              </a:ext>
            </a:extLst>
          </p:cNvPr>
          <p:cNvSpPr>
            <a:spLocks noGrp="1"/>
          </p:cNvSpPr>
          <p:nvPr>
            <p:ph idx="1"/>
          </p:nvPr>
        </p:nvSpPr>
        <p:spPr>
          <a:xfrm>
            <a:off x="967409" y="742122"/>
            <a:ext cx="10645471" cy="5329494"/>
          </a:xfrm>
        </p:spPr>
        <p:txBody>
          <a:bodyPr>
            <a:noAutofit/>
          </a:bodyPr>
          <a:lstStyle/>
          <a:p>
            <a:pPr marL="0" indent="0">
              <a:buNone/>
            </a:pPr>
            <a:r>
              <a:rPr lang="pt-BR" sz="3600" dirty="0"/>
              <a:t>Quando usamos a expressão “na maioria das vezes” é porque apesar de as principais opções de mercado (sobre as quais vamos falar mais a frente) serem gratuitas, também há opções pagas. Um dos maiores trunfos do CMS é sua simplicidade de uso que permite focar mais na estratégia e menos na parte operacional. </a:t>
            </a:r>
          </a:p>
        </p:txBody>
      </p:sp>
    </p:spTree>
    <p:extLst>
      <p:ext uri="{BB962C8B-B14F-4D97-AF65-F5344CB8AC3E}">
        <p14:creationId xmlns:p14="http://schemas.microsoft.com/office/powerpoint/2010/main" val="280338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9126DF3-991B-48BF-999D-086F3BFD79F1}"/>
              </a:ext>
            </a:extLst>
          </p:cNvPr>
          <p:cNvSpPr>
            <a:spLocks noGrp="1"/>
          </p:cNvSpPr>
          <p:nvPr>
            <p:ph idx="1"/>
          </p:nvPr>
        </p:nvSpPr>
        <p:spPr>
          <a:xfrm>
            <a:off x="795130" y="808383"/>
            <a:ext cx="10817750" cy="5263233"/>
          </a:xfrm>
        </p:spPr>
        <p:txBody>
          <a:bodyPr>
            <a:normAutofit/>
          </a:bodyPr>
          <a:lstStyle/>
          <a:p>
            <a:pPr marL="0" indent="0">
              <a:buNone/>
            </a:pPr>
            <a:r>
              <a:rPr lang="pt-BR" sz="3600" dirty="0"/>
              <a:t>O usuário não precisa se preocupar com a parte técnica da criação. Ele só precisa alimentar um banco de dados com o conteúdo que deseja apresentar, de forma simples e rápida.</a:t>
            </a:r>
          </a:p>
        </p:txBody>
      </p:sp>
    </p:spTree>
    <p:extLst>
      <p:ext uri="{BB962C8B-B14F-4D97-AF65-F5344CB8AC3E}">
        <p14:creationId xmlns:p14="http://schemas.microsoft.com/office/powerpoint/2010/main" val="167826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B28E3F2-4BD1-4320-9DE7-B767533DD4AD}"/>
              </a:ext>
            </a:extLst>
          </p:cNvPr>
          <p:cNvSpPr>
            <a:spLocks noGrp="1"/>
          </p:cNvSpPr>
          <p:nvPr>
            <p:ph idx="1"/>
          </p:nvPr>
        </p:nvSpPr>
        <p:spPr>
          <a:xfrm>
            <a:off x="1073426" y="622852"/>
            <a:ext cx="10539454" cy="5448764"/>
          </a:xfrm>
        </p:spPr>
        <p:txBody>
          <a:bodyPr>
            <a:normAutofit/>
          </a:bodyPr>
          <a:lstStyle/>
          <a:p>
            <a:pPr marL="0" indent="0">
              <a:buNone/>
            </a:pPr>
            <a:r>
              <a:rPr lang="pt-BR" sz="3600" dirty="0"/>
              <a:t>Todo o conteúdo é gerenciado de forma eficiente e a estrutura é feita para garantir um melhor desempenho das páginas, uma boa experiência do usuário e a possibilidade de escalar o site sem problemas no futuro.</a:t>
            </a:r>
          </a:p>
        </p:txBody>
      </p:sp>
    </p:spTree>
    <p:extLst>
      <p:ext uri="{BB962C8B-B14F-4D97-AF65-F5344CB8AC3E}">
        <p14:creationId xmlns:p14="http://schemas.microsoft.com/office/powerpoint/2010/main" val="221597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B3D45-CDF2-4A4C-B164-25DF49462AE5}"/>
              </a:ext>
            </a:extLst>
          </p:cNvPr>
          <p:cNvSpPr>
            <a:spLocks noGrp="1"/>
          </p:cNvSpPr>
          <p:nvPr>
            <p:ph type="title"/>
          </p:nvPr>
        </p:nvSpPr>
        <p:spPr/>
        <p:txBody>
          <a:bodyPr/>
          <a:lstStyle/>
          <a:p>
            <a:r>
              <a:rPr lang="pt-BR" dirty="0"/>
              <a:t>Principais funcionalidades de um </a:t>
            </a:r>
            <a:r>
              <a:rPr lang="pt-BR" dirty="0" err="1"/>
              <a:t>cms</a:t>
            </a:r>
            <a:r>
              <a:rPr lang="pt-BR" dirty="0"/>
              <a:t>.</a:t>
            </a:r>
          </a:p>
        </p:txBody>
      </p:sp>
      <p:sp>
        <p:nvSpPr>
          <p:cNvPr id="3" name="Espaço Reservado para Conteúdo 2">
            <a:extLst>
              <a:ext uri="{FF2B5EF4-FFF2-40B4-BE49-F238E27FC236}">
                <a16:creationId xmlns:a16="http://schemas.microsoft.com/office/drawing/2014/main" id="{A9AA0DA1-22F8-4A59-B052-CBFC22B6730C}"/>
              </a:ext>
            </a:extLst>
          </p:cNvPr>
          <p:cNvSpPr>
            <a:spLocks noGrp="1"/>
          </p:cNvSpPr>
          <p:nvPr>
            <p:ph idx="1"/>
          </p:nvPr>
        </p:nvSpPr>
        <p:spPr/>
        <p:txBody>
          <a:bodyPr>
            <a:normAutofit/>
          </a:bodyPr>
          <a:lstStyle/>
          <a:p>
            <a:r>
              <a:rPr lang="pt-BR" sz="2400" dirty="0"/>
              <a:t>Criação e publicação de páginas;</a:t>
            </a:r>
          </a:p>
          <a:p>
            <a:r>
              <a:rPr lang="pt-BR" sz="2400" dirty="0"/>
              <a:t>Edição de texto e de código do site;</a:t>
            </a:r>
          </a:p>
          <a:p>
            <a:r>
              <a:rPr lang="pt-BR" sz="2400" dirty="0"/>
              <a:t>Moderação de comentários;</a:t>
            </a:r>
          </a:p>
          <a:p>
            <a:r>
              <a:rPr lang="pt-BR" sz="2400" dirty="0"/>
              <a:t>Controle de estoque e sistema de vendas (caso seja e-commerce);</a:t>
            </a:r>
          </a:p>
          <a:p>
            <a:r>
              <a:rPr lang="pt-BR" sz="2400" dirty="0"/>
              <a:t>Instalação de plugins e extensões para aumentar as funções do site;</a:t>
            </a:r>
          </a:p>
          <a:p>
            <a:r>
              <a:rPr lang="pt-BR" sz="2400" dirty="0"/>
              <a:t>Biblioteca de mídias, para carregar imagens e vídeos que serão usados no site.</a:t>
            </a:r>
          </a:p>
        </p:txBody>
      </p:sp>
    </p:spTree>
    <p:extLst>
      <p:ext uri="{BB962C8B-B14F-4D97-AF65-F5344CB8AC3E}">
        <p14:creationId xmlns:p14="http://schemas.microsoft.com/office/powerpoint/2010/main" val="204673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772E2-5D26-4195-9C30-8E62ABFF5A4F}"/>
              </a:ext>
            </a:extLst>
          </p:cNvPr>
          <p:cNvSpPr>
            <a:spLocks noGrp="1"/>
          </p:cNvSpPr>
          <p:nvPr>
            <p:ph type="title"/>
          </p:nvPr>
        </p:nvSpPr>
        <p:spPr>
          <a:xfrm>
            <a:off x="1371600" y="795528"/>
            <a:ext cx="10241280" cy="556194"/>
          </a:xfrm>
        </p:spPr>
        <p:txBody>
          <a:bodyPr/>
          <a:lstStyle/>
          <a:p>
            <a:r>
              <a:rPr lang="pt-BR" dirty="0"/>
              <a:t>Benefícios de um </a:t>
            </a:r>
            <a:r>
              <a:rPr lang="pt-BR" dirty="0" err="1"/>
              <a:t>cms</a:t>
            </a:r>
            <a:r>
              <a:rPr lang="pt-BR" dirty="0"/>
              <a:t>.</a:t>
            </a:r>
          </a:p>
        </p:txBody>
      </p:sp>
      <p:sp>
        <p:nvSpPr>
          <p:cNvPr id="3" name="Espaço Reservado para Conteúdo 2">
            <a:extLst>
              <a:ext uri="{FF2B5EF4-FFF2-40B4-BE49-F238E27FC236}">
                <a16:creationId xmlns:a16="http://schemas.microsoft.com/office/drawing/2014/main" id="{E40186AA-B8B0-4D16-B29F-B787D30AF2C7}"/>
              </a:ext>
            </a:extLst>
          </p:cNvPr>
          <p:cNvSpPr>
            <a:spLocks noGrp="1"/>
          </p:cNvSpPr>
          <p:nvPr>
            <p:ph idx="1"/>
          </p:nvPr>
        </p:nvSpPr>
        <p:spPr>
          <a:xfrm>
            <a:off x="1371600" y="1577009"/>
            <a:ext cx="10241280" cy="4494607"/>
          </a:xfrm>
        </p:spPr>
        <p:txBody>
          <a:bodyPr>
            <a:normAutofit/>
          </a:bodyPr>
          <a:lstStyle/>
          <a:p>
            <a:r>
              <a:rPr lang="pt-BR" sz="2800" dirty="0"/>
              <a:t>Facilidade de criação e manutenção</a:t>
            </a:r>
          </a:p>
          <a:p>
            <a:r>
              <a:rPr lang="pt-BR" sz="2800" dirty="0"/>
              <a:t>Facilidade de uso</a:t>
            </a:r>
          </a:p>
          <a:p>
            <a:r>
              <a:rPr lang="pt-BR" sz="2800" dirty="0"/>
              <a:t>Quantidade enorme de recursos adicionais</a:t>
            </a:r>
          </a:p>
          <a:p>
            <a:r>
              <a:rPr lang="pt-BR" sz="2800" dirty="0"/>
              <a:t>Possibilidade de otimização para busca orgânica</a:t>
            </a:r>
          </a:p>
          <a:p>
            <a:r>
              <a:rPr lang="pt-BR" sz="2800" dirty="0"/>
              <a:t>Versatilidade para projetos de todos os tipos e tamanhos</a:t>
            </a:r>
          </a:p>
          <a:p>
            <a:r>
              <a:rPr lang="pt-BR" sz="2800" dirty="0"/>
              <a:t>Boa velocidade de carregamento</a:t>
            </a:r>
          </a:p>
          <a:p>
            <a:r>
              <a:rPr lang="pt-BR" sz="2800" dirty="0"/>
              <a:t>Baixo custo de atualização e manutenção</a:t>
            </a:r>
          </a:p>
        </p:txBody>
      </p:sp>
    </p:spTree>
    <p:extLst>
      <p:ext uri="{BB962C8B-B14F-4D97-AF65-F5344CB8AC3E}">
        <p14:creationId xmlns:p14="http://schemas.microsoft.com/office/powerpoint/2010/main" val="159056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368D6-656B-4D28-B4CF-6FD41D729E83}"/>
              </a:ext>
            </a:extLst>
          </p:cNvPr>
          <p:cNvSpPr>
            <a:spLocks noGrp="1"/>
          </p:cNvSpPr>
          <p:nvPr>
            <p:ph type="title"/>
          </p:nvPr>
        </p:nvSpPr>
        <p:spPr>
          <a:xfrm>
            <a:off x="848139" y="795528"/>
            <a:ext cx="10764741" cy="768229"/>
          </a:xfrm>
        </p:spPr>
        <p:txBody>
          <a:bodyPr>
            <a:normAutofit fontScale="90000"/>
          </a:bodyPr>
          <a:lstStyle/>
          <a:p>
            <a:r>
              <a:rPr lang="pt-BR" sz="3600" dirty="0"/>
              <a:t>Facilidade de criação e manutenção</a:t>
            </a:r>
            <a:endParaRPr lang="pt-BR" dirty="0"/>
          </a:p>
        </p:txBody>
      </p:sp>
      <p:sp>
        <p:nvSpPr>
          <p:cNvPr id="3" name="Espaço Reservado para Conteúdo 2">
            <a:extLst>
              <a:ext uri="{FF2B5EF4-FFF2-40B4-BE49-F238E27FC236}">
                <a16:creationId xmlns:a16="http://schemas.microsoft.com/office/drawing/2014/main" id="{60EDE85D-6CFC-4058-9B67-80982175A0AF}"/>
              </a:ext>
            </a:extLst>
          </p:cNvPr>
          <p:cNvSpPr>
            <a:spLocks noGrp="1"/>
          </p:cNvSpPr>
          <p:nvPr>
            <p:ph idx="1"/>
          </p:nvPr>
        </p:nvSpPr>
        <p:spPr>
          <a:xfrm>
            <a:off x="848139" y="1709529"/>
            <a:ext cx="10764741" cy="4598505"/>
          </a:xfrm>
        </p:spPr>
        <p:txBody>
          <a:bodyPr>
            <a:noAutofit/>
          </a:bodyPr>
          <a:lstStyle/>
          <a:p>
            <a:pPr marL="0" indent="0">
              <a:buNone/>
            </a:pPr>
            <a:r>
              <a:rPr lang="pt-BR" sz="2600" dirty="0"/>
              <a:t>Pode ser que a principal vantagem de usar um software CMS seja a grande facilidade que ele oferece para quem deseja desenvolver uma página e manter a sua atualização em dia O acesso ao trabalho é diretamente no navegador, ou seja, você não precisa baixar nenhum sistema específico e complexo. Nada de ocupar espaço do seu computador ou celular. Isso permite que você crie suas páginas com rapidez e aproveite melhor as oportunidades de mercado por entregar conteúdos de maior qualidade aos usuários.</a:t>
            </a:r>
          </a:p>
        </p:txBody>
      </p:sp>
    </p:spTree>
    <p:extLst>
      <p:ext uri="{BB962C8B-B14F-4D97-AF65-F5344CB8AC3E}">
        <p14:creationId xmlns:p14="http://schemas.microsoft.com/office/powerpoint/2010/main" val="291724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B3EAC-168D-42ED-81BF-B7DC42666BF4}"/>
              </a:ext>
            </a:extLst>
          </p:cNvPr>
          <p:cNvSpPr>
            <a:spLocks noGrp="1"/>
          </p:cNvSpPr>
          <p:nvPr>
            <p:ph type="title"/>
          </p:nvPr>
        </p:nvSpPr>
        <p:spPr>
          <a:xfrm>
            <a:off x="755374" y="795528"/>
            <a:ext cx="10857506" cy="728472"/>
          </a:xfrm>
        </p:spPr>
        <p:txBody>
          <a:bodyPr/>
          <a:lstStyle/>
          <a:p>
            <a:r>
              <a:rPr lang="pt-BR" sz="3600" dirty="0"/>
              <a:t>Facilidade de uso</a:t>
            </a:r>
          </a:p>
        </p:txBody>
      </p:sp>
      <p:sp>
        <p:nvSpPr>
          <p:cNvPr id="3" name="Espaço Reservado para Conteúdo 2">
            <a:extLst>
              <a:ext uri="{FF2B5EF4-FFF2-40B4-BE49-F238E27FC236}">
                <a16:creationId xmlns:a16="http://schemas.microsoft.com/office/drawing/2014/main" id="{02575639-2DE0-4DD2-AC82-11262437F080}"/>
              </a:ext>
            </a:extLst>
          </p:cNvPr>
          <p:cNvSpPr>
            <a:spLocks noGrp="1"/>
          </p:cNvSpPr>
          <p:nvPr>
            <p:ph idx="1"/>
          </p:nvPr>
        </p:nvSpPr>
        <p:spPr>
          <a:xfrm>
            <a:off x="755374" y="1524000"/>
            <a:ext cx="10857506" cy="4547616"/>
          </a:xfrm>
        </p:spPr>
        <p:txBody>
          <a:bodyPr>
            <a:noAutofit/>
          </a:bodyPr>
          <a:lstStyle/>
          <a:p>
            <a:pPr marL="0" indent="0">
              <a:buNone/>
            </a:pPr>
            <a:r>
              <a:rPr lang="pt-BR" sz="2800" dirty="0"/>
              <a:t>Quem tem um site sabe que é preciso prestar atenção constante às novidades e às tendências que aparecem no mercado. Diante disso, as suas páginas precisam ser flexíveis para aproveitar essas novas possibilidades e usar os recursos inovadores em todo o seu potencial. Com um bom sistema de gestão de conteúdos, além da facilidade que citamos, qualquer pessoa da sua equipe consegue ajudar na manutenção da sua estratégia digital. </a:t>
            </a:r>
          </a:p>
        </p:txBody>
      </p:sp>
    </p:spTree>
    <p:extLst>
      <p:ext uri="{BB962C8B-B14F-4D97-AF65-F5344CB8AC3E}">
        <p14:creationId xmlns:p14="http://schemas.microsoft.com/office/powerpoint/2010/main" val="180094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7E08E3F-D85E-4761-B6BA-59A409F643C4}"/>
              </a:ext>
            </a:extLst>
          </p:cNvPr>
          <p:cNvSpPr>
            <a:spLocks noGrp="1"/>
          </p:cNvSpPr>
          <p:nvPr>
            <p:ph idx="1"/>
          </p:nvPr>
        </p:nvSpPr>
        <p:spPr>
          <a:xfrm>
            <a:off x="728870" y="636104"/>
            <a:ext cx="10884010" cy="5435512"/>
          </a:xfrm>
        </p:spPr>
        <p:txBody>
          <a:bodyPr>
            <a:normAutofit/>
          </a:bodyPr>
          <a:lstStyle/>
          <a:p>
            <a:pPr marL="0" indent="0">
              <a:buNone/>
            </a:pPr>
            <a:r>
              <a:rPr lang="pt-BR" sz="3200" dirty="0"/>
              <a:t>Isso inclui criar páginas do site da empresa, adicionar imagens, vídeos, depoimentos de clientes e muito mais. Tudo isso pode ser feito com extrema facilidade e rapidez, sem a necessidade de um conhecimento aprofundado em lógica de programação, design ou diagramação. Um dos principais recursos do CMS está, como o nome diz, na sua capacidade de gerenciar o conteúdo em vez de apenas criá-lo</a:t>
            </a:r>
            <a:r>
              <a:rPr lang="pt-BR" sz="2600" dirty="0"/>
              <a:t>. </a:t>
            </a:r>
          </a:p>
        </p:txBody>
      </p:sp>
    </p:spTree>
    <p:extLst>
      <p:ext uri="{BB962C8B-B14F-4D97-AF65-F5344CB8AC3E}">
        <p14:creationId xmlns:p14="http://schemas.microsoft.com/office/powerpoint/2010/main" val="276836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8EAB8-90C8-4179-93DA-EE624A47D86C}"/>
              </a:ext>
            </a:extLst>
          </p:cNvPr>
          <p:cNvSpPr>
            <a:spLocks noGrp="1"/>
          </p:cNvSpPr>
          <p:nvPr>
            <p:ph type="title"/>
          </p:nvPr>
        </p:nvSpPr>
        <p:spPr/>
        <p:txBody>
          <a:bodyPr/>
          <a:lstStyle/>
          <a:p>
            <a:r>
              <a:rPr lang="pt-BR" dirty="0"/>
              <a:t>CMS</a:t>
            </a:r>
          </a:p>
        </p:txBody>
      </p:sp>
      <p:sp>
        <p:nvSpPr>
          <p:cNvPr id="3" name="Espaço Reservado para Conteúdo 2">
            <a:extLst>
              <a:ext uri="{FF2B5EF4-FFF2-40B4-BE49-F238E27FC236}">
                <a16:creationId xmlns:a16="http://schemas.microsoft.com/office/drawing/2014/main" id="{0974EFA9-F4A1-484D-86BE-38A93A7DEEB2}"/>
              </a:ext>
            </a:extLst>
          </p:cNvPr>
          <p:cNvSpPr>
            <a:spLocks noGrp="1"/>
          </p:cNvSpPr>
          <p:nvPr>
            <p:ph idx="1"/>
          </p:nvPr>
        </p:nvSpPr>
        <p:spPr/>
        <p:txBody>
          <a:bodyPr>
            <a:normAutofit/>
          </a:bodyPr>
          <a:lstStyle/>
          <a:p>
            <a:pPr marL="0" indent="0">
              <a:buNone/>
            </a:pPr>
            <a:r>
              <a:rPr lang="pt-BR" sz="3600" dirty="0"/>
              <a:t>CMS representa </a:t>
            </a:r>
            <a:r>
              <a:rPr lang="pt-BR" sz="3600" dirty="0" err="1"/>
              <a:t>Content</a:t>
            </a:r>
            <a:r>
              <a:rPr lang="pt-BR" sz="3600" dirty="0"/>
              <a:t> Management System, ou Sistema de Gestão de Conteúdos. De forma bem direta, um CMS permite que você crie, organize, publique e apague conteúdos do seu site.</a:t>
            </a:r>
          </a:p>
        </p:txBody>
      </p:sp>
    </p:spTree>
    <p:extLst>
      <p:ext uri="{BB962C8B-B14F-4D97-AF65-F5344CB8AC3E}">
        <p14:creationId xmlns:p14="http://schemas.microsoft.com/office/powerpoint/2010/main" val="2009409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9425B37-3443-4924-85C2-2C75FEF7918E}"/>
              </a:ext>
            </a:extLst>
          </p:cNvPr>
          <p:cNvSpPr>
            <a:spLocks noGrp="1"/>
          </p:cNvSpPr>
          <p:nvPr>
            <p:ph idx="1"/>
          </p:nvPr>
        </p:nvSpPr>
        <p:spPr>
          <a:xfrm>
            <a:off x="940904" y="689113"/>
            <a:ext cx="10671976" cy="5382503"/>
          </a:xfrm>
        </p:spPr>
        <p:txBody>
          <a:bodyPr>
            <a:normAutofit/>
          </a:bodyPr>
          <a:lstStyle/>
          <a:p>
            <a:pPr marL="0" indent="0">
              <a:buNone/>
            </a:pPr>
            <a:r>
              <a:rPr lang="pt-BR" sz="3200" dirty="0"/>
              <a:t>Em outras palavras, não adianta nada ter muitas possibilidade e fazer uso do sistema de modo simples sem acompanhar sempre o progresso dos resultados. Mais uma vez um CMS de qualidade facilita essa parte do trabalho. Afinal, tudo pode ser testado e otimizado para dar resultados melhores e mais rápidos.</a:t>
            </a:r>
          </a:p>
        </p:txBody>
      </p:sp>
    </p:spTree>
    <p:extLst>
      <p:ext uri="{BB962C8B-B14F-4D97-AF65-F5344CB8AC3E}">
        <p14:creationId xmlns:p14="http://schemas.microsoft.com/office/powerpoint/2010/main" val="394880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E2648-1724-4E6D-B759-360D86916EFB}"/>
              </a:ext>
            </a:extLst>
          </p:cNvPr>
          <p:cNvSpPr>
            <a:spLocks noGrp="1"/>
          </p:cNvSpPr>
          <p:nvPr>
            <p:ph type="title"/>
          </p:nvPr>
        </p:nvSpPr>
        <p:spPr>
          <a:xfrm>
            <a:off x="901148" y="795528"/>
            <a:ext cx="10711732" cy="874246"/>
          </a:xfrm>
        </p:spPr>
        <p:txBody>
          <a:bodyPr>
            <a:normAutofit fontScale="90000"/>
          </a:bodyPr>
          <a:lstStyle/>
          <a:p>
            <a:r>
              <a:rPr lang="pt-BR" sz="3600" dirty="0"/>
              <a:t>Quantidade enorme de recursos adicionais</a:t>
            </a:r>
            <a:endParaRPr lang="pt-BR" dirty="0"/>
          </a:p>
        </p:txBody>
      </p:sp>
      <p:sp>
        <p:nvSpPr>
          <p:cNvPr id="3" name="Espaço Reservado para Conteúdo 2">
            <a:extLst>
              <a:ext uri="{FF2B5EF4-FFF2-40B4-BE49-F238E27FC236}">
                <a16:creationId xmlns:a16="http://schemas.microsoft.com/office/drawing/2014/main" id="{CE814399-6A3E-4AE1-B0D1-145B366C32BD}"/>
              </a:ext>
            </a:extLst>
          </p:cNvPr>
          <p:cNvSpPr>
            <a:spLocks noGrp="1"/>
          </p:cNvSpPr>
          <p:nvPr>
            <p:ph idx="1"/>
          </p:nvPr>
        </p:nvSpPr>
        <p:spPr>
          <a:xfrm>
            <a:off x="901148" y="1828800"/>
            <a:ext cx="10711732" cy="4242816"/>
          </a:xfrm>
        </p:spPr>
        <p:txBody>
          <a:bodyPr>
            <a:normAutofit/>
          </a:bodyPr>
          <a:lstStyle/>
          <a:p>
            <a:pPr marL="0" indent="0">
              <a:buNone/>
            </a:pPr>
            <a:r>
              <a:rPr lang="pt-BR" sz="2600" dirty="0"/>
              <a:t>Os principais CMS do mercado têm uma gama extensa de recursos adicionais. Estes podem ser incluídos no site com poucos cliques para criar a melhor experiência possível ao consumidor e tornar a gestão seja mais eficiente.</a:t>
            </a:r>
          </a:p>
          <a:p>
            <a:pPr marL="0" indent="0">
              <a:buNone/>
            </a:pPr>
            <a:r>
              <a:rPr lang="pt-BR" sz="2600" dirty="0"/>
              <a:t>Obs.: Vale a pena observar as características do software escolhido para ter certeza de que elas atendem todas as suas necessidades.</a:t>
            </a:r>
          </a:p>
        </p:txBody>
      </p:sp>
    </p:spTree>
    <p:extLst>
      <p:ext uri="{BB962C8B-B14F-4D97-AF65-F5344CB8AC3E}">
        <p14:creationId xmlns:p14="http://schemas.microsoft.com/office/powerpoint/2010/main" val="2991444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9B3FC-5009-480E-A3E3-31D1D101B2AB}"/>
              </a:ext>
            </a:extLst>
          </p:cNvPr>
          <p:cNvSpPr>
            <a:spLocks noGrp="1"/>
          </p:cNvSpPr>
          <p:nvPr>
            <p:ph type="title"/>
          </p:nvPr>
        </p:nvSpPr>
        <p:spPr>
          <a:xfrm>
            <a:off x="795130" y="795528"/>
            <a:ext cx="10817750" cy="1234440"/>
          </a:xfrm>
        </p:spPr>
        <p:txBody>
          <a:bodyPr>
            <a:normAutofit/>
          </a:bodyPr>
          <a:lstStyle/>
          <a:p>
            <a:r>
              <a:rPr lang="pt-BR" sz="3600" dirty="0"/>
              <a:t>Possibilidade de otimização para busca orgânica</a:t>
            </a:r>
            <a:endParaRPr lang="pt-BR" dirty="0"/>
          </a:p>
        </p:txBody>
      </p:sp>
      <p:sp>
        <p:nvSpPr>
          <p:cNvPr id="3" name="Espaço Reservado para Conteúdo 2">
            <a:extLst>
              <a:ext uri="{FF2B5EF4-FFF2-40B4-BE49-F238E27FC236}">
                <a16:creationId xmlns:a16="http://schemas.microsoft.com/office/drawing/2014/main" id="{9F6FFB91-9E3B-4F3A-A7FF-A5CD1D5DE094}"/>
              </a:ext>
            </a:extLst>
          </p:cNvPr>
          <p:cNvSpPr>
            <a:spLocks noGrp="1"/>
          </p:cNvSpPr>
          <p:nvPr>
            <p:ph idx="1"/>
          </p:nvPr>
        </p:nvSpPr>
        <p:spPr>
          <a:xfrm>
            <a:off x="795130" y="2112264"/>
            <a:ext cx="10817750" cy="3959352"/>
          </a:xfrm>
        </p:spPr>
        <p:txBody>
          <a:bodyPr>
            <a:normAutofit/>
          </a:bodyPr>
          <a:lstStyle/>
          <a:p>
            <a:pPr marL="0" indent="0">
              <a:buNone/>
            </a:pPr>
            <a:r>
              <a:rPr lang="pt-BR" sz="2600" dirty="0"/>
              <a:t>Todo empreendedor que busca estabelecer o seu site como uma referência no mercado online sabe que é preciso conhecer e aplicar as técnicas de otimização para a busca orgânica, ou Search </a:t>
            </a:r>
            <a:r>
              <a:rPr lang="pt-BR" sz="2600" dirty="0" err="1"/>
              <a:t>Engine</a:t>
            </a:r>
            <a:r>
              <a:rPr lang="pt-BR" sz="2600" dirty="0"/>
              <a:t> </a:t>
            </a:r>
            <a:r>
              <a:rPr lang="pt-BR" sz="2600" dirty="0" err="1"/>
              <a:t>Optimization</a:t>
            </a:r>
            <a:r>
              <a:rPr lang="pt-BR" sz="2600" dirty="0"/>
              <a:t> (SEO). O trabalho de SEO visa aumentar as chances de as páginas do seu site serem encontradas pelos mecanismos de busca, como o Google.</a:t>
            </a:r>
          </a:p>
        </p:txBody>
      </p:sp>
    </p:spTree>
    <p:extLst>
      <p:ext uri="{BB962C8B-B14F-4D97-AF65-F5344CB8AC3E}">
        <p14:creationId xmlns:p14="http://schemas.microsoft.com/office/powerpoint/2010/main" val="3667156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7BD4531-E3CE-4211-9955-C4B0341B2823}"/>
              </a:ext>
            </a:extLst>
          </p:cNvPr>
          <p:cNvSpPr>
            <a:spLocks noGrp="1"/>
          </p:cNvSpPr>
          <p:nvPr>
            <p:ph idx="1"/>
          </p:nvPr>
        </p:nvSpPr>
        <p:spPr>
          <a:xfrm>
            <a:off x="755374" y="702365"/>
            <a:ext cx="10857506" cy="5369251"/>
          </a:xfrm>
        </p:spPr>
        <p:txBody>
          <a:bodyPr>
            <a:normAutofit/>
          </a:bodyPr>
          <a:lstStyle/>
          <a:p>
            <a:pPr marL="0" indent="0">
              <a:buNone/>
            </a:pPr>
            <a:r>
              <a:rPr lang="pt-BR" sz="2400" dirty="0"/>
              <a:t>E quanto mais gente encontrar seu site de forma orgânica (sem anúncios), melhor para o seu processo de aquisição de clientes, desde que você tenha uma estratégia sólida de conteúdo e um plano de marketing adequado. É possível usar diferentes técnicas, como:</a:t>
            </a:r>
          </a:p>
          <a:p>
            <a:r>
              <a:rPr lang="pt-BR" sz="2400" dirty="0"/>
              <a:t>Link </a:t>
            </a:r>
            <a:r>
              <a:rPr lang="pt-BR" sz="2400" dirty="0" err="1"/>
              <a:t>building</a:t>
            </a:r>
            <a:r>
              <a:rPr lang="pt-BR" sz="2400" dirty="0"/>
              <a:t> para aumentar a autoridade e melhorar o posicionamento nos rankings;</a:t>
            </a:r>
          </a:p>
          <a:p>
            <a:r>
              <a:rPr lang="pt-BR" sz="2400" dirty="0"/>
              <a:t>Otimização de imagens para que seu conteúdo seja encontrado também pelas buscas visuais;</a:t>
            </a:r>
          </a:p>
          <a:p>
            <a:r>
              <a:rPr lang="pt-BR" sz="2400" dirty="0"/>
              <a:t>Uso estratégico de palavras-chave, principalmente de cauda longa; </a:t>
            </a:r>
          </a:p>
          <a:p>
            <a:r>
              <a:rPr lang="pt-BR" sz="2400" dirty="0"/>
              <a:t>Estruturação dos conteúdos de forma agradável à leitura, para aumentar o tempo de retenção dos leitores.</a:t>
            </a:r>
          </a:p>
        </p:txBody>
      </p:sp>
    </p:spTree>
    <p:extLst>
      <p:ext uri="{BB962C8B-B14F-4D97-AF65-F5344CB8AC3E}">
        <p14:creationId xmlns:p14="http://schemas.microsoft.com/office/powerpoint/2010/main" val="2203104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F7C80-F7DD-44A8-8304-7DA275328B5F}"/>
              </a:ext>
            </a:extLst>
          </p:cNvPr>
          <p:cNvSpPr>
            <a:spLocks noGrp="1"/>
          </p:cNvSpPr>
          <p:nvPr>
            <p:ph type="title"/>
          </p:nvPr>
        </p:nvSpPr>
        <p:spPr>
          <a:xfrm>
            <a:off x="649357" y="795528"/>
            <a:ext cx="10963523" cy="1234440"/>
          </a:xfrm>
        </p:spPr>
        <p:txBody>
          <a:bodyPr>
            <a:normAutofit/>
          </a:bodyPr>
          <a:lstStyle/>
          <a:p>
            <a:r>
              <a:rPr lang="pt-BR" sz="3600" dirty="0"/>
              <a:t>Versatilidade para projetos de todos os tipos e tamanhos</a:t>
            </a:r>
            <a:endParaRPr lang="pt-BR" dirty="0"/>
          </a:p>
        </p:txBody>
      </p:sp>
      <p:sp>
        <p:nvSpPr>
          <p:cNvPr id="3" name="Espaço Reservado para Conteúdo 2">
            <a:extLst>
              <a:ext uri="{FF2B5EF4-FFF2-40B4-BE49-F238E27FC236}">
                <a16:creationId xmlns:a16="http://schemas.microsoft.com/office/drawing/2014/main" id="{AFF46265-CE99-4BDF-9F83-E387AAECC6BA}"/>
              </a:ext>
            </a:extLst>
          </p:cNvPr>
          <p:cNvSpPr>
            <a:spLocks noGrp="1"/>
          </p:cNvSpPr>
          <p:nvPr>
            <p:ph idx="1"/>
          </p:nvPr>
        </p:nvSpPr>
        <p:spPr>
          <a:xfrm>
            <a:off x="649357" y="2112264"/>
            <a:ext cx="10963523" cy="3959352"/>
          </a:xfrm>
        </p:spPr>
        <p:txBody>
          <a:bodyPr>
            <a:normAutofit/>
          </a:bodyPr>
          <a:lstStyle/>
          <a:p>
            <a:pPr marL="0" indent="0">
              <a:buNone/>
            </a:pPr>
            <a:r>
              <a:rPr lang="pt-BR" sz="2400" dirty="0"/>
              <a:t>Não importa o que você quer que o seu site seja, é provável que consiga de forma tranquila com um bom CMS. Você pode criar áreas de membros, landing </a:t>
            </a:r>
            <a:r>
              <a:rPr lang="pt-BR" sz="2400" dirty="0" err="1"/>
              <a:t>pages</a:t>
            </a:r>
            <a:r>
              <a:rPr lang="pt-BR" sz="2400" dirty="0"/>
              <a:t> e até criar um tipo de rede social, dependendo do seu objetivo. Este consegue comportar diferentes projetos de variados portes com a mesma estrutura e funcionamento interno. Tudo que você precisa fazer é moldar os recursos oferecidos pela plataforma de sua escolha de acordo com a necessidade do projeto.</a:t>
            </a:r>
          </a:p>
          <a:p>
            <a:pPr marL="0" indent="0">
              <a:buNone/>
            </a:pPr>
            <a:endParaRPr lang="pt-BR" dirty="0"/>
          </a:p>
        </p:txBody>
      </p:sp>
    </p:spTree>
    <p:extLst>
      <p:ext uri="{BB962C8B-B14F-4D97-AF65-F5344CB8AC3E}">
        <p14:creationId xmlns:p14="http://schemas.microsoft.com/office/powerpoint/2010/main" val="2495992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1E2F5-704D-4079-8590-49CA9C9ACE79}"/>
              </a:ext>
            </a:extLst>
          </p:cNvPr>
          <p:cNvSpPr>
            <a:spLocks noGrp="1"/>
          </p:cNvSpPr>
          <p:nvPr>
            <p:ph type="title"/>
          </p:nvPr>
        </p:nvSpPr>
        <p:spPr>
          <a:xfrm>
            <a:off x="410817" y="344558"/>
            <a:ext cx="11688417" cy="914400"/>
          </a:xfrm>
        </p:spPr>
        <p:txBody>
          <a:bodyPr>
            <a:normAutofit/>
          </a:bodyPr>
          <a:lstStyle/>
          <a:p>
            <a:r>
              <a:rPr lang="pt-BR" sz="3600" dirty="0"/>
              <a:t>Boa velocidade de carregamento</a:t>
            </a:r>
            <a:endParaRPr lang="pt-BR" dirty="0"/>
          </a:p>
        </p:txBody>
      </p:sp>
      <p:sp>
        <p:nvSpPr>
          <p:cNvPr id="3" name="Espaço Reservado para Conteúdo 2">
            <a:extLst>
              <a:ext uri="{FF2B5EF4-FFF2-40B4-BE49-F238E27FC236}">
                <a16:creationId xmlns:a16="http://schemas.microsoft.com/office/drawing/2014/main" id="{AB406C25-918E-4160-8AC7-74452F04684B}"/>
              </a:ext>
            </a:extLst>
          </p:cNvPr>
          <p:cNvSpPr>
            <a:spLocks noGrp="1"/>
          </p:cNvSpPr>
          <p:nvPr>
            <p:ph idx="1"/>
          </p:nvPr>
        </p:nvSpPr>
        <p:spPr>
          <a:xfrm>
            <a:off x="410817" y="1470991"/>
            <a:ext cx="11202063" cy="4600625"/>
          </a:xfrm>
        </p:spPr>
        <p:txBody>
          <a:bodyPr>
            <a:normAutofit/>
          </a:bodyPr>
          <a:lstStyle/>
          <a:p>
            <a:pPr marL="0" indent="0">
              <a:buNone/>
            </a:pPr>
            <a:r>
              <a:rPr lang="pt-BR" sz="2400" dirty="0"/>
              <a:t>Outro grande benefício de contar com uma solução de CMS é que ele geralmente contribui para aumentar a velocidade de carregamento das páginas. Quanto mais as páginas demoram a carregar , maior será a chance de o potencial cliente fechar a janela e buscar uma outra opção na Internet. Por isso, é muito importante que você sempre monitore o tempo de carregamento de suas páginas, buscando otimizá-las. </a:t>
            </a:r>
          </a:p>
        </p:txBody>
      </p:sp>
    </p:spTree>
    <p:extLst>
      <p:ext uri="{BB962C8B-B14F-4D97-AF65-F5344CB8AC3E}">
        <p14:creationId xmlns:p14="http://schemas.microsoft.com/office/powerpoint/2010/main" val="228124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B57F80C-6236-4CF4-AF48-8BDA5A9B68F9}"/>
              </a:ext>
            </a:extLst>
          </p:cNvPr>
          <p:cNvSpPr>
            <a:spLocks noGrp="1"/>
          </p:cNvSpPr>
          <p:nvPr>
            <p:ph idx="1"/>
          </p:nvPr>
        </p:nvSpPr>
        <p:spPr>
          <a:xfrm>
            <a:off x="742122" y="742122"/>
            <a:ext cx="10870758" cy="5329494"/>
          </a:xfrm>
        </p:spPr>
        <p:txBody>
          <a:bodyPr>
            <a:noAutofit/>
          </a:bodyPr>
          <a:lstStyle/>
          <a:p>
            <a:pPr marL="0" indent="0">
              <a:buNone/>
            </a:pPr>
            <a:r>
              <a:rPr lang="pt-BR" sz="3200" dirty="0"/>
              <a:t>Isso fica ainda mais importante nos dispositivos móveis, que vêm recebendo atenção especial do Google com o novo modelo de </a:t>
            </a:r>
            <a:r>
              <a:rPr lang="pt-BR" sz="3200" dirty="0" err="1"/>
              <a:t>rankeamento</a:t>
            </a:r>
            <a:r>
              <a:rPr lang="pt-BR" sz="3200" dirty="0"/>
              <a:t>. Conhecido como Mobile-</a:t>
            </a:r>
            <a:r>
              <a:rPr lang="pt-BR" sz="3200" dirty="0" err="1"/>
              <a:t>First</a:t>
            </a:r>
            <a:r>
              <a:rPr lang="pt-BR" sz="3200" dirty="0"/>
              <a:t> Index, ele prioriza páginas que carregam rapidamente em aparelhos móveis. Felizmente, os CMS de ponta já oferecem total suporte a sites Mobile </a:t>
            </a:r>
            <a:r>
              <a:rPr lang="pt-BR" sz="3200" dirty="0" err="1"/>
              <a:t>First</a:t>
            </a:r>
            <a:r>
              <a:rPr lang="pt-BR" sz="3200" dirty="0"/>
              <a:t>.</a:t>
            </a:r>
          </a:p>
        </p:txBody>
      </p:sp>
    </p:spTree>
    <p:extLst>
      <p:ext uri="{BB962C8B-B14F-4D97-AF65-F5344CB8AC3E}">
        <p14:creationId xmlns:p14="http://schemas.microsoft.com/office/powerpoint/2010/main" val="824779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79E1E-659B-4398-B3B0-640C5FA79B65}"/>
              </a:ext>
            </a:extLst>
          </p:cNvPr>
          <p:cNvSpPr>
            <a:spLocks noGrp="1"/>
          </p:cNvSpPr>
          <p:nvPr>
            <p:ph type="title"/>
          </p:nvPr>
        </p:nvSpPr>
        <p:spPr>
          <a:xfrm>
            <a:off x="742122" y="795528"/>
            <a:ext cx="10870758" cy="1234440"/>
          </a:xfrm>
        </p:spPr>
        <p:txBody>
          <a:bodyPr>
            <a:normAutofit/>
          </a:bodyPr>
          <a:lstStyle/>
          <a:p>
            <a:r>
              <a:rPr lang="pt-BR" dirty="0"/>
              <a:t>Baixo custo de atualização e manutenção</a:t>
            </a:r>
          </a:p>
        </p:txBody>
      </p:sp>
      <p:sp>
        <p:nvSpPr>
          <p:cNvPr id="3" name="Espaço Reservado para Conteúdo 2">
            <a:extLst>
              <a:ext uri="{FF2B5EF4-FFF2-40B4-BE49-F238E27FC236}">
                <a16:creationId xmlns:a16="http://schemas.microsoft.com/office/drawing/2014/main" id="{0E617F30-8852-45CE-A52D-1DE0C35C039A}"/>
              </a:ext>
            </a:extLst>
          </p:cNvPr>
          <p:cNvSpPr>
            <a:spLocks noGrp="1"/>
          </p:cNvSpPr>
          <p:nvPr>
            <p:ph idx="1"/>
          </p:nvPr>
        </p:nvSpPr>
        <p:spPr>
          <a:xfrm>
            <a:off x="742122" y="2112264"/>
            <a:ext cx="10870758" cy="3959352"/>
          </a:xfrm>
        </p:spPr>
        <p:txBody>
          <a:bodyPr/>
          <a:lstStyle/>
          <a:p>
            <a:pPr marL="0" indent="0">
              <a:buNone/>
            </a:pPr>
            <a:r>
              <a:rPr lang="pt-BR" sz="2600" dirty="0"/>
              <a:t>Com o CMS tudo é mais barato, desde a implantação até a atualização e a manutenção. O software utilizado, em geral, é livre, pois a maioria dos sistemas de gerenciamento de conteúdo são criados por programadores espalhados ao redor do mundo, que trabalham de forma colaborativa. Mesmo as alterações para um CMS costumam ser mais em conta que a criação do zero. Então, a diferença dos valores fica na atualização e manutenção, tornando o CMS uma opção muito mais vantajosa em termos financeiros.</a:t>
            </a:r>
          </a:p>
          <a:p>
            <a:pPr marL="0" indent="0">
              <a:buNone/>
            </a:pPr>
            <a:endParaRPr lang="pt-BR" dirty="0"/>
          </a:p>
        </p:txBody>
      </p:sp>
    </p:spTree>
    <p:extLst>
      <p:ext uri="{BB962C8B-B14F-4D97-AF65-F5344CB8AC3E}">
        <p14:creationId xmlns:p14="http://schemas.microsoft.com/office/powerpoint/2010/main" val="431019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A6C97-FA3A-4EAE-9EDE-5BAD23F95EBF}"/>
              </a:ext>
            </a:extLst>
          </p:cNvPr>
          <p:cNvSpPr>
            <a:spLocks noGrp="1"/>
          </p:cNvSpPr>
          <p:nvPr>
            <p:ph type="title"/>
          </p:nvPr>
        </p:nvSpPr>
        <p:spPr>
          <a:xfrm>
            <a:off x="848139" y="795528"/>
            <a:ext cx="10764741" cy="715220"/>
          </a:xfrm>
        </p:spPr>
        <p:txBody>
          <a:bodyPr>
            <a:normAutofit/>
          </a:bodyPr>
          <a:lstStyle/>
          <a:p>
            <a:r>
              <a:rPr lang="pt-BR" dirty="0"/>
              <a:t>Como escolher um </a:t>
            </a:r>
            <a:r>
              <a:rPr lang="pt-BR" dirty="0" err="1"/>
              <a:t>cms</a:t>
            </a:r>
            <a:r>
              <a:rPr lang="pt-BR" dirty="0"/>
              <a:t>?</a:t>
            </a:r>
          </a:p>
        </p:txBody>
      </p:sp>
      <p:sp>
        <p:nvSpPr>
          <p:cNvPr id="3" name="Espaço Reservado para Conteúdo 2">
            <a:extLst>
              <a:ext uri="{FF2B5EF4-FFF2-40B4-BE49-F238E27FC236}">
                <a16:creationId xmlns:a16="http://schemas.microsoft.com/office/drawing/2014/main" id="{6C9852D2-EF1C-4C9B-91B3-F0E42CAA88CB}"/>
              </a:ext>
            </a:extLst>
          </p:cNvPr>
          <p:cNvSpPr>
            <a:spLocks noGrp="1"/>
          </p:cNvSpPr>
          <p:nvPr>
            <p:ph idx="1"/>
          </p:nvPr>
        </p:nvSpPr>
        <p:spPr>
          <a:xfrm>
            <a:off x="848139" y="1683026"/>
            <a:ext cx="10764741" cy="4388590"/>
          </a:xfrm>
        </p:spPr>
        <p:txBody>
          <a:bodyPr>
            <a:normAutofit/>
          </a:bodyPr>
          <a:lstStyle/>
          <a:p>
            <a:pPr marL="0" indent="0">
              <a:buNone/>
            </a:pPr>
            <a:r>
              <a:rPr lang="pt-BR" sz="2600" dirty="0"/>
              <a:t>A tarefa de escolher um CMS pode ficar um pouco nebulosa pela quantidade de opções disponíveis no mercado, e pela similaridade entre o que eles oferecem. Quando você olha para 10 opções e todas prometem coisas parecidas, qual escolher? A escolha é muito importante, não estamos dizendo o contrário. Mas em vez de passar muito tempo na dúvida, siga essas recomendações práticas:</a:t>
            </a:r>
          </a:p>
        </p:txBody>
      </p:sp>
    </p:spTree>
    <p:extLst>
      <p:ext uri="{BB962C8B-B14F-4D97-AF65-F5344CB8AC3E}">
        <p14:creationId xmlns:p14="http://schemas.microsoft.com/office/powerpoint/2010/main" val="2868274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CE8F7-C659-44BD-9203-5CB37B52D646}"/>
              </a:ext>
            </a:extLst>
          </p:cNvPr>
          <p:cNvSpPr>
            <a:spLocks noGrp="1"/>
          </p:cNvSpPr>
          <p:nvPr>
            <p:ph type="title"/>
          </p:nvPr>
        </p:nvSpPr>
        <p:spPr/>
        <p:txBody>
          <a:bodyPr/>
          <a:lstStyle/>
          <a:p>
            <a:r>
              <a:rPr lang="pt-BR" dirty="0"/>
              <a:t>qual o histórico do sistema?</a:t>
            </a:r>
          </a:p>
        </p:txBody>
      </p:sp>
      <p:sp>
        <p:nvSpPr>
          <p:cNvPr id="3" name="Espaço Reservado para Conteúdo 2">
            <a:extLst>
              <a:ext uri="{FF2B5EF4-FFF2-40B4-BE49-F238E27FC236}">
                <a16:creationId xmlns:a16="http://schemas.microsoft.com/office/drawing/2014/main" id="{6F7C4FD7-71D0-4908-90FA-3FF20A30DDEE}"/>
              </a:ext>
            </a:extLst>
          </p:cNvPr>
          <p:cNvSpPr>
            <a:spLocks noGrp="1"/>
          </p:cNvSpPr>
          <p:nvPr>
            <p:ph idx="1"/>
          </p:nvPr>
        </p:nvSpPr>
        <p:spPr/>
        <p:txBody>
          <a:bodyPr>
            <a:normAutofit/>
          </a:bodyPr>
          <a:lstStyle/>
          <a:p>
            <a:pPr marL="0" indent="0">
              <a:buNone/>
            </a:pPr>
            <a:r>
              <a:rPr lang="pt-BR" sz="3200" dirty="0"/>
              <a:t>Descubra se a comunidade de usuários é grande e ativa, o sistema tem boa reputação e o suporte técnico é elogiado;</a:t>
            </a:r>
          </a:p>
        </p:txBody>
      </p:sp>
    </p:spTree>
    <p:extLst>
      <p:ext uri="{BB962C8B-B14F-4D97-AF65-F5344CB8AC3E}">
        <p14:creationId xmlns:p14="http://schemas.microsoft.com/office/powerpoint/2010/main" val="35913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363F813-370A-4837-ACE0-CA47E89B6967}"/>
              </a:ext>
            </a:extLst>
          </p:cNvPr>
          <p:cNvSpPr>
            <a:spLocks noGrp="1"/>
          </p:cNvSpPr>
          <p:nvPr>
            <p:ph idx="1"/>
          </p:nvPr>
        </p:nvSpPr>
        <p:spPr>
          <a:xfrm>
            <a:off x="887896" y="1060174"/>
            <a:ext cx="10724984" cy="5011442"/>
          </a:xfrm>
        </p:spPr>
        <p:txBody>
          <a:bodyPr>
            <a:normAutofit/>
          </a:bodyPr>
          <a:lstStyle/>
          <a:p>
            <a:pPr marL="0" indent="0">
              <a:buNone/>
            </a:pPr>
            <a:r>
              <a:rPr lang="pt-BR" sz="3600" dirty="0"/>
              <a:t>O cenário atual de consumo envolve aparelhos de todos os tipos, conexão de Internet forte e abrangente e empresas inovadoras dispostas a usar tudo isso ao máximo, começando por seus sites e canais virtuais.</a:t>
            </a:r>
          </a:p>
        </p:txBody>
      </p:sp>
    </p:spTree>
    <p:extLst>
      <p:ext uri="{BB962C8B-B14F-4D97-AF65-F5344CB8AC3E}">
        <p14:creationId xmlns:p14="http://schemas.microsoft.com/office/powerpoint/2010/main" val="3154814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03B44-8CF3-4FA7-A434-3B788B4109B0}"/>
              </a:ext>
            </a:extLst>
          </p:cNvPr>
          <p:cNvSpPr>
            <a:spLocks noGrp="1"/>
          </p:cNvSpPr>
          <p:nvPr>
            <p:ph type="title"/>
          </p:nvPr>
        </p:nvSpPr>
        <p:spPr/>
        <p:txBody>
          <a:bodyPr/>
          <a:lstStyle/>
          <a:p>
            <a:r>
              <a:rPr lang="pt-BR" dirty="0"/>
              <a:t>qual a proposta básica do sistema?</a:t>
            </a:r>
          </a:p>
        </p:txBody>
      </p:sp>
      <p:sp>
        <p:nvSpPr>
          <p:cNvPr id="3" name="Espaço Reservado para Conteúdo 2">
            <a:extLst>
              <a:ext uri="{FF2B5EF4-FFF2-40B4-BE49-F238E27FC236}">
                <a16:creationId xmlns:a16="http://schemas.microsoft.com/office/drawing/2014/main" id="{3CF91819-BEB4-4830-927B-A773A474EA0E}"/>
              </a:ext>
            </a:extLst>
          </p:cNvPr>
          <p:cNvSpPr>
            <a:spLocks noGrp="1"/>
          </p:cNvSpPr>
          <p:nvPr>
            <p:ph idx="1"/>
          </p:nvPr>
        </p:nvSpPr>
        <p:spPr/>
        <p:txBody>
          <a:bodyPr>
            <a:normAutofit/>
          </a:bodyPr>
          <a:lstStyle/>
          <a:p>
            <a:pPr marL="0" indent="0">
              <a:buNone/>
            </a:pPr>
            <a:r>
              <a:rPr lang="pt-BR" sz="3200" dirty="0"/>
              <a:t>Se o foco central do CMS em questão é muito diferente do que você busca, parta para outra. (exemplo: você quer um blog e encontra um CMS voltado para e-commerce);</a:t>
            </a:r>
          </a:p>
        </p:txBody>
      </p:sp>
    </p:spTree>
    <p:extLst>
      <p:ext uri="{BB962C8B-B14F-4D97-AF65-F5344CB8AC3E}">
        <p14:creationId xmlns:p14="http://schemas.microsoft.com/office/powerpoint/2010/main" val="904570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A5F87-62B2-4E7E-91BC-500F39FA39F6}"/>
              </a:ext>
            </a:extLst>
          </p:cNvPr>
          <p:cNvSpPr>
            <a:spLocks noGrp="1"/>
          </p:cNvSpPr>
          <p:nvPr>
            <p:ph type="title"/>
          </p:nvPr>
        </p:nvSpPr>
        <p:spPr>
          <a:xfrm>
            <a:off x="1371600" y="795528"/>
            <a:ext cx="10241280" cy="1234440"/>
          </a:xfrm>
        </p:spPr>
        <p:txBody>
          <a:bodyPr/>
          <a:lstStyle/>
          <a:p>
            <a:r>
              <a:rPr lang="pt-BR" dirty="0"/>
              <a:t>como é a experiência de uso?</a:t>
            </a:r>
          </a:p>
        </p:txBody>
      </p:sp>
      <p:sp>
        <p:nvSpPr>
          <p:cNvPr id="3" name="Espaço Reservado para Conteúdo 2">
            <a:extLst>
              <a:ext uri="{FF2B5EF4-FFF2-40B4-BE49-F238E27FC236}">
                <a16:creationId xmlns:a16="http://schemas.microsoft.com/office/drawing/2014/main" id="{54F333DD-78A4-4E1D-8085-B9B1A347BEE7}"/>
              </a:ext>
            </a:extLst>
          </p:cNvPr>
          <p:cNvSpPr>
            <a:spLocks noGrp="1"/>
          </p:cNvSpPr>
          <p:nvPr>
            <p:ph idx="1"/>
          </p:nvPr>
        </p:nvSpPr>
        <p:spPr/>
        <p:txBody>
          <a:bodyPr>
            <a:normAutofit/>
          </a:bodyPr>
          <a:lstStyle/>
          <a:p>
            <a:pPr marL="0" indent="0">
              <a:buNone/>
            </a:pPr>
            <a:r>
              <a:rPr lang="pt-BR" sz="3600" dirty="0"/>
              <a:t>De nada adianta ter o melhor CMS, em teoria, mas não gostar da experiência de uso todos os dias. Teste e veja o que funciona para a sua empresa.</a:t>
            </a:r>
          </a:p>
        </p:txBody>
      </p:sp>
    </p:spTree>
    <p:extLst>
      <p:ext uri="{BB962C8B-B14F-4D97-AF65-F5344CB8AC3E}">
        <p14:creationId xmlns:p14="http://schemas.microsoft.com/office/powerpoint/2010/main" val="2672773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0FD06-9C02-4FED-B50D-ED7B1D2CCB53}"/>
              </a:ext>
            </a:extLst>
          </p:cNvPr>
          <p:cNvSpPr>
            <a:spLocks noGrp="1"/>
          </p:cNvSpPr>
          <p:nvPr>
            <p:ph type="title"/>
          </p:nvPr>
        </p:nvSpPr>
        <p:spPr/>
        <p:txBody>
          <a:bodyPr/>
          <a:lstStyle/>
          <a:p>
            <a:r>
              <a:rPr lang="pt-BR" dirty="0"/>
              <a:t>Como migrar o seu CMS?</a:t>
            </a:r>
          </a:p>
        </p:txBody>
      </p:sp>
      <p:sp>
        <p:nvSpPr>
          <p:cNvPr id="3" name="Espaço Reservado para Conteúdo 2">
            <a:extLst>
              <a:ext uri="{FF2B5EF4-FFF2-40B4-BE49-F238E27FC236}">
                <a16:creationId xmlns:a16="http://schemas.microsoft.com/office/drawing/2014/main" id="{A7A3B291-14C4-4228-BF91-0A727CD0008C}"/>
              </a:ext>
            </a:extLst>
          </p:cNvPr>
          <p:cNvSpPr>
            <a:spLocks noGrp="1"/>
          </p:cNvSpPr>
          <p:nvPr>
            <p:ph idx="1"/>
          </p:nvPr>
        </p:nvSpPr>
        <p:spPr>
          <a:xfrm>
            <a:off x="1371600" y="2103120"/>
            <a:ext cx="10241280" cy="3959352"/>
          </a:xfrm>
        </p:spPr>
        <p:txBody>
          <a:bodyPr>
            <a:normAutofit/>
          </a:bodyPr>
          <a:lstStyle/>
          <a:p>
            <a:pPr marL="0" indent="0">
              <a:buNone/>
            </a:pPr>
            <a:r>
              <a:rPr lang="pt-BR" sz="2400" dirty="0"/>
              <a:t>Há apenas 2 regras de ouro para a migração de CMS:</a:t>
            </a:r>
          </a:p>
          <a:p>
            <a:pPr marL="457200" indent="-457200">
              <a:buFont typeface="+mj-lt"/>
              <a:buAutoNum type="arabicPeriod"/>
            </a:pPr>
            <a:r>
              <a:rPr lang="pt-BR" sz="2400" b="1" dirty="0"/>
              <a:t>Faça backup das suas informações e bancos de dados</a:t>
            </a:r>
            <a:r>
              <a:rPr lang="pt-BR" sz="2400" dirty="0"/>
              <a:t>: se tudo der errado, você ainda vai conseguir restaurar seu site no CMS antigo com os bancos de dados 100% preservados.</a:t>
            </a:r>
          </a:p>
          <a:p>
            <a:pPr marL="457200" indent="-457200">
              <a:buFont typeface="+mj-lt"/>
              <a:buAutoNum type="arabicPeriod"/>
            </a:pPr>
            <a:r>
              <a:rPr lang="pt-BR" sz="2400" b="1" dirty="0"/>
              <a:t>Procure o suporte do CMS novo</a:t>
            </a:r>
            <a:r>
              <a:rPr lang="pt-BR" sz="2400" dirty="0"/>
              <a:t>: em geral, a documentação dos CMS de ponta é muito boa, assim como a comunidade de membros. Isso pode dar a você a direção necessária para migrar sem dificuldades.</a:t>
            </a:r>
          </a:p>
        </p:txBody>
      </p:sp>
    </p:spTree>
    <p:extLst>
      <p:ext uri="{BB962C8B-B14F-4D97-AF65-F5344CB8AC3E}">
        <p14:creationId xmlns:p14="http://schemas.microsoft.com/office/powerpoint/2010/main" val="59634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046B1-9D69-40D2-BF5C-04DD18F6D0DC}"/>
              </a:ext>
            </a:extLst>
          </p:cNvPr>
          <p:cNvSpPr>
            <a:spLocks noGrp="1"/>
          </p:cNvSpPr>
          <p:nvPr>
            <p:ph type="title"/>
          </p:nvPr>
        </p:nvSpPr>
        <p:spPr>
          <a:xfrm>
            <a:off x="940904" y="795528"/>
            <a:ext cx="10671976" cy="715220"/>
          </a:xfrm>
        </p:spPr>
        <p:txBody>
          <a:bodyPr>
            <a:normAutofit fontScale="90000"/>
          </a:bodyPr>
          <a:lstStyle/>
          <a:p>
            <a:r>
              <a:rPr lang="pt-BR" dirty="0"/>
              <a:t>Como avaliar a melhor hospedagem para o CMS?</a:t>
            </a:r>
          </a:p>
        </p:txBody>
      </p:sp>
      <p:sp>
        <p:nvSpPr>
          <p:cNvPr id="3" name="Espaço Reservado para Conteúdo 2">
            <a:extLst>
              <a:ext uri="{FF2B5EF4-FFF2-40B4-BE49-F238E27FC236}">
                <a16:creationId xmlns:a16="http://schemas.microsoft.com/office/drawing/2014/main" id="{9F0613B6-4E21-4422-A1C5-588EF9632D6E}"/>
              </a:ext>
            </a:extLst>
          </p:cNvPr>
          <p:cNvSpPr>
            <a:spLocks noGrp="1"/>
          </p:cNvSpPr>
          <p:nvPr>
            <p:ph idx="1"/>
          </p:nvPr>
        </p:nvSpPr>
        <p:spPr>
          <a:xfrm>
            <a:off x="940904" y="1709530"/>
            <a:ext cx="10671976" cy="4362086"/>
          </a:xfrm>
        </p:spPr>
        <p:txBody>
          <a:bodyPr>
            <a:normAutofit/>
          </a:bodyPr>
          <a:lstStyle/>
          <a:p>
            <a:pPr marL="0" indent="0">
              <a:buNone/>
            </a:pPr>
            <a:r>
              <a:rPr lang="pt-BR" sz="2800" dirty="0"/>
              <a:t>Decida primeiro qual tipo de hospedagem quer. Existem 4: compartilhada, em </a:t>
            </a:r>
            <a:r>
              <a:rPr lang="pt-BR" sz="2800" dirty="0" err="1"/>
              <a:t>núvem</a:t>
            </a:r>
            <a:r>
              <a:rPr lang="pt-BR" sz="2800" dirty="0"/>
              <a:t>, VPS e servidor dedicado;</a:t>
            </a:r>
          </a:p>
          <a:p>
            <a:pPr marL="0" indent="0">
              <a:buNone/>
            </a:pPr>
            <a:r>
              <a:rPr lang="pt-BR" sz="2800" dirty="0"/>
              <a:t>Reduza a lista de opções para as empresas mais bem avaliadas do setor, que oferecem suporte ao CMS que você busca;</a:t>
            </a:r>
          </a:p>
          <a:p>
            <a:pPr marL="0" indent="0">
              <a:buNone/>
            </a:pPr>
            <a:r>
              <a:rPr lang="pt-BR" sz="2800" dirty="0"/>
              <a:t>Compare recursos, atendimento e preços entre as “finalistas” da sua seleção.</a:t>
            </a:r>
          </a:p>
        </p:txBody>
      </p:sp>
    </p:spTree>
    <p:extLst>
      <p:ext uri="{BB962C8B-B14F-4D97-AF65-F5344CB8AC3E}">
        <p14:creationId xmlns:p14="http://schemas.microsoft.com/office/powerpoint/2010/main" val="3553012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D2FAD-E702-4618-8FA4-12C4B4DF6EDB}"/>
              </a:ext>
            </a:extLst>
          </p:cNvPr>
          <p:cNvSpPr>
            <a:spLocks noGrp="1"/>
          </p:cNvSpPr>
          <p:nvPr>
            <p:ph type="title"/>
          </p:nvPr>
        </p:nvSpPr>
        <p:spPr/>
        <p:txBody>
          <a:bodyPr>
            <a:normAutofit fontScale="90000"/>
          </a:bodyPr>
          <a:lstStyle/>
          <a:p>
            <a:r>
              <a:rPr lang="pt-BR" dirty="0"/>
              <a:t>Quais são as diferenças entre CMS, WCM, ECM, DAM e DXP?</a:t>
            </a:r>
          </a:p>
        </p:txBody>
      </p:sp>
      <p:sp>
        <p:nvSpPr>
          <p:cNvPr id="3" name="Espaço Reservado para Conteúdo 2">
            <a:extLst>
              <a:ext uri="{FF2B5EF4-FFF2-40B4-BE49-F238E27FC236}">
                <a16:creationId xmlns:a16="http://schemas.microsoft.com/office/drawing/2014/main" id="{17DA0327-85F6-4500-8E2F-205E462990AD}"/>
              </a:ext>
            </a:extLst>
          </p:cNvPr>
          <p:cNvSpPr>
            <a:spLocks noGrp="1"/>
          </p:cNvSpPr>
          <p:nvPr>
            <p:ph idx="1"/>
          </p:nvPr>
        </p:nvSpPr>
        <p:spPr/>
        <p:txBody>
          <a:bodyPr>
            <a:normAutofit/>
          </a:bodyPr>
          <a:lstStyle/>
          <a:p>
            <a:pPr marL="0" indent="0">
              <a:buNone/>
            </a:pPr>
            <a:r>
              <a:rPr lang="pt-BR" sz="3200" dirty="0"/>
              <a:t>O CMS é um sistema que abrange vários tipos de softwares e cada um deles foi pensado para atender necessidades diferentes.</a:t>
            </a:r>
          </a:p>
        </p:txBody>
      </p:sp>
    </p:spTree>
    <p:extLst>
      <p:ext uri="{BB962C8B-B14F-4D97-AF65-F5344CB8AC3E}">
        <p14:creationId xmlns:p14="http://schemas.microsoft.com/office/powerpoint/2010/main" val="878926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A337D-580C-4C16-888B-65DB01AE2682}"/>
              </a:ext>
            </a:extLst>
          </p:cNvPr>
          <p:cNvSpPr>
            <a:spLocks noGrp="1"/>
          </p:cNvSpPr>
          <p:nvPr>
            <p:ph type="title"/>
          </p:nvPr>
        </p:nvSpPr>
        <p:spPr>
          <a:xfrm>
            <a:off x="848139" y="795528"/>
            <a:ext cx="10764741" cy="1033272"/>
          </a:xfrm>
        </p:spPr>
        <p:txBody>
          <a:bodyPr>
            <a:normAutofit fontScale="90000"/>
          </a:bodyPr>
          <a:lstStyle/>
          <a:p>
            <a:r>
              <a:rPr lang="pt-BR" dirty="0"/>
              <a:t>WCM — Web </a:t>
            </a:r>
            <a:r>
              <a:rPr lang="pt-BR" dirty="0" err="1"/>
              <a:t>Content</a:t>
            </a:r>
            <a:r>
              <a:rPr lang="pt-BR" dirty="0"/>
              <a:t> Management</a:t>
            </a:r>
          </a:p>
        </p:txBody>
      </p:sp>
      <p:sp>
        <p:nvSpPr>
          <p:cNvPr id="3" name="Espaço Reservado para Conteúdo 2">
            <a:extLst>
              <a:ext uri="{FF2B5EF4-FFF2-40B4-BE49-F238E27FC236}">
                <a16:creationId xmlns:a16="http://schemas.microsoft.com/office/drawing/2014/main" id="{01F16CFB-2E26-4F60-8784-05EB14281C10}"/>
              </a:ext>
            </a:extLst>
          </p:cNvPr>
          <p:cNvSpPr>
            <a:spLocks noGrp="1"/>
          </p:cNvSpPr>
          <p:nvPr>
            <p:ph idx="1"/>
          </p:nvPr>
        </p:nvSpPr>
        <p:spPr>
          <a:xfrm>
            <a:off x="848139" y="2112264"/>
            <a:ext cx="10764741" cy="3959352"/>
          </a:xfrm>
        </p:spPr>
        <p:txBody>
          <a:bodyPr>
            <a:normAutofit/>
          </a:bodyPr>
          <a:lstStyle/>
          <a:p>
            <a:pPr marL="0" indent="0">
              <a:buNone/>
            </a:pPr>
            <a:r>
              <a:rPr lang="pt-BR" sz="2400" dirty="0"/>
              <a:t>O WCM é um software utilizado para criar, gerenciar, armazenar e exibir conteúdo em páginas da web. Ele tem a capacidade de projetar e organizar sites para que os conteúdos continuem sempre atualizados e fáceis de acessar a qualquer momento. Ainda, permite o controle e a preparação do conteúdo para publicação, possibilitando a avaliação e aprovação antes da divulgação. O WCM também possibilita a automação do conteúdo para a publicação, gerando um melhor desempenho.</a:t>
            </a:r>
          </a:p>
        </p:txBody>
      </p:sp>
    </p:spTree>
    <p:extLst>
      <p:ext uri="{BB962C8B-B14F-4D97-AF65-F5344CB8AC3E}">
        <p14:creationId xmlns:p14="http://schemas.microsoft.com/office/powerpoint/2010/main" val="3725358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3854A-2698-4EF0-95B4-BBABECFA297F}"/>
              </a:ext>
            </a:extLst>
          </p:cNvPr>
          <p:cNvSpPr>
            <a:spLocks noGrp="1"/>
          </p:cNvSpPr>
          <p:nvPr>
            <p:ph type="title"/>
          </p:nvPr>
        </p:nvSpPr>
        <p:spPr>
          <a:xfrm>
            <a:off x="848139" y="795528"/>
            <a:ext cx="10764741" cy="1234440"/>
          </a:xfrm>
        </p:spPr>
        <p:txBody>
          <a:bodyPr/>
          <a:lstStyle/>
          <a:p>
            <a:r>
              <a:rPr lang="pt-BR" dirty="0"/>
              <a:t>ECM — Enterprise </a:t>
            </a:r>
            <a:r>
              <a:rPr lang="pt-BR" dirty="0" err="1"/>
              <a:t>Content</a:t>
            </a:r>
            <a:r>
              <a:rPr lang="pt-BR" dirty="0"/>
              <a:t> Management</a:t>
            </a:r>
          </a:p>
        </p:txBody>
      </p:sp>
      <p:sp>
        <p:nvSpPr>
          <p:cNvPr id="3" name="Espaço Reservado para Conteúdo 2">
            <a:extLst>
              <a:ext uri="{FF2B5EF4-FFF2-40B4-BE49-F238E27FC236}">
                <a16:creationId xmlns:a16="http://schemas.microsoft.com/office/drawing/2014/main" id="{A7CF6443-3F40-424F-AF02-0DA6763575F7}"/>
              </a:ext>
            </a:extLst>
          </p:cNvPr>
          <p:cNvSpPr>
            <a:spLocks noGrp="1"/>
          </p:cNvSpPr>
          <p:nvPr>
            <p:ph idx="1"/>
          </p:nvPr>
        </p:nvSpPr>
        <p:spPr>
          <a:xfrm>
            <a:off x="848139" y="2112264"/>
            <a:ext cx="10764741" cy="3959352"/>
          </a:xfrm>
        </p:spPr>
        <p:txBody>
          <a:bodyPr/>
          <a:lstStyle/>
          <a:p>
            <a:pPr marL="0" indent="0">
              <a:buNone/>
            </a:pPr>
            <a:r>
              <a:rPr lang="pt-BR" dirty="0"/>
              <a:t>O ECM é a tecnologia por trás da captura, do gerenciamento, da preservação e da distribuição de conteúdos e documentos relacionados aos processos das empresas.</a:t>
            </a:r>
          </a:p>
          <a:p>
            <a:pPr marL="0" indent="0">
              <a:buNone/>
            </a:pPr>
            <a:endParaRPr lang="pt-BR" dirty="0"/>
          </a:p>
          <a:p>
            <a:pPr marL="0" indent="0">
              <a:buNone/>
            </a:pPr>
            <a:r>
              <a:rPr lang="pt-BR" dirty="0"/>
              <a:t>As ferramentas e estratégias de ECM permitem estruturar as informações das organizações durante todo o tempo que elas existirem.</a:t>
            </a:r>
          </a:p>
          <a:p>
            <a:pPr marL="0" indent="0">
              <a:buNone/>
            </a:pPr>
            <a:endParaRPr lang="pt-BR" dirty="0"/>
          </a:p>
          <a:p>
            <a:pPr marL="0" indent="0">
              <a:buNone/>
            </a:pPr>
            <a:r>
              <a:rPr lang="pt-BR" dirty="0"/>
              <a:t>Entre essas ferramentas estão o WCM, que acabamos de ver, e o DAM, que vamos conhecer a seguir.</a:t>
            </a:r>
          </a:p>
        </p:txBody>
      </p:sp>
    </p:spTree>
    <p:extLst>
      <p:ext uri="{BB962C8B-B14F-4D97-AF65-F5344CB8AC3E}">
        <p14:creationId xmlns:p14="http://schemas.microsoft.com/office/powerpoint/2010/main" val="3930758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FE602-EFC6-44EB-9EB1-FA7E6A82187F}"/>
              </a:ext>
            </a:extLst>
          </p:cNvPr>
          <p:cNvSpPr>
            <a:spLocks noGrp="1"/>
          </p:cNvSpPr>
          <p:nvPr>
            <p:ph type="title"/>
          </p:nvPr>
        </p:nvSpPr>
        <p:spPr/>
        <p:txBody>
          <a:bodyPr/>
          <a:lstStyle/>
          <a:p>
            <a:r>
              <a:rPr lang="pt-BR" dirty="0"/>
              <a:t>DAM — Digital </a:t>
            </a:r>
            <a:r>
              <a:rPr lang="pt-BR" dirty="0" err="1"/>
              <a:t>Asset</a:t>
            </a:r>
            <a:r>
              <a:rPr lang="pt-BR" dirty="0"/>
              <a:t> Management</a:t>
            </a:r>
          </a:p>
        </p:txBody>
      </p:sp>
      <p:sp>
        <p:nvSpPr>
          <p:cNvPr id="3" name="Espaço Reservado para Conteúdo 2">
            <a:extLst>
              <a:ext uri="{FF2B5EF4-FFF2-40B4-BE49-F238E27FC236}">
                <a16:creationId xmlns:a16="http://schemas.microsoft.com/office/drawing/2014/main" id="{71282168-C33B-4213-9BB8-54B2563F36AE}"/>
              </a:ext>
            </a:extLst>
          </p:cNvPr>
          <p:cNvSpPr>
            <a:spLocks noGrp="1"/>
          </p:cNvSpPr>
          <p:nvPr>
            <p:ph idx="1"/>
          </p:nvPr>
        </p:nvSpPr>
        <p:spPr/>
        <p:txBody>
          <a:bodyPr>
            <a:normAutofit lnSpcReduction="10000"/>
          </a:bodyPr>
          <a:lstStyle/>
          <a:p>
            <a:pPr marL="0" indent="0">
              <a:buNone/>
            </a:pPr>
            <a:r>
              <a:rPr lang="pt-BR" dirty="0"/>
              <a:t>O DAM, ou Digital </a:t>
            </a:r>
            <a:r>
              <a:rPr lang="pt-BR" dirty="0" err="1"/>
              <a:t>Asset</a:t>
            </a:r>
            <a:r>
              <a:rPr lang="pt-BR" dirty="0"/>
              <a:t> Management, é um conceito bem similar ao ECM, mostrado logo acima.</a:t>
            </a:r>
          </a:p>
          <a:p>
            <a:pPr marL="0" indent="0">
              <a:buNone/>
            </a:pPr>
            <a:endParaRPr lang="pt-BR" dirty="0"/>
          </a:p>
          <a:p>
            <a:pPr marL="0" indent="0">
              <a:buNone/>
            </a:pPr>
            <a:r>
              <a:rPr lang="pt-BR" dirty="0"/>
              <a:t>A principal diferença é que o DAM tem o foco mais especializado e é usado principalmente no gerenciamento de </a:t>
            </a:r>
            <a:r>
              <a:rPr lang="pt-BR" dirty="0" err="1"/>
              <a:t>rich</a:t>
            </a:r>
            <a:r>
              <a:rPr lang="pt-BR" dirty="0"/>
              <a:t> media, como vídeos, áudio, imagens, entre outros.</a:t>
            </a:r>
          </a:p>
          <a:p>
            <a:pPr marL="0" indent="0">
              <a:buNone/>
            </a:pPr>
            <a:endParaRPr lang="pt-BR" dirty="0"/>
          </a:p>
          <a:p>
            <a:pPr marL="0" indent="0">
              <a:buNone/>
            </a:pPr>
            <a:r>
              <a:rPr lang="pt-BR" dirty="0"/>
              <a:t>Enquanto isso, o ECM trabalha no gerenciamento de arquivos em geral. Então, se você precisa de uma solução que concentra arquivos multimídia com eficácia, o DAM é relevante.</a:t>
            </a:r>
          </a:p>
        </p:txBody>
      </p:sp>
    </p:spTree>
    <p:extLst>
      <p:ext uri="{BB962C8B-B14F-4D97-AF65-F5344CB8AC3E}">
        <p14:creationId xmlns:p14="http://schemas.microsoft.com/office/powerpoint/2010/main" val="4121857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D3DC8-8DCF-41C4-A4D5-C30841322E6E}"/>
              </a:ext>
            </a:extLst>
          </p:cNvPr>
          <p:cNvSpPr>
            <a:spLocks noGrp="1"/>
          </p:cNvSpPr>
          <p:nvPr>
            <p:ph type="title"/>
          </p:nvPr>
        </p:nvSpPr>
        <p:spPr/>
        <p:txBody>
          <a:bodyPr/>
          <a:lstStyle/>
          <a:p>
            <a:r>
              <a:rPr lang="pt-BR" dirty="0"/>
              <a:t>DXP — Digital Experience Platform</a:t>
            </a:r>
          </a:p>
        </p:txBody>
      </p:sp>
      <p:sp>
        <p:nvSpPr>
          <p:cNvPr id="3" name="Espaço Reservado para Conteúdo 2">
            <a:extLst>
              <a:ext uri="{FF2B5EF4-FFF2-40B4-BE49-F238E27FC236}">
                <a16:creationId xmlns:a16="http://schemas.microsoft.com/office/drawing/2014/main" id="{E10C592D-6FBF-47CE-B6BE-1AF784269C79}"/>
              </a:ext>
            </a:extLst>
          </p:cNvPr>
          <p:cNvSpPr>
            <a:spLocks noGrp="1"/>
          </p:cNvSpPr>
          <p:nvPr>
            <p:ph idx="1"/>
          </p:nvPr>
        </p:nvSpPr>
        <p:spPr/>
        <p:txBody>
          <a:bodyPr/>
          <a:lstStyle/>
          <a:p>
            <a:pPr marL="0" indent="0">
              <a:buNone/>
            </a:pPr>
            <a:r>
              <a:rPr lang="pt-BR" dirty="0"/>
              <a:t>Com o crescente número de canais de acesso aos clientes, criar estratégias de integração entre eles para melhorar a experiência de compra não é mais opção.</a:t>
            </a:r>
          </a:p>
          <a:p>
            <a:pPr marL="0" indent="0">
              <a:buNone/>
            </a:pPr>
            <a:endParaRPr lang="pt-BR" dirty="0"/>
          </a:p>
          <a:p>
            <a:pPr marL="0" indent="0">
              <a:buNone/>
            </a:pPr>
            <a:r>
              <a:rPr lang="pt-BR" dirty="0"/>
              <a:t>O sistema DXP torna isso realidade e faz com que a mesma sensação seja experimentada em qualquer ponto de interação com a empresa, o que fortalece a identidade da marca.</a:t>
            </a:r>
          </a:p>
          <a:p>
            <a:pPr marL="0" indent="0">
              <a:buNone/>
            </a:pPr>
            <a:endParaRPr lang="pt-BR" dirty="0"/>
          </a:p>
          <a:p>
            <a:pPr marL="0" indent="0">
              <a:buNone/>
            </a:pPr>
            <a:r>
              <a:rPr lang="pt-BR" dirty="0"/>
              <a:t>Estamos falando de uma plataforma feita para criar e oferecer experiências integradas e otimizadas para o usuário. </a:t>
            </a:r>
          </a:p>
        </p:txBody>
      </p:sp>
    </p:spTree>
    <p:extLst>
      <p:ext uri="{BB962C8B-B14F-4D97-AF65-F5344CB8AC3E}">
        <p14:creationId xmlns:p14="http://schemas.microsoft.com/office/powerpoint/2010/main" val="2208706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75C58-EE59-41A7-B5B8-7DAC739C001F}"/>
              </a:ext>
            </a:extLst>
          </p:cNvPr>
          <p:cNvSpPr>
            <a:spLocks noGrp="1"/>
          </p:cNvSpPr>
          <p:nvPr>
            <p:ph type="title"/>
          </p:nvPr>
        </p:nvSpPr>
        <p:spPr/>
        <p:txBody>
          <a:bodyPr/>
          <a:lstStyle/>
          <a:p>
            <a:r>
              <a:rPr lang="pt-BR" dirty="0"/>
              <a:t>Quais são os melhores </a:t>
            </a:r>
            <a:r>
              <a:rPr lang="pt-BR" dirty="0" err="1"/>
              <a:t>CMS’s</a:t>
            </a:r>
            <a:r>
              <a:rPr lang="pt-BR" dirty="0"/>
              <a:t> do mercado?</a:t>
            </a:r>
          </a:p>
        </p:txBody>
      </p:sp>
      <p:sp>
        <p:nvSpPr>
          <p:cNvPr id="3" name="Espaço Reservado para Conteúdo 2">
            <a:extLst>
              <a:ext uri="{FF2B5EF4-FFF2-40B4-BE49-F238E27FC236}">
                <a16:creationId xmlns:a16="http://schemas.microsoft.com/office/drawing/2014/main" id="{B1BC4957-F447-43DB-932F-2C6606CD974B}"/>
              </a:ext>
            </a:extLst>
          </p:cNvPr>
          <p:cNvSpPr>
            <a:spLocks noGrp="1"/>
          </p:cNvSpPr>
          <p:nvPr>
            <p:ph idx="1"/>
          </p:nvPr>
        </p:nvSpPr>
        <p:spPr/>
        <p:txBody>
          <a:bodyPr>
            <a:normAutofit/>
          </a:bodyPr>
          <a:lstStyle/>
          <a:p>
            <a:r>
              <a:rPr lang="pt-BR" sz="3200" dirty="0" err="1"/>
              <a:t>WordPress</a:t>
            </a:r>
            <a:endParaRPr lang="pt-BR" sz="3200" dirty="0"/>
          </a:p>
          <a:p>
            <a:r>
              <a:rPr lang="pt-BR" sz="3200" dirty="0" err="1"/>
              <a:t>Joomla</a:t>
            </a:r>
            <a:endParaRPr lang="pt-BR" sz="3200" dirty="0"/>
          </a:p>
          <a:p>
            <a:r>
              <a:rPr lang="pt-BR" sz="3200" dirty="0" err="1"/>
              <a:t>Drupal</a:t>
            </a:r>
            <a:endParaRPr lang="pt-BR" sz="3200" dirty="0"/>
          </a:p>
          <a:p>
            <a:r>
              <a:rPr lang="pt-BR" sz="3200" dirty="0" err="1"/>
              <a:t>TextPattern</a:t>
            </a:r>
            <a:endParaRPr lang="pt-BR" sz="3200" dirty="0"/>
          </a:p>
          <a:p>
            <a:r>
              <a:rPr lang="pt-BR" sz="3200" dirty="0" err="1"/>
              <a:t>Radiant</a:t>
            </a:r>
            <a:endParaRPr lang="pt-BR" sz="3200" dirty="0"/>
          </a:p>
        </p:txBody>
      </p:sp>
    </p:spTree>
    <p:extLst>
      <p:ext uri="{BB962C8B-B14F-4D97-AF65-F5344CB8AC3E}">
        <p14:creationId xmlns:p14="http://schemas.microsoft.com/office/powerpoint/2010/main" val="428643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75B5D3-57D3-49DD-A3F8-C961FAD975CC}"/>
              </a:ext>
            </a:extLst>
          </p:cNvPr>
          <p:cNvSpPr>
            <a:spLocks noGrp="1"/>
          </p:cNvSpPr>
          <p:nvPr>
            <p:ph idx="1"/>
          </p:nvPr>
        </p:nvSpPr>
        <p:spPr>
          <a:xfrm>
            <a:off x="967409" y="940904"/>
            <a:ext cx="10645471" cy="5130712"/>
          </a:xfrm>
        </p:spPr>
        <p:txBody>
          <a:bodyPr>
            <a:normAutofit/>
          </a:bodyPr>
          <a:lstStyle/>
          <a:p>
            <a:pPr marL="0" indent="0">
              <a:buNone/>
            </a:pPr>
            <a:r>
              <a:rPr lang="pt-BR" sz="3600" dirty="0"/>
              <a:t>Estamos falando de uma série de recursos que permitem alavancar um negócio, gerar mais vendas de forma consistente e entregar mais opções aos consumidores. Tudo isso enquanto as empresas oferecem uma experiência de compra melhor.</a:t>
            </a:r>
          </a:p>
        </p:txBody>
      </p:sp>
    </p:spTree>
    <p:extLst>
      <p:ext uri="{BB962C8B-B14F-4D97-AF65-F5344CB8AC3E}">
        <p14:creationId xmlns:p14="http://schemas.microsoft.com/office/powerpoint/2010/main" val="2351463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C55F2-560A-4EFF-8757-7F0279369E87}"/>
              </a:ext>
            </a:extLst>
          </p:cNvPr>
          <p:cNvSpPr>
            <a:spLocks noGrp="1"/>
          </p:cNvSpPr>
          <p:nvPr>
            <p:ph type="title"/>
          </p:nvPr>
        </p:nvSpPr>
        <p:spPr>
          <a:xfrm>
            <a:off x="689113" y="795528"/>
            <a:ext cx="10923767" cy="569446"/>
          </a:xfrm>
        </p:spPr>
        <p:txBody>
          <a:bodyPr/>
          <a:lstStyle/>
          <a:p>
            <a:r>
              <a:rPr lang="pt-BR" dirty="0" err="1"/>
              <a:t>WordPress</a:t>
            </a:r>
            <a:endParaRPr lang="pt-BR" dirty="0"/>
          </a:p>
        </p:txBody>
      </p:sp>
      <p:sp>
        <p:nvSpPr>
          <p:cNvPr id="3" name="Espaço Reservado para Conteúdo 2">
            <a:extLst>
              <a:ext uri="{FF2B5EF4-FFF2-40B4-BE49-F238E27FC236}">
                <a16:creationId xmlns:a16="http://schemas.microsoft.com/office/drawing/2014/main" id="{B385A3E4-5807-44E0-AFB0-916D9CE78C95}"/>
              </a:ext>
            </a:extLst>
          </p:cNvPr>
          <p:cNvSpPr>
            <a:spLocks noGrp="1"/>
          </p:cNvSpPr>
          <p:nvPr>
            <p:ph idx="1"/>
          </p:nvPr>
        </p:nvSpPr>
        <p:spPr>
          <a:xfrm>
            <a:off x="689113" y="1510748"/>
            <a:ext cx="10923767" cy="4560868"/>
          </a:xfrm>
        </p:spPr>
        <p:txBody>
          <a:bodyPr>
            <a:normAutofit/>
          </a:bodyPr>
          <a:lstStyle/>
          <a:p>
            <a:pPr marL="0" indent="0">
              <a:buNone/>
            </a:pPr>
            <a:r>
              <a:rPr lang="pt-BR" dirty="0"/>
              <a:t>O </a:t>
            </a:r>
            <a:r>
              <a:rPr lang="pt-BR" dirty="0" err="1"/>
              <a:t>WordPress</a:t>
            </a:r>
            <a:r>
              <a:rPr lang="pt-BR" dirty="0"/>
              <a:t> é a plataforma de CMS mais utilizada em todo o mundo. Se trata de uma opção gratuita, usada para blogs, lojas virtuais e muitos outros projetos. Existem diversos recursos adicionais, como plugins e </a:t>
            </a:r>
            <a:r>
              <a:rPr lang="pt-BR" dirty="0" err="1"/>
              <a:t>templates</a:t>
            </a:r>
            <a:r>
              <a:rPr lang="pt-BR" dirty="0"/>
              <a:t> já montados, para que os usuários possam customizar a solução de acordo com suas necessidades e estratégias de negócios. Uma das grandes vantagens do </a:t>
            </a:r>
            <a:r>
              <a:rPr lang="pt-BR" dirty="0" err="1"/>
              <a:t>WordPress</a:t>
            </a:r>
            <a:r>
              <a:rPr lang="pt-BR" dirty="0"/>
              <a:t> é sua comunidade ativa. Há milhares de programadores que têm o conhecimento necessário para manter o sistema atualizado, agregando melhorias.</a:t>
            </a:r>
          </a:p>
          <a:p>
            <a:pPr marL="0" indent="0">
              <a:buNone/>
            </a:pPr>
            <a:r>
              <a:rPr lang="pt-BR" dirty="0"/>
              <a:t>Apesar disso, nunca deixe de prestar atenção a segurança. Como se trata de uma solução de código aberto, pessoas mal intencionadas podem buscar brechas no sistema para atacar informações sigilosas. É recomendado contar com recursos extras para garantir a confiabilidade do sistema.</a:t>
            </a:r>
          </a:p>
        </p:txBody>
      </p:sp>
    </p:spTree>
    <p:extLst>
      <p:ext uri="{BB962C8B-B14F-4D97-AF65-F5344CB8AC3E}">
        <p14:creationId xmlns:p14="http://schemas.microsoft.com/office/powerpoint/2010/main" val="935264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C891D-3DBF-4755-B3D6-D8FCB82FA78B}"/>
              </a:ext>
            </a:extLst>
          </p:cNvPr>
          <p:cNvSpPr>
            <a:spLocks noGrp="1"/>
          </p:cNvSpPr>
          <p:nvPr>
            <p:ph type="title"/>
          </p:nvPr>
        </p:nvSpPr>
        <p:spPr>
          <a:xfrm>
            <a:off x="808383" y="795528"/>
            <a:ext cx="10804497" cy="635707"/>
          </a:xfrm>
        </p:spPr>
        <p:txBody>
          <a:bodyPr/>
          <a:lstStyle/>
          <a:p>
            <a:r>
              <a:rPr lang="pt-BR" dirty="0" err="1"/>
              <a:t>Joomla</a:t>
            </a:r>
            <a:endParaRPr lang="pt-BR" dirty="0"/>
          </a:p>
        </p:txBody>
      </p:sp>
      <p:sp>
        <p:nvSpPr>
          <p:cNvPr id="3" name="Espaço Reservado para Conteúdo 2">
            <a:extLst>
              <a:ext uri="{FF2B5EF4-FFF2-40B4-BE49-F238E27FC236}">
                <a16:creationId xmlns:a16="http://schemas.microsoft.com/office/drawing/2014/main" id="{7D5E1186-4B0E-4A0D-A7DC-A13AE532130B}"/>
              </a:ext>
            </a:extLst>
          </p:cNvPr>
          <p:cNvSpPr>
            <a:spLocks noGrp="1"/>
          </p:cNvSpPr>
          <p:nvPr>
            <p:ph idx="1"/>
          </p:nvPr>
        </p:nvSpPr>
        <p:spPr>
          <a:xfrm>
            <a:off x="808383" y="2112264"/>
            <a:ext cx="10804497" cy="3959352"/>
          </a:xfrm>
        </p:spPr>
        <p:txBody>
          <a:bodyPr>
            <a:normAutofit/>
          </a:bodyPr>
          <a:lstStyle/>
          <a:p>
            <a:pPr marL="0" indent="0">
              <a:buNone/>
            </a:pPr>
            <a:r>
              <a:rPr lang="pt-BR" sz="2600" dirty="0"/>
              <a:t>Outra grande opção para sistema de gestão de conteúdo é o </a:t>
            </a:r>
            <a:r>
              <a:rPr lang="pt-BR" sz="2600" dirty="0" err="1"/>
              <a:t>Joomla</a:t>
            </a:r>
            <a:r>
              <a:rPr lang="pt-BR" sz="2600" dirty="0"/>
              <a:t>, utilizado por grandes empresas e marcas. Entre elas está a aclamada Universidade de Harvard, dos Estados Unidos. Assim como o </a:t>
            </a:r>
            <a:r>
              <a:rPr lang="pt-BR" sz="2600" dirty="0" err="1"/>
              <a:t>WordPress</a:t>
            </a:r>
            <a:r>
              <a:rPr lang="pt-BR" sz="2600" dirty="0"/>
              <a:t>, é um sistema gratuito e baseado em PHP, que tem inúmeros recursos adicionais.  Apesar de a comunidade e o suporte não serem tão massivos quanto a opção mais famosa, o </a:t>
            </a:r>
            <a:r>
              <a:rPr lang="pt-BR" sz="2600" dirty="0" err="1"/>
              <a:t>Joomla</a:t>
            </a:r>
            <a:r>
              <a:rPr lang="pt-BR" sz="2600" dirty="0"/>
              <a:t> é sim uma alternativa robusta e confiável de CMS.</a:t>
            </a:r>
          </a:p>
        </p:txBody>
      </p:sp>
    </p:spTree>
    <p:extLst>
      <p:ext uri="{BB962C8B-B14F-4D97-AF65-F5344CB8AC3E}">
        <p14:creationId xmlns:p14="http://schemas.microsoft.com/office/powerpoint/2010/main" val="1394456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C88B8-2DAA-4202-953F-F61DAB749D08}"/>
              </a:ext>
            </a:extLst>
          </p:cNvPr>
          <p:cNvSpPr>
            <a:spLocks noGrp="1"/>
          </p:cNvSpPr>
          <p:nvPr>
            <p:ph type="title"/>
          </p:nvPr>
        </p:nvSpPr>
        <p:spPr>
          <a:xfrm>
            <a:off x="821635" y="795528"/>
            <a:ext cx="10791245" cy="662211"/>
          </a:xfrm>
        </p:spPr>
        <p:txBody>
          <a:bodyPr/>
          <a:lstStyle/>
          <a:p>
            <a:r>
              <a:rPr lang="pt-BR" dirty="0" err="1"/>
              <a:t>Drupal</a:t>
            </a:r>
            <a:endParaRPr lang="pt-BR" dirty="0"/>
          </a:p>
        </p:txBody>
      </p:sp>
      <p:sp>
        <p:nvSpPr>
          <p:cNvPr id="3" name="Espaço Reservado para Conteúdo 2">
            <a:extLst>
              <a:ext uri="{FF2B5EF4-FFF2-40B4-BE49-F238E27FC236}">
                <a16:creationId xmlns:a16="http://schemas.microsoft.com/office/drawing/2014/main" id="{B104A8DE-96AF-4774-A9B6-011BCD7AC54B}"/>
              </a:ext>
            </a:extLst>
          </p:cNvPr>
          <p:cNvSpPr>
            <a:spLocks noGrp="1"/>
          </p:cNvSpPr>
          <p:nvPr>
            <p:ph idx="1"/>
          </p:nvPr>
        </p:nvSpPr>
        <p:spPr>
          <a:xfrm>
            <a:off x="821635" y="1603513"/>
            <a:ext cx="10791245" cy="4468103"/>
          </a:xfrm>
        </p:spPr>
        <p:txBody>
          <a:bodyPr>
            <a:normAutofit/>
          </a:bodyPr>
          <a:lstStyle/>
          <a:p>
            <a:pPr marL="0" indent="0">
              <a:buNone/>
            </a:pPr>
            <a:r>
              <a:rPr lang="pt-BR" sz="2800" dirty="0"/>
              <a:t>Um CMS que é usado pelo governo dos Estados Unidos. Isso mesmo, o governo norte-americano escolheu o </a:t>
            </a:r>
            <a:r>
              <a:rPr lang="pt-BR" sz="2800" dirty="0" err="1"/>
              <a:t>Drupal</a:t>
            </a:r>
            <a:r>
              <a:rPr lang="pt-BR" sz="2800" dirty="0"/>
              <a:t> como plataforma de conteúdo. A plataforma funciona em módulos que interagem entre si, o que permite um alto poder de customização do sistema. Uma das vantagens do </a:t>
            </a:r>
            <a:r>
              <a:rPr lang="pt-BR" sz="2800" dirty="0" err="1"/>
              <a:t>WordPress</a:t>
            </a:r>
            <a:r>
              <a:rPr lang="pt-BR" sz="2800" dirty="0"/>
              <a:t> (ampla comunidade de programadores com o conhecimento no sistema) também se aplica com o </a:t>
            </a:r>
            <a:r>
              <a:rPr lang="pt-BR" sz="2800" dirty="0" err="1"/>
              <a:t>Drupal</a:t>
            </a:r>
            <a:r>
              <a:rPr lang="pt-BR" sz="2800" dirty="0"/>
              <a:t>.</a:t>
            </a:r>
          </a:p>
        </p:txBody>
      </p:sp>
    </p:spTree>
    <p:extLst>
      <p:ext uri="{BB962C8B-B14F-4D97-AF65-F5344CB8AC3E}">
        <p14:creationId xmlns:p14="http://schemas.microsoft.com/office/powerpoint/2010/main" val="3687472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FD7C-F10A-4943-B41A-CA88ED60C171}"/>
              </a:ext>
            </a:extLst>
          </p:cNvPr>
          <p:cNvSpPr>
            <a:spLocks noGrp="1"/>
          </p:cNvSpPr>
          <p:nvPr>
            <p:ph type="title"/>
          </p:nvPr>
        </p:nvSpPr>
        <p:spPr>
          <a:xfrm>
            <a:off x="755374" y="795528"/>
            <a:ext cx="10857506" cy="609202"/>
          </a:xfrm>
        </p:spPr>
        <p:txBody>
          <a:bodyPr/>
          <a:lstStyle/>
          <a:p>
            <a:r>
              <a:rPr lang="pt-BR" dirty="0" err="1"/>
              <a:t>TextPattern</a:t>
            </a:r>
            <a:endParaRPr lang="pt-BR" dirty="0"/>
          </a:p>
        </p:txBody>
      </p:sp>
      <p:sp>
        <p:nvSpPr>
          <p:cNvPr id="3" name="Espaço Reservado para Conteúdo 2">
            <a:extLst>
              <a:ext uri="{FF2B5EF4-FFF2-40B4-BE49-F238E27FC236}">
                <a16:creationId xmlns:a16="http://schemas.microsoft.com/office/drawing/2014/main" id="{B62EA8A5-942A-49BB-803E-A3BB9153828A}"/>
              </a:ext>
            </a:extLst>
          </p:cNvPr>
          <p:cNvSpPr>
            <a:spLocks noGrp="1"/>
          </p:cNvSpPr>
          <p:nvPr>
            <p:ph idx="1"/>
          </p:nvPr>
        </p:nvSpPr>
        <p:spPr>
          <a:xfrm>
            <a:off x="755374" y="1775791"/>
            <a:ext cx="10857506" cy="4295825"/>
          </a:xfrm>
        </p:spPr>
        <p:txBody>
          <a:bodyPr>
            <a:normAutofit/>
          </a:bodyPr>
          <a:lstStyle/>
          <a:p>
            <a:pPr marL="0" indent="0">
              <a:buNone/>
            </a:pPr>
            <a:r>
              <a:rPr lang="pt-BR" sz="2800" dirty="0"/>
              <a:t>Quem pensa em criar páginas simples e busca por alta velocidade de carregamento certamente deve considerar o </a:t>
            </a:r>
            <a:r>
              <a:rPr lang="pt-BR" sz="2800" dirty="0" err="1"/>
              <a:t>TextPattern</a:t>
            </a:r>
            <a:r>
              <a:rPr lang="pt-BR" sz="2800" dirty="0"/>
              <a:t> como uma das principais opções. Ele perde um pouco para as opções mostradas anteriormente no quesito de variedade de </a:t>
            </a:r>
            <a:r>
              <a:rPr lang="pt-BR" sz="2800" dirty="0" err="1"/>
              <a:t>templates</a:t>
            </a:r>
            <a:r>
              <a:rPr lang="pt-BR" sz="2800" dirty="0"/>
              <a:t> prontos, mas ainda têm vários recursos extras disponíveis.</a:t>
            </a:r>
          </a:p>
        </p:txBody>
      </p:sp>
    </p:spTree>
    <p:extLst>
      <p:ext uri="{BB962C8B-B14F-4D97-AF65-F5344CB8AC3E}">
        <p14:creationId xmlns:p14="http://schemas.microsoft.com/office/powerpoint/2010/main" val="3432947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83D41F-E472-42F0-98AC-DD042F1D4342}"/>
              </a:ext>
            </a:extLst>
          </p:cNvPr>
          <p:cNvSpPr>
            <a:spLocks noGrp="1"/>
          </p:cNvSpPr>
          <p:nvPr>
            <p:ph type="title"/>
          </p:nvPr>
        </p:nvSpPr>
        <p:spPr>
          <a:xfrm>
            <a:off x="689113" y="795528"/>
            <a:ext cx="10923767" cy="595950"/>
          </a:xfrm>
        </p:spPr>
        <p:txBody>
          <a:bodyPr/>
          <a:lstStyle/>
          <a:p>
            <a:r>
              <a:rPr lang="pt-BR" sz="3600" dirty="0" err="1"/>
              <a:t>Radiant</a:t>
            </a:r>
            <a:endParaRPr lang="pt-BR" dirty="0"/>
          </a:p>
        </p:txBody>
      </p:sp>
      <p:sp>
        <p:nvSpPr>
          <p:cNvPr id="3" name="Espaço Reservado para Conteúdo 2">
            <a:extLst>
              <a:ext uri="{FF2B5EF4-FFF2-40B4-BE49-F238E27FC236}">
                <a16:creationId xmlns:a16="http://schemas.microsoft.com/office/drawing/2014/main" id="{B9CACA9D-3647-4B74-A360-58C12CE864BB}"/>
              </a:ext>
            </a:extLst>
          </p:cNvPr>
          <p:cNvSpPr>
            <a:spLocks noGrp="1"/>
          </p:cNvSpPr>
          <p:nvPr>
            <p:ph idx="1"/>
          </p:nvPr>
        </p:nvSpPr>
        <p:spPr>
          <a:xfrm>
            <a:off x="689113" y="1581117"/>
            <a:ext cx="10923767" cy="4481355"/>
          </a:xfrm>
        </p:spPr>
        <p:txBody>
          <a:bodyPr>
            <a:normAutofit/>
          </a:bodyPr>
          <a:lstStyle/>
          <a:p>
            <a:pPr marL="0" indent="0">
              <a:buNone/>
            </a:pPr>
            <a:r>
              <a:rPr lang="pt-BR" sz="3200" dirty="0"/>
              <a:t>Um sistema de gerenciamento de conteúdo e permissões baseado em Ruby, mais indicado para projetos de menor tamanho. Ele tem uma linguagem própria, bem próxima ao HTML, e oferece boas opções de plugins.</a:t>
            </a:r>
          </a:p>
        </p:txBody>
      </p:sp>
    </p:spTree>
    <p:extLst>
      <p:ext uri="{BB962C8B-B14F-4D97-AF65-F5344CB8AC3E}">
        <p14:creationId xmlns:p14="http://schemas.microsoft.com/office/powerpoint/2010/main" val="188517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29E674-3508-4DF4-8762-6D98F1E1921C}"/>
              </a:ext>
            </a:extLst>
          </p:cNvPr>
          <p:cNvSpPr>
            <a:spLocks noGrp="1"/>
          </p:cNvSpPr>
          <p:nvPr>
            <p:ph type="title"/>
          </p:nvPr>
        </p:nvSpPr>
        <p:spPr>
          <a:xfrm>
            <a:off x="848139" y="291548"/>
            <a:ext cx="10764741" cy="1738420"/>
          </a:xfrm>
        </p:spPr>
        <p:txBody>
          <a:bodyPr>
            <a:normAutofit/>
          </a:bodyPr>
          <a:lstStyle/>
          <a:p>
            <a:r>
              <a:rPr lang="pt-BR" dirty="0"/>
              <a:t>Por que as empresas devem adotar um sistema de gestão de conteúdos?</a:t>
            </a:r>
          </a:p>
        </p:txBody>
      </p:sp>
      <p:sp>
        <p:nvSpPr>
          <p:cNvPr id="3" name="Espaço Reservado para Conteúdo 2">
            <a:extLst>
              <a:ext uri="{FF2B5EF4-FFF2-40B4-BE49-F238E27FC236}">
                <a16:creationId xmlns:a16="http://schemas.microsoft.com/office/drawing/2014/main" id="{A2FC6D6B-DA84-446A-9D67-4911EEF5147C}"/>
              </a:ext>
            </a:extLst>
          </p:cNvPr>
          <p:cNvSpPr>
            <a:spLocks noGrp="1"/>
          </p:cNvSpPr>
          <p:nvPr>
            <p:ph idx="1"/>
          </p:nvPr>
        </p:nvSpPr>
        <p:spPr>
          <a:xfrm>
            <a:off x="848139" y="2112264"/>
            <a:ext cx="10764741" cy="3959352"/>
          </a:xfrm>
        </p:spPr>
        <p:txBody>
          <a:bodyPr>
            <a:normAutofit/>
          </a:bodyPr>
          <a:lstStyle/>
          <a:p>
            <a:pPr marL="0" indent="0">
              <a:buNone/>
            </a:pPr>
            <a:r>
              <a:rPr lang="pt-BR" dirty="0"/>
              <a:t>O ambiente virtual é bastante disputado, com uma concorrência ferrenha entre as empresas. Os empreendedores e responsáveis pelas organizações devem sempre buscar novas maneiras para melhorar a experiência dos usuários em seus sites e fornecer novos recursos, mantendo uma boa gestão das ações.</a:t>
            </a:r>
          </a:p>
          <a:p>
            <a:pPr marL="0" indent="0">
              <a:buNone/>
            </a:pPr>
            <a:r>
              <a:rPr lang="pt-BR" dirty="0"/>
              <a:t>Esses objetivos são mais facilmente conquistados com o uso de um sistema de gestão de conteúdos. Porém, no mercado existem diversas opções. O grande desafio das empresas é alinhar a necessidade com os recursos disponíveis. Não há uma melhor plataforma para uso geral. O que é preciso notar é a necessidade da companhia em atender o seu público e oferecer as soluções certas.</a:t>
            </a:r>
          </a:p>
        </p:txBody>
      </p:sp>
    </p:spTree>
    <p:extLst>
      <p:ext uri="{BB962C8B-B14F-4D97-AF65-F5344CB8AC3E}">
        <p14:creationId xmlns:p14="http://schemas.microsoft.com/office/powerpoint/2010/main" val="2653683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624154-D891-4256-940B-FAFEDAE01069}"/>
              </a:ext>
            </a:extLst>
          </p:cNvPr>
          <p:cNvSpPr>
            <a:spLocks noGrp="1"/>
          </p:cNvSpPr>
          <p:nvPr>
            <p:ph type="title"/>
          </p:nvPr>
        </p:nvSpPr>
        <p:spPr/>
        <p:txBody>
          <a:bodyPr/>
          <a:lstStyle/>
          <a:p>
            <a:r>
              <a:rPr lang="pt-BR" dirty="0"/>
              <a:t>Referências </a:t>
            </a:r>
          </a:p>
        </p:txBody>
      </p:sp>
      <p:sp>
        <p:nvSpPr>
          <p:cNvPr id="3" name="Espaço Reservado para Conteúdo 2">
            <a:extLst>
              <a:ext uri="{FF2B5EF4-FFF2-40B4-BE49-F238E27FC236}">
                <a16:creationId xmlns:a16="http://schemas.microsoft.com/office/drawing/2014/main" id="{EAEBFE5D-27AA-432B-A91C-A56B55FF87CB}"/>
              </a:ext>
            </a:extLst>
          </p:cNvPr>
          <p:cNvSpPr>
            <a:spLocks noGrp="1"/>
          </p:cNvSpPr>
          <p:nvPr>
            <p:ph idx="1"/>
          </p:nvPr>
        </p:nvSpPr>
        <p:spPr/>
        <p:txBody>
          <a:bodyPr/>
          <a:lstStyle/>
          <a:p>
            <a:r>
              <a:rPr lang="pt-BR" dirty="0">
                <a:hlinkClick r:id="rId2"/>
              </a:rPr>
              <a:t>https://rockcontent.com/</a:t>
            </a:r>
            <a:r>
              <a:rPr lang="pt-BR" dirty="0" err="1">
                <a:hlinkClick r:id="rId2"/>
              </a:rPr>
              <a:t>br</a:t>
            </a:r>
            <a:r>
              <a:rPr lang="pt-BR" dirty="0">
                <a:hlinkClick r:id="rId2"/>
              </a:rPr>
              <a:t>/blog/</a:t>
            </a:r>
            <a:r>
              <a:rPr lang="pt-BR" dirty="0" err="1">
                <a:hlinkClick r:id="rId2"/>
              </a:rPr>
              <a:t>cms</a:t>
            </a:r>
            <a:r>
              <a:rPr lang="pt-BR" dirty="0">
                <a:hlinkClick r:id="rId2"/>
              </a:rPr>
              <a:t>/</a:t>
            </a:r>
            <a:r>
              <a:rPr lang="pt-BR" dirty="0"/>
              <a:t>. Acesso em: 18/04/2022.</a:t>
            </a:r>
          </a:p>
          <a:p>
            <a:r>
              <a:rPr lang="pt-BR" dirty="0">
                <a:hlinkClick r:id="rId3"/>
              </a:rPr>
              <a:t>https://canaltech.com.br/internet/os-5-melhores-sistemas-de-gerenciamento-de-conteudo-gratuitos/</a:t>
            </a:r>
            <a:r>
              <a:rPr lang="pt-BR" dirty="0"/>
              <a:t>. Acesso em: 18/04/2022.</a:t>
            </a:r>
          </a:p>
          <a:p>
            <a:r>
              <a:rPr lang="pt-BR" dirty="0">
                <a:hlinkClick r:id="rId4"/>
              </a:rPr>
              <a:t>https://br.wordpress.org/</a:t>
            </a:r>
            <a:r>
              <a:rPr lang="pt-BR" dirty="0"/>
              <a:t>. </a:t>
            </a:r>
            <a:r>
              <a:rPr lang="pt-BR"/>
              <a:t>Acesso em 18/04/2022.</a:t>
            </a:r>
            <a:endParaRPr lang="pt-BR" dirty="0"/>
          </a:p>
        </p:txBody>
      </p:sp>
    </p:spTree>
    <p:extLst>
      <p:ext uri="{BB962C8B-B14F-4D97-AF65-F5344CB8AC3E}">
        <p14:creationId xmlns:p14="http://schemas.microsoft.com/office/powerpoint/2010/main" val="391677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F4092FC-3293-48E7-AD5A-1168AC619CF6}"/>
              </a:ext>
            </a:extLst>
          </p:cNvPr>
          <p:cNvSpPr>
            <a:spLocks noGrp="1"/>
          </p:cNvSpPr>
          <p:nvPr>
            <p:ph idx="1"/>
          </p:nvPr>
        </p:nvSpPr>
        <p:spPr>
          <a:xfrm>
            <a:off x="821635" y="940904"/>
            <a:ext cx="10791245" cy="5130712"/>
          </a:xfrm>
        </p:spPr>
        <p:txBody>
          <a:bodyPr/>
          <a:lstStyle/>
          <a:p>
            <a:pPr marL="0" indent="0">
              <a:buNone/>
            </a:pPr>
            <a:r>
              <a:rPr lang="pt-BR" sz="3600" dirty="0"/>
              <a:t>O principal motivo apontado por estes para a falta de sucesso com a Internet como canal de aquisição e fidelização de clientes seja a falta de conhecimento técnico para criar e gerenciar as páginas e conteúdos</a:t>
            </a:r>
            <a:r>
              <a:rPr lang="pt-BR" dirty="0"/>
              <a:t>.</a:t>
            </a:r>
          </a:p>
        </p:txBody>
      </p:sp>
    </p:spTree>
    <p:extLst>
      <p:ext uri="{BB962C8B-B14F-4D97-AF65-F5344CB8AC3E}">
        <p14:creationId xmlns:p14="http://schemas.microsoft.com/office/powerpoint/2010/main" val="31190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1135F-AAAE-447D-803B-1EA4BE9EE808}"/>
              </a:ext>
            </a:extLst>
          </p:cNvPr>
          <p:cNvSpPr>
            <a:spLocks noGrp="1"/>
          </p:cNvSpPr>
          <p:nvPr>
            <p:ph type="title"/>
          </p:nvPr>
        </p:nvSpPr>
        <p:spPr/>
        <p:txBody>
          <a:bodyPr>
            <a:normAutofit/>
          </a:bodyPr>
          <a:lstStyle/>
          <a:p>
            <a:r>
              <a:rPr lang="pt-BR" dirty="0"/>
              <a:t>O que é um CMS?</a:t>
            </a:r>
          </a:p>
        </p:txBody>
      </p:sp>
      <p:sp>
        <p:nvSpPr>
          <p:cNvPr id="3" name="Espaço Reservado para Conteúdo 2">
            <a:extLst>
              <a:ext uri="{FF2B5EF4-FFF2-40B4-BE49-F238E27FC236}">
                <a16:creationId xmlns:a16="http://schemas.microsoft.com/office/drawing/2014/main" id="{51CAF060-F418-40E2-9E15-04CC5639A217}"/>
              </a:ext>
            </a:extLst>
          </p:cNvPr>
          <p:cNvSpPr>
            <a:spLocks noGrp="1"/>
          </p:cNvSpPr>
          <p:nvPr>
            <p:ph idx="1"/>
          </p:nvPr>
        </p:nvSpPr>
        <p:spPr/>
        <p:txBody>
          <a:bodyPr>
            <a:normAutofit/>
          </a:bodyPr>
          <a:lstStyle/>
          <a:p>
            <a:pPr marL="0" indent="0">
              <a:buNone/>
            </a:pPr>
            <a:r>
              <a:rPr lang="pt-BR" sz="3600" dirty="0"/>
              <a:t>O termo CMS vem do inglês </a:t>
            </a:r>
            <a:r>
              <a:rPr lang="pt-BR" sz="3600" dirty="0" err="1"/>
              <a:t>Content</a:t>
            </a:r>
            <a:r>
              <a:rPr lang="pt-BR" sz="3600" dirty="0"/>
              <a:t> Management System, que significa Sistema de Gestão de Conteúdo. Em resumo, é um sistema online que permite colocar um site no ar de forma prática e rápida.</a:t>
            </a:r>
          </a:p>
        </p:txBody>
      </p:sp>
    </p:spTree>
    <p:extLst>
      <p:ext uri="{BB962C8B-B14F-4D97-AF65-F5344CB8AC3E}">
        <p14:creationId xmlns:p14="http://schemas.microsoft.com/office/powerpoint/2010/main" val="294799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878F10A-78BF-4CC1-81A0-BB09C5EBD4CB}"/>
              </a:ext>
            </a:extLst>
          </p:cNvPr>
          <p:cNvSpPr>
            <a:spLocks noGrp="1"/>
          </p:cNvSpPr>
          <p:nvPr>
            <p:ph idx="1"/>
          </p:nvPr>
        </p:nvSpPr>
        <p:spPr>
          <a:xfrm>
            <a:off x="795130" y="742122"/>
            <a:ext cx="10817750" cy="5329494"/>
          </a:xfrm>
        </p:spPr>
        <p:txBody>
          <a:bodyPr>
            <a:normAutofit/>
          </a:bodyPr>
          <a:lstStyle/>
          <a:p>
            <a:pPr marL="0" indent="0">
              <a:buNone/>
            </a:pPr>
            <a:r>
              <a:rPr lang="pt-BR" sz="3600" dirty="0"/>
              <a:t>O grande diferencial do CMS, como o próprio nome diz, é a possibilidade de gerenciar conteúdo dinâmico de forma simples, ou seja, manter um blog, loja virtual ou outro tipo de site que precisa ser atualizado de forma constante.</a:t>
            </a:r>
          </a:p>
        </p:txBody>
      </p:sp>
    </p:spTree>
    <p:extLst>
      <p:ext uri="{BB962C8B-B14F-4D97-AF65-F5344CB8AC3E}">
        <p14:creationId xmlns:p14="http://schemas.microsoft.com/office/powerpoint/2010/main" val="225230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7C9AE1E-1F2F-40C7-AE18-279D073977FC}"/>
              </a:ext>
            </a:extLst>
          </p:cNvPr>
          <p:cNvSpPr>
            <a:spLocks noGrp="1"/>
          </p:cNvSpPr>
          <p:nvPr>
            <p:ph idx="1"/>
          </p:nvPr>
        </p:nvSpPr>
        <p:spPr>
          <a:xfrm>
            <a:off x="781878" y="834887"/>
            <a:ext cx="10831002" cy="5236729"/>
          </a:xfrm>
        </p:spPr>
        <p:txBody>
          <a:bodyPr>
            <a:normAutofit/>
          </a:bodyPr>
          <a:lstStyle/>
          <a:p>
            <a:pPr marL="0" indent="0">
              <a:buNone/>
            </a:pPr>
            <a:r>
              <a:rPr lang="pt-BR" sz="3600" dirty="0"/>
              <a:t>O CMS é a solução ideal para todo mundo que precisa de um site que não seja 100% estático e momentâneo (feito para ficar no ar por pouco tempo).</a:t>
            </a:r>
          </a:p>
        </p:txBody>
      </p:sp>
    </p:spTree>
    <p:extLst>
      <p:ext uri="{BB962C8B-B14F-4D97-AF65-F5344CB8AC3E}">
        <p14:creationId xmlns:p14="http://schemas.microsoft.com/office/powerpoint/2010/main" val="186824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4979C-EAE3-478E-BC45-E2434554CB94}"/>
              </a:ext>
            </a:extLst>
          </p:cNvPr>
          <p:cNvSpPr>
            <a:spLocks noGrp="1"/>
          </p:cNvSpPr>
          <p:nvPr>
            <p:ph type="title"/>
          </p:nvPr>
        </p:nvSpPr>
        <p:spPr>
          <a:xfrm>
            <a:off x="1371600" y="795528"/>
            <a:ext cx="10241280" cy="648959"/>
          </a:xfrm>
        </p:spPr>
        <p:txBody>
          <a:bodyPr/>
          <a:lstStyle/>
          <a:p>
            <a:r>
              <a:rPr lang="pt-BR" dirty="0"/>
              <a:t>Como funciona um </a:t>
            </a:r>
            <a:r>
              <a:rPr lang="pt-BR" dirty="0" err="1"/>
              <a:t>cms</a:t>
            </a:r>
            <a:r>
              <a:rPr lang="pt-BR" dirty="0"/>
              <a:t>?</a:t>
            </a:r>
          </a:p>
        </p:txBody>
      </p:sp>
      <p:sp>
        <p:nvSpPr>
          <p:cNvPr id="3" name="Espaço Reservado para Conteúdo 2">
            <a:extLst>
              <a:ext uri="{FF2B5EF4-FFF2-40B4-BE49-F238E27FC236}">
                <a16:creationId xmlns:a16="http://schemas.microsoft.com/office/drawing/2014/main" id="{342308C7-691F-488E-A722-94F3E1B1689C}"/>
              </a:ext>
            </a:extLst>
          </p:cNvPr>
          <p:cNvSpPr>
            <a:spLocks noGrp="1"/>
          </p:cNvSpPr>
          <p:nvPr>
            <p:ph idx="1"/>
          </p:nvPr>
        </p:nvSpPr>
        <p:spPr>
          <a:xfrm>
            <a:off x="1371600" y="1444487"/>
            <a:ext cx="10241280" cy="4627129"/>
          </a:xfrm>
        </p:spPr>
        <p:txBody>
          <a:bodyPr>
            <a:noAutofit/>
          </a:bodyPr>
          <a:lstStyle/>
          <a:p>
            <a:pPr marL="0" indent="0">
              <a:buNone/>
            </a:pPr>
            <a:r>
              <a:rPr lang="pt-BR" sz="3600" dirty="0"/>
              <a:t>Seu público está sempre em busca de novas notícias e assuntos e, por isso, você e sua equipe precisam produzir novos textos a cada dia. Mas esse processo de criação é complexo e, para cada novo conteúdo, vocês precisam criar toda a estrutura técnica da página. Para piorar, cada atualização tem de ser feita de forma manual.</a:t>
            </a:r>
          </a:p>
        </p:txBody>
      </p:sp>
    </p:spTree>
    <p:extLst>
      <p:ext uri="{BB962C8B-B14F-4D97-AF65-F5344CB8AC3E}">
        <p14:creationId xmlns:p14="http://schemas.microsoft.com/office/powerpoint/2010/main" val="2856126478"/>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3F2441"/>
      </a:dk2>
      <a:lt2>
        <a:srgbClr val="E2E8E2"/>
      </a:lt2>
      <a:accent1>
        <a:srgbClr val="DE79E3"/>
      </a:accent1>
      <a:accent2>
        <a:srgbClr val="DD5BAE"/>
      </a:accent2>
      <a:accent3>
        <a:srgbClr val="E37991"/>
      </a:accent3>
      <a:accent4>
        <a:srgbClr val="DD755B"/>
      </a:accent4>
      <a:accent5>
        <a:srgbClr val="CF9842"/>
      </a:accent5>
      <a:accent6>
        <a:srgbClr val="A5A845"/>
      </a:accent6>
      <a:hlink>
        <a:srgbClr val="598E5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80</TotalTime>
  <Words>2868</Words>
  <Application>Microsoft Office PowerPoint</Application>
  <PresentationFormat>Widescreen</PresentationFormat>
  <Paragraphs>118</Paragraphs>
  <Slides>46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46</vt:i4>
      </vt:variant>
    </vt:vector>
  </HeadingPairs>
  <TitlesOfParts>
    <vt:vector size="49" baseType="lpstr">
      <vt:lpstr>Arial</vt:lpstr>
      <vt:lpstr>Avenir Next LT Pro</vt:lpstr>
      <vt:lpstr>GradientRiseVTI</vt:lpstr>
      <vt:lpstr>Sistema de gestão de conteúdos (CMS)</vt:lpstr>
      <vt:lpstr>CMS</vt:lpstr>
      <vt:lpstr>Apresentação do PowerPoint</vt:lpstr>
      <vt:lpstr>Apresentação do PowerPoint</vt:lpstr>
      <vt:lpstr>Apresentação do PowerPoint</vt:lpstr>
      <vt:lpstr>O que é um CMS?</vt:lpstr>
      <vt:lpstr>Apresentação do PowerPoint</vt:lpstr>
      <vt:lpstr>Apresentação do PowerPoint</vt:lpstr>
      <vt:lpstr>Como funciona um cms?</vt:lpstr>
      <vt:lpstr>Apresentação do PowerPoint</vt:lpstr>
      <vt:lpstr>Apresentação do PowerPoint</vt:lpstr>
      <vt:lpstr>Apresentação do PowerPoint</vt:lpstr>
      <vt:lpstr>Apresentação do PowerPoint</vt:lpstr>
      <vt:lpstr>Apresentação do PowerPoint</vt:lpstr>
      <vt:lpstr>Principais funcionalidades de um cms.</vt:lpstr>
      <vt:lpstr>Benefícios de um cms.</vt:lpstr>
      <vt:lpstr>Facilidade de criação e manutenção</vt:lpstr>
      <vt:lpstr>Facilidade de uso</vt:lpstr>
      <vt:lpstr>Apresentação do PowerPoint</vt:lpstr>
      <vt:lpstr>Apresentação do PowerPoint</vt:lpstr>
      <vt:lpstr>Quantidade enorme de recursos adicionais</vt:lpstr>
      <vt:lpstr>Possibilidade de otimização para busca orgânica</vt:lpstr>
      <vt:lpstr>Apresentação do PowerPoint</vt:lpstr>
      <vt:lpstr>Versatilidade para projetos de todos os tipos e tamanhos</vt:lpstr>
      <vt:lpstr>Boa velocidade de carregamento</vt:lpstr>
      <vt:lpstr>Apresentação do PowerPoint</vt:lpstr>
      <vt:lpstr>Baixo custo de atualização e manutenção</vt:lpstr>
      <vt:lpstr>Como escolher um cms?</vt:lpstr>
      <vt:lpstr>qual o histórico do sistema?</vt:lpstr>
      <vt:lpstr>qual a proposta básica do sistema?</vt:lpstr>
      <vt:lpstr>como é a experiência de uso?</vt:lpstr>
      <vt:lpstr>Como migrar o seu CMS?</vt:lpstr>
      <vt:lpstr>Como avaliar a melhor hospedagem para o CMS?</vt:lpstr>
      <vt:lpstr>Quais são as diferenças entre CMS, WCM, ECM, DAM e DXP?</vt:lpstr>
      <vt:lpstr>WCM — Web Content Management</vt:lpstr>
      <vt:lpstr>ECM — Enterprise Content Management</vt:lpstr>
      <vt:lpstr>DAM — Digital Asset Management</vt:lpstr>
      <vt:lpstr>DXP — Digital Experience Platform</vt:lpstr>
      <vt:lpstr>Quais são os melhores CMS’s do mercado?</vt:lpstr>
      <vt:lpstr>WordPress</vt:lpstr>
      <vt:lpstr>Joomla</vt:lpstr>
      <vt:lpstr>Drupal</vt:lpstr>
      <vt:lpstr>TextPattern</vt:lpstr>
      <vt:lpstr>Radiant</vt:lpstr>
      <vt:lpstr>Por que as empresas devem adotar um sistema de gestão de conteúdos?</vt:lpstr>
      <vt:lpstr>Referências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gestão de conteúdos (CMS)</dc:title>
  <dc:creator>NICOLE ALVES RAIMUNDO</dc:creator>
  <cp:lastModifiedBy>NICOLE ALVES RAIMUNDO</cp:lastModifiedBy>
  <cp:revision>1</cp:revision>
  <dcterms:created xsi:type="dcterms:W3CDTF">2022-04-25T11:52:37Z</dcterms:created>
  <dcterms:modified xsi:type="dcterms:W3CDTF">2022-04-25T13:13:02Z</dcterms:modified>
</cp:coreProperties>
</file>