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33"/>
  </p:notesMasterIdLst>
  <p:sldIdLst>
    <p:sldId id="256" r:id="rId2"/>
    <p:sldId id="264" r:id="rId3"/>
    <p:sldId id="362" r:id="rId4"/>
    <p:sldId id="384" r:id="rId5"/>
    <p:sldId id="388" r:id="rId6"/>
    <p:sldId id="386" r:id="rId7"/>
    <p:sldId id="387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89" r:id="rId16"/>
    <p:sldId id="39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60" r:id="rId31"/>
    <p:sldId id="39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266" autoAdjust="0"/>
    <p:restoredTop sz="99783" autoAdjust="0"/>
  </p:normalViewPr>
  <p:slideViewPr>
    <p:cSldViewPr snapToGrid="0" snapToObjects="1">
      <p:cViewPr varScale="1">
        <p:scale>
          <a:sx n="74" d="100"/>
          <a:sy n="74" d="100"/>
        </p:scale>
        <p:origin x="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18C3D-3831-0D47-B85F-091E69C45757}" type="datetimeFigureOut">
              <a:rPr lang="en-US" smtClean="0"/>
              <a:t>5/26/2022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1A600-C97F-6D40-A9FB-C9258C00D8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46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play.google.com</a:t>
            </a:r>
            <a:r>
              <a:rPr lang="en-US" dirty="0" smtClean="0"/>
              <a:t>/books/</a:t>
            </a:r>
            <a:r>
              <a:rPr lang="en-US" dirty="0" err="1" smtClean="0"/>
              <a:t>reader?printsec</a:t>
            </a:r>
            <a:r>
              <a:rPr lang="en-US" dirty="0" smtClean="0"/>
              <a:t>=</a:t>
            </a:r>
            <a:r>
              <a:rPr lang="en-US" dirty="0" err="1" smtClean="0"/>
              <a:t>frontcover&amp;output</a:t>
            </a:r>
            <a:r>
              <a:rPr lang="en-US" dirty="0" smtClean="0"/>
              <a:t>=</a:t>
            </a:r>
            <a:r>
              <a:rPr lang="en-US" dirty="0" err="1" smtClean="0"/>
              <a:t>reader&amp;id</a:t>
            </a:r>
            <a:r>
              <a:rPr lang="en-US" dirty="0" smtClean="0"/>
              <a:t>=82SCCwAAQBAJ&amp;pg=GBS.PP1</a:t>
            </a:r>
          </a:p>
          <a:p>
            <a:r>
              <a:rPr lang="pt-BR" dirty="0" err="1" smtClean="0"/>
              <a:t>http</a:t>
            </a:r>
            <a:r>
              <a:rPr lang="pt-BR" dirty="0" smtClean="0"/>
              <a:t>://</a:t>
            </a:r>
            <a:r>
              <a:rPr lang="pt-BR" dirty="0" err="1" smtClean="0"/>
              <a:t>tableless.com.br</a:t>
            </a:r>
            <a:r>
              <a:rPr lang="pt-BR" dirty="0" smtClean="0"/>
              <a:t>/design-responsivo-na-pratica-do-rascunho-ao-digita/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tableless.com.br</a:t>
            </a:r>
            <a:r>
              <a:rPr lang="en-US" dirty="0" smtClean="0"/>
              <a:t>/design-responsivo-na-pratica-2-layout-ao-html/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1A600-C97F-6D40-A9FB-C9258C00D86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706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6EE61B-44C8-1F49-A190-3FDE2184641F}" type="slidenum">
              <a:rPr lang="pt-BR"/>
              <a:pPr/>
              <a:t>11</a:t>
            </a:fld>
            <a:endParaRPr lang="pt-BR"/>
          </a:p>
        </p:txBody>
      </p:sp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301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21671D-B337-5F4F-9C36-143074B3417B}" type="slidenum">
              <a:rPr lang="pt-BR"/>
              <a:pPr/>
              <a:t>12</a:t>
            </a:fld>
            <a:endParaRPr lang="pt-BR"/>
          </a:p>
        </p:txBody>
      </p:sp>
      <p:sp>
        <p:nvSpPr>
          <p:cNvPr id="2560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560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930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69CE9F-44DE-4D46-AF7B-0A90885B020E}" type="slidenum">
              <a:rPr lang="pt-BR"/>
              <a:pPr/>
              <a:t>13</a:t>
            </a:fld>
            <a:endParaRPr lang="pt-BR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765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25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8CA03F1-1C8E-7743-8717-31F917EA41B0}" type="slidenum">
              <a:rPr lang="pt-BR"/>
              <a:pPr/>
              <a:t>14</a:t>
            </a:fld>
            <a:endParaRPr lang="pt-BR"/>
          </a:p>
        </p:txBody>
      </p:sp>
      <p:sp>
        <p:nvSpPr>
          <p:cNvPr id="2867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867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466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DFE81D-1370-CD41-A177-7E97EF406705}" type="slidenum">
              <a:rPr lang="pt-BR"/>
              <a:pPr/>
              <a:t>15</a:t>
            </a:fld>
            <a:endParaRPr lang="pt-BR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863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DFE81D-1370-CD41-A177-7E97EF406705}" type="slidenum">
              <a:rPr lang="pt-BR"/>
              <a:pPr/>
              <a:t>16</a:t>
            </a:fld>
            <a:endParaRPr lang="pt-BR"/>
          </a:p>
        </p:txBody>
      </p:sp>
      <p:sp>
        <p:nvSpPr>
          <p:cNvPr id="2969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969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2072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E89963E-68C5-9640-8C35-07F57DE257DE}" type="slidenum">
              <a:rPr lang="pt-BR"/>
              <a:pPr/>
              <a:t>17</a:t>
            </a:fld>
            <a:endParaRPr lang="pt-BR"/>
          </a:p>
        </p:txBody>
      </p:sp>
      <p:sp>
        <p:nvSpPr>
          <p:cNvPr id="3072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072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4047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F78907-5A54-B54A-843E-DAA49FC533C0}" type="slidenum">
              <a:rPr lang="pt-BR"/>
              <a:pPr/>
              <a:t>18</a:t>
            </a:fld>
            <a:endParaRPr lang="pt-BR"/>
          </a:p>
        </p:txBody>
      </p:sp>
      <p:sp>
        <p:nvSpPr>
          <p:cNvPr id="317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17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228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806E992-20E8-AA40-AF31-5A48050AF4FE}" type="slidenum">
              <a:rPr lang="pt-BR"/>
              <a:pPr/>
              <a:t>19</a:t>
            </a:fld>
            <a:endParaRPr lang="pt-BR"/>
          </a:p>
        </p:txBody>
      </p:sp>
      <p:sp>
        <p:nvSpPr>
          <p:cNvPr id="3276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277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85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A0A778-42D6-6D4A-8BA5-F660A47B6CC2}" type="slidenum">
              <a:rPr lang="pt-BR"/>
              <a:pPr/>
              <a:t>20</a:t>
            </a:fld>
            <a:endParaRPr lang="pt-BR"/>
          </a:p>
        </p:txBody>
      </p:sp>
      <p:sp>
        <p:nvSpPr>
          <p:cNvPr id="3379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379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38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422135-BA8B-5E45-9968-F3219D3D81F2}" type="slidenum">
              <a:rPr lang="pt-BR"/>
              <a:pPr/>
              <a:t>3</a:t>
            </a:fld>
            <a:endParaRPr lang="pt-BR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313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242A25-983F-9446-A067-9AF447071236}" type="slidenum">
              <a:rPr lang="pt-BR"/>
              <a:pPr/>
              <a:t>21</a:t>
            </a:fld>
            <a:endParaRPr lang="pt-BR"/>
          </a:p>
        </p:txBody>
      </p:sp>
      <p:sp>
        <p:nvSpPr>
          <p:cNvPr id="3481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3481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660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95DC935-9402-DA49-9C15-DEB21C9ABB64}" type="slidenum">
              <a:rPr lang="pt-BR"/>
              <a:pPr/>
              <a:t>22</a:t>
            </a:fld>
            <a:endParaRPr lang="pt-BR"/>
          </a:p>
        </p:txBody>
      </p:sp>
      <p:sp>
        <p:nvSpPr>
          <p:cNvPr id="36866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953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0F3C1B0-DD6C-954E-A28C-9A2957F8DD43}" type="slidenum">
              <a:rPr lang="pt-BR"/>
              <a:pPr/>
              <a:t>23</a:t>
            </a:fld>
            <a:endParaRPr lang="pt-BR"/>
          </a:p>
        </p:txBody>
      </p:sp>
      <p:sp>
        <p:nvSpPr>
          <p:cNvPr id="38914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891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76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48DD85-5049-B949-9A63-4F3BFD91D015}" type="slidenum">
              <a:rPr lang="pt-BR"/>
              <a:pPr/>
              <a:t>24</a:t>
            </a:fld>
            <a:endParaRPr lang="pt-BR"/>
          </a:p>
        </p:txBody>
      </p:sp>
      <p:sp>
        <p:nvSpPr>
          <p:cNvPr id="4096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96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52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2EF51A0-52E2-0542-A850-8676A64B9897}" type="slidenum">
              <a:rPr lang="pt-BR"/>
              <a:pPr/>
              <a:t>25</a:t>
            </a:fld>
            <a:endParaRPr lang="pt-BR"/>
          </a:p>
        </p:txBody>
      </p:sp>
      <p:sp>
        <p:nvSpPr>
          <p:cNvPr id="43010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2734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304206-4528-A043-9A5D-F360E51DF1AF}" type="slidenum">
              <a:rPr lang="pt-BR"/>
              <a:pPr/>
              <a:t>26</a:t>
            </a:fld>
            <a:endParaRPr lang="pt-BR"/>
          </a:p>
        </p:txBody>
      </p:sp>
      <p:sp>
        <p:nvSpPr>
          <p:cNvPr id="45058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05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0360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31BC86-C031-4848-BBE1-4356E77F37BA}" type="slidenum">
              <a:rPr lang="pt-BR"/>
              <a:pPr/>
              <a:t>27</a:t>
            </a:fld>
            <a:endParaRPr lang="pt-BR"/>
          </a:p>
        </p:txBody>
      </p:sp>
      <p:sp>
        <p:nvSpPr>
          <p:cNvPr id="47106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723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BC1508-A949-DE44-945F-8E0A9DA3E16A}" type="slidenum">
              <a:rPr lang="pt-BR"/>
              <a:pPr/>
              <a:t>28</a:t>
            </a:fld>
            <a:endParaRPr lang="pt-BR"/>
          </a:p>
        </p:txBody>
      </p:sp>
      <p:sp>
        <p:nvSpPr>
          <p:cNvPr id="49154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915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638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BD71CD6-90AB-6043-AB87-25B28B23AB5F}" type="slidenum">
              <a:rPr lang="pt-BR"/>
              <a:pPr/>
              <a:t>29</a:t>
            </a:fld>
            <a:endParaRPr lang="pt-BR"/>
          </a:p>
        </p:txBody>
      </p:sp>
      <p:sp>
        <p:nvSpPr>
          <p:cNvPr id="51202" name="Text Box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1203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8820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1A600-C97F-6D40-A9FB-C9258C00D86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83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422135-BA8B-5E45-9968-F3219D3D81F2}" type="slidenum">
              <a:rPr lang="pt-BR"/>
              <a:pPr/>
              <a:t>4</a:t>
            </a:fld>
            <a:endParaRPr lang="pt-BR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502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51A600-C97F-6D40-A9FB-C9258C00D86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832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422135-BA8B-5E45-9968-F3219D3D81F2}" type="slidenum">
              <a:rPr lang="pt-BR"/>
              <a:pPr/>
              <a:t>5</a:t>
            </a:fld>
            <a:endParaRPr lang="pt-BR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pt-BR" smtClean="0"/>
              <a:t>presunto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70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422135-BA8B-5E45-9968-F3219D3D81F2}" type="slidenum">
              <a:rPr lang="pt-BR"/>
              <a:pPr/>
              <a:t>6</a:t>
            </a:fld>
            <a:endParaRPr lang="pt-BR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531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422135-BA8B-5E45-9968-F3219D3D81F2}" type="slidenum">
              <a:rPr lang="pt-BR"/>
              <a:pPr/>
              <a:t>7</a:t>
            </a:fld>
            <a:endParaRPr lang="pt-BR"/>
          </a:p>
        </p:txBody>
      </p:sp>
      <p:sp>
        <p:nvSpPr>
          <p:cNvPr id="20481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0482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08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4AE2F-34D7-6745-AF29-021A97B95131}" type="slidenum">
              <a:rPr lang="pt-BR"/>
              <a:pPr/>
              <a:t>8</a:t>
            </a:fld>
            <a:endParaRPr lang="pt-BR"/>
          </a:p>
        </p:txBody>
      </p:sp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76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277896-F982-7A47-84A5-4635C8B9A61B}" type="slidenum">
              <a:rPr lang="pt-BR"/>
              <a:pPr/>
              <a:t>9</a:t>
            </a:fld>
            <a:endParaRPr lang="pt-BR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532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B4D93D-3B78-174E-8DE0-F80DC396CE2C}" type="slidenum">
              <a:rPr lang="pt-BR"/>
              <a:pPr/>
              <a:t>10</a:t>
            </a:fld>
            <a:endParaRPr lang="pt-BR"/>
          </a:p>
        </p:txBody>
      </p:sp>
      <p:sp>
        <p:nvSpPr>
          <p:cNvPr id="2355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355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0259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82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3573-862B-624A-B52C-081648BDF46C}" type="datetimeFigureOut">
              <a:rPr lang="en-US" smtClean="0"/>
              <a:t>5/26/2022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888B-D9F9-4E54-B722-F151A9F45E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0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3573-862B-624A-B52C-081648BDF46C}" type="datetimeFigureOut">
              <a:rPr lang="en-US" smtClean="0"/>
              <a:t>5/26/2022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FAC7-62A7-E947-BC8B-0A435B4B3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95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3573-862B-624A-B52C-081648BDF46C}" type="datetimeFigureOut">
              <a:rPr lang="en-US" smtClean="0"/>
              <a:t>5/26/2022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FAC7-62A7-E947-BC8B-0A435B4B3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6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3573-862B-624A-B52C-081648BDF46C}" type="datetimeFigureOut">
              <a:rPr lang="en-US" smtClean="0"/>
              <a:t>5/26/2022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FAC7-62A7-E947-BC8B-0A435B4B37B7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attFill prst="pct5">
            <a:fgClr>
              <a:prstClr val="black"/>
            </a:fgClr>
            <a:bgClr>
              <a:prstClr val="white"/>
            </a:bgClr>
          </a:pattFill>
        </p:spPr>
        <p:txBody>
          <a:bodyPr>
            <a:normAutofit/>
          </a:bodyPr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defRPr>
            </a:lvl1pPr>
          </a:lstStyle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497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3573-862B-624A-B52C-081648BDF46C}" type="datetimeFigureOut">
              <a:rPr lang="en-US" smtClean="0"/>
              <a:t>5/26/2022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FAC7-62A7-E947-BC8B-0A435B4B3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57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3573-862B-624A-B52C-081648BDF46C}" type="datetimeFigureOut">
              <a:rPr lang="en-US" smtClean="0"/>
              <a:t>5/26/2022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FAC7-62A7-E947-BC8B-0A435B4B3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2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3573-862B-624A-B52C-081648BDF46C}" type="datetimeFigureOut">
              <a:rPr lang="en-US" smtClean="0"/>
              <a:t>5/26/2022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FAC7-62A7-E947-BC8B-0A435B4B3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08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3573-862B-624A-B52C-081648BDF46C}" type="datetimeFigureOut">
              <a:rPr lang="en-US" smtClean="0"/>
              <a:t>5/26/2022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FAC7-62A7-E947-BC8B-0A435B4B3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69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3573-862B-624A-B52C-081648BDF46C}" type="datetimeFigureOut">
              <a:rPr lang="en-US" smtClean="0"/>
              <a:t>5/26/2022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FAC7-62A7-E947-BC8B-0A435B4B3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79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3573-862B-624A-B52C-081648BDF46C}" type="datetimeFigureOut">
              <a:rPr lang="en-US" smtClean="0"/>
              <a:t>5/26/2022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FAC7-62A7-E947-BC8B-0A435B4B3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32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3573-862B-624A-B52C-081648BDF46C}" type="datetimeFigureOut">
              <a:rPr lang="en-US" smtClean="0"/>
              <a:t>5/26/2022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FAC7-62A7-E947-BC8B-0A435B4B3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65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3573-862B-624A-B52C-081648BDF46C}" type="datetimeFigureOut">
              <a:rPr lang="en-US" smtClean="0"/>
              <a:t>5/26/2022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FAC7-62A7-E947-BC8B-0A435B4B37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12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0" y="132273"/>
            <a:ext cx="9144000" cy="1470025"/>
          </a:xfrm>
          <a:pattFill prst="pct5">
            <a:fgClr>
              <a:prstClr val="black"/>
            </a:fgClr>
            <a:bgClr>
              <a:prstClr val="white"/>
            </a:bgClr>
          </a:pattFill>
        </p:spPr>
        <p:txBody>
          <a:bodyPr>
            <a:normAutofit/>
          </a:bodyPr>
          <a:lstStyle/>
          <a:p>
            <a:r>
              <a:rPr lang="en-US" sz="4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Padrões</a:t>
            </a:r>
            <a:r>
              <a:rPr 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 </a:t>
            </a:r>
            <a:r>
              <a:rPr lang="en-US" sz="4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para</a:t>
            </a:r>
            <a:r>
              <a:rPr 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 </a:t>
            </a:r>
            <a:r>
              <a:rPr lang="en-US" sz="40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Conteúdo</a:t>
            </a:r>
            <a:r>
              <a:rPr 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 Web I</a:t>
            </a:r>
            <a:endParaRPr lang="pt-BR" sz="4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pitals"/>
              <a:cs typeface="Capital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0800" y="6030293"/>
            <a:ext cx="465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Nicole </a:t>
            </a:r>
            <a:r>
              <a:rPr lang="pt-BR" sz="1600" b="1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Alves Raimundo</a:t>
            </a:r>
            <a:endParaRPr lang="pt-BR" sz="1600" b="1" dirty="0" smtClean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8341"/>
          <a:stretch/>
        </p:blipFill>
        <p:spPr>
          <a:xfrm>
            <a:off x="2667000" y="2266298"/>
            <a:ext cx="3810000" cy="311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5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54163"/>
            <a:ext cx="8686800" cy="5211762"/>
          </a:xfrm>
          <a:ln/>
        </p:spPr>
        <p:txBody>
          <a:bodyPr lIns="0" tIns="0" rIns="0" bIns="0"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Definindo a versão mínima do </a:t>
            </a: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>
                <a:latin typeface="Consolas"/>
                <a:cs typeface="Consolas"/>
              </a:rPr>
              <a:t>script language="JavaScript</a:t>
            </a:r>
            <a:r>
              <a:rPr lang="en-US" sz="2000" b="1" dirty="0">
                <a:latin typeface="Consolas"/>
                <a:cs typeface="Consolas"/>
              </a:rPr>
              <a:t>1.3</a:t>
            </a:r>
            <a:r>
              <a:rPr lang="en-US" sz="2000" dirty="0">
                <a:latin typeface="Consolas"/>
                <a:cs typeface="Consolas"/>
              </a:rPr>
              <a:t>" type="text/JavaScript"&gt;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Consolas"/>
                <a:cs typeface="Consolas"/>
              </a:rPr>
              <a:t>&lt;!--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 smtClean="0">
                <a:latin typeface="Consolas"/>
                <a:cs typeface="Consolas"/>
              </a:rPr>
              <a:t>// Comandos </a:t>
            </a:r>
            <a:r>
              <a:rPr lang="pt-BR" sz="2000" dirty="0" err="1" smtClean="0">
                <a:latin typeface="Consolas"/>
                <a:cs typeface="Consolas"/>
              </a:rPr>
              <a:t>JavaScript</a:t>
            </a:r>
            <a:endParaRPr lang="pt-BR" sz="2000" dirty="0">
              <a:latin typeface="Consolas"/>
              <a:cs typeface="Consolas"/>
            </a:endParaRP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Consolas"/>
                <a:cs typeface="Consolas"/>
              </a:rPr>
              <a:t>--&gt;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Consolas"/>
                <a:cs typeface="Consolas"/>
              </a:rPr>
              <a:t>&lt;/script</a:t>
            </a:r>
            <a:r>
              <a:rPr lang="en-US" sz="2000" dirty="0" smtClean="0">
                <a:latin typeface="Consolas"/>
                <a:cs typeface="Consolas"/>
              </a:rPr>
              <a:t>&gt;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1669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33538"/>
            <a:ext cx="8229600" cy="4908550"/>
          </a:xfrm>
          <a:ln/>
        </p:spPr>
        <p:txBody>
          <a:bodyPr lIns="0" tIns="0" rIns="0" bIns="0">
            <a:normAutofit fontScale="85000" lnSpcReduction="10000"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Definindo um conteúdo alternativo para navegadores que estão com a execução de script bloqueado</a:t>
            </a:r>
            <a:r>
              <a:rPr lang="pt-BR" dirty="0" smtClean="0"/>
              <a:t>: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Consolas"/>
                <a:cs typeface="Consolas"/>
              </a:rPr>
              <a:t>&lt;script language="JavaScript" type="text/JavaScript"&gt;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&lt;!--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 smtClean="0">
                <a:latin typeface="Consolas"/>
                <a:cs typeface="Consolas"/>
              </a:rPr>
              <a:t>// Comandos </a:t>
            </a:r>
            <a:r>
              <a:rPr lang="pt-BR" dirty="0" err="1" smtClean="0">
                <a:latin typeface="Consolas"/>
                <a:cs typeface="Consolas"/>
              </a:rPr>
              <a:t>JavaScript</a:t>
            </a:r>
            <a:endParaRPr lang="pt-BR" dirty="0">
              <a:latin typeface="Consolas"/>
              <a:cs typeface="Consolas"/>
            </a:endParaRP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--&gt;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&lt;/script&gt;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b="1" dirty="0">
                <a:latin typeface="Consolas"/>
                <a:cs typeface="Consolas"/>
              </a:rPr>
              <a:t>&lt;</a:t>
            </a:r>
            <a:r>
              <a:rPr lang="pt-BR" sz="2400" b="1" dirty="0" err="1">
                <a:latin typeface="Consolas"/>
                <a:cs typeface="Consolas"/>
              </a:rPr>
              <a:t>noscript</a:t>
            </a:r>
            <a:r>
              <a:rPr lang="pt-BR" sz="2400" b="1" dirty="0">
                <a:latin typeface="Consolas"/>
                <a:cs typeface="Consolas"/>
              </a:rPr>
              <a:t>&gt;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b="1" dirty="0">
                <a:latin typeface="Consolas"/>
                <a:cs typeface="Consolas"/>
              </a:rPr>
              <a:t>ERRO: Seu Navegador não suporta </a:t>
            </a:r>
            <a:r>
              <a:rPr lang="pt-BR" b="1" dirty="0" err="1" smtClean="0">
                <a:latin typeface="Consolas"/>
                <a:cs typeface="Consolas"/>
              </a:rPr>
              <a:t>JavaScript</a:t>
            </a:r>
            <a:r>
              <a:rPr lang="pt-BR" b="1" dirty="0">
                <a:latin typeface="Consolas"/>
                <a:cs typeface="Consolas"/>
              </a:rPr>
              <a:t> </a:t>
            </a:r>
            <a:r>
              <a:rPr lang="pt-BR" b="1" dirty="0" smtClean="0">
                <a:latin typeface="Consolas"/>
                <a:cs typeface="Consolas"/>
              </a:rPr>
              <a:t>ou está com a execução de script bloqueada.</a:t>
            </a:r>
            <a:endParaRPr lang="pt-BR" b="1" dirty="0">
              <a:latin typeface="Consolas"/>
              <a:cs typeface="Consolas"/>
            </a:endParaRP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b="1" dirty="0">
                <a:latin typeface="Consolas"/>
                <a:cs typeface="Consolas"/>
              </a:rPr>
              <a:t>&lt;/</a:t>
            </a:r>
            <a:r>
              <a:rPr lang="pt-BR" sz="2400" b="1" dirty="0" err="1">
                <a:latin typeface="Consolas"/>
                <a:cs typeface="Consolas"/>
              </a:rPr>
              <a:t>noscript</a:t>
            </a:r>
            <a:r>
              <a:rPr lang="pt-BR" sz="2400" b="1" dirty="0">
                <a:latin typeface="Consolas"/>
                <a:cs typeface="Consolas"/>
              </a:rPr>
              <a:t>&gt;</a:t>
            </a:r>
            <a:r>
              <a:rPr lang="pt-BR" dirty="0">
                <a:latin typeface="Consolas"/>
                <a:cs typeface="Consolas"/>
              </a:rPr>
              <a:t/>
            </a:r>
            <a:br>
              <a:rPr lang="pt-BR" dirty="0">
                <a:latin typeface="Consolas"/>
                <a:cs typeface="Consolas"/>
              </a:rPr>
            </a:br>
            <a:endParaRPr lang="pt-BR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97162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06538"/>
            <a:ext cx="8686800" cy="4908550"/>
          </a:xfrm>
          <a:ln/>
        </p:spPr>
        <p:txBody>
          <a:bodyPr lIns="0" tIns="0" rIns="0" bIns="0">
            <a:normAutofit fontScale="92500"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Comentário</a:t>
            </a:r>
            <a:r>
              <a:rPr lang="pt-BR" dirty="0" smtClean="0"/>
              <a:t>: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Consolas"/>
                <a:cs typeface="Consolas"/>
              </a:rPr>
              <a:t>&lt;script language="JavaScript" type="text/JavaScript"&gt;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&lt;!--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b="1" dirty="0">
                <a:latin typeface="Consolas"/>
                <a:cs typeface="Consolas"/>
              </a:rPr>
              <a:t>// uma linha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b="1" dirty="0">
                <a:latin typeface="Consolas"/>
                <a:cs typeface="Consolas"/>
              </a:rPr>
              <a:t>/* várias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b="1" dirty="0">
                <a:latin typeface="Consolas"/>
                <a:cs typeface="Consolas"/>
              </a:rPr>
              <a:t>linhas */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--&gt;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&lt;/script&gt;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7445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08550"/>
          </a:xfrm>
          <a:ln/>
        </p:spPr>
        <p:txBody>
          <a:bodyPr lIns="0" tIns="0" rIns="0" bIns="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Escrevendo em um documento HTML com </a:t>
            </a:r>
            <a:r>
              <a:rPr lang="pt-BR" dirty="0" err="1" smtClean="0"/>
              <a:t>JavaScript</a:t>
            </a:r>
            <a:endParaRPr lang="pt-BR" dirty="0" smtClean="0"/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>
                <a:latin typeface="Consolas"/>
                <a:cs typeface="Consolas"/>
              </a:rPr>
              <a:t>script language="JavaScript" type="text/JavaScript"</a:t>
            </a:r>
            <a:r>
              <a:rPr lang="en-US" sz="2000" dirty="0" smtClean="0">
                <a:latin typeface="Consolas"/>
                <a:cs typeface="Consolas"/>
              </a:rPr>
              <a:t>&gt;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b="1" dirty="0" err="1" smtClean="0">
                <a:latin typeface="Consolas"/>
                <a:cs typeface="Consolas"/>
              </a:rPr>
              <a:t>document.write</a:t>
            </a:r>
            <a:r>
              <a:rPr lang="pt-BR" sz="2000" b="1" dirty="0">
                <a:latin typeface="Consolas"/>
                <a:cs typeface="Consolas"/>
              </a:rPr>
              <a:t>("Escrevendo com </a:t>
            </a:r>
            <a:r>
              <a:rPr lang="pt-BR" sz="2000" b="1" dirty="0" err="1">
                <a:latin typeface="Consolas"/>
                <a:cs typeface="Consolas"/>
              </a:rPr>
              <a:t>JavaScript</a:t>
            </a:r>
            <a:r>
              <a:rPr lang="pt-BR" sz="2000" b="1" dirty="0">
                <a:latin typeface="Consolas"/>
                <a:cs typeface="Consolas"/>
              </a:rPr>
              <a:t>");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Consolas"/>
                <a:cs typeface="Consolas"/>
              </a:rPr>
              <a:t>&lt;/script</a:t>
            </a:r>
            <a:r>
              <a:rPr lang="en-US" sz="2000" dirty="0" smtClean="0">
                <a:latin typeface="Consolas"/>
                <a:cs typeface="Consolas"/>
              </a:rPr>
              <a:t>&gt;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18846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8550"/>
          </a:xfrm>
          <a:ln/>
        </p:spPr>
        <p:txBody>
          <a:bodyPr lIns="0" tIns="0" rIns="0" bIns="0"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Métodos: </a:t>
            </a:r>
            <a:r>
              <a:rPr lang="pt-BR" dirty="0" err="1"/>
              <a:t>alert</a:t>
            </a:r>
            <a:r>
              <a:rPr lang="pt-BR" dirty="0"/>
              <a:t>, </a:t>
            </a:r>
            <a:r>
              <a:rPr lang="pt-BR" dirty="0" err="1"/>
              <a:t>prompt</a:t>
            </a:r>
            <a:r>
              <a:rPr lang="pt-BR" dirty="0"/>
              <a:t> e </a:t>
            </a:r>
            <a:r>
              <a:rPr lang="pt-BR" dirty="0" err="1"/>
              <a:t>confirm</a:t>
            </a:r>
            <a:r>
              <a:rPr lang="pt-BR" dirty="0" smtClean="0"/>
              <a:t>: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Consolas"/>
                <a:cs typeface="Consolas"/>
              </a:rPr>
              <a:t>&lt;script language="JavaScript" type="text/JavaScript"&gt;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Consolas"/>
                <a:cs typeface="Consolas"/>
              </a:rPr>
              <a:t>&lt;!--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 smtClean="0">
                <a:latin typeface="Consolas"/>
                <a:cs typeface="Consolas"/>
              </a:rPr>
              <a:t>var nome = </a:t>
            </a:r>
            <a:r>
              <a:rPr lang="pt-BR" sz="2000" b="1" dirty="0" err="1" smtClean="0">
                <a:latin typeface="Consolas"/>
                <a:cs typeface="Consolas"/>
              </a:rPr>
              <a:t>prompt</a:t>
            </a:r>
            <a:r>
              <a:rPr lang="pt-BR" sz="2000" dirty="0" smtClean="0">
                <a:latin typeface="Consolas"/>
                <a:cs typeface="Consolas"/>
              </a:rPr>
              <a:t>("Digite seu nome","");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 err="1" smtClean="0">
                <a:latin typeface="Consolas"/>
                <a:cs typeface="Consolas"/>
              </a:rPr>
              <a:t>if</a:t>
            </a:r>
            <a:r>
              <a:rPr lang="pt-BR" sz="2000" dirty="0" smtClean="0">
                <a:latin typeface="Consolas"/>
                <a:cs typeface="Consolas"/>
              </a:rPr>
              <a:t>(</a:t>
            </a:r>
            <a:r>
              <a:rPr lang="pt-BR" sz="2000" b="1" dirty="0" err="1" smtClean="0">
                <a:latin typeface="Consolas"/>
                <a:cs typeface="Consolas"/>
              </a:rPr>
              <a:t>confirm</a:t>
            </a:r>
            <a:r>
              <a:rPr lang="pt-BR" sz="2000" dirty="0" smtClean="0">
                <a:latin typeface="Consolas"/>
                <a:cs typeface="Consolas"/>
              </a:rPr>
              <a:t>("Quer ver seu nome?")){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b="1" dirty="0" err="1" smtClean="0">
                <a:latin typeface="Consolas"/>
                <a:cs typeface="Consolas"/>
              </a:rPr>
              <a:t>alert</a:t>
            </a:r>
            <a:r>
              <a:rPr lang="pt-BR" sz="2000" dirty="0" smtClean="0">
                <a:latin typeface="Consolas"/>
                <a:cs typeface="Consolas"/>
              </a:rPr>
              <a:t>("Seu nome é: "+ nome);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 smtClean="0">
                <a:latin typeface="Consolas"/>
                <a:cs typeface="Consolas"/>
              </a:rPr>
              <a:t>}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 smtClean="0">
                <a:latin typeface="Consolas"/>
                <a:cs typeface="Consolas"/>
              </a:rPr>
              <a:t>--&gt;</a:t>
            </a:r>
            <a:endParaRPr lang="pt-BR" sz="2000" dirty="0">
              <a:latin typeface="Consolas"/>
              <a:cs typeface="Consolas"/>
            </a:endParaRP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>
                <a:latin typeface="Consolas"/>
                <a:cs typeface="Consolas"/>
              </a:rPr>
              <a:t>&lt;/script&gt;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595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8550"/>
          </a:xfrm>
          <a:ln/>
        </p:spPr>
        <p:txBody>
          <a:bodyPr lIns="0" tIns="0" rIns="0" bIns="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Valores e Variáveis</a:t>
            </a:r>
            <a:r>
              <a:rPr lang="pt-BR" dirty="0" smtClean="0"/>
              <a:t>: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b="1" dirty="0" err="1">
                <a:latin typeface="Times New Roman" charset="0"/>
              </a:rPr>
              <a:t>Number</a:t>
            </a:r>
            <a:r>
              <a:rPr lang="pt-BR" b="1" dirty="0">
                <a:latin typeface="Times New Roman" charset="0"/>
              </a:rPr>
              <a:t>: </a:t>
            </a:r>
            <a:r>
              <a:rPr lang="pt-BR" dirty="0">
                <a:latin typeface="Times New Roman" charset="0"/>
              </a:rPr>
              <a:t>qualquer valor numérico.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b="1" dirty="0" err="1">
                <a:latin typeface="Times New Roman" charset="0"/>
              </a:rPr>
              <a:t>String</a:t>
            </a:r>
            <a:r>
              <a:rPr lang="pt-BR" b="1" dirty="0">
                <a:latin typeface="Times New Roman" charset="0"/>
              </a:rPr>
              <a:t>: </a:t>
            </a:r>
            <a:r>
              <a:rPr lang="pt-BR" dirty="0">
                <a:latin typeface="Times New Roman" charset="0"/>
              </a:rPr>
              <a:t>caracteres entre aspas.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b="1" dirty="0" err="1">
                <a:latin typeface="Times New Roman" charset="0"/>
              </a:rPr>
              <a:t>Boolean</a:t>
            </a:r>
            <a:r>
              <a:rPr lang="pt-BR" b="1" dirty="0">
                <a:latin typeface="Times New Roman" charset="0"/>
              </a:rPr>
              <a:t>: </a:t>
            </a:r>
            <a:r>
              <a:rPr lang="pt-BR" dirty="0">
                <a:latin typeface="Times New Roman" charset="0"/>
              </a:rPr>
              <a:t>tipo lógico (</a:t>
            </a:r>
            <a:r>
              <a:rPr lang="pt-BR" dirty="0" err="1">
                <a:latin typeface="Times New Roman" charset="0"/>
              </a:rPr>
              <a:t>true</a:t>
            </a:r>
            <a:r>
              <a:rPr lang="pt-BR" dirty="0">
                <a:latin typeface="Times New Roman" charset="0"/>
              </a:rPr>
              <a:t>/false).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b="1" dirty="0" err="1" smtClean="0">
                <a:latin typeface="Times New Roman" charset="0"/>
              </a:rPr>
              <a:t>Undefined</a:t>
            </a:r>
            <a:r>
              <a:rPr lang="pt-BR" b="1" dirty="0" smtClean="0">
                <a:latin typeface="Times New Roman" charset="0"/>
              </a:rPr>
              <a:t>: </a:t>
            </a:r>
            <a:r>
              <a:rPr lang="pt-BR" dirty="0" smtClean="0">
                <a:latin typeface="Times New Roman" charset="0"/>
              </a:rPr>
              <a:t>indefinido.</a:t>
            </a:r>
            <a:endParaRPr lang="pt-BR" dirty="0">
              <a:latin typeface="Times New Roman" charset="0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b="1" dirty="0" err="1">
                <a:latin typeface="Times New Roman" charset="0"/>
              </a:rPr>
              <a:t>Object</a:t>
            </a:r>
            <a:r>
              <a:rPr lang="pt-BR" b="1" dirty="0">
                <a:latin typeface="Times New Roman" charset="0"/>
              </a:rPr>
              <a:t>: </a:t>
            </a:r>
            <a:r>
              <a:rPr lang="pt-BR" dirty="0">
                <a:latin typeface="Times New Roman" charset="0"/>
              </a:rPr>
              <a:t>qualquer valor associado ao objeto.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8735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8550"/>
          </a:xfrm>
          <a:ln/>
        </p:spPr>
        <p:txBody>
          <a:bodyPr lIns="0" tIns="0" rIns="0" bIns="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Valores e Variáveis</a:t>
            </a:r>
            <a:r>
              <a:rPr lang="pt-BR" dirty="0" smtClean="0"/>
              <a:t>: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 smtClean="0"/>
          </a:p>
          <a:p>
            <a:pPr marL="40005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Consolas"/>
                <a:cs typeface="Consolas"/>
              </a:rPr>
              <a:t>&lt;script language="JavaScript" type="text/JavaScript"&gt;</a:t>
            </a:r>
          </a:p>
          <a:p>
            <a:pPr marL="40005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Consolas"/>
                <a:cs typeface="Consolas"/>
              </a:rPr>
              <a:t>	&lt;!--</a:t>
            </a:r>
          </a:p>
          <a:p>
            <a:pPr marL="40005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Consolas"/>
                <a:cs typeface="Consolas"/>
              </a:rPr>
              <a:t>		</a:t>
            </a:r>
            <a:r>
              <a:rPr lang="en-US" sz="2000" dirty="0" err="1">
                <a:latin typeface="Consolas"/>
                <a:cs typeface="Consolas"/>
              </a:rPr>
              <a:t>var</a:t>
            </a:r>
            <a:r>
              <a:rPr lang="en-US" sz="2000" dirty="0">
                <a:latin typeface="Consolas"/>
                <a:cs typeface="Consolas"/>
              </a:rPr>
              <a:t> x = new Object();</a:t>
            </a:r>
          </a:p>
          <a:p>
            <a:pPr marL="40005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Consolas"/>
                <a:cs typeface="Consolas"/>
              </a:rPr>
              <a:t>		alert(</a:t>
            </a:r>
            <a:r>
              <a:rPr lang="en-US" sz="2000" dirty="0" err="1">
                <a:latin typeface="Consolas"/>
                <a:cs typeface="Consolas"/>
              </a:rPr>
              <a:t>typeof</a:t>
            </a:r>
            <a:r>
              <a:rPr lang="en-US" sz="2000" dirty="0">
                <a:latin typeface="Consolas"/>
                <a:cs typeface="Consolas"/>
              </a:rPr>
              <a:t>(x));</a:t>
            </a:r>
          </a:p>
          <a:p>
            <a:pPr marL="40005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Consolas"/>
                <a:cs typeface="Consolas"/>
              </a:rPr>
              <a:t>	--&gt;</a:t>
            </a:r>
          </a:p>
          <a:p>
            <a:pPr marL="400050" lvl="1" indent="0"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Consolas"/>
                <a:cs typeface="Consolas"/>
              </a:rPr>
              <a:t>	&lt;/script&gt;</a:t>
            </a:r>
            <a:endParaRPr lang="pt-BR" sz="2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0382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8550"/>
          </a:xfrm>
          <a:ln/>
        </p:spPr>
        <p:txBody>
          <a:bodyPr lIns="0" tIns="0" rIns="0" bIns="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Operadores: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Operadores Aritméticos: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+ soma (números) ou concatena (</a:t>
            </a:r>
            <a:r>
              <a:rPr lang="pt-BR" dirty="0" err="1"/>
              <a:t>string</a:t>
            </a:r>
            <a:r>
              <a:rPr lang="pt-BR" dirty="0"/>
              <a:t>)‏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- subtração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* multiplicação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/ divisão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% MOD (resto da divisão inteira)‏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-</a:t>
            </a:r>
            <a:r>
              <a:rPr lang="pt-BR" dirty="0" err="1"/>
              <a:t>variavel</a:t>
            </a:r>
            <a:r>
              <a:rPr lang="pt-BR" dirty="0"/>
              <a:t> inverte o sinal da </a:t>
            </a:r>
            <a:r>
              <a:rPr lang="pt-BR" dirty="0" err="1"/>
              <a:t>variavel</a:t>
            </a:r>
            <a:endParaRPr lang="pt-BR" dirty="0"/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 err="1"/>
              <a:t>variavel</a:t>
            </a:r>
            <a:r>
              <a:rPr lang="pt-BR" dirty="0"/>
              <a:t>++, ++</a:t>
            </a:r>
            <a:r>
              <a:rPr lang="pt-BR" dirty="0" err="1"/>
              <a:t>variavel</a:t>
            </a:r>
            <a:r>
              <a:rPr lang="pt-BR" dirty="0"/>
              <a:t> soma um a variável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 err="1"/>
              <a:t>variavel</a:t>
            </a:r>
            <a:r>
              <a:rPr lang="pt-BR" dirty="0"/>
              <a:t>--, --</a:t>
            </a:r>
            <a:r>
              <a:rPr lang="pt-BR" dirty="0" err="1"/>
              <a:t>variavel</a:t>
            </a:r>
            <a:r>
              <a:rPr lang="pt-BR" dirty="0"/>
              <a:t> subtrai um da variável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477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8550"/>
          </a:xfrm>
          <a:ln/>
        </p:spPr>
        <p:txBody>
          <a:bodyPr lIns="0" tIns="0" rIns="0" bIns="0">
            <a:normAutofit lnSpcReduction="10000"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Operadores: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Operadores Lógicos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== igual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!= diferente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&gt; maior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&gt;= maior ou igual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&lt; menor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&lt;= menor ou igual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&amp;&amp; e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|| ou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! não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360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22413"/>
            <a:ext cx="8686800" cy="5238750"/>
          </a:xfrm>
          <a:ln/>
        </p:spPr>
        <p:txBody>
          <a:bodyPr lIns="0" tIns="0" rIns="0" bIns="0">
            <a:normAutofit lnSpcReduction="10000"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Caracteres especiais: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\</a:t>
            </a:r>
            <a:r>
              <a:rPr lang="pt-BR" dirty="0" err="1"/>
              <a:t>n</a:t>
            </a:r>
            <a:r>
              <a:rPr lang="pt-BR" dirty="0"/>
              <a:t> quebra de linha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\</a:t>
            </a:r>
            <a:r>
              <a:rPr lang="pt-BR" dirty="0" err="1"/>
              <a:t>t</a:t>
            </a:r>
            <a:r>
              <a:rPr lang="pt-BR" dirty="0"/>
              <a:t> tabulação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\' aspas simples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\" aspas duplas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\\ </a:t>
            </a:r>
            <a:r>
              <a:rPr lang="en-US" dirty="0" err="1"/>
              <a:t>barra</a:t>
            </a:r>
            <a:r>
              <a:rPr lang="en-US" dirty="0"/>
              <a:t> </a:t>
            </a:r>
            <a:r>
              <a:rPr lang="en-US" dirty="0" err="1"/>
              <a:t>invertida</a:t>
            </a:r>
            <a:endParaRPr lang="en-US" dirty="0"/>
          </a:p>
          <a:p>
            <a:pP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>
              <a:latin typeface="Consolas"/>
              <a:cs typeface="Consolas"/>
            </a:endParaRP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900" dirty="0">
                <a:latin typeface="Consolas"/>
                <a:cs typeface="Consolas"/>
              </a:rPr>
              <a:t>&lt;script language="JavaScript" type="text/JavaScript"&gt;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900" dirty="0">
                <a:latin typeface="Consolas"/>
                <a:cs typeface="Consolas"/>
              </a:rPr>
              <a:t>&lt;!--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900" dirty="0" err="1">
                <a:latin typeface="Consolas"/>
                <a:cs typeface="Consolas"/>
              </a:rPr>
              <a:t>alert</a:t>
            </a:r>
            <a:r>
              <a:rPr lang="pt-BR" sz="1900" dirty="0">
                <a:latin typeface="Consolas"/>
                <a:cs typeface="Consolas"/>
              </a:rPr>
              <a:t>("Você preencheu seu formulário de forma \'incorreta\', verifique os seguintes campos: \</a:t>
            </a:r>
            <a:r>
              <a:rPr lang="pt-BR" sz="1900" dirty="0" err="1">
                <a:latin typeface="Consolas"/>
                <a:cs typeface="Consolas"/>
              </a:rPr>
              <a:t>n</a:t>
            </a:r>
            <a:r>
              <a:rPr lang="pt-BR" sz="1900" dirty="0">
                <a:latin typeface="Consolas"/>
                <a:cs typeface="Consolas"/>
              </a:rPr>
              <a:t>\</a:t>
            </a:r>
            <a:r>
              <a:rPr lang="pt-BR" sz="1900" dirty="0" err="1">
                <a:latin typeface="Consolas"/>
                <a:cs typeface="Consolas"/>
              </a:rPr>
              <a:t>t</a:t>
            </a:r>
            <a:r>
              <a:rPr lang="pt-BR" sz="1900" dirty="0">
                <a:latin typeface="Consolas"/>
                <a:cs typeface="Consolas"/>
              </a:rPr>
              <a:t> Nome \</a:t>
            </a:r>
            <a:r>
              <a:rPr lang="pt-BR" sz="1900" dirty="0" err="1">
                <a:latin typeface="Consolas"/>
                <a:cs typeface="Consolas"/>
              </a:rPr>
              <a:t>n</a:t>
            </a:r>
            <a:r>
              <a:rPr lang="pt-BR" sz="1900" dirty="0">
                <a:latin typeface="Consolas"/>
                <a:cs typeface="Consolas"/>
              </a:rPr>
              <a:t>\</a:t>
            </a:r>
            <a:r>
              <a:rPr lang="pt-BR" sz="1900" dirty="0" err="1">
                <a:latin typeface="Consolas"/>
                <a:cs typeface="Consolas"/>
              </a:rPr>
              <a:t>t</a:t>
            </a:r>
            <a:r>
              <a:rPr lang="pt-BR" sz="1900" dirty="0">
                <a:latin typeface="Consolas"/>
                <a:cs typeface="Consolas"/>
              </a:rPr>
              <a:t> Endereço");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900" dirty="0">
                <a:latin typeface="Consolas"/>
                <a:cs typeface="Consolas"/>
              </a:rPr>
              <a:t>--&gt;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900" dirty="0">
                <a:latin typeface="Consolas"/>
                <a:cs typeface="Consolas"/>
              </a:rPr>
              <a:t>&lt;/script&gt;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119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attFill prst="pct5">
            <a:fgClr>
              <a:prstClr val="black"/>
            </a:fgClr>
            <a:bgClr>
              <a:prstClr val="white"/>
            </a:bgClr>
          </a:pattFill>
        </p:spPr>
        <p:txBody>
          <a:bodyPr>
            <a:normAutofit/>
          </a:bodyPr>
          <a:lstStyle/>
          <a:p>
            <a:pPr algn="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Agenda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Introdução ao </a:t>
            </a:r>
            <a:r>
              <a:rPr lang="pt-BR" dirty="0" err="1" smtClean="0"/>
              <a:t>JavaScript</a:t>
            </a:r>
            <a:r>
              <a:rPr lang="pt-BR" dirty="0" smtClean="0"/>
              <a:t>;</a:t>
            </a:r>
          </a:p>
          <a:p>
            <a:r>
              <a:rPr lang="pt-BR" dirty="0" smtClean="0"/>
              <a:t>Formas de utilização;</a:t>
            </a:r>
          </a:p>
          <a:p>
            <a:r>
              <a:rPr lang="pt-BR" dirty="0" smtClean="0"/>
              <a:t>Métodos;</a:t>
            </a:r>
          </a:p>
          <a:p>
            <a:r>
              <a:rPr lang="pt-BR" dirty="0" smtClean="0"/>
              <a:t>Valores e Variáveis;</a:t>
            </a:r>
          </a:p>
          <a:p>
            <a:r>
              <a:rPr lang="pt-BR" dirty="0" smtClean="0"/>
              <a:t>Operadores;</a:t>
            </a:r>
          </a:p>
          <a:p>
            <a:r>
              <a:rPr lang="pt-BR" dirty="0" smtClean="0"/>
              <a:t>Caracteres especiais;</a:t>
            </a:r>
          </a:p>
          <a:p>
            <a:r>
              <a:rPr lang="pt-BR" dirty="0" smtClean="0"/>
              <a:t>Estruturas de decisão;</a:t>
            </a:r>
          </a:p>
          <a:p>
            <a:r>
              <a:rPr lang="pt-BR" dirty="0" smtClean="0"/>
              <a:t>Estruturas de repetição.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186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8550"/>
          </a:xfrm>
          <a:ln/>
        </p:spPr>
        <p:txBody>
          <a:bodyPr lIns="0" tIns="0" rIns="0" bIns="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Comando </a:t>
            </a:r>
            <a:r>
              <a:rPr lang="pt-BR" dirty="0" err="1"/>
              <a:t>if</a:t>
            </a:r>
            <a:r>
              <a:rPr lang="pt-BR" dirty="0"/>
              <a:t>:</a:t>
            </a:r>
          </a:p>
          <a:p>
            <a:pP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 err="1">
                <a:latin typeface="Consolas"/>
                <a:cs typeface="Consolas"/>
              </a:rPr>
              <a:t>if</a:t>
            </a:r>
            <a:r>
              <a:rPr lang="pt-BR" sz="2400" dirty="0">
                <a:latin typeface="Consolas"/>
                <a:cs typeface="Consolas"/>
              </a:rPr>
              <a:t>(condição){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 smtClean="0">
                <a:latin typeface="Consolas"/>
                <a:cs typeface="Consolas"/>
              </a:rPr>
              <a:t>	bloco </a:t>
            </a:r>
            <a:r>
              <a:rPr lang="pt-BR" sz="2400" dirty="0">
                <a:latin typeface="Consolas"/>
                <a:cs typeface="Consolas"/>
              </a:rPr>
              <a:t>de comandos para condição verdadeira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}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 err="1">
                <a:latin typeface="Consolas"/>
                <a:cs typeface="Consolas"/>
              </a:rPr>
              <a:t>else</a:t>
            </a:r>
            <a:r>
              <a:rPr lang="pt-BR" sz="2400" dirty="0">
                <a:latin typeface="Consolas"/>
                <a:cs typeface="Consolas"/>
              </a:rPr>
              <a:t>{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 smtClean="0">
                <a:latin typeface="Consolas"/>
                <a:cs typeface="Consolas"/>
              </a:rPr>
              <a:t>	bloco </a:t>
            </a:r>
            <a:r>
              <a:rPr lang="pt-BR" sz="2400" dirty="0">
                <a:latin typeface="Consolas"/>
                <a:cs typeface="Consolas"/>
              </a:rPr>
              <a:t>de comandos para condição falsa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209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9538"/>
            <a:ext cx="8229600" cy="5446712"/>
          </a:xfrm>
          <a:ln/>
        </p:spPr>
        <p:txBody>
          <a:bodyPr lIns="0" tIns="0" rIns="0" bIns="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Comando </a:t>
            </a:r>
            <a:r>
              <a:rPr lang="pt-BR" dirty="0" err="1"/>
              <a:t>if</a:t>
            </a:r>
            <a:r>
              <a:rPr lang="pt-BR" dirty="0"/>
              <a:t> exemplo</a:t>
            </a:r>
            <a:r>
              <a:rPr lang="pt-BR" dirty="0" smtClean="0"/>
              <a:t>:</a:t>
            </a:r>
            <a:endParaRPr lang="en-US" sz="2000" dirty="0"/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err="1">
                <a:latin typeface="Consolas"/>
                <a:cs typeface="Consolas"/>
              </a:rPr>
              <a:t>var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idade</a:t>
            </a:r>
            <a:r>
              <a:rPr lang="en-US" sz="2200" dirty="0">
                <a:latin typeface="Consolas"/>
                <a:cs typeface="Consolas"/>
              </a:rPr>
              <a:t> = prompt("</a:t>
            </a:r>
            <a:r>
              <a:rPr lang="en-US" sz="2200" dirty="0" err="1">
                <a:latin typeface="Consolas"/>
                <a:cs typeface="Consolas"/>
              </a:rPr>
              <a:t>Digite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sua</a:t>
            </a:r>
            <a:r>
              <a:rPr lang="en-US" sz="2200" dirty="0">
                <a:latin typeface="Consolas"/>
                <a:cs typeface="Consolas"/>
              </a:rPr>
              <a:t> </a:t>
            </a:r>
            <a:r>
              <a:rPr lang="en-US" sz="2200" dirty="0" err="1">
                <a:latin typeface="Consolas"/>
                <a:cs typeface="Consolas"/>
              </a:rPr>
              <a:t>idade</a:t>
            </a:r>
            <a:r>
              <a:rPr lang="en-US" sz="2200" dirty="0">
                <a:latin typeface="Consolas"/>
                <a:cs typeface="Consolas"/>
              </a:rPr>
              <a:t>","");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 err="1">
                <a:latin typeface="Consolas"/>
                <a:cs typeface="Consolas"/>
              </a:rPr>
              <a:t>if</a:t>
            </a:r>
            <a:r>
              <a:rPr lang="pt-BR" sz="2200" dirty="0">
                <a:latin typeface="Consolas"/>
                <a:cs typeface="Consolas"/>
              </a:rPr>
              <a:t>(</a:t>
            </a:r>
            <a:r>
              <a:rPr lang="pt-BR" sz="2200" dirty="0" err="1">
                <a:latin typeface="Consolas"/>
                <a:cs typeface="Consolas"/>
              </a:rPr>
              <a:t>isNaN</a:t>
            </a:r>
            <a:r>
              <a:rPr lang="pt-BR" sz="2200" dirty="0">
                <a:latin typeface="Consolas"/>
                <a:cs typeface="Consolas"/>
              </a:rPr>
              <a:t>(idade)){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 err="1">
                <a:latin typeface="Consolas"/>
                <a:cs typeface="Consolas"/>
              </a:rPr>
              <a:t>alert</a:t>
            </a:r>
            <a:r>
              <a:rPr lang="pt-BR" sz="2200" dirty="0">
                <a:latin typeface="Consolas"/>
                <a:cs typeface="Consolas"/>
              </a:rPr>
              <a:t>("Valor inválido!");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}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 err="1">
                <a:latin typeface="Consolas"/>
                <a:cs typeface="Consolas"/>
              </a:rPr>
              <a:t>else</a:t>
            </a:r>
            <a:r>
              <a:rPr lang="pt-BR" sz="2200" dirty="0">
                <a:latin typeface="Consolas"/>
                <a:cs typeface="Consolas"/>
              </a:rPr>
              <a:t>{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 err="1">
                <a:latin typeface="Consolas"/>
                <a:cs typeface="Consolas"/>
              </a:rPr>
              <a:t>if</a:t>
            </a:r>
            <a:r>
              <a:rPr lang="pt-BR" sz="2200" dirty="0">
                <a:latin typeface="Consolas"/>
                <a:cs typeface="Consolas"/>
              </a:rPr>
              <a:t>(idade&gt;=18){</a:t>
            </a:r>
          </a:p>
          <a:p>
            <a:pPr lvl="3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 err="1">
                <a:latin typeface="Consolas"/>
                <a:cs typeface="Consolas"/>
              </a:rPr>
              <a:t>alert</a:t>
            </a:r>
            <a:r>
              <a:rPr lang="pt-BR" sz="2200" dirty="0">
                <a:latin typeface="Consolas"/>
                <a:cs typeface="Consolas"/>
              </a:rPr>
              <a:t>("Ok, acesse o site.");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}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 err="1">
                <a:latin typeface="Consolas"/>
                <a:cs typeface="Consolas"/>
              </a:rPr>
              <a:t>else</a:t>
            </a:r>
            <a:r>
              <a:rPr lang="pt-BR" sz="2200" dirty="0">
                <a:latin typeface="Consolas"/>
                <a:cs typeface="Consolas"/>
              </a:rPr>
              <a:t>{</a:t>
            </a:r>
          </a:p>
          <a:p>
            <a:pPr lvl="3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 err="1">
                <a:latin typeface="Consolas"/>
                <a:cs typeface="Consolas"/>
              </a:rPr>
              <a:t>alert</a:t>
            </a:r>
            <a:r>
              <a:rPr lang="pt-BR" sz="2200" dirty="0">
                <a:latin typeface="Consolas"/>
                <a:cs typeface="Consolas"/>
              </a:rPr>
              <a:t>("Você não pode acessar esse site!");	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}	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}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364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8550"/>
          </a:xfrm>
          <a:ln/>
        </p:spPr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Comando switch: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switch(atributo){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case valor1: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		bloco de comandos;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		break;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case valor2: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		bloco de comandos;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		break;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default: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		bloco de comandos;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417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8913"/>
            <a:ext cx="8686800" cy="5657850"/>
          </a:xfrm>
          <a:ln/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Comando switch exemplo: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900" dirty="0"/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1900" dirty="0">
                <a:latin typeface="Consolas"/>
                <a:cs typeface="Consolas"/>
              </a:rPr>
              <a:t>	</a:t>
            </a:r>
            <a:r>
              <a:rPr lang="pt-BR" sz="2200" dirty="0">
                <a:latin typeface="Consolas"/>
                <a:cs typeface="Consolas"/>
              </a:rPr>
              <a:t>var </a:t>
            </a:r>
            <a:r>
              <a:rPr lang="pt-BR" sz="2200" dirty="0" err="1">
                <a:latin typeface="Consolas"/>
                <a:cs typeface="Consolas"/>
              </a:rPr>
              <a:t>x</a:t>
            </a:r>
            <a:r>
              <a:rPr lang="pt-BR" sz="2200" dirty="0">
                <a:latin typeface="Consolas"/>
                <a:cs typeface="Consolas"/>
              </a:rPr>
              <a:t>=</a:t>
            </a:r>
            <a:r>
              <a:rPr lang="pt-BR" sz="2200" dirty="0" err="1">
                <a:latin typeface="Consolas"/>
                <a:cs typeface="Consolas"/>
              </a:rPr>
              <a:t>prompt</a:t>
            </a:r>
            <a:r>
              <a:rPr lang="pt-BR" sz="2200" dirty="0">
                <a:latin typeface="Consolas"/>
                <a:cs typeface="Consolas"/>
              </a:rPr>
              <a:t>("Entre com um número inteiro","");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	</a:t>
            </a:r>
            <a:r>
              <a:rPr lang="en-US" sz="2200" dirty="0" err="1">
                <a:latin typeface="Consolas"/>
                <a:cs typeface="Consolas"/>
              </a:rPr>
              <a:t>var</a:t>
            </a:r>
            <a:r>
              <a:rPr lang="en-US" sz="2200" dirty="0">
                <a:latin typeface="Consolas"/>
                <a:cs typeface="Consolas"/>
              </a:rPr>
              <a:t> aux = x%2;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>
                <a:latin typeface="Consolas"/>
                <a:cs typeface="Consolas"/>
              </a:rPr>
              <a:t>	switch(aux){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>
                <a:latin typeface="Consolas"/>
                <a:cs typeface="Consolas"/>
              </a:rPr>
              <a:t>		 </a:t>
            </a:r>
            <a:r>
              <a:rPr lang="en-US" sz="2200" dirty="0" smtClean="0">
                <a:latin typeface="Consolas"/>
                <a:cs typeface="Consolas"/>
              </a:rPr>
              <a:t> </a:t>
            </a:r>
            <a:r>
              <a:rPr lang="pt-BR" sz="2200" dirty="0" smtClean="0">
                <a:latin typeface="Consolas"/>
                <a:cs typeface="Consolas"/>
              </a:rPr>
              <a:t>case </a:t>
            </a:r>
            <a:r>
              <a:rPr lang="pt-BR" sz="2200" dirty="0">
                <a:latin typeface="Consolas"/>
                <a:cs typeface="Consolas"/>
              </a:rPr>
              <a:t>0: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			</a:t>
            </a:r>
            <a:r>
              <a:rPr lang="pt-BR" sz="2200" dirty="0" err="1">
                <a:latin typeface="Consolas"/>
                <a:cs typeface="Consolas"/>
              </a:rPr>
              <a:t>alert</a:t>
            </a:r>
            <a:r>
              <a:rPr lang="pt-BR" sz="2200" dirty="0">
                <a:latin typeface="Consolas"/>
                <a:cs typeface="Consolas"/>
              </a:rPr>
              <a:t>("Número par");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			break;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		</a:t>
            </a:r>
            <a:r>
              <a:rPr lang="pt-BR" sz="2200" dirty="0" smtClean="0">
                <a:latin typeface="Consolas"/>
                <a:cs typeface="Consolas"/>
              </a:rPr>
              <a:t>  case </a:t>
            </a:r>
            <a:r>
              <a:rPr lang="pt-BR" sz="2200" dirty="0">
                <a:latin typeface="Consolas"/>
                <a:cs typeface="Consolas"/>
              </a:rPr>
              <a:t>1: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			</a:t>
            </a:r>
            <a:r>
              <a:rPr lang="pt-BR" sz="2200" dirty="0" err="1">
                <a:latin typeface="Consolas"/>
                <a:cs typeface="Consolas"/>
              </a:rPr>
              <a:t>alert</a:t>
            </a:r>
            <a:r>
              <a:rPr lang="pt-BR" sz="2200" dirty="0">
                <a:latin typeface="Consolas"/>
                <a:cs typeface="Consolas"/>
              </a:rPr>
              <a:t>("Número ímpar");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			break;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		</a:t>
            </a:r>
            <a:r>
              <a:rPr lang="pt-BR" sz="2200" dirty="0" smtClean="0">
                <a:latin typeface="Consolas"/>
                <a:cs typeface="Consolas"/>
              </a:rPr>
              <a:t>  default</a:t>
            </a:r>
            <a:r>
              <a:rPr lang="pt-BR" sz="2200" dirty="0">
                <a:latin typeface="Consolas"/>
                <a:cs typeface="Consolas"/>
              </a:rPr>
              <a:t>: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			</a:t>
            </a:r>
            <a:r>
              <a:rPr lang="pt-BR" sz="2200" dirty="0" err="1">
                <a:latin typeface="Consolas"/>
                <a:cs typeface="Consolas"/>
              </a:rPr>
              <a:t>alert</a:t>
            </a:r>
            <a:r>
              <a:rPr lang="pt-BR" sz="2200" dirty="0">
                <a:latin typeface="Consolas"/>
                <a:cs typeface="Consolas"/>
              </a:rPr>
              <a:t>("Valor inválido");</a:t>
            </a:r>
          </a:p>
          <a:p>
            <a:pPr lvl="1">
              <a:lnSpc>
                <a:spcPct val="9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	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8745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8550"/>
          </a:xfrm>
          <a:ln/>
        </p:spPr>
        <p:txBody>
          <a:bodyPr lIns="0" tIns="0" rIns="0" bIns="0"/>
          <a:lstStyle/>
          <a:p>
            <a:pPr marL="533400" indent="-5334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Comando </a:t>
            </a:r>
            <a:r>
              <a:rPr lang="pt-BR" dirty="0" err="1"/>
              <a:t>while</a:t>
            </a:r>
            <a:r>
              <a:rPr lang="pt-BR" dirty="0"/>
              <a:t>:</a:t>
            </a:r>
          </a:p>
          <a:p>
            <a:pPr marL="533400" indent="-533400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marL="914400" lvl="1" indent="-457200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 err="1">
                <a:latin typeface="Consolas"/>
                <a:cs typeface="Consolas"/>
              </a:rPr>
              <a:t>while</a:t>
            </a:r>
            <a:r>
              <a:rPr lang="pt-BR" dirty="0">
                <a:latin typeface="Consolas"/>
                <a:cs typeface="Consolas"/>
              </a:rPr>
              <a:t>(condição){</a:t>
            </a:r>
          </a:p>
          <a:p>
            <a:pPr marL="914400" lvl="1" indent="-457200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bloco de comandos</a:t>
            </a:r>
          </a:p>
          <a:p>
            <a:pPr marL="914400" lvl="1" indent="-457200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}</a:t>
            </a:r>
          </a:p>
          <a:p>
            <a:pPr marL="914400" lvl="1" indent="-457200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2855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6538"/>
            <a:ext cx="8686800" cy="4652962"/>
          </a:xfrm>
          <a:ln/>
        </p:spPr>
        <p:txBody>
          <a:bodyPr lIns="0" tIns="0" rIns="0" bIns="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Comando </a:t>
            </a:r>
            <a:r>
              <a:rPr lang="pt-BR" dirty="0" err="1"/>
              <a:t>while</a:t>
            </a:r>
            <a:r>
              <a:rPr lang="pt-BR" dirty="0"/>
              <a:t> exemplo: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Consolas"/>
              <a:cs typeface="Consolas"/>
            </a:endParaRP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var idade;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</a:t>
            </a:r>
            <a:r>
              <a:rPr lang="pt-BR" dirty="0" err="1">
                <a:latin typeface="Consolas"/>
                <a:cs typeface="Consolas"/>
              </a:rPr>
              <a:t>while</a:t>
            </a:r>
            <a:r>
              <a:rPr lang="pt-BR" dirty="0">
                <a:latin typeface="Consolas"/>
                <a:cs typeface="Consolas"/>
              </a:rPr>
              <a:t>(</a:t>
            </a:r>
            <a:r>
              <a:rPr lang="pt-BR" dirty="0" err="1">
                <a:latin typeface="Consolas"/>
                <a:cs typeface="Consolas"/>
              </a:rPr>
              <a:t>isNaN</a:t>
            </a:r>
            <a:r>
              <a:rPr lang="pt-BR" dirty="0">
                <a:latin typeface="Consolas"/>
                <a:cs typeface="Consolas"/>
              </a:rPr>
              <a:t>(idade)){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	idade =  </a:t>
            </a:r>
            <a:r>
              <a:rPr lang="pt-BR" dirty="0" err="1">
                <a:latin typeface="Consolas"/>
                <a:cs typeface="Consolas"/>
              </a:rPr>
              <a:t>prompt</a:t>
            </a:r>
            <a:r>
              <a:rPr lang="pt-BR" dirty="0">
                <a:latin typeface="Consolas"/>
                <a:cs typeface="Consolas"/>
              </a:rPr>
              <a:t>("Digite </a:t>
            </a:r>
            <a:r>
              <a:rPr lang="pt-BR" dirty="0" smtClean="0">
                <a:latin typeface="Consolas"/>
                <a:cs typeface="Consolas"/>
              </a:rPr>
              <a:t>a </a:t>
            </a:r>
            <a:r>
              <a:rPr lang="pt-BR" dirty="0">
                <a:latin typeface="Consolas"/>
                <a:cs typeface="Consolas"/>
              </a:rPr>
              <a:t>idade","");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}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</a:t>
            </a:r>
            <a:r>
              <a:rPr lang="pt-BR" dirty="0" err="1">
                <a:latin typeface="Consolas"/>
                <a:cs typeface="Consolas"/>
              </a:rPr>
              <a:t>alert</a:t>
            </a:r>
            <a:r>
              <a:rPr lang="pt-BR" dirty="0">
                <a:latin typeface="Consolas"/>
                <a:cs typeface="Consolas"/>
              </a:rPr>
              <a:t>("Sua idade é: "+idade);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47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08550"/>
          </a:xfrm>
          <a:ln/>
        </p:spPr>
        <p:txBody>
          <a:bodyPr lIns="0" tIns="0" rIns="0" bIns="0"/>
          <a:lstStyle/>
          <a:p>
            <a:pPr marL="533400" indent="-5334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Comando do </a:t>
            </a:r>
            <a:r>
              <a:rPr lang="pt-BR" dirty="0" err="1"/>
              <a:t>while</a:t>
            </a:r>
            <a:r>
              <a:rPr lang="pt-BR" dirty="0"/>
              <a:t>:</a:t>
            </a:r>
          </a:p>
          <a:p>
            <a:pPr marL="533400" indent="-533400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marL="914400" lvl="1" indent="-457200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do{</a:t>
            </a:r>
          </a:p>
          <a:p>
            <a:pPr marL="914400" lvl="1" indent="-457200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Consolas"/>
                <a:cs typeface="Consolas"/>
              </a:rPr>
              <a:t>	bloco de comandos</a:t>
            </a:r>
            <a:endParaRPr lang="en-US" dirty="0">
              <a:latin typeface="Consolas"/>
              <a:cs typeface="Consolas"/>
            </a:endParaRPr>
          </a:p>
          <a:p>
            <a:pPr marL="914400" lvl="1" indent="-457200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Consolas"/>
                <a:cs typeface="Consolas"/>
              </a:rPr>
              <a:t>} while(</a:t>
            </a:r>
            <a:r>
              <a:rPr lang="en-US" dirty="0" err="1">
                <a:latin typeface="Consolas"/>
                <a:cs typeface="Consolas"/>
              </a:rPr>
              <a:t>condição</a:t>
            </a:r>
            <a:r>
              <a:rPr lang="en-US" dirty="0">
                <a:latin typeface="Consolas"/>
                <a:cs typeface="Consolas"/>
              </a:rPr>
              <a:t>);</a:t>
            </a:r>
            <a:endParaRPr lang="pt-BR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731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4" y="1490663"/>
            <a:ext cx="8670925" cy="4732337"/>
          </a:xfrm>
          <a:ln/>
        </p:spPr>
        <p:txBody>
          <a:bodyPr lIns="0" tIns="0" rIns="0" bIns="0"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Comando do </a:t>
            </a:r>
            <a:r>
              <a:rPr lang="pt-BR" sz="2400" dirty="0" err="1"/>
              <a:t>while</a:t>
            </a:r>
            <a:r>
              <a:rPr lang="pt-BR" sz="2400" dirty="0"/>
              <a:t> exemplo: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/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/>
              <a:t>	</a:t>
            </a:r>
            <a:r>
              <a:rPr lang="pt-BR" sz="2400" dirty="0">
                <a:latin typeface="Consolas"/>
                <a:cs typeface="Consolas"/>
              </a:rPr>
              <a:t>var idade = 10;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	do{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		 </a:t>
            </a:r>
            <a:r>
              <a:rPr lang="pt-BR" sz="2400" dirty="0" smtClean="0">
                <a:latin typeface="Consolas"/>
                <a:cs typeface="Consolas"/>
              </a:rPr>
              <a:t>    idade </a:t>
            </a:r>
            <a:r>
              <a:rPr lang="pt-BR" sz="2400" dirty="0">
                <a:latin typeface="Consolas"/>
                <a:cs typeface="Consolas"/>
              </a:rPr>
              <a:t>=  </a:t>
            </a:r>
            <a:r>
              <a:rPr lang="pt-BR" sz="2400" dirty="0" err="1">
                <a:latin typeface="Consolas"/>
                <a:cs typeface="Consolas"/>
              </a:rPr>
              <a:t>prompt</a:t>
            </a:r>
            <a:r>
              <a:rPr lang="pt-BR" sz="2400" dirty="0">
                <a:latin typeface="Consolas"/>
                <a:cs typeface="Consolas"/>
              </a:rPr>
              <a:t>("Digite sua idade","");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	} </a:t>
            </a:r>
            <a:r>
              <a:rPr lang="pt-BR" sz="2400" dirty="0" err="1">
                <a:latin typeface="Consolas"/>
                <a:cs typeface="Consolas"/>
              </a:rPr>
              <a:t>while</a:t>
            </a:r>
            <a:r>
              <a:rPr lang="pt-BR" sz="2400" dirty="0">
                <a:latin typeface="Consolas"/>
                <a:cs typeface="Consolas"/>
              </a:rPr>
              <a:t>(</a:t>
            </a:r>
            <a:r>
              <a:rPr lang="pt-BR" sz="2400" dirty="0" err="1">
                <a:latin typeface="Consolas"/>
                <a:cs typeface="Consolas"/>
              </a:rPr>
              <a:t>isNaN</a:t>
            </a:r>
            <a:r>
              <a:rPr lang="pt-BR" sz="2400" dirty="0">
                <a:latin typeface="Consolas"/>
                <a:cs typeface="Consolas"/>
              </a:rPr>
              <a:t>(idade));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	</a:t>
            </a:r>
            <a:r>
              <a:rPr lang="pt-BR" sz="2400" dirty="0" err="1">
                <a:latin typeface="Consolas"/>
                <a:cs typeface="Consolas"/>
              </a:rPr>
              <a:t>alert</a:t>
            </a:r>
            <a:r>
              <a:rPr lang="pt-BR" sz="2400" dirty="0">
                <a:latin typeface="Consolas"/>
                <a:cs typeface="Consolas"/>
              </a:rPr>
              <a:t>("Sua idade é: "+idade);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228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08550"/>
          </a:xfrm>
          <a:ln/>
        </p:spPr>
        <p:txBody>
          <a:bodyPr lIns="0" tIns="0" rIns="0" bIns="0"/>
          <a:lstStyle/>
          <a:p>
            <a:pPr marL="533400" indent="-5334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Comando for:</a:t>
            </a:r>
          </a:p>
          <a:p>
            <a:pPr marL="533400" indent="-533400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marL="914400" lvl="1" indent="-457200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for(atributo inicial; condição; incremento){</a:t>
            </a:r>
          </a:p>
          <a:p>
            <a:pPr marL="914400" lvl="1" indent="-457200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	bloco de comandos</a:t>
            </a:r>
            <a:endParaRPr lang="en-US" sz="2400" dirty="0">
              <a:latin typeface="Consolas"/>
              <a:cs typeface="Consolas"/>
            </a:endParaRPr>
          </a:p>
          <a:p>
            <a:pPr marL="914400" lvl="1" indent="-457200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Consolas"/>
                <a:cs typeface="Consolas"/>
              </a:rPr>
              <a:t>}</a:t>
            </a:r>
            <a:endParaRPr lang="pt-BR" sz="24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6720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919288"/>
            <a:ext cx="8686800" cy="3414712"/>
          </a:xfrm>
          <a:ln/>
        </p:spPr>
        <p:txBody>
          <a:bodyPr lIns="0" tIns="0" rIns="0" bIns="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Comando for exemplo: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/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	</a:t>
            </a:r>
            <a:r>
              <a:rPr lang="pt-BR" sz="2400" dirty="0">
                <a:latin typeface="Consolas"/>
                <a:cs typeface="Consolas"/>
              </a:rPr>
              <a:t>for(</a:t>
            </a:r>
            <a:r>
              <a:rPr lang="pt-BR" sz="2400" dirty="0" err="1">
                <a:latin typeface="Consolas"/>
                <a:cs typeface="Consolas"/>
              </a:rPr>
              <a:t>i</a:t>
            </a:r>
            <a:r>
              <a:rPr lang="pt-BR" sz="2400" dirty="0">
                <a:latin typeface="Consolas"/>
                <a:cs typeface="Consolas"/>
              </a:rPr>
              <a:t>=1</a:t>
            </a:r>
            <a:r>
              <a:rPr lang="pt-BR" sz="2400" dirty="0" smtClean="0">
                <a:latin typeface="Consolas"/>
                <a:cs typeface="Consolas"/>
              </a:rPr>
              <a:t>; </a:t>
            </a:r>
            <a:r>
              <a:rPr lang="pt-BR" sz="2400" dirty="0" err="1" smtClean="0">
                <a:latin typeface="Consolas"/>
                <a:cs typeface="Consolas"/>
              </a:rPr>
              <a:t>i</a:t>
            </a:r>
            <a:r>
              <a:rPr lang="pt-BR" sz="2400" dirty="0">
                <a:latin typeface="Consolas"/>
                <a:cs typeface="Consolas"/>
              </a:rPr>
              <a:t>&lt;=6</a:t>
            </a:r>
            <a:r>
              <a:rPr lang="pt-BR" sz="2400" dirty="0" smtClean="0">
                <a:latin typeface="Consolas"/>
                <a:cs typeface="Consolas"/>
              </a:rPr>
              <a:t>; </a:t>
            </a:r>
            <a:r>
              <a:rPr lang="pt-BR" sz="2400" dirty="0" err="1" smtClean="0">
                <a:latin typeface="Consolas"/>
                <a:cs typeface="Consolas"/>
              </a:rPr>
              <a:t>i</a:t>
            </a:r>
            <a:r>
              <a:rPr lang="pt-BR" sz="2400" dirty="0">
                <a:latin typeface="Consolas"/>
                <a:cs typeface="Consolas"/>
              </a:rPr>
              <a:t>++){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		</a:t>
            </a:r>
            <a:r>
              <a:rPr lang="pt-BR" sz="2400" dirty="0" err="1">
                <a:latin typeface="Consolas"/>
                <a:cs typeface="Consolas"/>
              </a:rPr>
              <a:t>document.write</a:t>
            </a:r>
            <a:r>
              <a:rPr lang="pt-BR" sz="2400" dirty="0">
                <a:latin typeface="Consolas"/>
                <a:cs typeface="Consolas"/>
              </a:rPr>
              <a:t>("&lt;</a:t>
            </a:r>
            <a:r>
              <a:rPr lang="pt-BR" sz="2400" dirty="0" err="1">
                <a:latin typeface="Consolas"/>
                <a:cs typeface="Consolas"/>
              </a:rPr>
              <a:t>h</a:t>
            </a:r>
            <a:r>
              <a:rPr lang="pt-BR" sz="2400" dirty="0">
                <a:latin typeface="Consolas"/>
                <a:cs typeface="Consolas"/>
              </a:rPr>
              <a:t>"+</a:t>
            </a:r>
            <a:r>
              <a:rPr lang="pt-BR" sz="2400" dirty="0" err="1">
                <a:latin typeface="Consolas"/>
                <a:cs typeface="Consolas"/>
              </a:rPr>
              <a:t>i</a:t>
            </a:r>
            <a:r>
              <a:rPr lang="pt-BR" sz="2400" dirty="0">
                <a:latin typeface="Consolas"/>
                <a:cs typeface="Consolas"/>
              </a:rPr>
              <a:t>+"&gt;Olá sala!&lt;/</a:t>
            </a:r>
            <a:r>
              <a:rPr lang="pt-BR" sz="2400" dirty="0" err="1">
                <a:latin typeface="Consolas"/>
                <a:cs typeface="Consolas"/>
              </a:rPr>
              <a:t>h</a:t>
            </a:r>
            <a:r>
              <a:rPr lang="pt-BR" sz="2400" dirty="0">
                <a:latin typeface="Consolas"/>
                <a:cs typeface="Consolas"/>
              </a:rPr>
              <a:t>"+</a:t>
            </a:r>
            <a:r>
              <a:rPr lang="pt-BR" sz="2400" dirty="0" err="1">
                <a:latin typeface="Consolas"/>
                <a:cs typeface="Consolas"/>
              </a:rPr>
              <a:t>i</a:t>
            </a:r>
            <a:r>
              <a:rPr lang="pt-BR" sz="2400" dirty="0">
                <a:latin typeface="Consolas"/>
                <a:cs typeface="Consolas"/>
              </a:rPr>
              <a:t>+"&gt;");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Consolas"/>
                <a:cs typeface="Consolas"/>
              </a:rPr>
              <a:t>	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69050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78450"/>
          </a:xfrm>
          <a:ln/>
        </p:spPr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O que é </a:t>
            </a:r>
            <a:r>
              <a:rPr lang="pt-BR" dirty="0" err="1"/>
              <a:t>JavaScript</a:t>
            </a:r>
            <a:r>
              <a:rPr lang="pt-BR" dirty="0"/>
              <a:t>?</a:t>
            </a:r>
          </a:p>
          <a:p>
            <a:pP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attFill prst="pct5">
            <a:fgClr>
              <a:prstClr val="black"/>
            </a:fgClr>
            <a:bgClr>
              <a:prstClr val="white"/>
            </a:bgClr>
          </a:pattFill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Introdução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249" y="2726478"/>
            <a:ext cx="6270625" cy="352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212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sz="2800" dirty="0">
                <a:cs typeface="Calibri"/>
              </a:rPr>
              <a:t>https://</a:t>
            </a:r>
            <a:r>
              <a:rPr lang="en-US" sz="2800" dirty="0" err="1">
                <a:cs typeface="Calibri"/>
              </a:rPr>
              <a:t>msdn.microsoft.com</a:t>
            </a:r>
            <a:r>
              <a:rPr lang="en-US" sz="2800" dirty="0">
                <a:cs typeface="Calibri"/>
              </a:rPr>
              <a:t>/</a:t>
            </a:r>
            <a:r>
              <a:rPr lang="en-US" sz="2800" dirty="0" err="1">
                <a:cs typeface="Calibri"/>
              </a:rPr>
              <a:t>pt-br</a:t>
            </a:r>
            <a:r>
              <a:rPr lang="en-US" sz="2800" dirty="0">
                <a:cs typeface="Calibri"/>
              </a:rPr>
              <a:t>/library/6974wx4d(v=vs.94).</a:t>
            </a:r>
            <a:r>
              <a:rPr lang="en-US" sz="2800" dirty="0" err="1" smtClean="0">
                <a:cs typeface="Calibri"/>
              </a:rPr>
              <a:t>aspx</a:t>
            </a:r>
            <a:endParaRPr lang="en-US" sz="2800" dirty="0" smtClean="0">
              <a:cs typeface="Calibri"/>
            </a:endParaRPr>
          </a:p>
          <a:p>
            <a:pPr marL="514350" indent="-457200"/>
            <a:r>
              <a:rPr lang="en-US" sz="2800" dirty="0" smtClean="0">
                <a:cs typeface="Calibri"/>
              </a:rPr>
              <a:t>http</a:t>
            </a:r>
            <a:r>
              <a:rPr lang="en-US" sz="2800" dirty="0">
                <a:cs typeface="Calibri"/>
              </a:rPr>
              <a:t>://</a:t>
            </a:r>
            <a:r>
              <a:rPr lang="en-US" sz="2800" dirty="0" err="1">
                <a:cs typeface="Calibri"/>
              </a:rPr>
              <a:t>www.ecma-international.org</a:t>
            </a:r>
            <a:r>
              <a:rPr lang="en-US" sz="2800" dirty="0">
                <a:cs typeface="Calibri"/>
              </a:rPr>
              <a:t>/ecma-262/6.0/</a:t>
            </a:r>
            <a:endParaRPr lang="pt-BR" sz="2800" dirty="0" smtClean="0">
              <a:cs typeface="Calibri"/>
            </a:endParaRPr>
          </a:p>
          <a:p>
            <a:pPr marL="514350" indent="-457200"/>
            <a:endParaRPr lang="pt-BR" sz="2800" dirty="0" smtClean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attFill prst="pct5">
            <a:fgClr>
              <a:prstClr val="black"/>
            </a:fgClr>
            <a:bgClr>
              <a:prstClr val="white"/>
            </a:bgClr>
          </a:pattFill>
        </p:spPr>
        <p:txBody>
          <a:bodyPr>
            <a:normAutofit/>
          </a:bodyPr>
          <a:lstStyle/>
          <a:p>
            <a:pPr algn="r"/>
            <a:r>
              <a:rPr lang="x-none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Referências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4983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7500" lnSpcReduction="2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pt-BR" sz="2700" dirty="0">
                <a:cs typeface="Calibri"/>
              </a:rPr>
              <a:t>Implemente um script </a:t>
            </a:r>
            <a:r>
              <a:rPr lang="pt-BR" sz="2700" dirty="0" err="1">
                <a:cs typeface="Calibri"/>
              </a:rPr>
              <a:t>JavaScript</a:t>
            </a:r>
            <a:r>
              <a:rPr lang="pt-BR" sz="2700" dirty="0">
                <a:cs typeface="Calibri"/>
              </a:rPr>
              <a:t> que solicite ao usuário </a:t>
            </a:r>
            <a:r>
              <a:rPr lang="pt-BR" sz="2700" dirty="0" smtClean="0">
                <a:cs typeface="Calibri"/>
              </a:rPr>
              <a:t>a entrada de um dado via teclado. Em seguida, pergunte se o usuário deseja verificar o tipo do dado informado. Caso o usuário confirme escreva no corpo da página o tipo do dado (</a:t>
            </a:r>
            <a:r>
              <a:rPr lang="pt-BR" sz="2700" dirty="0" err="1" smtClean="0">
                <a:cs typeface="Calibri"/>
              </a:rPr>
              <a:t>Number</a:t>
            </a:r>
            <a:r>
              <a:rPr lang="pt-BR" sz="2700" dirty="0" smtClean="0">
                <a:cs typeface="Calibri"/>
              </a:rPr>
              <a:t>, </a:t>
            </a:r>
            <a:r>
              <a:rPr lang="pt-BR" sz="2700" dirty="0" err="1" smtClean="0">
                <a:cs typeface="Calibri"/>
              </a:rPr>
              <a:t>String</a:t>
            </a:r>
            <a:r>
              <a:rPr lang="pt-BR" sz="2700" dirty="0" smtClean="0">
                <a:cs typeface="Calibri"/>
              </a:rPr>
              <a:t>, etc.) caso contrário escreva a mensagem: “Obrigado por visitar esta página”.</a:t>
            </a:r>
          </a:p>
          <a:p>
            <a:pPr marL="571500" indent="-514350">
              <a:buFont typeface="+mj-lt"/>
              <a:buAutoNum type="arabicPeriod"/>
            </a:pPr>
            <a:endParaRPr lang="pt-BR" sz="2700" dirty="0" smtClean="0">
              <a:cs typeface="Calibri"/>
            </a:endParaRPr>
          </a:p>
          <a:p>
            <a:pPr marL="571500" indent="-514350">
              <a:buFont typeface="+mj-lt"/>
              <a:buAutoNum type="arabicPeriod"/>
            </a:pPr>
            <a:r>
              <a:rPr lang="pt-BR" sz="2700" dirty="0">
                <a:cs typeface="Calibri"/>
              </a:rPr>
              <a:t>Implemente um script </a:t>
            </a:r>
            <a:r>
              <a:rPr lang="pt-BR" sz="2700" dirty="0" err="1">
                <a:cs typeface="Calibri"/>
              </a:rPr>
              <a:t>JavaScript</a:t>
            </a:r>
            <a:r>
              <a:rPr lang="pt-BR" sz="2700" dirty="0">
                <a:cs typeface="Calibri"/>
              </a:rPr>
              <a:t> que solicite ao usuário um número inteiro positivo. Assim que o usuário digitar um valor válido </a:t>
            </a:r>
            <a:r>
              <a:rPr lang="pt-BR" sz="2700" dirty="0" smtClean="0">
                <a:cs typeface="Calibri"/>
              </a:rPr>
              <a:t>informe </a:t>
            </a:r>
            <a:r>
              <a:rPr lang="pt-BR" sz="2700" dirty="0">
                <a:cs typeface="Calibri"/>
              </a:rPr>
              <a:t>em uma janela de alerta se o número é ou não primo</a:t>
            </a:r>
            <a:r>
              <a:rPr lang="pt-BR" sz="2700" dirty="0" smtClean="0">
                <a:cs typeface="Calibri"/>
              </a:rPr>
              <a:t>.</a:t>
            </a:r>
          </a:p>
          <a:p>
            <a:pPr marL="571500" indent="-514350">
              <a:buFont typeface="+mj-lt"/>
              <a:buAutoNum type="arabicPeriod"/>
            </a:pPr>
            <a:endParaRPr lang="pt-BR" sz="2700" dirty="0">
              <a:cs typeface="Calibri"/>
            </a:endParaRPr>
          </a:p>
          <a:p>
            <a:pPr marL="571500" indent="-514350">
              <a:buFont typeface="+mj-lt"/>
              <a:buAutoNum type="arabicPeriod"/>
            </a:pPr>
            <a:r>
              <a:rPr lang="pt-BR" sz="2700" dirty="0" smtClean="0">
                <a:cs typeface="Calibri"/>
              </a:rPr>
              <a:t>Implemente um script </a:t>
            </a:r>
            <a:r>
              <a:rPr lang="pt-BR" sz="2700" dirty="0" err="1" smtClean="0">
                <a:cs typeface="Calibri"/>
              </a:rPr>
              <a:t>JavaScript</a:t>
            </a:r>
            <a:r>
              <a:rPr lang="pt-BR" sz="2700" dirty="0" smtClean="0">
                <a:cs typeface="Calibri"/>
              </a:rPr>
              <a:t> que solicite ao usuário um número inteiro positivo. Assim que o usuário digitar um valor válido informe em uma janela de alerta se o número é par ou ímpar.</a:t>
            </a:r>
          </a:p>
          <a:p>
            <a:pPr marL="571500" indent="-514350">
              <a:buFont typeface="+mj-lt"/>
              <a:buAutoNum type="arabicPeriod"/>
            </a:pPr>
            <a:endParaRPr lang="pt-BR" sz="2700" dirty="0" smtClean="0">
              <a:cs typeface="Calibri"/>
            </a:endParaRPr>
          </a:p>
          <a:p>
            <a:pPr marL="571500" indent="-514350">
              <a:buFont typeface="+mj-lt"/>
              <a:buAutoNum type="arabicPeriod"/>
            </a:pPr>
            <a:r>
              <a:rPr lang="pt-BR" sz="2700" dirty="0">
                <a:cs typeface="Calibri"/>
              </a:rPr>
              <a:t>Implemente um script </a:t>
            </a:r>
            <a:r>
              <a:rPr lang="pt-BR" sz="2700" dirty="0" err="1">
                <a:cs typeface="Calibri"/>
              </a:rPr>
              <a:t>JavaScript</a:t>
            </a:r>
            <a:r>
              <a:rPr lang="pt-BR" sz="2700" dirty="0">
                <a:cs typeface="Calibri"/>
              </a:rPr>
              <a:t> que solicite ao usuário um número inteiro positivo. Assim que o usuário digitar um valor válido </a:t>
            </a:r>
            <a:r>
              <a:rPr lang="pt-BR" sz="2700" dirty="0" smtClean="0">
                <a:cs typeface="Calibri"/>
              </a:rPr>
              <a:t>calcule o fatorial do mesmo e exiba o resultado em uma janela de alerta.</a:t>
            </a:r>
            <a:endParaRPr lang="pt-BR" sz="2700" dirty="0">
              <a:cs typeface="Calibri"/>
            </a:endParaRPr>
          </a:p>
          <a:p>
            <a:pPr marL="514350" indent="-457200"/>
            <a:endParaRPr lang="pt-BR" sz="2800" dirty="0" smtClean="0">
              <a:cs typeface="Calibri"/>
            </a:endParaRPr>
          </a:p>
          <a:p>
            <a:pPr marL="514350" indent="-457200"/>
            <a:endParaRPr lang="pt-BR" sz="2800" dirty="0" smtClean="0">
              <a:cs typeface="Calibri"/>
            </a:endParaRPr>
          </a:p>
          <a:p>
            <a:pPr marL="514350" indent="-457200"/>
            <a:endParaRPr lang="pt-BR" sz="2800" dirty="0" smtClean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attFill prst="pct5">
            <a:fgClr>
              <a:prstClr val="black"/>
            </a:fgClr>
            <a:bgClr>
              <a:prstClr val="white"/>
            </a:bgClr>
          </a:pattFill>
        </p:spPr>
        <p:txBody>
          <a:bodyPr>
            <a:normAutofit/>
          </a:bodyPr>
          <a:lstStyle/>
          <a:p>
            <a:pPr algn="r"/>
            <a:r>
              <a:rPr lang="x-none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Atividade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5167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78450"/>
          </a:xfrm>
          <a:ln/>
        </p:spPr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 smtClean="0"/>
              <a:t>O </a:t>
            </a:r>
            <a:r>
              <a:rPr lang="pt-BR" dirty="0"/>
              <a:t>que </a:t>
            </a:r>
            <a:r>
              <a:rPr lang="pt-BR" dirty="0" err="1"/>
              <a:t>JavaScript</a:t>
            </a:r>
            <a:r>
              <a:rPr lang="pt-BR" dirty="0"/>
              <a:t> é capaz de fazer?</a:t>
            </a:r>
          </a:p>
          <a:p>
            <a:pP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attFill prst="pct5">
            <a:fgClr>
              <a:prstClr val="black"/>
            </a:fgClr>
            <a:bgClr>
              <a:prstClr val="white"/>
            </a:bgClr>
          </a:pattFill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Introdução</a:t>
            </a:r>
            <a:endParaRPr lang="pt-BR" dirty="0"/>
          </a:p>
        </p:txBody>
      </p:sp>
      <p:pic>
        <p:nvPicPr>
          <p:cNvPr id="3" name="Picture 2" descr="jstips-header-blog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4900"/>
            <a:ext cx="9144000" cy="4000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7000" y="6451084"/>
            <a:ext cx="1314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&lt;exemplos&gt;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674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78450"/>
          </a:xfrm>
          <a:ln/>
        </p:spPr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/>
              <a:t>não é Java!</a:t>
            </a:r>
          </a:p>
          <a:p>
            <a:pP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attFill prst="pct5">
            <a:fgClr>
              <a:prstClr val="black"/>
            </a:fgClr>
            <a:bgClr>
              <a:prstClr val="white"/>
            </a:bgClr>
          </a:pattFill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Introdução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0" y="2490257"/>
            <a:ext cx="7772800" cy="414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28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78450"/>
          </a:xfrm>
          <a:ln/>
        </p:spPr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 smtClean="0"/>
              <a:t>Então porque a semelhança nos nomes?</a:t>
            </a:r>
            <a:endParaRPr lang="pt-BR" dirty="0"/>
          </a:p>
          <a:p>
            <a:pP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attFill prst="pct5">
            <a:fgClr>
              <a:prstClr val="black"/>
            </a:fgClr>
            <a:bgClr>
              <a:prstClr val="white"/>
            </a:bgClr>
          </a:pattFill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Introdução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2673350"/>
            <a:ext cx="4864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23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378450"/>
          </a:xfrm>
          <a:ln/>
        </p:spPr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 smtClean="0"/>
              <a:t>Características </a:t>
            </a:r>
            <a:r>
              <a:rPr lang="pt-BR" dirty="0"/>
              <a:t>do </a:t>
            </a: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Interpretada pelo navegador;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Case-</a:t>
            </a:r>
            <a:r>
              <a:rPr lang="pt-BR" dirty="0" err="1"/>
              <a:t>sensitive</a:t>
            </a:r>
            <a:r>
              <a:rPr lang="pt-BR" dirty="0"/>
              <a:t>;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Sintaxe semelhante a do Java;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attFill prst="pct5">
            <a:fgClr>
              <a:prstClr val="black"/>
            </a:fgClr>
            <a:bgClr>
              <a:prstClr val="white"/>
            </a:bgClr>
          </a:pattFill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371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06538"/>
            <a:ext cx="8229600" cy="4908550"/>
          </a:xfrm>
          <a:ln/>
        </p:spPr>
        <p:txBody>
          <a:bodyPr lIns="0" tIns="0" rIns="0" bIns="0">
            <a:normAutofit fontScale="92500" lnSpcReduction="20000"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Formas de </a:t>
            </a:r>
            <a:r>
              <a:rPr lang="pt-BR" dirty="0" smtClean="0"/>
              <a:t>utilização</a:t>
            </a:r>
            <a:endParaRPr lang="pt-BR" dirty="0"/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Na página HTML: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&lt;</a:t>
            </a:r>
            <a:r>
              <a:rPr lang="pt-BR" sz="2200" dirty="0" err="1">
                <a:latin typeface="Consolas"/>
                <a:cs typeface="Consolas"/>
              </a:rPr>
              <a:t>head</a:t>
            </a:r>
            <a:r>
              <a:rPr lang="pt-BR" sz="2200" dirty="0">
                <a:latin typeface="Consolas"/>
                <a:cs typeface="Consolas"/>
              </a:rPr>
              <a:t>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b="1" dirty="0">
                <a:latin typeface="Consolas"/>
                <a:cs typeface="Consolas"/>
              </a:rPr>
              <a:t>&lt;script </a:t>
            </a:r>
            <a:r>
              <a:rPr lang="pt-BR" sz="2200" b="1" dirty="0" err="1">
                <a:latin typeface="Consolas"/>
                <a:cs typeface="Consolas"/>
              </a:rPr>
              <a:t>language</a:t>
            </a:r>
            <a:r>
              <a:rPr lang="pt-BR" sz="2200" b="1" dirty="0">
                <a:latin typeface="Consolas"/>
                <a:cs typeface="Consolas"/>
              </a:rPr>
              <a:t>= “</a:t>
            </a:r>
            <a:r>
              <a:rPr lang="pt-BR" sz="2200" b="1" dirty="0" err="1">
                <a:latin typeface="Consolas"/>
                <a:cs typeface="Consolas"/>
              </a:rPr>
              <a:t>JavaScript</a:t>
            </a:r>
            <a:r>
              <a:rPr lang="pt-BR" sz="2200" b="1" dirty="0">
                <a:latin typeface="Consolas"/>
                <a:cs typeface="Consolas"/>
              </a:rPr>
              <a:t>” </a:t>
            </a:r>
            <a:r>
              <a:rPr lang="pt-BR" sz="2200" b="1" dirty="0" err="1">
                <a:latin typeface="Consolas"/>
                <a:cs typeface="Consolas"/>
              </a:rPr>
              <a:t>type</a:t>
            </a:r>
            <a:r>
              <a:rPr lang="pt-BR" sz="2200" b="1" dirty="0">
                <a:latin typeface="Consolas"/>
                <a:cs typeface="Consolas"/>
              </a:rPr>
              <a:t>=“</a:t>
            </a:r>
            <a:r>
              <a:rPr lang="pt-BR" sz="2200" b="1" dirty="0" err="1">
                <a:latin typeface="Consolas"/>
                <a:cs typeface="Consolas"/>
              </a:rPr>
              <a:t>text</a:t>
            </a:r>
            <a:r>
              <a:rPr lang="pt-BR" sz="2200" b="1" dirty="0">
                <a:latin typeface="Consolas"/>
                <a:cs typeface="Consolas"/>
              </a:rPr>
              <a:t>/</a:t>
            </a:r>
            <a:r>
              <a:rPr lang="pt-BR" sz="2200" b="1" dirty="0" err="1">
                <a:latin typeface="Consolas"/>
                <a:cs typeface="Consolas"/>
              </a:rPr>
              <a:t>JavaScript</a:t>
            </a:r>
            <a:r>
              <a:rPr lang="pt-BR" sz="2200" b="1" dirty="0">
                <a:latin typeface="Consolas"/>
                <a:cs typeface="Consolas"/>
              </a:rPr>
              <a:t>”&gt;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b="1" dirty="0" smtClean="0">
                <a:latin typeface="Consolas"/>
                <a:cs typeface="Consolas"/>
              </a:rPr>
              <a:t>	</a:t>
            </a:r>
            <a:r>
              <a:rPr lang="pt-BR" sz="2200" dirty="0" smtClean="0">
                <a:latin typeface="Consolas"/>
                <a:cs typeface="Consolas"/>
              </a:rPr>
              <a:t>/</a:t>
            </a:r>
            <a:r>
              <a:rPr lang="pt-BR" sz="2200" dirty="0">
                <a:latin typeface="Consolas"/>
                <a:cs typeface="Consolas"/>
              </a:rPr>
              <a:t>/ comandos </a:t>
            </a:r>
            <a:r>
              <a:rPr lang="pt-BR" sz="2200" dirty="0" err="1">
                <a:latin typeface="Consolas"/>
                <a:cs typeface="Consolas"/>
              </a:rPr>
              <a:t>JavaScript</a:t>
            </a:r>
            <a:endParaRPr lang="pt-BR" sz="2200" dirty="0">
              <a:latin typeface="Consolas"/>
              <a:cs typeface="Consolas"/>
            </a:endParaRP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b="1" dirty="0">
                <a:latin typeface="Consolas"/>
                <a:cs typeface="Consolas"/>
              </a:rPr>
              <a:t>&lt;/script&gt;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&lt;/</a:t>
            </a:r>
            <a:r>
              <a:rPr lang="pt-BR" sz="2200" dirty="0" err="1">
                <a:latin typeface="Consolas"/>
                <a:cs typeface="Consolas"/>
              </a:rPr>
              <a:t>head</a:t>
            </a:r>
            <a:r>
              <a:rPr lang="pt-BR" sz="2200" dirty="0" smtClean="0">
                <a:latin typeface="Consolas"/>
                <a:cs typeface="Consolas"/>
              </a:rPr>
              <a:t>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pt-BR" sz="2200" dirty="0">
              <a:latin typeface="Consolas"/>
              <a:cs typeface="Consolas"/>
            </a:endParaRP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Em um arquivo externo (.</a:t>
            </a:r>
            <a:r>
              <a:rPr lang="pt-BR" dirty="0" err="1"/>
              <a:t>js</a:t>
            </a:r>
            <a:r>
              <a:rPr lang="pt-BR" dirty="0"/>
              <a:t>):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&lt;</a:t>
            </a:r>
            <a:r>
              <a:rPr lang="pt-BR" sz="2200" dirty="0" err="1">
                <a:latin typeface="Consolas"/>
                <a:cs typeface="Consolas"/>
              </a:rPr>
              <a:t>head</a:t>
            </a:r>
            <a:r>
              <a:rPr lang="pt-BR" sz="2200" dirty="0">
                <a:latin typeface="Consolas"/>
                <a:cs typeface="Consolas"/>
              </a:rPr>
              <a:t>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&lt;script </a:t>
            </a:r>
            <a:r>
              <a:rPr lang="pt-BR" sz="2200" dirty="0" err="1">
                <a:latin typeface="Consolas"/>
                <a:cs typeface="Consolas"/>
              </a:rPr>
              <a:t>language</a:t>
            </a:r>
            <a:r>
              <a:rPr lang="pt-BR" sz="2200" dirty="0">
                <a:latin typeface="Consolas"/>
                <a:cs typeface="Consolas"/>
              </a:rPr>
              <a:t>= “</a:t>
            </a:r>
            <a:r>
              <a:rPr lang="pt-BR" sz="2200" dirty="0" err="1">
                <a:latin typeface="Consolas"/>
                <a:cs typeface="Consolas"/>
              </a:rPr>
              <a:t>JavaScript</a:t>
            </a:r>
            <a:r>
              <a:rPr lang="pt-BR" sz="2200" dirty="0">
                <a:latin typeface="Consolas"/>
                <a:cs typeface="Consolas"/>
              </a:rPr>
              <a:t>” </a:t>
            </a:r>
            <a:r>
              <a:rPr lang="pt-BR" sz="2200" dirty="0" err="1">
                <a:latin typeface="Consolas"/>
                <a:cs typeface="Consolas"/>
              </a:rPr>
              <a:t>type</a:t>
            </a:r>
            <a:r>
              <a:rPr lang="pt-BR" sz="2200" dirty="0">
                <a:latin typeface="Consolas"/>
                <a:cs typeface="Consolas"/>
              </a:rPr>
              <a:t>=“</a:t>
            </a:r>
            <a:r>
              <a:rPr lang="pt-BR" sz="2200" dirty="0" err="1">
                <a:latin typeface="Consolas"/>
                <a:cs typeface="Consolas"/>
              </a:rPr>
              <a:t>text</a:t>
            </a:r>
            <a:r>
              <a:rPr lang="pt-BR" sz="2200" dirty="0">
                <a:latin typeface="Consolas"/>
                <a:cs typeface="Consolas"/>
              </a:rPr>
              <a:t>/</a:t>
            </a:r>
            <a:r>
              <a:rPr lang="pt-BR" sz="2200" dirty="0" err="1">
                <a:latin typeface="Consolas"/>
                <a:cs typeface="Consolas"/>
              </a:rPr>
              <a:t>JavaScript</a:t>
            </a:r>
            <a:r>
              <a:rPr lang="pt-BR" sz="2200" dirty="0">
                <a:latin typeface="Consolas"/>
                <a:cs typeface="Consolas"/>
              </a:rPr>
              <a:t>” </a:t>
            </a:r>
            <a:r>
              <a:rPr lang="pt-BR" sz="2200" b="1" dirty="0" err="1">
                <a:latin typeface="Consolas"/>
                <a:cs typeface="Consolas"/>
              </a:rPr>
              <a:t>src</a:t>
            </a:r>
            <a:r>
              <a:rPr lang="pt-BR" sz="2200" b="1" dirty="0">
                <a:latin typeface="Consolas"/>
                <a:cs typeface="Consolas"/>
              </a:rPr>
              <a:t>=“</a:t>
            </a:r>
            <a:r>
              <a:rPr lang="pt-BR" sz="2200" b="1" dirty="0" err="1">
                <a:latin typeface="Consolas"/>
                <a:cs typeface="Consolas"/>
              </a:rPr>
              <a:t>arquivo.js</a:t>
            </a:r>
            <a:r>
              <a:rPr lang="pt-BR" sz="2200" b="1" dirty="0">
                <a:latin typeface="Consolas"/>
                <a:cs typeface="Consolas"/>
              </a:rPr>
              <a:t>”</a:t>
            </a:r>
            <a:r>
              <a:rPr lang="pt-BR" sz="2200" dirty="0">
                <a:latin typeface="Consolas"/>
                <a:cs typeface="Consolas"/>
              </a:rPr>
              <a:t>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&lt;/script&gt;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Consolas"/>
                <a:cs typeface="Consolas"/>
              </a:rPr>
              <a:t>&lt;/</a:t>
            </a:r>
            <a:r>
              <a:rPr lang="pt-BR" sz="2200" dirty="0" err="1">
                <a:latin typeface="Consolas"/>
                <a:cs typeface="Consolas"/>
              </a:rPr>
              <a:t>head</a:t>
            </a:r>
            <a:r>
              <a:rPr lang="pt-BR" sz="2200" dirty="0">
                <a:latin typeface="Consolas"/>
                <a:cs typeface="Consolas"/>
              </a:rPr>
              <a:t>&gt;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attFill prst="pct5">
            <a:fgClr>
              <a:prstClr val="black"/>
            </a:fgClr>
            <a:bgClr>
              <a:prstClr val="white"/>
            </a:bgClr>
          </a:pattFill>
        </p:spPr>
        <p:txBody>
          <a:bodyPr>
            <a:normAutofit/>
          </a:bodyPr>
          <a:lstStyle/>
          <a:p>
            <a:pPr algn="r"/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pitals"/>
                <a:cs typeface="Capitals"/>
              </a:rPr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279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506538"/>
            <a:ext cx="8229600" cy="5211762"/>
          </a:xfrm>
          <a:ln/>
        </p:spPr>
        <p:txBody>
          <a:bodyPr lIns="0" tIns="0" rIns="0" bIns="0"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/>
              <a:t>Ocultando o </a:t>
            </a:r>
            <a:r>
              <a:rPr lang="pt-BR" dirty="0" err="1"/>
              <a:t>JavaScript</a:t>
            </a:r>
            <a:r>
              <a:rPr lang="pt-BR" dirty="0"/>
              <a:t> em navegadores antigos: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 smtClean="0">
              <a:latin typeface="Consolas"/>
              <a:cs typeface="Consolas"/>
            </a:endParaRP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latin typeface="Consolas"/>
                <a:cs typeface="Consolas"/>
              </a:rPr>
              <a:t>&lt;</a:t>
            </a:r>
            <a:r>
              <a:rPr lang="en-US" sz="2000" dirty="0">
                <a:latin typeface="Consolas"/>
                <a:cs typeface="Consolas"/>
              </a:rPr>
              <a:t>script language="JavaScript" type="text/JavaScript"&gt;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b="1" dirty="0">
                <a:latin typeface="Consolas"/>
                <a:cs typeface="Consolas"/>
              </a:rPr>
              <a:t>&lt;!--</a:t>
            </a:r>
          </a:p>
          <a:p>
            <a:pPr lvl="2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000" dirty="0" smtClean="0">
                <a:latin typeface="Consolas"/>
                <a:cs typeface="Consolas"/>
              </a:rPr>
              <a:t>// Comandos </a:t>
            </a:r>
            <a:r>
              <a:rPr lang="pt-BR" sz="2000" dirty="0" err="1" smtClean="0">
                <a:latin typeface="Consolas"/>
                <a:cs typeface="Consolas"/>
              </a:rPr>
              <a:t>JavaScript</a:t>
            </a:r>
            <a:endParaRPr lang="pt-BR" sz="2000" dirty="0">
              <a:latin typeface="Consolas"/>
              <a:cs typeface="Consolas"/>
            </a:endParaRP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Consolas"/>
                <a:cs typeface="Consolas"/>
              </a:rPr>
              <a:t>--&gt;</a:t>
            </a:r>
          </a:p>
          <a:p>
            <a:pPr lvl="1"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Consolas"/>
                <a:cs typeface="Consolas"/>
              </a:rPr>
              <a:t>&lt;/script</a:t>
            </a:r>
            <a:r>
              <a:rPr lang="en-US" sz="2000" dirty="0" smtClean="0">
                <a:latin typeface="Consolas"/>
                <a:cs typeface="Consolas"/>
              </a:rPr>
              <a:t>&gt;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dirty="0" err="1" smtClean="0"/>
              <a:t>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81991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3518</TotalTime>
  <Words>837</Words>
  <Application>Microsoft Office PowerPoint</Application>
  <PresentationFormat>Apresentação na tela (4:3)</PresentationFormat>
  <Paragraphs>284</Paragraphs>
  <Slides>31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Capitals</vt:lpstr>
      <vt:lpstr>Consolas</vt:lpstr>
      <vt:lpstr>Times New Roman</vt:lpstr>
      <vt:lpstr>Office Theme</vt:lpstr>
      <vt:lpstr>Padrões para Conteúdo Web I</vt:lpstr>
      <vt:lpstr>Agenda</vt:lpstr>
      <vt:lpstr>Introdução</vt:lpstr>
      <vt:lpstr>Introdução</vt:lpstr>
      <vt:lpstr>Introdução</vt:lpstr>
      <vt:lpstr>Introdução</vt:lpstr>
      <vt:lpstr>Introdução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Referências</vt:lpstr>
      <vt:lpstr>Atividade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Hands-On: Layouts Responsivos</dc:title>
  <dc:creator>Ana Carolina Gracioso</dc:creator>
  <cp:lastModifiedBy>Aluno Arruda Mello</cp:lastModifiedBy>
  <cp:revision>356</cp:revision>
  <dcterms:created xsi:type="dcterms:W3CDTF">2016-05-17T12:38:36Z</dcterms:created>
  <dcterms:modified xsi:type="dcterms:W3CDTF">2022-05-26T16:29:38Z</dcterms:modified>
</cp:coreProperties>
</file>