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331" r:id="rId2"/>
    <p:sldId id="304" r:id="rId3"/>
    <p:sldId id="338" r:id="rId4"/>
    <p:sldId id="339" r:id="rId5"/>
    <p:sldId id="344" r:id="rId6"/>
    <p:sldId id="340" r:id="rId7"/>
    <p:sldId id="341" r:id="rId8"/>
    <p:sldId id="342" r:id="rId9"/>
    <p:sldId id="343" r:id="rId10"/>
    <p:sldId id="345" r:id="rId11"/>
  </p:sldIdLst>
  <p:sldSz cx="9144000" cy="5143500" type="screen16x9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ABB1B0"/>
    <a:srgbClr val="ACACB0"/>
    <a:srgbClr val="4D822A"/>
    <a:srgbClr val="FFFFFF"/>
    <a:srgbClr val="EBEBEB"/>
    <a:srgbClr val="376092"/>
    <a:srgbClr val="7F7F7F"/>
    <a:srgbClr val="8258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31" autoAdjust="0"/>
    <p:restoredTop sz="96842" autoAdjust="0"/>
  </p:normalViewPr>
  <p:slideViewPr>
    <p:cSldViewPr snapToGrid="0">
      <p:cViewPr varScale="1">
        <p:scale>
          <a:sx n="148" d="100"/>
          <a:sy n="148" d="100"/>
        </p:scale>
        <p:origin x="612" y="-13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>
      <p:cViewPr varScale="1">
        <p:scale>
          <a:sx n="82" d="100"/>
          <a:sy n="82" d="100"/>
        </p:scale>
        <p:origin x="-3216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DEC8C434-34FB-47B1-2208-8740950A1E8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© Duarte Design, Inc. 2009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995F9DA-0EC1-5B16-94A6-385E3C4E5C9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621FCC3D-7247-4524-9C41-5D29B79DCAF1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xmlns="" id="{27635FF2-42D3-1B27-F980-781BD090A7D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xmlns="" id="{F1E85F96-2A1A-ED30-4971-AEF63FB643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83F4DF4-DF48-9329-21E0-B0CABD84F08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3A2F90FF-C287-47FB-9828-3ACA6359E024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xmlns="" id="{52C4933D-07C2-C10A-43CE-3D34E133DD3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>
                <a:solidFill>
                  <a:prstClr val="black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© Duarte Design, Inc. 2009</a:t>
            </a:r>
            <a:endParaRPr lang="en-US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8067363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>
            <a:extLst>
              <a:ext uri="{FF2B5EF4-FFF2-40B4-BE49-F238E27FC236}">
                <a16:creationId xmlns:a16="http://schemas.microsoft.com/office/drawing/2014/main" xmlns="" id="{465AA0EB-A777-2FD4-BD72-930CE5F232E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A35DC8D-9A6E-4918-A404-D3CBCFA04DBC}" type="slidenum">
              <a:rPr lang="pt-BR" altLang="pt-BR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</a:t>
            </a:fld>
            <a:endParaRPr lang="pt-BR" altLang="pt-BR">
              <a:latin typeface="Arial" panose="020B0604020202020204" pitchFamily="34" charset="0"/>
            </a:endParaRPr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xmlns="" id="{5B5F1881-070B-D6A1-C0AB-07EC59FC015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xmlns="" id="{880C6E5C-E79B-E090-6FD8-6539028F1A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2564047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80711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B60F34B-45F6-A51C-8D1C-DC3745B10F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A2BD53BF-67F6-4F1E-9F39-B6EBC86CBBB8}" type="datetimeFigureOut">
              <a:rPr lang="pt-BR"/>
              <a:pPr>
                <a:defRPr/>
              </a:pPr>
              <a:t>09/10/2024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9D4F884-093F-6DD0-95C1-7F4F9A55E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D1005B9-C6C3-D0B7-2CCB-845B88503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0A438EB4-2040-4791-8B3E-76763182E31D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377608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9E0ABED-B650-30F3-D0AE-2BEE366A80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BE7447BA-F33A-4540-81A8-CB2D8BE984F2}" type="datetimeFigureOut">
              <a:rPr lang="pt-BR"/>
              <a:pPr>
                <a:defRPr/>
              </a:pPr>
              <a:t>09/10/2024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46561F9-45D7-46EE-EDB6-CD5D20168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F291362-4114-3074-8BD0-9DDC80159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E2868E76-B06F-4BEF-A9BD-CB3BF3E70DB2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279033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5E80FAF-C725-5EB5-FA7B-0FC8FDE83F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5336B623-43FE-4835-AE77-3E8D47FA7BB3}" type="datetimeFigureOut">
              <a:rPr lang="pt-BR"/>
              <a:pPr>
                <a:defRPr/>
              </a:pPr>
              <a:t>09/10/2024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CA46C12-EC1B-D7D9-D10A-45F5D0B56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2598A1A-F4D7-6396-F49B-909761F71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AAA9D074-709C-4538-BABF-7A0F98024D0C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156274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5246A0F-F052-7DEE-749C-FD1EDCB720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C8BC17BE-5575-485D-ADE5-CFBCE8903C58}" type="datetimeFigureOut">
              <a:rPr lang="pt-BR"/>
              <a:pPr>
                <a:defRPr/>
              </a:pPr>
              <a:t>09/10/2024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632E6B1-5E5B-A3C8-C870-772B952A9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50BBB3C-A22C-E0ED-7D3E-BF0064DC8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D3F0723A-0C4D-40F5-BB6B-5FEC59379B2F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19837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1C8FF66B-BF71-EF61-EEBF-E2D0F16B09C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7F7FBCB4-805A-42AD-ABB1-93B05B15A8B3}" type="datetimeFigureOut">
              <a:rPr lang="pt-BR"/>
              <a:pPr>
                <a:defRPr/>
              </a:pPr>
              <a:t>09/10/2024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8A7DAAD-CD55-2968-9372-34709231C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9F61409-3AFD-FF6B-019A-5F2A088A8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DB01A7BF-614D-4D2D-8B78-1C002F1AD029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763635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6C5DC49C-91E2-630D-F5CB-DA95D33DDA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2A43FE72-4F56-4D7C-BAEC-3928E78C32F1}" type="datetimeFigureOut">
              <a:rPr lang="pt-BR"/>
              <a:pPr>
                <a:defRPr/>
              </a:pPr>
              <a:t>09/10/2024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EC962065-83D1-1DF1-6144-92911BB58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5269E96C-ABA7-FF52-10E4-B9C009C38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FB51A350-CADC-46FE-8AFF-BA2D41466630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10697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B3D83C6E-C908-FDFB-B1C1-AF9167785D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B9BB3DAC-0E44-4AD5-BC09-03CAE28D44D9}" type="datetimeFigureOut">
              <a:rPr lang="pt-BR"/>
              <a:pPr>
                <a:defRPr/>
              </a:pPr>
              <a:t>09/10/2024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39F2DD1C-E55D-C84F-3438-8255E1569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52926E41-4450-7F16-0273-B263DBF58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592929E1-A196-403C-9D28-5820BE16399E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208443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E675FB77-6AAD-CADC-DFD8-59FC26F16A8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E8229C72-A1A1-46EB-8F65-1FCB987A9759}" type="datetimeFigureOut">
              <a:rPr lang="pt-BR"/>
              <a:pPr>
                <a:defRPr/>
              </a:pPr>
              <a:t>09/10/2024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B7A86470-FD99-BF5D-6EBC-359D4B0D3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FEB2E16-EF70-4892-7E01-823FAFD51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32995113-A387-4B4A-AF1A-7D51781B60AC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112151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30F73AA-CC0E-D964-570C-F9EA19BD408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F27CCA76-9D26-42FB-BCDD-402C7E6AED21}" type="datetimeFigureOut">
              <a:rPr lang="pt-BR"/>
              <a:pPr>
                <a:defRPr/>
              </a:pPr>
              <a:t>09/10/2024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4872D81-701D-A4AC-1873-F9D772A87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4193E94-B70E-D4B6-FD04-94CE2622F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993D971F-D4F1-4D29-996B-D04DF98E7ED8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83048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t-BR" noProof="0"/>
              <a:t>Clique no ícone para adicionar uma imagem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D79281F-8E31-DBD3-0277-83923E5DCB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0D5A7F66-326C-4DD4-9F2B-13EFB5AB6813}" type="datetimeFigureOut">
              <a:rPr lang="pt-BR"/>
              <a:pPr>
                <a:defRPr/>
              </a:pPr>
              <a:t>09/10/2024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55B4C1C-EFB6-77A9-E283-C6214E1BE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95C5D07B-749C-D9E6-0FEF-7E4323009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4A357381-B761-45AA-A462-75A90F4618A6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254175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3">
            <a:extLst>
              <a:ext uri="{FF2B5EF4-FFF2-40B4-BE49-F238E27FC236}">
                <a16:creationId xmlns:a16="http://schemas.microsoft.com/office/drawing/2014/main" xmlns="" id="{2CA3C573-95F2-A618-874C-90D06504778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629" r:id="rId1"/>
    <p:sldLayoutId id="2147484630" r:id="rId2"/>
    <p:sldLayoutId id="2147484631" r:id="rId3"/>
    <p:sldLayoutId id="2147484632" r:id="rId4"/>
    <p:sldLayoutId id="2147484633" r:id="rId5"/>
    <p:sldLayoutId id="2147484634" r:id="rId6"/>
    <p:sldLayoutId id="2147484635" r:id="rId7"/>
    <p:sldLayoutId id="2147484636" r:id="rId8"/>
    <p:sldLayoutId id="2147484637" r:id="rId9"/>
    <p:sldLayoutId id="2147484638" r:id="rId10"/>
    <p:sldLayoutId id="214748463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bg1"/>
          </a:solidFill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400" kern="1200">
          <a:solidFill>
            <a:schemeClr val="bg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ern="1200">
          <a:solidFill>
            <a:schemeClr val="bg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ern="1200">
          <a:solidFill>
            <a:schemeClr val="bg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qlite.org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qlitebrowser.org/dl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23921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33">
            <a:extLst>
              <a:ext uri="{FF2B5EF4-FFF2-40B4-BE49-F238E27FC236}">
                <a16:creationId xmlns:a16="http://schemas.microsoft.com/office/drawing/2014/main" xmlns="" id="{9CB8C2B2-2BFB-34BF-844A-80F9EC014E8B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916238" y="785813"/>
            <a:ext cx="6227762" cy="2303462"/>
          </a:xfrm>
          <a:prstGeom prst="rect">
            <a:avLst/>
          </a:prstGeom>
          <a:solidFill>
            <a:srgbClr val="00B050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/>
            <a:r>
              <a:rPr lang="pt-BR" altLang="pt-BR" sz="8800">
                <a:latin typeface="Calibri" panose="020F0502020204030204" pitchFamily="34" charset="0"/>
              </a:rPr>
              <a:t>Python</a:t>
            </a:r>
            <a:br>
              <a:rPr lang="pt-BR" altLang="pt-BR" sz="8800">
                <a:latin typeface="Calibri" panose="020F0502020204030204" pitchFamily="34" charset="0"/>
              </a:rPr>
            </a:br>
            <a:r>
              <a:rPr lang="pt-BR" altLang="pt-BR" sz="3200">
                <a:solidFill>
                  <a:srgbClr val="FFFF99"/>
                </a:solidFill>
                <a:latin typeface="Calibri" panose="020F0502020204030204" pitchFamily="34" charset="0"/>
              </a:rPr>
              <a:t>DATABASE</a:t>
            </a:r>
          </a:p>
        </p:txBody>
      </p:sp>
      <p:sp>
        <p:nvSpPr>
          <p:cNvPr id="14339" name="Espaço Reservado para Número de Slide 4">
            <a:extLst>
              <a:ext uri="{FF2B5EF4-FFF2-40B4-BE49-F238E27FC236}">
                <a16:creationId xmlns:a16="http://schemas.microsoft.com/office/drawing/2014/main" xmlns="" id="{1B6CBC63-FEA3-FD9D-0DC8-78245C92467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7010400" y="4826000"/>
            <a:ext cx="2133600" cy="274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94EEA8D-AF46-4777-89BB-AFE834E7CEBF}" type="slidenum">
              <a:rPr lang="pt-BR" altLang="pt-BR" sz="2400">
                <a:latin typeface="Times New Roman" panose="02020603050405020304" pitchFamily="18" charset="0"/>
              </a:rPr>
              <a:pPr eaLnBrk="1" hangingPunct="1"/>
              <a:t>1</a:t>
            </a:fld>
            <a:endParaRPr lang="pt-BR" altLang="pt-BR" sz="2400">
              <a:latin typeface="Times New Roman" panose="02020603050405020304" pitchFamily="18" charset="0"/>
            </a:endParaRPr>
          </a:p>
        </p:txBody>
      </p:sp>
      <p:sp>
        <p:nvSpPr>
          <p:cNvPr id="2082" name="Rectangle 34">
            <a:extLst>
              <a:ext uri="{FF2B5EF4-FFF2-40B4-BE49-F238E27FC236}">
                <a16:creationId xmlns:a16="http://schemas.microsoft.com/office/drawing/2014/main" xmlns="" id="{9BC175F7-B8A5-70A6-F02C-6A584A3402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6238" y="3089275"/>
            <a:ext cx="6227762" cy="21304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 eaLnBrk="1" hangingPunct="1">
              <a:spcBef>
                <a:spcPct val="20000"/>
              </a:spcBef>
              <a:defRPr/>
            </a:pPr>
            <a:endParaRPr lang="pt-BR" sz="2800" dirty="0">
              <a:effectLst>
                <a:outerShdw blurRad="38100" dist="38100" dir="2700000" algn="tl">
                  <a:srgbClr val="336699"/>
                </a:outerShdw>
              </a:effectLst>
              <a:latin typeface="Calibri" panose="020F0502020204030204" pitchFamily="34" charset="0"/>
              <a:cs typeface="Arial" charset="0"/>
            </a:endParaRPr>
          </a:p>
          <a:p>
            <a:pPr algn="ctr" eaLnBrk="1" hangingPunct="1">
              <a:spcBef>
                <a:spcPct val="20000"/>
              </a:spcBef>
              <a:defRPr/>
            </a:pPr>
            <a:endParaRPr lang="pt-BR" sz="2800" dirty="0">
              <a:effectLst>
                <a:outerShdw blurRad="38100" dist="38100" dir="2700000" algn="tl">
                  <a:srgbClr val="336699"/>
                </a:outerShdw>
              </a:effectLst>
              <a:latin typeface="Calibri" panose="020F0502020204030204" pitchFamily="34" charset="0"/>
              <a:cs typeface="Arial" charset="0"/>
            </a:endParaRPr>
          </a:p>
          <a:p>
            <a:pPr algn="ctr" eaLnBrk="1" hangingPunct="1">
              <a:spcBef>
                <a:spcPct val="20000"/>
              </a:spcBef>
              <a:defRPr/>
            </a:pPr>
            <a:endParaRPr lang="pt-BR" sz="2800" dirty="0">
              <a:effectLst>
                <a:outerShdw blurRad="38100" dist="38100" dir="2700000" algn="tl">
                  <a:srgbClr val="336699"/>
                </a:outerShdw>
              </a:effectLst>
              <a:latin typeface="Calibri" panose="020F0502020204030204" pitchFamily="34" charset="0"/>
              <a:cs typeface="Arial" charset="0"/>
            </a:endParaRPr>
          </a:p>
          <a:p>
            <a:pPr algn="ctr" eaLnBrk="1" hangingPunct="1">
              <a:spcBef>
                <a:spcPct val="20000"/>
              </a:spcBef>
              <a:defRPr/>
            </a:pPr>
            <a:endParaRPr lang="pt-BR" sz="1000" dirty="0">
              <a:effectLst>
                <a:outerShdw blurRad="38100" dist="38100" dir="2700000" algn="tl">
                  <a:srgbClr val="336699"/>
                </a:outerShdw>
              </a:effectLst>
              <a:latin typeface="Calibri" panose="020F0502020204030204" pitchFamily="34" charset="0"/>
              <a:cs typeface="Arial" charset="0"/>
            </a:endParaRPr>
          </a:p>
        </p:txBody>
      </p:sp>
      <p:sp>
        <p:nvSpPr>
          <p:cNvPr id="11" name="Rectangle 37">
            <a:extLst>
              <a:ext uri="{FF2B5EF4-FFF2-40B4-BE49-F238E27FC236}">
                <a16:creationId xmlns:a16="http://schemas.microsoft.com/office/drawing/2014/main" xmlns="" id="{9B96464D-F1A2-AFD1-62D1-C570694F63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80327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ctr" eaLnBrk="1" hangingPunct="1">
              <a:defRPr/>
            </a:pPr>
            <a:endParaRPr lang="pt-BR" sz="1400" b="1" dirty="0">
              <a:solidFill>
                <a:schemeClr val="bg1"/>
              </a:solidFill>
              <a:latin typeface="Adobe Fan Heiti Std B" pitchFamily="34" charset="-128"/>
              <a:ea typeface="Adobe Fan Heiti Std B" pitchFamily="34" charset="-128"/>
            </a:endParaRPr>
          </a:p>
        </p:txBody>
      </p:sp>
      <p:pic>
        <p:nvPicPr>
          <p:cNvPr id="14342" name="Imagem 1">
            <a:extLst>
              <a:ext uri="{FF2B5EF4-FFF2-40B4-BE49-F238E27FC236}">
                <a16:creationId xmlns:a16="http://schemas.microsoft.com/office/drawing/2014/main" xmlns="" id="{44E8F487-0583-A290-C513-6FA46A0690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1450" y="3244850"/>
            <a:ext cx="4078288" cy="166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xmlns="" id="{B43CBC63-25C9-E535-F82E-11A3CD32FC24}"/>
              </a:ext>
            </a:extLst>
          </p:cNvPr>
          <p:cNvSpPr/>
          <p:nvPr/>
        </p:nvSpPr>
        <p:spPr>
          <a:xfrm>
            <a:off x="0" y="801688"/>
            <a:ext cx="2916238" cy="440055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ct val="20000"/>
              </a:spcBef>
              <a:defRPr/>
            </a:pPr>
            <a:endParaRPr lang="pt-BR" dirty="0">
              <a:effectLst>
                <a:outerShdw blurRad="38100" dist="38100" dir="2700000" algn="tl">
                  <a:srgbClr val="336699"/>
                </a:outerShdw>
              </a:effectLst>
            </a:endParaRPr>
          </a:p>
          <a:p>
            <a:pPr algn="ctr" eaLnBrk="1" hangingPunct="1">
              <a:spcBef>
                <a:spcPct val="20000"/>
              </a:spcBef>
              <a:defRPr/>
            </a:pPr>
            <a:endParaRPr lang="pt-BR" dirty="0">
              <a:effectLst>
                <a:outerShdw blurRad="38100" dist="38100" dir="2700000" algn="tl">
                  <a:srgbClr val="336699"/>
                </a:outerShdw>
              </a:effectLst>
            </a:endParaRPr>
          </a:p>
          <a:p>
            <a:pPr algn="ctr" eaLnBrk="1" hangingPunct="1">
              <a:spcBef>
                <a:spcPct val="20000"/>
              </a:spcBef>
              <a:defRPr/>
            </a:pPr>
            <a:endParaRPr lang="pt-BR" dirty="0">
              <a:effectLst>
                <a:outerShdw blurRad="38100" dist="38100" dir="2700000" algn="tl">
                  <a:srgbClr val="336699"/>
                </a:outerShdw>
              </a:effectLst>
            </a:endParaRPr>
          </a:p>
          <a:p>
            <a:pPr algn="ctr" eaLnBrk="1" hangingPunct="1">
              <a:spcBef>
                <a:spcPct val="20000"/>
              </a:spcBef>
              <a:defRPr/>
            </a:pPr>
            <a:endParaRPr lang="pt-BR" dirty="0">
              <a:effectLst>
                <a:outerShdw blurRad="38100" dist="38100" dir="2700000" algn="tl">
                  <a:srgbClr val="336699"/>
                </a:outerShdw>
              </a:effectLst>
            </a:endParaRPr>
          </a:p>
          <a:p>
            <a:pPr algn="ctr" eaLnBrk="1" hangingPunct="1">
              <a:spcBef>
                <a:spcPct val="20000"/>
              </a:spcBef>
              <a:defRPr/>
            </a:pPr>
            <a:endParaRPr lang="pt-BR" dirty="0">
              <a:effectLst>
                <a:outerShdw blurRad="38100" dist="38100" dir="2700000" algn="tl">
                  <a:srgbClr val="336699"/>
                </a:outerShdw>
              </a:effectLst>
            </a:endParaRPr>
          </a:p>
          <a:p>
            <a:pPr algn="ctr" eaLnBrk="1" hangingPunct="1">
              <a:spcBef>
                <a:spcPct val="20000"/>
              </a:spcBef>
              <a:defRPr/>
            </a:pPr>
            <a:endParaRPr lang="pt-BR" dirty="0">
              <a:effectLst>
                <a:outerShdw blurRad="38100" dist="38100" dir="2700000" algn="tl">
                  <a:srgbClr val="336699"/>
                </a:outerShdw>
              </a:effectLst>
            </a:endParaRPr>
          </a:p>
          <a:p>
            <a:pPr algn="ctr" eaLnBrk="1" hangingPunct="1">
              <a:spcBef>
                <a:spcPct val="20000"/>
              </a:spcBef>
              <a:defRPr/>
            </a:pPr>
            <a:endParaRPr lang="pt-BR" dirty="0">
              <a:effectLst>
                <a:outerShdw blurRad="38100" dist="38100" dir="2700000" algn="tl">
                  <a:srgbClr val="336699"/>
                </a:outerShdw>
              </a:effectLst>
            </a:endParaRPr>
          </a:p>
          <a:p>
            <a:pPr algn="ctr" eaLnBrk="1" hangingPunct="1">
              <a:spcBef>
                <a:spcPct val="20000"/>
              </a:spcBef>
              <a:defRPr/>
            </a:pPr>
            <a:endParaRPr lang="pt-BR" dirty="0">
              <a:effectLst>
                <a:outerShdw blurRad="38100" dist="38100" dir="2700000" algn="tl">
                  <a:srgbClr val="336699"/>
                </a:outerShdw>
              </a:effectLst>
            </a:endParaRPr>
          </a:p>
          <a:p>
            <a:pPr algn="ctr" eaLnBrk="1" hangingPunct="1">
              <a:spcBef>
                <a:spcPct val="20000"/>
              </a:spcBef>
              <a:defRPr/>
            </a:pPr>
            <a:endParaRPr lang="pt-BR" dirty="0">
              <a:effectLst>
                <a:outerShdw blurRad="38100" dist="38100" dir="2700000" algn="tl">
                  <a:srgbClr val="336699"/>
                </a:outerShdw>
              </a:effectLst>
            </a:endParaRPr>
          </a:p>
          <a:p>
            <a:pPr algn="ctr" eaLnBrk="1" hangingPunct="1">
              <a:spcBef>
                <a:spcPct val="20000"/>
              </a:spcBef>
              <a:defRPr/>
            </a:pPr>
            <a:r>
              <a:rPr lang="pt-BR" sz="1400" b="1" dirty="0">
                <a:solidFill>
                  <a:schemeClr val="tx1"/>
                </a:solidFill>
              </a:rPr>
              <a:t>Professores </a:t>
            </a:r>
          </a:p>
          <a:p>
            <a:pPr algn="ctr" eaLnBrk="1" hangingPunct="1">
              <a:spcBef>
                <a:spcPct val="20000"/>
              </a:spcBef>
              <a:defRPr/>
            </a:pPr>
            <a:r>
              <a:rPr lang="pt-BR" b="1" dirty="0">
                <a:solidFill>
                  <a:schemeClr val="tx1"/>
                </a:solidFill>
              </a:rPr>
              <a:t>Silvio Carro</a:t>
            </a:r>
          </a:p>
          <a:p>
            <a:pPr algn="ctr" eaLnBrk="1" hangingPunct="1">
              <a:spcBef>
                <a:spcPct val="20000"/>
              </a:spcBef>
              <a:defRPr/>
            </a:pPr>
            <a:r>
              <a:rPr lang="pt-BR" b="1" dirty="0">
                <a:solidFill>
                  <a:schemeClr val="tx1"/>
                </a:solidFill>
              </a:rPr>
              <a:t>Cássia Perego</a:t>
            </a:r>
          </a:p>
          <a:p>
            <a:pPr algn="ctr" eaLnBrk="1" hangingPunct="1">
              <a:spcBef>
                <a:spcPct val="20000"/>
              </a:spcBef>
              <a:defRPr/>
            </a:pPr>
            <a:r>
              <a:rPr lang="pt-BR" b="1" dirty="0">
                <a:solidFill>
                  <a:schemeClr val="tx1"/>
                </a:solidFill>
              </a:rPr>
              <a:t>Cristiane </a:t>
            </a:r>
            <a:r>
              <a:rPr lang="pt-BR" b="1" dirty="0" smtClean="0">
                <a:solidFill>
                  <a:schemeClr val="tx1"/>
                </a:solidFill>
              </a:rPr>
              <a:t>Rizo</a:t>
            </a:r>
          </a:p>
          <a:p>
            <a:pPr algn="ctr" eaLnBrk="1" hangingPunct="1">
              <a:spcBef>
                <a:spcPct val="20000"/>
              </a:spcBef>
              <a:defRPr/>
            </a:pPr>
            <a:r>
              <a:rPr lang="pt-BR" b="1" smtClean="0">
                <a:solidFill>
                  <a:schemeClr val="tx1"/>
                </a:solidFill>
              </a:rPr>
              <a:t>Maria Carolina</a:t>
            </a:r>
            <a:endParaRPr lang="pt-BR" b="1" dirty="0">
              <a:solidFill>
                <a:schemeClr val="tx1"/>
              </a:solidFill>
            </a:endParaRPr>
          </a:p>
          <a:p>
            <a:pPr algn="ctr" eaLnBrk="1" hangingPunct="1">
              <a:spcBef>
                <a:spcPct val="20000"/>
              </a:spcBef>
              <a:defRPr/>
            </a:pPr>
            <a:endParaRPr lang="pt-BR" b="1" dirty="0">
              <a:solidFill>
                <a:schemeClr val="tx1"/>
              </a:solidFill>
            </a:endParaRPr>
          </a:p>
        </p:txBody>
      </p:sp>
      <p:pic>
        <p:nvPicPr>
          <p:cNvPr id="10" name="Imagem 9" descr="pythonT.png">
            <a:extLst>
              <a:ext uri="{FF2B5EF4-FFF2-40B4-BE49-F238E27FC236}">
                <a16:creationId xmlns:a16="http://schemas.microsoft.com/office/drawing/2014/main" xmlns="" id="{15DE905C-0322-6E82-C455-337BC610FB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6400" y="1584325"/>
            <a:ext cx="1789113" cy="1489075"/>
          </a:xfrm>
          <a:prstGeom prst="rect">
            <a:avLst/>
          </a:prstGeom>
          <a:effectLst>
            <a:outerShdw blurRad="368300" dist="63500" dir="8460000" sx="117000" sy="117000" algn="ctr" rotWithShape="0">
              <a:srgbClr val="000000">
                <a:alpha val="43137"/>
              </a:srgbClr>
            </a:outerShdw>
          </a:effectLst>
        </p:spPr>
      </p:pic>
      <p:pic>
        <p:nvPicPr>
          <p:cNvPr id="14345" name="Imagem 4" descr="python-logo-glassy.png">
            <a:extLst>
              <a:ext uri="{FF2B5EF4-FFF2-40B4-BE49-F238E27FC236}">
                <a16:creationId xmlns:a16="http://schemas.microsoft.com/office/drawing/2014/main" xmlns="" id="{A6BEFE04-9045-AD05-8694-6EC0FE9A0E6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738" y="1522413"/>
            <a:ext cx="2290762" cy="278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Imagem 3">
            <a:extLst>
              <a:ext uri="{FF2B5EF4-FFF2-40B4-BE49-F238E27FC236}">
                <a16:creationId xmlns:a16="http://schemas.microsoft.com/office/drawing/2014/main" xmlns="" id="{72A73063-5275-8088-E39D-CB2884D3387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58738"/>
            <a:ext cx="1703388" cy="808038"/>
          </a:xfrm>
          <a:prstGeom prst="rect">
            <a:avLst/>
          </a:prstGeom>
          <a:noFill/>
          <a:ln>
            <a:noFill/>
          </a:ln>
          <a:effectLst>
            <a:glow rad="965200">
              <a:schemeClr val="accent1">
                <a:alpha val="40000"/>
              </a:schemeClr>
            </a:glow>
          </a:effectLst>
        </p:spPr>
      </p:pic>
      <p:sp>
        <p:nvSpPr>
          <p:cNvPr id="23555" name="CaixaDeTexto 4">
            <a:extLst>
              <a:ext uri="{FF2B5EF4-FFF2-40B4-BE49-F238E27FC236}">
                <a16:creationId xmlns:a16="http://schemas.microsoft.com/office/drawing/2014/main" xmlns="" id="{2948EB6E-3E3D-3DC8-1114-F21E00BC84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675" y="895350"/>
            <a:ext cx="8543925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pt-BR" altLang="pt-BR">
                <a:solidFill>
                  <a:srgbClr val="FFFF00"/>
                </a:solidFill>
                <a:latin typeface="Consolas" panose="020B0609020204030204" pitchFamily="49" charset="0"/>
              </a:rPr>
              <a:t># UPDATE</a:t>
            </a:r>
          </a:p>
          <a:p>
            <a:r>
              <a:rPr lang="pt-BR" altLang="pt-BR">
                <a:solidFill>
                  <a:schemeClr val="bg1"/>
                </a:solidFill>
                <a:latin typeface="Consolas" panose="020B0609020204030204" pitchFamily="49" charset="0"/>
              </a:rPr>
              <a:t>cur.execute("</a:t>
            </a:r>
            <a:r>
              <a:rPr lang="pt-BR" altLang="pt-BR" sz="1400">
                <a:solidFill>
                  <a:schemeClr val="bg1"/>
                </a:solidFill>
                <a:latin typeface="Consolas" panose="020B0609020204030204" pitchFamily="49" charset="0"/>
              </a:rPr>
              <a:t>UPDATE curso SET titulo = upper(titulo) WHERE categoria like 'LP'</a:t>
            </a:r>
            <a:r>
              <a:rPr lang="pt-BR" altLang="pt-BR">
                <a:solidFill>
                  <a:schemeClr val="bg1"/>
                </a:solidFill>
                <a:latin typeface="Consolas" panose="020B0609020204030204" pitchFamily="49" charset="0"/>
              </a:rPr>
              <a:t>")</a:t>
            </a:r>
          </a:p>
          <a:p>
            <a:r>
              <a:rPr lang="pt-BR" altLang="pt-BR">
                <a:solidFill>
                  <a:schemeClr val="bg1"/>
                </a:solidFill>
                <a:latin typeface="Consolas" panose="020B0609020204030204" pitchFamily="49" charset="0"/>
              </a:rPr>
              <a:t>con.commit()</a:t>
            </a:r>
          </a:p>
          <a:p>
            <a:r>
              <a:rPr lang="pt-BR" altLang="pt-BR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pt-BR" altLang="pt-BR">
                <a:solidFill>
                  <a:srgbClr val="FFFF00"/>
                </a:solidFill>
                <a:latin typeface="Consolas" panose="020B0609020204030204" pitchFamily="49" charset="0"/>
              </a:rPr>
              <a:t># DELETE</a:t>
            </a:r>
          </a:p>
          <a:p>
            <a:r>
              <a:rPr lang="pt-BR" altLang="pt-BR">
                <a:solidFill>
                  <a:schemeClr val="bg1"/>
                </a:solidFill>
                <a:latin typeface="Consolas" panose="020B0609020204030204" pitchFamily="49" charset="0"/>
              </a:rPr>
              <a:t>cur.execute("</a:t>
            </a:r>
            <a:r>
              <a:rPr lang="en-US" altLang="pt-BR">
                <a:solidFill>
                  <a:schemeClr val="bg1"/>
                </a:solidFill>
                <a:latin typeface="Consolas" panose="020B0609020204030204" pitchFamily="49" charset="0"/>
              </a:rPr>
              <a:t>DELETE FROM curso WHERE categoria like 'BD'</a:t>
            </a:r>
            <a:r>
              <a:rPr lang="pt-BR" altLang="pt-BR">
                <a:solidFill>
                  <a:schemeClr val="bg1"/>
                </a:solidFill>
                <a:latin typeface="Consolas" panose="020B0609020204030204" pitchFamily="49" charset="0"/>
              </a:rPr>
              <a:t>")</a:t>
            </a:r>
          </a:p>
          <a:p>
            <a:r>
              <a:rPr lang="pt-BR" altLang="pt-BR">
                <a:solidFill>
                  <a:schemeClr val="bg1"/>
                </a:solidFill>
                <a:latin typeface="Consolas" panose="020B0609020204030204" pitchFamily="49" charset="0"/>
              </a:rPr>
              <a:t>con.commit()cur.close()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3">
            <a:extLst>
              <a:ext uri="{FF2B5EF4-FFF2-40B4-BE49-F238E27FC236}">
                <a16:creationId xmlns:a16="http://schemas.microsoft.com/office/drawing/2014/main" xmlns="" id="{6FF5C492-69FC-DCB7-6FFD-916C3E2D94B1}"/>
              </a:ext>
            </a:extLst>
          </p:cNvPr>
          <p:cNvSpPr txBox="1">
            <a:spLocks/>
          </p:cNvSpPr>
          <p:nvPr/>
        </p:nvSpPr>
        <p:spPr>
          <a:xfrm>
            <a:off x="1044575" y="0"/>
            <a:ext cx="7223125" cy="598488"/>
          </a:xfrm>
          <a:prstGeom prst="rect">
            <a:avLst/>
          </a:prstGeom>
        </p:spPr>
        <p:txBody>
          <a:bodyPr anchor="ctr"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sz="4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ea typeface="+mj-ea"/>
                <a:cs typeface="Aharoni" pitchFamily="2" charset="-79"/>
              </a:rPr>
              <a:t>Acesso ao Banco de Dados</a:t>
            </a:r>
          </a:p>
        </p:txBody>
      </p:sp>
      <p:pic>
        <p:nvPicPr>
          <p:cNvPr id="16387" name="Picture 7">
            <a:extLst>
              <a:ext uri="{FF2B5EF4-FFF2-40B4-BE49-F238E27FC236}">
                <a16:creationId xmlns:a16="http://schemas.microsoft.com/office/drawing/2014/main" xmlns="" id="{7CF9133B-B405-715E-F3AF-2D88E180E0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813" y="696913"/>
            <a:ext cx="8099425" cy="419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8E2206EC-C71E-6389-3E05-66E66D8933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2888" y="341313"/>
            <a:ext cx="8229600" cy="3394075"/>
          </a:xfrm>
        </p:spPr>
        <p:txBody>
          <a:bodyPr/>
          <a:lstStyle/>
          <a:p>
            <a:pPr marL="0" indent="0" algn="ctr">
              <a:buFont typeface="Arial" panose="020B0604020202020204" pitchFamily="34" charset="0"/>
              <a:buNone/>
              <a:defRPr/>
            </a:pPr>
            <a:r>
              <a:rPr lang="pt-BR" sz="4800" b="1" dirty="0">
                <a:latin typeface="+mn-lt"/>
              </a:rPr>
              <a:t>Banco de Dados Relacionais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pt-BR" sz="4800" b="1" dirty="0">
                <a:latin typeface="+mn-lt"/>
              </a:rPr>
              <a:t>  </a:t>
            </a:r>
            <a:r>
              <a:rPr lang="pt-BR" sz="4800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SQLite</a:t>
            </a:r>
            <a:endParaRPr lang="pt-BR" sz="4800" b="1" dirty="0">
              <a:solidFill>
                <a:schemeClr val="accent1">
                  <a:lumMod val="60000"/>
                  <a:lumOff val="40000"/>
                </a:schemeClr>
              </a:solidFill>
              <a:latin typeface="+mn-lt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pt-BR" sz="48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     </a:t>
            </a:r>
          </a:p>
        </p:txBody>
      </p:sp>
      <p:pic>
        <p:nvPicPr>
          <p:cNvPr id="17411" name="Imagem 3">
            <a:extLst>
              <a:ext uri="{FF2B5EF4-FFF2-40B4-BE49-F238E27FC236}">
                <a16:creationId xmlns:a16="http://schemas.microsoft.com/office/drawing/2014/main" xmlns="" id="{40049750-62C6-A4FE-7E2C-4F960863AB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5025" y="1036638"/>
            <a:ext cx="5672138" cy="3967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2" name="Picture 3">
            <a:extLst>
              <a:ext uri="{FF2B5EF4-FFF2-40B4-BE49-F238E27FC236}">
                <a16:creationId xmlns:a16="http://schemas.microsoft.com/office/drawing/2014/main" xmlns="" id="{FF065C5A-8467-E02C-A458-83C5F6DF18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175" y="2182813"/>
            <a:ext cx="2668588" cy="191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Imagem 3">
            <a:extLst>
              <a:ext uri="{FF2B5EF4-FFF2-40B4-BE49-F238E27FC236}">
                <a16:creationId xmlns:a16="http://schemas.microsoft.com/office/drawing/2014/main" xmlns="" id="{22879AA7-79D1-574C-2CA8-F8CC168E9D5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78025" y="79375"/>
            <a:ext cx="5122863" cy="2427288"/>
          </a:xfrm>
          <a:prstGeom prst="rect">
            <a:avLst/>
          </a:prstGeom>
          <a:noFill/>
          <a:ln>
            <a:noFill/>
          </a:ln>
          <a:effectLst>
            <a:glow rad="546100">
              <a:schemeClr val="accent1">
                <a:lumMod val="20000"/>
                <a:lumOff val="80000"/>
                <a:alpha val="40000"/>
              </a:schemeClr>
            </a:glow>
            <a:outerShdw blurRad="50800" dist="50800" dir="5400000" algn="ctr" rotWithShape="0">
              <a:srgbClr val="000000">
                <a:alpha val="52000"/>
              </a:srgbClr>
            </a:outerShdw>
          </a:effec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xmlns="" id="{17E6D103-A6FE-0415-8ADE-3CF86860DB7C}"/>
              </a:ext>
            </a:extLst>
          </p:cNvPr>
          <p:cNvSpPr txBox="1"/>
          <p:nvPr/>
        </p:nvSpPr>
        <p:spPr>
          <a:xfrm>
            <a:off x="784225" y="2678113"/>
            <a:ext cx="6588125" cy="203041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pt-BR" dirty="0">
                <a:solidFill>
                  <a:schemeClr val="bg1"/>
                </a:solidFill>
                <a:latin typeface="+mj-lt"/>
              </a:rPr>
              <a:t>Pequeno e leve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pt-BR" dirty="0">
                <a:solidFill>
                  <a:schemeClr val="bg1"/>
                </a:solidFill>
                <a:latin typeface="+mj-lt"/>
              </a:rPr>
              <a:t>Versão simplificada de um banco de dados relacional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pt-BR" dirty="0">
                <a:solidFill>
                  <a:schemeClr val="bg1"/>
                </a:solidFill>
                <a:latin typeface="+mj-lt"/>
              </a:rPr>
              <a:t>Estrutura e dados contidos em um único arquivo </a:t>
            </a:r>
            <a:r>
              <a:rPr lang="pt-BR" dirty="0" err="1">
                <a:solidFill>
                  <a:schemeClr val="bg1"/>
                </a:solidFill>
                <a:latin typeface="+mj-lt"/>
              </a:rPr>
              <a:t>multiplataforma</a:t>
            </a:r>
            <a:endParaRPr lang="pt-BR" dirty="0">
              <a:solidFill>
                <a:schemeClr val="bg1"/>
              </a:solidFill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pt-BR" dirty="0">
                <a:solidFill>
                  <a:schemeClr val="bg1"/>
                </a:solidFill>
                <a:latin typeface="+mj-lt"/>
              </a:rPr>
              <a:t>Não requer servidor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pt-BR" dirty="0">
                <a:solidFill>
                  <a:schemeClr val="bg1"/>
                </a:solidFill>
                <a:latin typeface="+mj-lt"/>
              </a:rPr>
              <a:t>Não requer administração ou configuração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pt-BR" dirty="0">
                <a:solidFill>
                  <a:schemeClr val="bg1"/>
                </a:solidFill>
                <a:latin typeface="+mj-lt"/>
              </a:rPr>
              <a:t>Disponível para Windows, Linux, </a:t>
            </a:r>
            <a:r>
              <a:rPr lang="pt-BR" dirty="0" err="1">
                <a:solidFill>
                  <a:schemeClr val="bg1"/>
                </a:solidFill>
                <a:latin typeface="+mj-lt"/>
              </a:rPr>
              <a:t>MacOSX</a:t>
            </a:r>
            <a:r>
              <a:rPr lang="pt-BR" dirty="0">
                <a:solidFill>
                  <a:schemeClr val="bg1"/>
                </a:solidFill>
                <a:latin typeface="+mj-lt"/>
              </a:rPr>
              <a:t>, </a:t>
            </a:r>
            <a:r>
              <a:rPr lang="pt-BR" dirty="0" err="1">
                <a:solidFill>
                  <a:schemeClr val="bg1"/>
                </a:solidFill>
                <a:latin typeface="+mj-lt"/>
              </a:rPr>
              <a:t>iOS</a:t>
            </a:r>
            <a:r>
              <a:rPr lang="pt-BR" dirty="0">
                <a:solidFill>
                  <a:schemeClr val="bg1"/>
                </a:solidFill>
                <a:latin typeface="+mj-lt"/>
              </a:rPr>
              <a:t> e </a:t>
            </a:r>
            <a:r>
              <a:rPr lang="pt-BR" dirty="0" err="1">
                <a:solidFill>
                  <a:schemeClr val="bg1"/>
                </a:solidFill>
                <a:latin typeface="+mj-lt"/>
              </a:rPr>
              <a:t>Android</a:t>
            </a:r>
            <a:endParaRPr lang="pt-BR" dirty="0">
              <a:solidFill>
                <a:schemeClr val="bg1"/>
              </a:solidFill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pt-BR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8436" name="Retângulo 5">
            <a:extLst>
              <a:ext uri="{FF2B5EF4-FFF2-40B4-BE49-F238E27FC236}">
                <a16:creationId xmlns:a16="http://schemas.microsoft.com/office/drawing/2014/main" xmlns="" id="{21672B0E-A0EE-5923-2C6C-EE551FE6FB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4800" y="4524375"/>
            <a:ext cx="23653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pt-BR" altLang="pt-BR">
                <a:hlinkClick r:id="rId3"/>
              </a:rPr>
              <a:t>https://www.sqlite.org</a:t>
            </a:r>
            <a:endParaRPr lang="pt-BR" altLang="pt-BR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Imagem 3">
            <a:extLst>
              <a:ext uri="{FF2B5EF4-FFF2-40B4-BE49-F238E27FC236}">
                <a16:creationId xmlns:a16="http://schemas.microsoft.com/office/drawing/2014/main" xmlns="" id="{C97583AE-6B48-8EB2-D21B-BCFA3695998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58738"/>
            <a:ext cx="1703388" cy="808038"/>
          </a:xfrm>
          <a:prstGeom prst="rect">
            <a:avLst/>
          </a:prstGeom>
          <a:noFill/>
          <a:ln>
            <a:noFill/>
          </a:ln>
          <a:effectLst>
            <a:glow rad="952500">
              <a:schemeClr val="accent1">
                <a:alpha val="40000"/>
              </a:schemeClr>
            </a:glow>
          </a:effectLst>
        </p:spPr>
      </p:pic>
      <p:pic>
        <p:nvPicPr>
          <p:cNvPr id="24579" name="Picture 3">
            <a:extLst>
              <a:ext uri="{FF2B5EF4-FFF2-40B4-BE49-F238E27FC236}">
                <a16:creationId xmlns:a16="http://schemas.microsoft.com/office/drawing/2014/main" xmlns="" id="{174A7AB8-C9A5-9BBE-697B-C2DDB1D749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238" y="749300"/>
            <a:ext cx="6921500" cy="411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0" name="Retângulo 2">
            <a:extLst>
              <a:ext uri="{FF2B5EF4-FFF2-40B4-BE49-F238E27FC236}">
                <a16:creationId xmlns:a16="http://schemas.microsoft.com/office/drawing/2014/main" xmlns="" id="{7014AC84-261F-4E38-FB58-8E248D816EAC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7024688" y="2520950"/>
            <a:ext cx="29289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pt-BR" altLang="pt-BR">
                <a:hlinkClick r:id="rId4"/>
              </a:rPr>
              <a:t>https://sqlitebrowser.org/dl/</a:t>
            </a:r>
            <a:endParaRPr lang="pt-BR" altLang="pt-BR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Imagem 3">
            <a:extLst>
              <a:ext uri="{FF2B5EF4-FFF2-40B4-BE49-F238E27FC236}">
                <a16:creationId xmlns:a16="http://schemas.microsoft.com/office/drawing/2014/main" xmlns="" id="{94376356-B8DE-702B-57E4-94FFACC60BE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58738"/>
            <a:ext cx="1703388" cy="808038"/>
          </a:xfrm>
          <a:prstGeom prst="rect">
            <a:avLst/>
          </a:prstGeom>
          <a:noFill/>
          <a:ln>
            <a:noFill/>
          </a:ln>
          <a:effectLst>
            <a:glow rad="393700">
              <a:schemeClr val="accent1">
                <a:alpha val="40000"/>
              </a:schemeClr>
            </a:glow>
          </a:effectLst>
        </p:spPr>
      </p:pic>
      <p:sp>
        <p:nvSpPr>
          <p:cNvPr id="19459" name="CaixaDeTexto 4">
            <a:extLst>
              <a:ext uri="{FF2B5EF4-FFF2-40B4-BE49-F238E27FC236}">
                <a16:creationId xmlns:a16="http://schemas.microsoft.com/office/drawing/2014/main" xmlns="" id="{660C1CB4-CBB4-8A74-4CAD-AC2189D418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675" y="895350"/>
            <a:ext cx="8796338" cy="3662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pt-BR" altLang="pt-BR">
                <a:solidFill>
                  <a:schemeClr val="bg1"/>
                </a:solidFill>
                <a:latin typeface="Consolas" panose="020B0609020204030204" pitchFamily="49" charset="0"/>
              </a:rPr>
              <a:t>import sqlite3</a:t>
            </a:r>
          </a:p>
          <a:p>
            <a:r>
              <a:rPr lang="pt-BR" altLang="pt-BR">
                <a:solidFill>
                  <a:schemeClr val="bg1"/>
                </a:solidFill>
                <a:latin typeface="Consolas" panose="020B0609020204030204" pitchFamily="49" charset="0"/>
              </a:rPr>
              <a:t>import os</a:t>
            </a:r>
          </a:p>
          <a:p>
            <a:endParaRPr lang="pt-BR" altLang="pt-BR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altLang="pt-BR">
                <a:solidFill>
                  <a:srgbClr val="FFFF00"/>
                </a:solidFill>
                <a:latin typeface="Consolas" panose="020B0609020204030204" pitchFamily="49" charset="0"/>
              </a:rPr>
              <a:t># Remove o arquivo com o banco de dados SQLite (caso exista)</a:t>
            </a:r>
          </a:p>
          <a:p>
            <a:r>
              <a:rPr lang="pt-BR" altLang="pt-BR">
                <a:solidFill>
                  <a:schemeClr val="bg1"/>
                </a:solidFill>
                <a:latin typeface="Consolas" panose="020B0609020204030204" pitchFamily="49" charset="0"/>
              </a:rPr>
              <a:t>os.remove("escola.db") if os.path.exists("escola.db") else None</a:t>
            </a:r>
          </a:p>
          <a:p>
            <a:endParaRPr lang="pt-BR" altLang="pt-BR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altLang="pt-BR">
                <a:solidFill>
                  <a:srgbClr val="FFFF00"/>
                </a:solidFill>
                <a:latin typeface="Consolas" panose="020B0609020204030204" pitchFamily="49" charset="0"/>
              </a:rPr>
              <a:t># Cria uma conexão com o banco de dados</a:t>
            </a:r>
          </a:p>
          <a:p>
            <a:r>
              <a:rPr lang="pt-BR" altLang="pt-BR">
                <a:solidFill>
                  <a:srgbClr val="FFFF00"/>
                </a:solidFill>
                <a:latin typeface="Consolas" panose="020B0609020204030204" pitchFamily="49" charset="0"/>
              </a:rPr>
              <a:t># Caso o banco de dados não existir, ele é criado neste momento</a:t>
            </a:r>
          </a:p>
          <a:p>
            <a:r>
              <a:rPr lang="pt-BR" altLang="pt-BR">
                <a:solidFill>
                  <a:schemeClr val="bg1"/>
                </a:solidFill>
                <a:latin typeface="Consolas" panose="020B0609020204030204" pitchFamily="49" charset="0"/>
              </a:rPr>
              <a:t>con = sqlite3.connect('escola.db')</a:t>
            </a:r>
          </a:p>
          <a:p>
            <a:endParaRPr lang="pt-BR" altLang="pt-BR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r>
              <a:rPr lang="pt-BR" altLang="pt-BR">
                <a:solidFill>
                  <a:srgbClr val="FFFF00"/>
                </a:solidFill>
                <a:latin typeface="Consolas" panose="020B0609020204030204" pitchFamily="49" charset="0"/>
              </a:rPr>
              <a:t># Criando um cursor</a:t>
            </a:r>
          </a:p>
          <a:p>
            <a:r>
              <a:rPr lang="pt-BR" altLang="pt-BR" sz="1600">
                <a:solidFill>
                  <a:srgbClr val="FFFF00"/>
                </a:solidFill>
                <a:latin typeface="Consolas" panose="020B0609020204030204" pitchFamily="49" charset="0"/>
              </a:rPr>
              <a:t># (Um cursor permite percorrer todos os registros em um conjunto de dados)</a:t>
            </a:r>
          </a:p>
          <a:p>
            <a:r>
              <a:rPr lang="pt-BR" altLang="pt-BR">
                <a:solidFill>
                  <a:schemeClr val="bg1"/>
                </a:solidFill>
                <a:latin typeface="Consolas" panose="020B0609020204030204" pitchFamily="49" charset="0"/>
              </a:rPr>
              <a:t>cur = con.cursor()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Imagem 3">
            <a:extLst>
              <a:ext uri="{FF2B5EF4-FFF2-40B4-BE49-F238E27FC236}">
                <a16:creationId xmlns:a16="http://schemas.microsoft.com/office/drawing/2014/main" xmlns="" id="{B4D97FC4-E943-532E-907B-B9EA653E7C7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58738"/>
            <a:ext cx="1703388" cy="808038"/>
          </a:xfrm>
          <a:prstGeom prst="rect">
            <a:avLst/>
          </a:prstGeom>
          <a:noFill/>
          <a:ln>
            <a:noFill/>
          </a:ln>
          <a:effectLst>
            <a:glow rad="266700">
              <a:schemeClr val="accent1">
                <a:alpha val="40000"/>
              </a:schemeClr>
            </a:glow>
          </a:effectLst>
        </p:spPr>
      </p:pic>
      <p:sp>
        <p:nvSpPr>
          <p:cNvPr id="20483" name="CaixaDeTexto 4">
            <a:extLst>
              <a:ext uri="{FF2B5EF4-FFF2-40B4-BE49-F238E27FC236}">
                <a16:creationId xmlns:a16="http://schemas.microsoft.com/office/drawing/2014/main" xmlns="" id="{473B8E31-E8D8-99FD-87F0-2E69610D12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675" y="895350"/>
            <a:ext cx="5376863" cy="258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pt-BR" altLang="pt-BR">
                <a:solidFill>
                  <a:srgbClr val="FFFF00"/>
                </a:solidFill>
                <a:latin typeface="Consolas" panose="020B0609020204030204" pitchFamily="49" charset="0"/>
              </a:rPr>
              <a:t># instrução sql para criar a tabela curso</a:t>
            </a:r>
          </a:p>
          <a:p>
            <a:r>
              <a:rPr lang="pt-BR" altLang="pt-BR">
                <a:solidFill>
                  <a:schemeClr val="bg1"/>
                </a:solidFill>
                <a:latin typeface="Consolas" panose="020B0609020204030204" pitchFamily="49" charset="0"/>
              </a:rPr>
              <a:t>sql_create = 'create table curso '\</a:t>
            </a:r>
          </a:p>
          <a:p>
            <a:r>
              <a:rPr lang="pt-BR" altLang="pt-BR">
                <a:solidFill>
                  <a:schemeClr val="bg1"/>
                </a:solidFill>
                <a:latin typeface="Consolas" panose="020B0609020204030204" pitchFamily="49" charset="0"/>
              </a:rPr>
              <a:t>'(id integer primary key, '\</a:t>
            </a:r>
          </a:p>
          <a:p>
            <a:r>
              <a:rPr lang="pt-BR" altLang="pt-BR">
                <a:solidFill>
                  <a:schemeClr val="bg1"/>
                </a:solidFill>
                <a:latin typeface="Consolas" panose="020B0609020204030204" pitchFamily="49" charset="0"/>
              </a:rPr>
              <a:t>'titulo varchar(100), '\</a:t>
            </a:r>
          </a:p>
          <a:p>
            <a:r>
              <a:rPr lang="pt-BR" altLang="pt-BR">
                <a:solidFill>
                  <a:schemeClr val="bg1"/>
                </a:solidFill>
                <a:latin typeface="Consolas" panose="020B0609020204030204" pitchFamily="49" charset="0"/>
              </a:rPr>
              <a:t>'categoria varchar(140))'</a:t>
            </a:r>
          </a:p>
          <a:p>
            <a:endParaRPr lang="pt-BR" altLang="pt-BR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altLang="pt-BR">
                <a:solidFill>
                  <a:srgbClr val="FFFF00"/>
                </a:solidFill>
                <a:latin typeface="Consolas" panose="020B0609020204030204" pitchFamily="49" charset="0"/>
              </a:rPr>
              <a:t># executando a instrução sql</a:t>
            </a:r>
          </a:p>
          <a:p>
            <a:r>
              <a:rPr lang="pt-BR" altLang="pt-BR">
                <a:solidFill>
                  <a:schemeClr val="bg1"/>
                </a:solidFill>
                <a:latin typeface="Consolas" panose="020B0609020204030204" pitchFamily="49" charset="0"/>
              </a:rPr>
              <a:t>cur.execute(sql_create)</a:t>
            </a:r>
          </a:p>
          <a:p>
            <a:endParaRPr lang="pt-BR" altLang="pt-BR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Imagem 3">
            <a:extLst>
              <a:ext uri="{FF2B5EF4-FFF2-40B4-BE49-F238E27FC236}">
                <a16:creationId xmlns:a16="http://schemas.microsoft.com/office/drawing/2014/main" xmlns="" id="{AF492321-C6D9-6FD6-726A-FBB5B43C96D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58738"/>
            <a:ext cx="1703388" cy="808038"/>
          </a:xfrm>
          <a:prstGeom prst="rect">
            <a:avLst/>
          </a:prstGeom>
          <a:noFill/>
          <a:ln>
            <a:noFill/>
          </a:ln>
          <a:effectLst>
            <a:glow rad="939800">
              <a:schemeClr val="accent1">
                <a:alpha val="40000"/>
              </a:schemeClr>
            </a:glow>
          </a:effectLst>
        </p:spPr>
      </p:pic>
      <p:sp>
        <p:nvSpPr>
          <p:cNvPr id="21507" name="CaixaDeTexto 4">
            <a:extLst>
              <a:ext uri="{FF2B5EF4-FFF2-40B4-BE49-F238E27FC236}">
                <a16:creationId xmlns:a16="http://schemas.microsoft.com/office/drawing/2014/main" xmlns="" id="{74F5688F-4B22-C023-2219-84780070A6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675" y="895350"/>
            <a:ext cx="8701088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pt-BR" altLang="pt-BR">
                <a:solidFill>
                  <a:srgbClr val="FFFF00"/>
                </a:solidFill>
                <a:latin typeface="Consolas" panose="020B0609020204030204" pitchFamily="49" charset="0"/>
              </a:rPr>
              <a:t># Criando uma instrução SQL para inserir um registro</a:t>
            </a:r>
          </a:p>
          <a:p>
            <a:r>
              <a:rPr lang="pt-BR" altLang="pt-BR">
                <a:solidFill>
                  <a:schemeClr val="bg1"/>
                </a:solidFill>
                <a:latin typeface="Consolas" panose="020B0609020204030204" pitchFamily="49" charset="0"/>
              </a:rPr>
              <a:t>sql_insert = </a:t>
            </a:r>
            <a:r>
              <a:rPr lang="pt-BR" altLang="pt-BR" sz="1400">
                <a:solidFill>
                  <a:schemeClr val="bg1"/>
                </a:solidFill>
                <a:latin typeface="Consolas" panose="020B0609020204030204" pitchFamily="49" charset="0"/>
              </a:rPr>
              <a:t>'insert into curso values (1, "Introdução à Linguagem Python", "LP")</a:t>
            </a:r>
            <a:r>
              <a:rPr lang="pt-BR" altLang="pt-BR" sz="1600">
                <a:solidFill>
                  <a:schemeClr val="bg1"/>
                </a:solidFill>
                <a:latin typeface="Consolas" panose="020B0609020204030204" pitchFamily="49" charset="0"/>
              </a:rPr>
              <a:t>'</a:t>
            </a:r>
            <a:endParaRPr lang="pt-BR" altLang="pt-BR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altLang="pt-BR">
                <a:solidFill>
                  <a:schemeClr val="bg1"/>
                </a:solidFill>
                <a:latin typeface="Consolas" panose="020B0609020204030204" pitchFamily="49" charset="0"/>
              </a:rPr>
              <a:t>cur.execute(sql_insert)</a:t>
            </a:r>
          </a:p>
          <a:p>
            <a:endParaRPr lang="pt-BR" altLang="pt-BR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altLang="pt-BR">
                <a:solidFill>
                  <a:srgbClr val="FFFF00"/>
                </a:solidFill>
                <a:latin typeface="Consolas" panose="020B0609020204030204" pitchFamily="49" charset="0"/>
              </a:rPr>
              <a:t># Efetiva a transação</a:t>
            </a:r>
          </a:p>
          <a:p>
            <a:r>
              <a:rPr lang="pt-BR" altLang="pt-BR">
                <a:solidFill>
                  <a:schemeClr val="bg1"/>
                </a:solidFill>
                <a:latin typeface="Consolas" panose="020B0609020204030204" pitchFamily="49" charset="0"/>
              </a:rPr>
              <a:t>con.commit()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Imagem 3">
            <a:extLst>
              <a:ext uri="{FF2B5EF4-FFF2-40B4-BE49-F238E27FC236}">
                <a16:creationId xmlns:a16="http://schemas.microsoft.com/office/drawing/2014/main" xmlns="" id="{37D62FD3-7F7B-D1EE-20F2-4B91B663305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58738"/>
            <a:ext cx="1703388" cy="808038"/>
          </a:xfrm>
          <a:prstGeom prst="rect">
            <a:avLst/>
          </a:prstGeom>
          <a:noFill/>
          <a:ln>
            <a:noFill/>
          </a:ln>
          <a:effectLst>
            <a:glow rad="800100">
              <a:schemeClr val="accent1">
                <a:alpha val="40000"/>
              </a:schemeClr>
            </a:glow>
          </a:effectLst>
        </p:spPr>
      </p:pic>
      <p:sp>
        <p:nvSpPr>
          <p:cNvPr id="22531" name="CaixaDeTexto 4">
            <a:extLst>
              <a:ext uri="{FF2B5EF4-FFF2-40B4-BE49-F238E27FC236}">
                <a16:creationId xmlns:a16="http://schemas.microsoft.com/office/drawing/2014/main" xmlns="" id="{544BAB0B-2126-1319-68B1-CDB80A6C18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675" y="895350"/>
            <a:ext cx="8289925" cy="3694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pt-BR" altLang="pt-BR">
                <a:solidFill>
                  <a:srgbClr val="FFFF00"/>
                </a:solidFill>
                <a:latin typeface="Consolas" panose="020B0609020204030204" pitchFamily="49" charset="0"/>
              </a:rPr>
              <a:t># Criando uma query SQL para selecionar registros</a:t>
            </a:r>
          </a:p>
          <a:p>
            <a:r>
              <a:rPr lang="pt-BR" altLang="pt-BR">
                <a:solidFill>
                  <a:schemeClr val="bg1"/>
                </a:solidFill>
                <a:latin typeface="Consolas" panose="020B0609020204030204" pitchFamily="49" charset="0"/>
              </a:rPr>
              <a:t>sql_select = 'select * from curso'</a:t>
            </a:r>
          </a:p>
          <a:p>
            <a:endParaRPr lang="pt-BR" altLang="pt-BR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altLang="pt-BR">
                <a:solidFill>
                  <a:srgbClr val="FFFF00"/>
                </a:solidFill>
                <a:latin typeface="Consolas" panose="020B0609020204030204" pitchFamily="49" charset="0"/>
              </a:rPr>
              <a:t>#executando a instrução e recuperando os dados</a:t>
            </a:r>
          </a:p>
          <a:p>
            <a:r>
              <a:rPr lang="pt-BR" altLang="pt-BR">
                <a:solidFill>
                  <a:schemeClr val="bg1"/>
                </a:solidFill>
                <a:latin typeface="Consolas" panose="020B0609020204030204" pitchFamily="49" charset="0"/>
              </a:rPr>
              <a:t>cur.execute(sql_select)</a:t>
            </a:r>
          </a:p>
          <a:p>
            <a:r>
              <a:rPr lang="pt-BR" altLang="pt-BR">
                <a:solidFill>
                  <a:schemeClr val="bg1"/>
                </a:solidFill>
                <a:latin typeface="Consolas" panose="020B0609020204030204" pitchFamily="49" charset="0"/>
              </a:rPr>
              <a:t>dados = cur.fetchall()</a:t>
            </a:r>
          </a:p>
          <a:p>
            <a:endParaRPr lang="pt-BR" altLang="pt-BR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altLang="pt-BR">
                <a:solidFill>
                  <a:srgbClr val="FFFF00"/>
                </a:solidFill>
                <a:latin typeface="Consolas" panose="020B0609020204030204" pitchFamily="49" charset="0"/>
              </a:rPr>
              <a:t># Mostrando as linhas recuperadas</a:t>
            </a:r>
          </a:p>
          <a:p>
            <a:r>
              <a:rPr lang="pt-BR" altLang="pt-BR">
                <a:solidFill>
                  <a:schemeClr val="bg1"/>
                </a:solidFill>
                <a:latin typeface="Consolas" panose="020B0609020204030204" pitchFamily="49" charset="0"/>
              </a:rPr>
              <a:t>for linha in dados:</a:t>
            </a:r>
          </a:p>
          <a:p>
            <a:r>
              <a:rPr lang="pt-BR" altLang="pt-BR">
                <a:solidFill>
                  <a:schemeClr val="bg1"/>
                </a:solidFill>
                <a:latin typeface="Consolas" panose="020B0609020204030204" pitchFamily="49" charset="0"/>
              </a:rPr>
              <a:t>    print ('Curso Id: %d, Título: %s, Categoria: %s \n' % linha)</a:t>
            </a:r>
          </a:p>
          <a:p>
            <a:endParaRPr lang="pt-BR" altLang="pt-BR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r>
              <a:rPr lang="pt-BR" altLang="pt-BR">
                <a:solidFill>
                  <a:srgbClr val="FFFF00"/>
                </a:solidFill>
                <a:latin typeface="Consolas" panose="020B0609020204030204" pitchFamily="49" charset="0"/>
              </a:rPr>
              <a:t>#fechando a conexão</a:t>
            </a:r>
          </a:p>
          <a:p>
            <a:r>
              <a:rPr lang="pt-BR" altLang="pt-BR">
                <a:solidFill>
                  <a:schemeClr val="bg1"/>
                </a:solidFill>
                <a:latin typeface="Consolas" panose="020B0609020204030204" pitchFamily="49" charset="0"/>
              </a:rPr>
              <a:t>cur.close()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P102422542_template">
  <a:themeElements>
    <a:clrScheme name="Duarte's Five Rules">
      <a:dk1>
        <a:sysClr val="windowText" lastClr="000000"/>
      </a:dk1>
      <a:lt1>
        <a:sysClr val="window" lastClr="FFFFFF"/>
      </a:lt1>
      <a:dk2>
        <a:srgbClr val="000000"/>
      </a:dk2>
      <a:lt2>
        <a:srgbClr val="EEECE1"/>
      </a:lt2>
      <a:accent1>
        <a:srgbClr val="08CFEE"/>
      </a:accent1>
      <a:accent2>
        <a:srgbClr val="F0AA26"/>
      </a:accent2>
      <a:accent3>
        <a:srgbClr val="5DA01F"/>
      </a:accent3>
      <a:accent4>
        <a:srgbClr val="F3EACD"/>
      </a:accent4>
      <a:accent5>
        <a:srgbClr val="4BACC6"/>
      </a:accent5>
      <a:accent6>
        <a:srgbClr val="F79646"/>
      </a:accent6>
      <a:hlink>
        <a:srgbClr val="F0AA26"/>
      </a:hlink>
      <a:folHlink>
        <a:srgbClr val="08CFE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326</Words>
  <Application>Microsoft Office PowerPoint</Application>
  <PresentationFormat>Apresentação na tela (16:9)</PresentationFormat>
  <Paragraphs>78</Paragraphs>
  <Slides>10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8" baseType="lpstr">
      <vt:lpstr>Adobe Fan Heiti Std B</vt:lpstr>
      <vt:lpstr>Aharoni</vt:lpstr>
      <vt:lpstr>Arial</vt:lpstr>
      <vt:lpstr>Arial Black</vt:lpstr>
      <vt:lpstr>Calibri</vt:lpstr>
      <vt:lpstr>Consolas</vt:lpstr>
      <vt:lpstr>Times New Roman</vt:lpstr>
      <vt:lpstr>TP102422542_template</vt:lpstr>
      <vt:lpstr>Python DATABASE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DATABASE</dc:title>
  <dc:creator/>
  <cp:lastModifiedBy/>
  <cp:revision>2</cp:revision>
  <dcterms:created xsi:type="dcterms:W3CDTF">2011-03-15T19:38:20Z</dcterms:created>
  <dcterms:modified xsi:type="dcterms:W3CDTF">2024-10-10T01:16:27Z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TC024225439991</vt:lpwstr>
  </property>
</Properties>
</file>