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61" r:id="rId4"/>
    <p:sldId id="263"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558C"/>
    <a:srgbClr val="E8CF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03834E-B286-4CA9-B7B7-E5D3E16612CF}" type="datetimeFigureOut">
              <a:rPr lang="en-US" smtClean="0"/>
              <a:t>25-Mar-24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20DD1C-A86B-48DB-ABAA-36CCE14CAB54}" type="slidenum">
              <a:rPr lang="en-US" smtClean="0"/>
              <a:t>‹#›</a:t>
            </a:fld>
            <a:endParaRPr lang="en-US"/>
          </a:p>
        </p:txBody>
      </p:sp>
    </p:spTree>
    <p:extLst>
      <p:ext uri="{BB962C8B-B14F-4D97-AF65-F5344CB8AC3E}">
        <p14:creationId xmlns:p14="http://schemas.microsoft.com/office/powerpoint/2010/main" val="2514359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20DD1C-A86B-48DB-ABAA-36CCE14CAB54}" type="slidenum">
              <a:rPr lang="en-US" smtClean="0"/>
              <a:t>2</a:t>
            </a:fld>
            <a:endParaRPr lang="en-US"/>
          </a:p>
        </p:txBody>
      </p:sp>
    </p:spTree>
    <p:extLst>
      <p:ext uri="{BB962C8B-B14F-4D97-AF65-F5344CB8AC3E}">
        <p14:creationId xmlns:p14="http://schemas.microsoft.com/office/powerpoint/2010/main" val="2659085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20DD1C-A86B-48DB-ABAA-36CCE14CAB54}" type="slidenum">
              <a:rPr lang="en-US" smtClean="0"/>
              <a:t>3</a:t>
            </a:fld>
            <a:endParaRPr lang="en-US"/>
          </a:p>
        </p:txBody>
      </p:sp>
    </p:spTree>
    <p:extLst>
      <p:ext uri="{BB962C8B-B14F-4D97-AF65-F5344CB8AC3E}">
        <p14:creationId xmlns:p14="http://schemas.microsoft.com/office/powerpoint/2010/main" val="2365760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F07D1-5C37-D9F1-BD27-6044D8918A6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9EF82EF-212A-A140-914A-649EC21078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D31DE75-57F3-8122-EF3B-51B5A55BD93A}"/>
              </a:ext>
            </a:extLst>
          </p:cNvPr>
          <p:cNvSpPr>
            <a:spLocks noGrp="1"/>
          </p:cNvSpPr>
          <p:nvPr>
            <p:ph type="dt" sz="half" idx="10"/>
          </p:nvPr>
        </p:nvSpPr>
        <p:spPr/>
        <p:txBody>
          <a:bodyPr/>
          <a:lstStyle/>
          <a:p>
            <a:fld id="{C2732C01-75E4-B74B-B233-8792CC20D74B}" type="datetimeFigureOut">
              <a:rPr lang="en-US" smtClean="0"/>
              <a:t>25-Mar-24</a:t>
            </a:fld>
            <a:endParaRPr lang="en-US"/>
          </a:p>
        </p:txBody>
      </p:sp>
      <p:sp>
        <p:nvSpPr>
          <p:cNvPr id="5" name="Footer Placeholder 4">
            <a:extLst>
              <a:ext uri="{FF2B5EF4-FFF2-40B4-BE49-F238E27FC236}">
                <a16:creationId xmlns:a16="http://schemas.microsoft.com/office/drawing/2014/main" id="{7AF986E0-2F53-3036-448B-9712AF394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92F66B-788F-03D8-B2BF-A5595709871D}"/>
              </a:ext>
            </a:extLst>
          </p:cNvPr>
          <p:cNvSpPr>
            <a:spLocks noGrp="1"/>
          </p:cNvSpPr>
          <p:nvPr>
            <p:ph type="sldNum" sz="quarter" idx="12"/>
          </p:nvPr>
        </p:nvSpPr>
        <p:spPr/>
        <p:txBody>
          <a:bodyPr/>
          <a:lstStyle/>
          <a:p>
            <a:fld id="{177FD2ED-B4A9-2645-86F7-91BD83AF948C}" type="slidenum">
              <a:rPr lang="en-US" smtClean="0"/>
              <a:t>‹#›</a:t>
            </a:fld>
            <a:endParaRPr lang="en-US"/>
          </a:p>
        </p:txBody>
      </p:sp>
    </p:spTree>
    <p:extLst>
      <p:ext uri="{BB962C8B-B14F-4D97-AF65-F5344CB8AC3E}">
        <p14:creationId xmlns:p14="http://schemas.microsoft.com/office/powerpoint/2010/main" val="2189359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083F7-7489-33AB-2A9D-A7A69917DB1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4F93AD6-4C37-07C8-98DF-8AB2E77BE27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16D56E9-8040-79FF-FF30-08CAD51801B4}"/>
              </a:ext>
            </a:extLst>
          </p:cNvPr>
          <p:cNvSpPr>
            <a:spLocks noGrp="1"/>
          </p:cNvSpPr>
          <p:nvPr>
            <p:ph type="dt" sz="half" idx="10"/>
          </p:nvPr>
        </p:nvSpPr>
        <p:spPr/>
        <p:txBody>
          <a:bodyPr/>
          <a:lstStyle/>
          <a:p>
            <a:fld id="{C2732C01-75E4-B74B-B233-8792CC20D74B}" type="datetimeFigureOut">
              <a:rPr lang="en-US" smtClean="0"/>
              <a:t>25-Mar-24</a:t>
            </a:fld>
            <a:endParaRPr lang="en-US"/>
          </a:p>
        </p:txBody>
      </p:sp>
      <p:sp>
        <p:nvSpPr>
          <p:cNvPr id="5" name="Footer Placeholder 4">
            <a:extLst>
              <a:ext uri="{FF2B5EF4-FFF2-40B4-BE49-F238E27FC236}">
                <a16:creationId xmlns:a16="http://schemas.microsoft.com/office/drawing/2014/main" id="{DCA9B18A-7760-939E-BAE0-2028C9E453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41300A-153B-E282-AE2A-90F0E7B2FBB4}"/>
              </a:ext>
            </a:extLst>
          </p:cNvPr>
          <p:cNvSpPr>
            <a:spLocks noGrp="1"/>
          </p:cNvSpPr>
          <p:nvPr>
            <p:ph type="sldNum" sz="quarter" idx="12"/>
          </p:nvPr>
        </p:nvSpPr>
        <p:spPr/>
        <p:txBody>
          <a:bodyPr/>
          <a:lstStyle/>
          <a:p>
            <a:fld id="{177FD2ED-B4A9-2645-86F7-91BD83AF948C}" type="slidenum">
              <a:rPr lang="en-US" smtClean="0"/>
              <a:t>‹#›</a:t>
            </a:fld>
            <a:endParaRPr lang="en-US"/>
          </a:p>
        </p:txBody>
      </p:sp>
    </p:spTree>
    <p:extLst>
      <p:ext uri="{BB962C8B-B14F-4D97-AF65-F5344CB8AC3E}">
        <p14:creationId xmlns:p14="http://schemas.microsoft.com/office/powerpoint/2010/main" val="498165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6D7636-0A09-72BD-F061-5DBD0E19181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12FBDDE-772C-0263-A846-A2155CFFD98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550E064-29A9-884C-2547-3962E5273BDC}"/>
              </a:ext>
            </a:extLst>
          </p:cNvPr>
          <p:cNvSpPr>
            <a:spLocks noGrp="1"/>
          </p:cNvSpPr>
          <p:nvPr>
            <p:ph type="dt" sz="half" idx="10"/>
          </p:nvPr>
        </p:nvSpPr>
        <p:spPr/>
        <p:txBody>
          <a:bodyPr/>
          <a:lstStyle/>
          <a:p>
            <a:fld id="{C2732C01-75E4-B74B-B233-8792CC20D74B}" type="datetimeFigureOut">
              <a:rPr lang="en-US" smtClean="0"/>
              <a:t>25-Mar-24</a:t>
            </a:fld>
            <a:endParaRPr lang="en-US"/>
          </a:p>
        </p:txBody>
      </p:sp>
      <p:sp>
        <p:nvSpPr>
          <p:cNvPr id="5" name="Footer Placeholder 4">
            <a:extLst>
              <a:ext uri="{FF2B5EF4-FFF2-40B4-BE49-F238E27FC236}">
                <a16:creationId xmlns:a16="http://schemas.microsoft.com/office/drawing/2014/main" id="{1D203A8C-D7F2-6772-D12E-F305ABE9E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90995-7295-C4DB-1F91-385E765D6615}"/>
              </a:ext>
            </a:extLst>
          </p:cNvPr>
          <p:cNvSpPr>
            <a:spLocks noGrp="1"/>
          </p:cNvSpPr>
          <p:nvPr>
            <p:ph type="sldNum" sz="quarter" idx="12"/>
          </p:nvPr>
        </p:nvSpPr>
        <p:spPr/>
        <p:txBody>
          <a:bodyPr/>
          <a:lstStyle/>
          <a:p>
            <a:fld id="{177FD2ED-B4A9-2645-86F7-91BD83AF948C}" type="slidenum">
              <a:rPr lang="en-US" smtClean="0"/>
              <a:t>‹#›</a:t>
            </a:fld>
            <a:endParaRPr lang="en-US"/>
          </a:p>
        </p:txBody>
      </p:sp>
    </p:spTree>
    <p:extLst>
      <p:ext uri="{BB962C8B-B14F-4D97-AF65-F5344CB8AC3E}">
        <p14:creationId xmlns:p14="http://schemas.microsoft.com/office/powerpoint/2010/main" val="28273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1346-4501-CFBA-68C4-6391F7FFB10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F9F90CD-7D64-5711-BFFA-C7567FAD856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07F172A-4797-373D-9356-E836EDF6613E}"/>
              </a:ext>
            </a:extLst>
          </p:cNvPr>
          <p:cNvSpPr>
            <a:spLocks noGrp="1"/>
          </p:cNvSpPr>
          <p:nvPr>
            <p:ph type="dt" sz="half" idx="10"/>
          </p:nvPr>
        </p:nvSpPr>
        <p:spPr/>
        <p:txBody>
          <a:bodyPr/>
          <a:lstStyle/>
          <a:p>
            <a:fld id="{C2732C01-75E4-B74B-B233-8792CC20D74B}" type="datetimeFigureOut">
              <a:rPr lang="en-US" smtClean="0"/>
              <a:t>25-Mar-24</a:t>
            </a:fld>
            <a:endParaRPr lang="en-US"/>
          </a:p>
        </p:txBody>
      </p:sp>
      <p:sp>
        <p:nvSpPr>
          <p:cNvPr id="5" name="Footer Placeholder 4">
            <a:extLst>
              <a:ext uri="{FF2B5EF4-FFF2-40B4-BE49-F238E27FC236}">
                <a16:creationId xmlns:a16="http://schemas.microsoft.com/office/drawing/2014/main" id="{44684B68-B5D5-499A-75C1-09EC52A8A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BFE1A-3CD6-590E-F2EE-B083DBDBE143}"/>
              </a:ext>
            </a:extLst>
          </p:cNvPr>
          <p:cNvSpPr>
            <a:spLocks noGrp="1"/>
          </p:cNvSpPr>
          <p:nvPr>
            <p:ph type="sldNum" sz="quarter" idx="12"/>
          </p:nvPr>
        </p:nvSpPr>
        <p:spPr/>
        <p:txBody>
          <a:bodyPr/>
          <a:lstStyle/>
          <a:p>
            <a:fld id="{177FD2ED-B4A9-2645-86F7-91BD83AF948C}" type="slidenum">
              <a:rPr lang="en-US" smtClean="0"/>
              <a:t>‹#›</a:t>
            </a:fld>
            <a:endParaRPr lang="en-US"/>
          </a:p>
        </p:txBody>
      </p:sp>
    </p:spTree>
    <p:extLst>
      <p:ext uri="{BB962C8B-B14F-4D97-AF65-F5344CB8AC3E}">
        <p14:creationId xmlns:p14="http://schemas.microsoft.com/office/powerpoint/2010/main" val="2032617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F1FE-7D28-73A4-BBAB-B3C82549CF5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B241CBD-3EA0-EBB7-5EBE-134A811FBF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E14EEB3-0228-1457-EF94-EF5D6816F411}"/>
              </a:ext>
            </a:extLst>
          </p:cNvPr>
          <p:cNvSpPr>
            <a:spLocks noGrp="1"/>
          </p:cNvSpPr>
          <p:nvPr>
            <p:ph type="dt" sz="half" idx="10"/>
          </p:nvPr>
        </p:nvSpPr>
        <p:spPr/>
        <p:txBody>
          <a:bodyPr/>
          <a:lstStyle/>
          <a:p>
            <a:fld id="{C2732C01-75E4-B74B-B233-8792CC20D74B}" type="datetimeFigureOut">
              <a:rPr lang="en-US" smtClean="0"/>
              <a:t>25-Mar-24</a:t>
            </a:fld>
            <a:endParaRPr lang="en-US"/>
          </a:p>
        </p:txBody>
      </p:sp>
      <p:sp>
        <p:nvSpPr>
          <p:cNvPr id="5" name="Footer Placeholder 4">
            <a:extLst>
              <a:ext uri="{FF2B5EF4-FFF2-40B4-BE49-F238E27FC236}">
                <a16:creationId xmlns:a16="http://schemas.microsoft.com/office/drawing/2014/main" id="{2433E51E-4568-E430-8388-0BE227881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DCCF5-9D9E-EC76-EF78-AA3D10843ADD}"/>
              </a:ext>
            </a:extLst>
          </p:cNvPr>
          <p:cNvSpPr>
            <a:spLocks noGrp="1"/>
          </p:cNvSpPr>
          <p:nvPr>
            <p:ph type="sldNum" sz="quarter" idx="12"/>
          </p:nvPr>
        </p:nvSpPr>
        <p:spPr/>
        <p:txBody>
          <a:bodyPr/>
          <a:lstStyle/>
          <a:p>
            <a:fld id="{177FD2ED-B4A9-2645-86F7-91BD83AF948C}" type="slidenum">
              <a:rPr lang="en-US" smtClean="0"/>
              <a:t>‹#›</a:t>
            </a:fld>
            <a:endParaRPr lang="en-US"/>
          </a:p>
        </p:txBody>
      </p:sp>
    </p:spTree>
    <p:extLst>
      <p:ext uri="{BB962C8B-B14F-4D97-AF65-F5344CB8AC3E}">
        <p14:creationId xmlns:p14="http://schemas.microsoft.com/office/powerpoint/2010/main" val="3450689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E4E2-0AF7-9313-BB33-8ABC6BAF9FF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A4515C4-AC3F-6034-8F9A-119A9B32DA0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3D2CDBD-EEF0-54E6-04E0-E25B5C9505D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E5E3529-56AA-6DC9-F30E-8C439AB02BAA}"/>
              </a:ext>
            </a:extLst>
          </p:cNvPr>
          <p:cNvSpPr>
            <a:spLocks noGrp="1"/>
          </p:cNvSpPr>
          <p:nvPr>
            <p:ph type="dt" sz="half" idx="10"/>
          </p:nvPr>
        </p:nvSpPr>
        <p:spPr/>
        <p:txBody>
          <a:bodyPr/>
          <a:lstStyle/>
          <a:p>
            <a:fld id="{C2732C01-75E4-B74B-B233-8792CC20D74B}" type="datetimeFigureOut">
              <a:rPr lang="en-US" smtClean="0"/>
              <a:t>25-Mar-24</a:t>
            </a:fld>
            <a:endParaRPr lang="en-US"/>
          </a:p>
        </p:txBody>
      </p:sp>
      <p:sp>
        <p:nvSpPr>
          <p:cNvPr id="6" name="Footer Placeholder 5">
            <a:extLst>
              <a:ext uri="{FF2B5EF4-FFF2-40B4-BE49-F238E27FC236}">
                <a16:creationId xmlns:a16="http://schemas.microsoft.com/office/drawing/2014/main" id="{EC89F929-2FC8-FEC2-1243-F03A3948DA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6B2F10-1C2C-FB03-F98C-550F0EF8B2F0}"/>
              </a:ext>
            </a:extLst>
          </p:cNvPr>
          <p:cNvSpPr>
            <a:spLocks noGrp="1"/>
          </p:cNvSpPr>
          <p:nvPr>
            <p:ph type="sldNum" sz="quarter" idx="12"/>
          </p:nvPr>
        </p:nvSpPr>
        <p:spPr/>
        <p:txBody>
          <a:bodyPr/>
          <a:lstStyle/>
          <a:p>
            <a:fld id="{177FD2ED-B4A9-2645-86F7-91BD83AF948C}" type="slidenum">
              <a:rPr lang="en-US" smtClean="0"/>
              <a:t>‹#›</a:t>
            </a:fld>
            <a:endParaRPr lang="en-US"/>
          </a:p>
        </p:txBody>
      </p:sp>
    </p:spTree>
    <p:extLst>
      <p:ext uri="{BB962C8B-B14F-4D97-AF65-F5344CB8AC3E}">
        <p14:creationId xmlns:p14="http://schemas.microsoft.com/office/powerpoint/2010/main" val="1595200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9EB63-230A-5AAD-0622-42D97DA50E9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A999C91-D2F9-287F-0919-1EB1CC180B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A839F9F-43C8-4A30-EE1D-1913057BF59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B22C418-E432-71E0-3E33-F1EBA4A43C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6F6D97E-7866-87E5-96C7-799267B4805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EAF5631-3385-ED49-212D-3ED4CFE34867}"/>
              </a:ext>
            </a:extLst>
          </p:cNvPr>
          <p:cNvSpPr>
            <a:spLocks noGrp="1"/>
          </p:cNvSpPr>
          <p:nvPr>
            <p:ph type="dt" sz="half" idx="10"/>
          </p:nvPr>
        </p:nvSpPr>
        <p:spPr/>
        <p:txBody>
          <a:bodyPr/>
          <a:lstStyle/>
          <a:p>
            <a:fld id="{C2732C01-75E4-B74B-B233-8792CC20D74B}" type="datetimeFigureOut">
              <a:rPr lang="en-US" smtClean="0"/>
              <a:t>25-Mar-24</a:t>
            </a:fld>
            <a:endParaRPr lang="en-US"/>
          </a:p>
        </p:txBody>
      </p:sp>
      <p:sp>
        <p:nvSpPr>
          <p:cNvPr id="8" name="Footer Placeholder 7">
            <a:extLst>
              <a:ext uri="{FF2B5EF4-FFF2-40B4-BE49-F238E27FC236}">
                <a16:creationId xmlns:a16="http://schemas.microsoft.com/office/drawing/2014/main" id="{5C70BB34-843A-14D1-D6CB-B93CBBF95B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8D1F20-CA90-AB9A-A5A9-7E2F25DE7F8C}"/>
              </a:ext>
            </a:extLst>
          </p:cNvPr>
          <p:cNvSpPr>
            <a:spLocks noGrp="1"/>
          </p:cNvSpPr>
          <p:nvPr>
            <p:ph type="sldNum" sz="quarter" idx="12"/>
          </p:nvPr>
        </p:nvSpPr>
        <p:spPr/>
        <p:txBody>
          <a:bodyPr/>
          <a:lstStyle/>
          <a:p>
            <a:fld id="{177FD2ED-B4A9-2645-86F7-91BD83AF948C}" type="slidenum">
              <a:rPr lang="en-US" smtClean="0"/>
              <a:t>‹#›</a:t>
            </a:fld>
            <a:endParaRPr lang="en-US"/>
          </a:p>
        </p:txBody>
      </p:sp>
    </p:spTree>
    <p:extLst>
      <p:ext uri="{BB962C8B-B14F-4D97-AF65-F5344CB8AC3E}">
        <p14:creationId xmlns:p14="http://schemas.microsoft.com/office/powerpoint/2010/main" val="2122410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8D370-3EE6-2402-3ACB-993C0998E3B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487B90D-CB15-7C72-C9F1-ABFD7E3EA614}"/>
              </a:ext>
            </a:extLst>
          </p:cNvPr>
          <p:cNvSpPr>
            <a:spLocks noGrp="1"/>
          </p:cNvSpPr>
          <p:nvPr>
            <p:ph type="dt" sz="half" idx="10"/>
          </p:nvPr>
        </p:nvSpPr>
        <p:spPr/>
        <p:txBody>
          <a:bodyPr/>
          <a:lstStyle/>
          <a:p>
            <a:fld id="{C2732C01-75E4-B74B-B233-8792CC20D74B}" type="datetimeFigureOut">
              <a:rPr lang="en-US" smtClean="0"/>
              <a:t>25-Mar-24</a:t>
            </a:fld>
            <a:endParaRPr lang="en-US"/>
          </a:p>
        </p:txBody>
      </p:sp>
      <p:sp>
        <p:nvSpPr>
          <p:cNvPr id="4" name="Footer Placeholder 3">
            <a:extLst>
              <a:ext uri="{FF2B5EF4-FFF2-40B4-BE49-F238E27FC236}">
                <a16:creationId xmlns:a16="http://schemas.microsoft.com/office/drawing/2014/main" id="{741E548C-86DF-352C-B0EF-219586E5D7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449BD7-6C52-E308-554E-78943F923AA2}"/>
              </a:ext>
            </a:extLst>
          </p:cNvPr>
          <p:cNvSpPr>
            <a:spLocks noGrp="1"/>
          </p:cNvSpPr>
          <p:nvPr>
            <p:ph type="sldNum" sz="quarter" idx="12"/>
          </p:nvPr>
        </p:nvSpPr>
        <p:spPr/>
        <p:txBody>
          <a:bodyPr/>
          <a:lstStyle/>
          <a:p>
            <a:fld id="{177FD2ED-B4A9-2645-86F7-91BD83AF948C}" type="slidenum">
              <a:rPr lang="en-US" smtClean="0"/>
              <a:t>‹#›</a:t>
            </a:fld>
            <a:endParaRPr lang="en-US"/>
          </a:p>
        </p:txBody>
      </p:sp>
    </p:spTree>
    <p:extLst>
      <p:ext uri="{BB962C8B-B14F-4D97-AF65-F5344CB8AC3E}">
        <p14:creationId xmlns:p14="http://schemas.microsoft.com/office/powerpoint/2010/main" val="398463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3758F-A072-3942-7440-A600299AC853}"/>
              </a:ext>
            </a:extLst>
          </p:cNvPr>
          <p:cNvSpPr>
            <a:spLocks noGrp="1"/>
          </p:cNvSpPr>
          <p:nvPr>
            <p:ph type="dt" sz="half" idx="10"/>
          </p:nvPr>
        </p:nvSpPr>
        <p:spPr/>
        <p:txBody>
          <a:bodyPr/>
          <a:lstStyle/>
          <a:p>
            <a:fld id="{C2732C01-75E4-B74B-B233-8792CC20D74B}" type="datetimeFigureOut">
              <a:rPr lang="en-US" smtClean="0"/>
              <a:t>25-Mar-24</a:t>
            </a:fld>
            <a:endParaRPr lang="en-US"/>
          </a:p>
        </p:txBody>
      </p:sp>
      <p:sp>
        <p:nvSpPr>
          <p:cNvPr id="3" name="Footer Placeholder 2">
            <a:extLst>
              <a:ext uri="{FF2B5EF4-FFF2-40B4-BE49-F238E27FC236}">
                <a16:creationId xmlns:a16="http://schemas.microsoft.com/office/drawing/2014/main" id="{EE4D0872-5A96-39BF-186A-71A6CB8D67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08ACAB-17BB-9B0E-D89C-C44CDC483682}"/>
              </a:ext>
            </a:extLst>
          </p:cNvPr>
          <p:cNvSpPr>
            <a:spLocks noGrp="1"/>
          </p:cNvSpPr>
          <p:nvPr>
            <p:ph type="sldNum" sz="quarter" idx="12"/>
          </p:nvPr>
        </p:nvSpPr>
        <p:spPr/>
        <p:txBody>
          <a:bodyPr/>
          <a:lstStyle/>
          <a:p>
            <a:fld id="{177FD2ED-B4A9-2645-86F7-91BD83AF948C}" type="slidenum">
              <a:rPr lang="en-US" smtClean="0"/>
              <a:t>‹#›</a:t>
            </a:fld>
            <a:endParaRPr lang="en-US"/>
          </a:p>
        </p:txBody>
      </p:sp>
    </p:spTree>
    <p:extLst>
      <p:ext uri="{BB962C8B-B14F-4D97-AF65-F5344CB8AC3E}">
        <p14:creationId xmlns:p14="http://schemas.microsoft.com/office/powerpoint/2010/main" val="3941086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9D329-1AAA-C00F-FA1C-EB627CFB108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27EBDE5-1835-FE18-778D-B35E02D1EA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6FD4581-89EF-E0DA-241A-9D1CA9017D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55543CF-96C7-2B27-7FDC-94B66E94DF64}"/>
              </a:ext>
            </a:extLst>
          </p:cNvPr>
          <p:cNvSpPr>
            <a:spLocks noGrp="1"/>
          </p:cNvSpPr>
          <p:nvPr>
            <p:ph type="dt" sz="half" idx="10"/>
          </p:nvPr>
        </p:nvSpPr>
        <p:spPr/>
        <p:txBody>
          <a:bodyPr/>
          <a:lstStyle/>
          <a:p>
            <a:fld id="{C2732C01-75E4-B74B-B233-8792CC20D74B}" type="datetimeFigureOut">
              <a:rPr lang="en-US" smtClean="0"/>
              <a:t>25-Mar-24</a:t>
            </a:fld>
            <a:endParaRPr lang="en-US"/>
          </a:p>
        </p:txBody>
      </p:sp>
      <p:sp>
        <p:nvSpPr>
          <p:cNvPr id="6" name="Footer Placeholder 5">
            <a:extLst>
              <a:ext uri="{FF2B5EF4-FFF2-40B4-BE49-F238E27FC236}">
                <a16:creationId xmlns:a16="http://schemas.microsoft.com/office/drawing/2014/main" id="{D6A38C43-A472-3EA0-7C62-20E6E23990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E5337-0C40-E987-ACAD-13674A6BEE81}"/>
              </a:ext>
            </a:extLst>
          </p:cNvPr>
          <p:cNvSpPr>
            <a:spLocks noGrp="1"/>
          </p:cNvSpPr>
          <p:nvPr>
            <p:ph type="sldNum" sz="quarter" idx="12"/>
          </p:nvPr>
        </p:nvSpPr>
        <p:spPr/>
        <p:txBody>
          <a:bodyPr/>
          <a:lstStyle/>
          <a:p>
            <a:fld id="{177FD2ED-B4A9-2645-86F7-91BD83AF948C}" type="slidenum">
              <a:rPr lang="en-US" smtClean="0"/>
              <a:t>‹#›</a:t>
            </a:fld>
            <a:endParaRPr lang="en-US"/>
          </a:p>
        </p:txBody>
      </p:sp>
    </p:spTree>
    <p:extLst>
      <p:ext uri="{BB962C8B-B14F-4D97-AF65-F5344CB8AC3E}">
        <p14:creationId xmlns:p14="http://schemas.microsoft.com/office/powerpoint/2010/main" val="4217002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736F9-D32A-B024-62DD-91317AC066B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EDDBC87-2D8F-30C0-0BCF-1379DEF010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C2E449-77E8-8E4C-26C2-FD99915BD7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48E1D8A-B2CA-0AD6-D412-19A0DAA83F22}"/>
              </a:ext>
            </a:extLst>
          </p:cNvPr>
          <p:cNvSpPr>
            <a:spLocks noGrp="1"/>
          </p:cNvSpPr>
          <p:nvPr>
            <p:ph type="dt" sz="half" idx="10"/>
          </p:nvPr>
        </p:nvSpPr>
        <p:spPr/>
        <p:txBody>
          <a:bodyPr/>
          <a:lstStyle/>
          <a:p>
            <a:fld id="{C2732C01-75E4-B74B-B233-8792CC20D74B}" type="datetimeFigureOut">
              <a:rPr lang="en-US" smtClean="0"/>
              <a:t>25-Mar-24</a:t>
            </a:fld>
            <a:endParaRPr lang="en-US"/>
          </a:p>
        </p:txBody>
      </p:sp>
      <p:sp>
        <p:nvSpPr>
          <p:cNvPr id="6" name="Footer Placeholder 5">
            <a:extLst>
              <a:ext uri="{FF2B5EF4-FFF2-40B4-BE49-F238E27FC236}">
                <a16:creationId xmlns:a16="http://schemas.microsoft.com/office/drawing/2014/main" id="{D5956858-EE39-D053-BC47-BC84E6CAF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7F3296-1220-DFB0-CC07-963EB876B4AA}"/>
              </a:ext>
            </a:extLst>
          </p:cNvPr>
          <p:cNvSpPr>
            <a:spLocks noGrp="1"/>
          </p:cNvSpPr>
          <p:nvPr>
            <p:ph type="sldNum" sz="quarter" idx="12"/>
          </p:nvPr>
        </p:nvSpPr>
        <p:spPr/>
        <p:txBody>
          <a:bodyPr/>
          <a:lstStyle/>
          <a:p>
            <a:fld id="{177FD2ED-B4A9-2645-86F7-91BD83AF948C}" type="slidenum">
              <a:rPr lang="en-US" smtClean="0"/>
              <a:t>‹#›</a:t>
            </a:fld>
            <a:endParaRPr lang="en-US"/>
          </a:p>
        </p:txBody>
      </p:sp>
    </p:spTree>
    <p:extLst>
      <p:ext uri="{BB962C8B-B14F-4D97-AF65-F5344CB8AC3E}">
        <p14:creationId xmlns:p14="http://schemas.microsoft.com/office/powerpoint/2010/main" val="3323678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8A617D-ED1F-E34D-25C3-BC02FDE7DE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CDA9361-BC7C-AABF-E56E-C7FCEA6354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B1AC36-F19E-27CC-74E9-1E43DB965B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732C01-75E4-B74B-B233-8792CC20D74B}" type="datetimeFigureOut">
              <a:rPr lang="en-US" smtClean="0"/>
              <a:t>25-Mar-24</a:t>
            </a:fld>
            <a:endParaRPr lang="en-US"/>
          </a:p>
        </p:txBody>
      </p:sp>
      <p:sp>
        <p:nvSpPr>
          <p:cNvPr id="5" name="Footer Placeholder 4">
            <a:extLst>
              <a:ext uri="{FF2B5EF4-FFF2-40B4-BE49-F238E27FC236}">
                <a16:creationId xmlns:a16="http://schemas.microsoft.com/office/drawing/2014/main" id="{C17C6783-29A3-5D57-62FD-CECA9BC24C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299A9BD-FB3E-46C5-B9CC-3C6070BE68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77FD2ED-B4A9-2645-86F7-91BD83AF948C}" type="slidenum">
              <a:rPr lang="en-US" smtClean="0"/>
              <a:t>‹#›</a:t>
            </a:fld>
            <a:endParaRPr lang="en-US"/>
          </a:p>
        </p:txBody>
      </p:sp>
    </p:spTree>
    <p:extLst>
      <p:ext uri="{BB962C8B-B14F-4D97-AF65-F5344CB8AC3E}">
        <p14:creationId xmlns:p14="http://schemas.microsoft.com/office/powerpoint/2010/main" val="2572653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hyperlink" Target="https://github.com/anadiagrawal18/SourcingSav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5AEBD76-6159-BBE0-AD0D-6D7187CCA55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78908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3F584-8DE2-EE5F-6C48-8C35C565B5C2}"/>
              </a:ext>
            </a:extLst>
          </p:cNvPr>
          <p:cNvSpPr/>
          <p:nvPr/>
        </p:nvSpPr>
        <p:spPr>
          <a:xfrm>
            <a:off x="0" y="0"/>
            <a:ext cx="12192000" cy="6856238"/>
          </a:xfrm>
          <a:prstGeom prst="rect">
            <a:avLst/>
          </a:prstGeom>
          <a:solidFill>
            <a:schemeClr val="bg1"/>
          </a:solidFill>
          <a:ln w="57150">
            <a:solidFill>
              <a:srgbClr val="08558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F33BB44-BBC2-D714-A0A5-7401EE4CAB15}"/>
              </a:ext>
            </a:extLst>
          </p:cNvPr>
          <p:cNvPicPr>
            <a:picLocks noChangeAspect="1"/>
          </p:cNvPicPr>
          <p:nvPr/>
        </p:nvPicPr>
        <p:blipFill>
          <a:blip r:embed="rId3"/>
          <a:stretch>
            <a:fillRect/>
          </a:stretch>
        </p:blipFill>
        <p:spPr>
          <a:xfrm>
            <a:off x="-14288" y="1762"/>
            <a:ext cx="2828925" cy="781791"/>
          </a:xfrm>
          <a:prstGeom prst="rect">
            <a:avLst/>
          </a:prstGeom>
        </p:spPr>
      </p:pic>
      <p:pic>
        <p:nvPicPr>
          <p:cNvPr id="13" name="Picture 12">
            <a:extLst>
              <a:ext uri="{FF2B5EF4-FFF2-40B4-BE49-F238E27FC236}">
                <a16:creationId xmlns:a16="http://schemas.microsoft.com/office/drawing/2014/main" id="{48A91A2E-D0AB-CD39-97A9-EC7BB76F00CD}"/>
              </a:ext>
            </a:extLst>
          </p:cNvPr>
          <p:cNvPicPr>
            <a:picLocks noChangeAspect="1"/>
          </p:cNvPicPr>
          <p:nvPr/>
        </p:nvPicPr>
        <p:blipFill rotWithShape="1">
          <a:blip r:embed="rId4"/>
          <a:srcRect l="3306" t="31212" r="57118" b="33424"/>
          <a:stretch/>
        </p:blipFill>
        <p:spPr>
          <a:xfrm>
            <a:off x="11317087" y="20424"/>
            <a:ext cx="874913" cy="781791"/>
          </a:xfrm>
          <a:prstGeom prst="rect">
            <a:avLst/>
          </a:prstGeom>
        </p:spPr>
      </p:pic>
      <p:sp>
        <p:nvSpPr>
          <p:cNvPr id="2" name="TextBox 1">
            <a:extLst>
              <a:ext uri="{FF2B5EF4-FFF2-40B4-BE49-F238E27FC236}">
                <a16:creationId xmlns:a16="http://schemas.microsoft.com/office/drawing/2014/main" id="{7A1B1ACB-B483-C720-1828-5A51B9111F92}"/>
              </a:ext>
            </a:extLst>
          </p:cNvPr>
          <p:cNvSpPr txBox="1"/>
          <p:nvPr/>
        </p:nvSpPr>
        <p:spPr>
          <a:xfrm>
            <a:off x="1539555" y="520090"/>
            <a:ext cx="9078678" cy="877163"/>
          </a:xfrm>
          <a:prstGeom prst="rect">
            <a:avLst/>
          </a:prstGeom>
          <a:noFill/>
        </p:spPr>
        <p:txBody>
          <a:bodyPr wrap="square" rtlCol="0">
            <a:spAutoFit/>
          </a:bodyPr>
          <a:lstStyle/>
          <a:p>
            <a:pPr algn="ctr"/>
            <a:r>
              <a:rPr lang="en-US" b="1" u="sng" dirty="0"/>
              <a:t>Problem We Intend To Solve</a:t>
            </a:r>
          </a:p>
          <a:p>
            <a:pPr algn="just"/>
            <a:r>
              <a:rPr lang="en-US" sz="1600" dirty="0">
                <a:solidFill>
                  <a:schemeClr val="tx2">
                    <a:lumMod val="75000"/>
                    <a:lumOff val="25000"/>
                  </a:schemeClr>
                </a:solidFill>
              </a:rPr>
              <a:t>Prepare an AI-based model for the most cost-effective sourcing of materials like steel, cement, tiles, pipes, valves, etc. along-with geotagging from ordering to supply.</a:t>
            </a:r>
          </a:p>
        </p:txBody>
      </p:sp>
      <p:cxnSp>
        <p:nvCxnSpPr>
          <p:cNvPr id="4" name="Straight Connector 3">
            <a:extLst>
              <a:ext uri="{FF2B5EF4-FFF2-40B4-BE49-F238E27FC236}">
                <a16:creationId xmlns:a16="http://schemas.microsoft.com/office/drawing/2014/main" id="{552B5623-0209-8012-4297-495633EAF399}"/>
              </a:ext>
            </a:extLst>
          </p:cNvPr>
          <p:cNvCxnSpPr>
            <a:cxnSpLocks/>
          </p:cNvCxnSpPr>
          <p:nvPr/>
        </p:nvCxnSpPr>
        <p:spPr>
          <a:xfrm>
            <a:off x="4002834" y="1576873"/>
            <a:ext cx="0" cy="5279365"/>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B4066BA9-A9D4-8216-BF98-230D29BB43A5}"/>
              </a:ext>
            </a:extLst>
          </p:cNvPr>
          <p:cNvSpPr txBox="1"/>
          <p:nvPr/>
        </p:nvSpPr>
        <p:spPr>
          <a:xfrm>
            <a:off x="122092" y="1730568"/>
            <a:ext cx="3755543" cy="4606389"/>
          </a:xfrm>
          <a:prstGeom prst="rect">
            <a:avLst/>
          </a:prstGeom>
          <a:noFill/>
        </p:spPr>
        <p:txBody>
          <a:bodyPr wrap="square" rtlCol="0">
            <a:spAutoFit/>
          </a:bodyPr>
          <a:lstStyle/>
          <a:p>
            <a:pPr algn="just">
              <a:spcAft>
                <a:spcPts val="150"/>
              </a:spcAft>
            </a:pPr>
            <a:r>
              <a:rPr lang="en-US" sz="1600" b="1" dirty="0">
                <a:latin typeface="Aptos" panose="020B0004020202020204" pitchFamily="34" charset="0"/>
              </a:rPr>
              <a:t>A comprehensive definition of Problem statement:</a:t>
            </a:r>
          </a:p>
          <a:p>
            <a:pPr algn="just">
              <a:spcAft>
                <a:spcPts val="150"/>
              </a:spcAft>
            </a:pPr>
            <a:endParaRPr lang="en-US" sz="1500" b="1" dirty="0">
              <a:latin typeface="Aptos" panose="020B0004020202020204" pitchFamily="34" charset="0"/>
            </a:endParaRPr>
          </a:p>
          <a:p>
            <a:pPr marL="285750" indent="-285750" algn="just">
              <a:spcAft>
                <a:spcPts val="150"/>
              </a:spcAft>
              <a:buFont typeface="Arial" panose="020B0604020202020204" pitchFamily="34" charset="0"/>
              <a:buChar char="•"/>
            </a:pPr>
            <a:r>
              <a:rPr lang="en-US" sz="1500" dirty="0">
                <a:solidFill>
                  <a:schemeClr val="tx2">
                    <a:lumMod val="75000"/>
                    <a:lumOff val="25000"/>
                  </a:schemeClr>
                </a:solidFill>
                <a:latin typeface="Aptos" panose="020B0004020202020204" pitchFamily="34" charset="0"/>
              </a:rPr>
              <a:t>To develop an </a:t>
            </a:r>
            <a:r>
              <a:rPr lang="en-US" sz="1500" b="1" dirty="0">
                <a:solidFill>
                  <a:schemeClr val="tx2">
                    <a:lumMod val="75000"/>
                    <a:lumOff val="25000"/>
                  </a:schemeClr>
                </a:solidFill>
                <a:latin typeface="Aptos" panose="020B0004020202020204" pitchFamily="34" charset="0"/>
              </a:rPr>
              <a:t>AI-based</a:t>
            </a:r>
            <a:r>
              <a:rPr lang="en-US" sz="1500" dirty="0">
                <a:solidFill>
                  <a:schemeClr val="tx2">
                    <a:lumMod val="75000"/>
                    <a:lumOff val="25000"/>
                  </a:schemeClr>
                </a:solidFill>
                <a:latin typeface="Aptos" panose="020B0004020202020204" pitchFamily="34" charset="0"/>
              </a:rPr>
              <a:t> procurement model for construction materials like steel, cement, tiles, pipes, and valves.</a:t>
            </a:r>
          </a:p>
          <a:p>
            <a:pPr marL="285750" indent="-285750" algn="just">
              <a:spcAft>
                <a:spcPts val="150"/>
              </a:spcAft>
              <a:buFont typeface="Arial" panose="020B0604020202020204" pitchFamily="34" charset="0"/>
              <a:buChar char="•"/>
            </a:pPr>
            <a:r>
              <a:rPr lang="en-US" sz="1500" dirty="0">
                <a:solidFill>
                  <a:schemeClr val="tx2">
                    <a:lumMod val="75000"/>
                    <a:lumOff val="25000"/>
                  </a:schemeClr>
                </a:solidFill>
                <a:latin typeface="Aptos" panose="020B0004020202020204" pitchFamily="34" charset="0"/>
              </a:rPr>
              <a:t>Utilize advanced algorithms to optimize </a:t>
            </a:r>
            <a:r>
              <a:rPr lang="en-US" sz="1500" b="1" dirty="0">
                <a:solidFill>
                  <a:schemeClr val="tx2">
                    <a:lumMod val="75000"/>
                    <a:lumOff val="25000"/>
                  </a:schemeClr>
                </a:solidFill>
                <a:latin typeface="Aptos" panose="020B0004020202020204" pitchFamily="34" charset="0"/>
              </a:rPr>
              <a:t>sourcing decisions </a:t>
            </a:r>
            <a:r>
              <a:rPr lang="en-US" sz="1500" dirty="0">
                <a:solidFill>
                  <a:schemeClr val="tx2">
                    <a:lumMod val="75000"/>
                    <a:lumOff val="25000"/>
                  </a:schemeClr>
                </a:solidFill>
                <a:latin typeface="Aptos" panose="020B0004020202020204" pitchFamily="34" charset="0"/>
              </a:rPr>
              <a:t>based on market data, </a:t>
            </a:r>
            <a:r>
              <a:rPr lang="en-US" sz="1500" b="1" dirty="0">
                <a:solidFill>
                  <a:schemeClr val="tx2">
                    <a:lumMod val="75000"/>
                    <a:lumOff val="25000"/>
                  </a:schemeClr>
                </a:solidFill>
                <a:latin typeface="Aptos" panose="020B0004020202020204" pitchFamily="34" charset="0"/>
              </a:rPr>
              <a:t>supplier capabilities</a:t>
            </a:r>
            <a:r>
              <a:rPr lang="en-US" sz="1500" dirty="0">
                <a:solidFill>
                  <a:schemeClr val="tx2">
                    <a:lumMod val="75000"/>
                    <a:lumOff val="25000"/>
                  </a:schemeClr>
                </a:solidFill>
                <a:latin typeface="Aptos" panose="020B0004020202020204" pitchFamily="34" charset="0"/>
              </a:rPr>
              <a:t>, and </a:t>
            </a:r>
            <a:r>
              <a:rPr lang="en-US" sz="1500" b="1" dirty="0">
                <a:solidFill>
                  <a:schemeClr val="tx2">
                    <a:lumMod val="75000"/>
                    <a:lumOff val="25000"/>
                  </a:schemeClr>
                </a:solidFill>
                <a:latin typeface="Aptos" panose="020B0004020202020204" pitchFamily="34" charset="0"/>
              </a:rPr>
              <a:t>project needs</a:t>
            </a:r>
            <a:r>
              <a:rPr lang="en-US" sz="1500" dirty="0">
                <a:solidFill>
                  <a:schemeClr val="tx2">
                    <a:lumMod val="75000"/>
                    <a:lumOff val="25000"/>
                  </a:schemeClr>
                </a:solidFill>
                <a:latin typeface="Aptos" panose="020B0004020202020204" pitchFamily="34" charset="0"/>
              </a:rPr>
              <a:t>.</a:t>
            </a:r>
          </a:p>
          <a:p>
            <a:pPr marL="285750" indent="-285750" algn="just">
              <a:spcAft>
                <a:spcPts val="150"/>
              </a:spcAft>
              <a:buFont typeface="Arial" panose="020B0604020202020204" pitchFamily="34" charset="0"/>
              <a:buChar char="•"/>
            </a:pPr>
            <a:r>
              <a:rPr lang="en-US" sz="1500" dirty="0">
                <a:solidFill>
                  <a:schemeClr val="tx2">
                    <a:lumMod val="75000"/>
                    <a:lumOff val="25000"/>
                  </a:schemeClr>
                </a:solidFill>
                <a:latin typeface="Aptos" panose="020B0004020202020204" pitchFamily="34" charset="0"/>
              </a:rPr>
              <a:t>To Implement </a:t>
            </a:r>
            <a:r>
              <a:rPr lang="en-US" sz="1500" b="1" dirty="0">
                <a:solidFill>
                  <a:schemeClr val="tx2">
                    <a:lumMod val="75000"/>
                    <a:lumOff val="25000"/>
                  </a:schemeClr>
                </a:solidFill>
                <a:latin typeface="Aptos" panose="020B0004020202020204" pitchFamily="34" charset="0"/>
              </a:rPr>
              <a:t>geotagging technology </a:t>
            </a:r>
            <a:r>
              <a:rPr lang="en-US" sz="1500" dirty="0">
                <a:solidFill>
                  <a:schemeClr val="tx2">
                    <a:lumMod val="75000"/>
                    <a:lumOff val="25000"/>
                  </a:schemeClr>
                </a:solidFill>
                <a:latin typeface="Aptos" panose="020B0004020202020204" pitchFamily="34" charset="0"/>
              </a:rPr>
              <a:t>for tracking shipments from order to delivery at the construction site and to analyze </a:t>
            </a:r>
            <a:r>
              <a:rPr lang="en-US" sz="1500" b="1" dirty="0">
                <a:solidFill>
                  <a:schemeClr val="tx2">
                    <a:lumMod val="75000"/>
                    <a:lumOff val="25000"/>
                  </a:schemeClr>
                </a:solidFill>
                <a:latin typeface="Aptos" panose="020B0004020202020204" pitchFamily="34" charset="0"/>
              </a:rPr>
              <a:t>real-time transportation routes</a:t>
            </a:r>
            <a:r>
              <a:rPr lang="en-US" sz="1500" dirty="0">
                <a:solidFill>
                  <a:schemeClr val="tx2">
                    <a:lumMod val="75000"/>
                    <a:lumOff val="25000"/>
                  </a:schemeClr>
                </a:solidFill>
                <a:latin typeface="Aptos" panose="020B0004020202020204" pitchFamily="34" charset="0"/>
              </a:rPr>
              <a:t> and schedules for </a:t>
            </a:r>
            <a:r>
              <a:rPr lang="en-US" sz="1500" b="1" dirty="0">
                <a:solidFill>
                  <a:schemeClr val="tx2">
                    <a:lumMod val="75000"/>
                    <a:lumOff val="25000"/>
                  </a:schemeClr>
                </a:solidFill>
                <a:latin typeface="Aptos" panose="020B0004020202020204" pitchFamily="34" charset="0"/>
              </a:rPr>
              <a:t>cost minimization</a:t>
            </a:r>
            <a:r>
              <a:rPr lang="en-US" sz="1500" dirty="0">
                <a:solidFill>
                  <a:schemeClr val="tx2">
                    <a:lumMod val="75000"/>
                    <a:lumOff val="25000"/>
                  </a:schemeClr>
                </a:solidFill>
                <a:latin typeface="Aptos" panose="020B0004020202020204" pitchFamily="34" charset="0"/>
              </a:rPr>
              <a:t>.</a:t>
            </a:r>
          </a:p>
          <a:p>
            <a:pPr marL="285750" indent="-285750" algn="just">
              <a:spcAft>
                <a:spcPts val="150"/>
              </a:spcAft>
              <a:buFont typeface="Arial" panose="020B0604020202020204" pitchFamily="34" charset="0"/>
              <a:buChar char="•"/>
            </a:pPr>
            <a:r>
              <a:rPr lang="en-US" sz="1500" dirty="0">
                <a:solidFill>
                  <a:schemeClr val="tx2">
                    <a:lumMod val="75000"/>
                    <a:lumOff val="25000"/>
                  </a:schemeClr>
                </a:solidFill>
                <a:latin typeface="Aptos" panose="020B0004020202020204" pitchFamily="34" charset="0"/>
              </a:rPr>
              <a:t>Provide user-friendly interface for project managers to access </a:t>
            </a:r>
            <a:r>
              <a:rPr lang="en-US" sz="1500" b="1" dirty="0">
                <a:solidFill>
                  <a:schemeClr val="tx2">
                    <a:lumMod val="75000"/>
                    <a:lumOff val="25000"/>
                  </a:schemeClr>
                </a:solidFill>
                <a:latin typeface="Aptos" panose="020B0004020202020204" pitchFamily="34" charset="0"/>
              </a:rPr>
              <a:t>insights</a:t>
            </a:r>
            <a:r>
              <a:rPr lang="en-US" sz="1500" dirty="0">
                <a:solidFill>
                  <a:schemeClr val="tx2">
                    <a:lumMod val="75000"/>
                    <a:lumOff val="25000"/>
                  </a:schemeClr>
                </a:solidFill>
                <a:latin typeface="Aptos" panose="020B0004020202020204" pitchFamily="34" charset="0"/>
              </a:rPr>
              <a:t> and </a:t>
            </a:r>
            <a:r>
              <a:rPr lang="en-US" sz="1500" b="1" dirty="0">
                <a:solidFill>
                  <a:schemeClr val="tx2">
                    <a:lumMod val="75000"/>
                    <a:lumOff val="25000"/>
                  </a:schemeClr>
                </a:solidFill>
                <a:latin typeface="Aptos" panose="020B0004020202020204" pitchFamily="34" charset="0"/>
              </a:rPr>
              <a:t>track shipments</a:t>
            </a:r>
            <a:r>
              <a:rPr lang="en-US" sz="1500" dirty="0">
                <a:solidFill>
                  <a:schemeClr val="tx2">
                    <a:lumMod val="75000"/>
                    <a:lumOff val="25000"/>
                  </a:schemeClr>
                </a:solidFill>
                <a:latin typeface="Aptos" panose="020B0004020202020204" pitchFamily="34" charset="0"/>
              </a:rPr>
              <a:t>.</a:t>
            </a:r>
          </a:p>
        </p:txBody>
      </p:sp>
      <p:cxnSp>
        <p:nvCxnSpPr>
          <p:cNvPr id="21" name="Straight Connector 20">
            <a:extLst>
              <a:ext uri="{FF2B5EF4-FFF2-40B4-BE49-F238E27FC236}">
                <a16:creationId xmlns:a16="http://schemas.microsoft.com/office/drawing/2014/main" id="{DD7B65BB-C764-0D64-CCC8-6058B7C965C1}"/>
              </a:ext>
            </a:extLst>
          </p:cNvPr>
          <p:cNvCxnSpPr>
            <a:cxnSpLocks/>
          </p:cNvCxnSpPr>
          <p:nvPr/>
        </p:nvCxnSpPr>
        <p:spPr>
          <a:xfrm>
            <a:off x="8008776" y="1576873"/>
            <a:ext cx="0" cy="5279365"/>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6A377BC7-E15D-E491-E52D-2D387618E70B}"/>
              </a:ext>
            </a:extLst>
          </p:cNvPr>
          <p:cNvSpPr txBox="1"/>
          <p:nvPr/>
        </p:nvSpPr>
        <p:spPr>
          <a:xfrm>
            <a:off x="4124927" y="1730568"/>
            <a:ext cx="3758650" cy="5042406"/>
          </a:xfrm>
          <a:prstGeom prst="rect">
            <a:avLst/>
          </a:prstGeom>
          <a:noFill/>
        </p:spPr>
        <p:txBody>
          <a:bodyPr wrap="square" rtlCol="0">
            <a:spAutoFit/>
          </a:bodyPr>
          <a:lstStyle/>
          <a:p>
            <a:pPr algn="just">
              <a:spcAft>
                <a:spcPts val="150"/>
              </a:spcAft>
            </a:pPr>
            <a:r>
              <a:rPr lang="en-US" sz="1600" b="1" dirty="0">
                <a:latin typeface="Aptos" panose="020B0004020202020204" pitchFamily="34" charset="0"/>
              </a:rPr>
              <a:t>The practical need for cost-effective sourcing of raw materials:</a:t>
            </a:r>
          </a:p>
          <a:p>
            <a:pPr algn="just">
              <a:spcAft>
                <a:spcPts val="150"/>
              </a:spcAft>
            </a:pPr>
            <a:endParaRPr lang="en-US" sz="1500" b="1" dirty="0">
              <a:latin typeface="Aptos" panose="020B0004020202020204" pitchFamily="34" charset="0"/>
            </a:endParaRPr>
          </a:p>
          <a:p>
            <a:pPr marL="285750" indent="-285750" algn="just">
              <a:spcAft>
                <a:spcPts val="150"/>
              </a:spcAft>
              <a:buFont typeface="Arial" panose="020B0604020202020204" pitchFamily="34" charset="0"/>
              <a:buChar char="•"/>
            </a:pPr>
            <a:r>
              <a:rPr lang="en-US" sz="1500" dirty="0">
                <a:solidFill>
                  <a:schemeClr val="tx2">
                    <a:lumMod val="75000"/>
                    <a:lumOff val="25000"/>
                  </a:schemeClr>
                </a:solidFill>
                <a:latin typeface="Aptos" panose="020B0004020202020204" pitchFamily="34" charset="0"/>
              </a:rPr>
              <a:t>The prices of commodities like </a:t>
            </a:r>
            <a:r>
              <a:rPr lang="en-US" sz="1500" b="1" dirty="0">
                <a:solidFill>
                  <a:schemeClr val="tx2">
                    <a:lumMod val="75000"/>
                    <a:lumOff val="25000"/>
                  </a:schemeClr>
                </a:solidFill>
                <a:latin typeface="Aptos" panose="020B0004020202020204" pitchFamily="34" charset="0"/>
              </a:rPr>
              <a:t>steel</a:t>
            </a:r>
            <a:r>
              <a:rPr lang="en-US" sz="1500" dirty="0">
                <a:solidFill>
                  <a:schemeClr val="tx2">
                    <a:lumMod val="75000"/>
                    <a:lumOff val="25000"/>
                  </a:schemeClr>
                </a:solidFill>
                <a:latin typeface="Aptos" panose="020B0004020202020204" pitchFamily="34" charset="0"/>
              </a:rPr>
              <a:t>, </a:t>
            </a:r>
            <a:r>
              <a:rPr lang="en-US" sz="1500" b="1" dirty="0">
                <a:solidFill>
                  <a:schemeClr val="tx2">
                    <a:lumMod val="75000"/>
                    <a:lumOff val="25000"/>
                  </a:schemeClr>
                </a:solidFill>
                <a:latin typeface="Aptos" panose="020B0004020202020204" pitchFamily="34" charset="0"/>
              </a:rPr>
              <a:t>cement</a:t>
            </a:r>
            <a:r>
              <a:rPr lang="en-US" sz="1500" dirty="0">
                <a:solidFill>
                  <a:schemeClr val="tx2">
                    <a:lumMod val="75000"/>
                    <a:lumOff val="25000"/>
                  </a:schemeClr>
                </a:solidFill>
                <a:latin typeface="Aptos" panose="020B0004020202020204" pitchFamily="34" charset="0"/>
              </a:rPr>
              <a:t>, etc. are </a:t>
            </a:r>
            <a:r>
              <a:rPr lang="en-US" sz="1500" b="1" dirty="0">
                <a:solidFill>
                  <a:schemeClr val="tx2">
                    <a:lumMod val="75000"/>
                    <a:lumOff val="25000"/>
                  </a:schemeClr>
                </a:solidFill>
                <a:latin typeface="Aptos" panose="020B0004020202020204" pitchFamily="34" charset="0"/>
              </a:rPr>
              <a:t>highly volatile</a:t>
            </a:r>
            <a:r>
              <a:rPr lang="en-US" sz="1500" dirty="0">
                <a:solidFill>
                  <a:schemeClr val="tx2">
                    <a:lumMod val="75000"/>
                    <a:lumOff val="25000"/>
                  </a:schemeClr>
                </a:solidFill>
                <a:latin typeface="Aptos" panose="020B0004020202020204" pitchFamily="34" charset="0"/>
              </a:rPr>
              <a:t>.</a:t>
            </a:r>
          </a:p>
          <a:p>
            <a:pPr marL="285750" indent="-285750" algn="just">
              <a:spcAft>
                <a:spcPts val="150"/>
              </a:spcAft>
              <a:buFont typeface="Arial" panose="020B0604020202020204" pitchFamily="34" charset="0"/>
              <a:buChar char="•"/>
            </a:pPr>
            <a:r>
              <a:rPr lang="en-US" sz="1500" dirty="0">
                <a:solidFill>
                  <a:schemeClr val="tx2">
                    <a:lumMod val="75000"/>
                    <a:lumOff val="25000"/>
                  </a:schemeClr>
                </a:solidFill>
                <a:latin typeface="Aptos" panose="020B0004020202020204" pitchFamily="34" charset="0"/>
              </a:rPr>
              <a:t>Reduces the overall project cost.</a:t>
            </a:r>
          </a:p>
          <a:p>
            <a:pPr marL="285750" indent="-285750" algn="just">
              <a:spcAft>
                <a:spcPts val="150"/>
              </a:spcAft>
              <a:buFont typeface="Arial" panose="020B0604020202020204" pitchFamily="34" charset="0"/>
              <a:buChar char="•"/>
            </a:pPr>
            <a:r>
              <a:rPr lang="en-US" sz="1500" dirty="0">
                <a:solidFill>
                  <a:schemeClr val="tx2">
                    <a:lumMod val="75000"/>
                    <a:lumOff val="25000"/>
                  </a:schemeClr>
                </a:solidFill>
                <a:latin typeface="Aptos" panose="020B0004020202020204" pitchFamily="34" charset="0"/>
              </a:rPr>
              <a:t>Provides </a:t>
            </a:r>
            <a:r>
              <a:rPr lang="en-US" sz="1500" b="1" dirty="0">
                <a:solidFill>
                  <a:schemeClr val="tx2">
                    <a:lumMod val="75000"/>
                    <a:lumOff val="25000"/>
                  </a:schemeClr>
                </a:solidFill>
                <a:latin typeface="Aptos" panose="020B0004020202020204" pitchFamily="34" charset="0"/>
              </a:rPr>
              <a:t>competitive advantage</a:t>
            </a:r>
            <a:r>
              <a:rPr lang="en-US" sz="1500" dirty="0">
                <a:solidFill>
                  <a:schemeClr val="tx2">
                    <a:lumMod val="75000"/>
                    <a:lumOff val="25000"/>
                  </a:schemeClr>
                </a:solidFill>
                <a:latin typeface="Aptos" panose="020B0004020202020204" pitchFamily="34" charset="0"/>
              </a:rPr>
              <a:t> to the company.</a:t>
            </a:r>
          </a:p>
          <a:p>
            <a:pPr marL="285750" indent="-285750" algn="just">
              <a:spcAft>
                <a:spcPts val="150"/>
              </a:spcAft>
              <a:buFont typeface="Arial" panose="020B0604020202020204" pitchFamily="34" charset="0"/>
              <a:buChar char="•"/>
            </a:pPr>
            <a:r>
              <a:rPr lang="en-US" sz="1500" b="1" dirty="0">
                <a:solidFill>
                  <a:schemeClr val="tx2">
                    <a:lumMod val="75000"/>
                    <a:lumOff val="25000"/>
                  </a:schemeClr>
                </a:solidFill>
                <a:latin typeface="Aptos" panose="020B0004020202020204" pitchFamily="34" charset="0"/>
              </a:rPr>
              <a:t>Minimizes expenses</a:t>
            </a:r>
            <a:r>
              <a:rPr lang="en-US" sz="1500" dirty="0">
                <a:solidFill>
                  <a:schemeClr val="tx2">
                    <a:lumMod val="75000"/>
                    <a:lumOff val="25000"/>
                  </a:schemeClr>
                </a:solidFill>
                <a:latin typeface="Aptos" panose="020B0004020202020204" pitchFamily="34" charset="0"/>
              </a:rPr>
              <a:t> and </a:t>
            </a:r>
            <a:r>
              <a:rPr lang="en-US" sz="1500" b="1" dirty="0">
                <a:solidFill>
                  <a:schemeClr val="tx2">
                    <a:lumMod val="75000"/>
                    <a:lumOff val="25000"/>
                  </a:schemeClr>
                </a:solidFill>
                <a:latin typeface="Aptos" panose="020B0004020202020204" pitchFamily="34" charset="0"/>
              </a:rPr>
              <a:t>improves profitability</a:t>
            </a:r>
            <a:r>
              <a:rPr lang="en-US" sz="1500" dirty="0">
                <a:solidFill>
                  <a:schemeClr val="tx2">
                    <a:lumMod val="75000"/>
                    <a:lumOff val="25000"/>
                  </a:schemeClr>
                </a:solidFill>
                <a:latin typeface="Aptos" panose="020B0004020202020204" pitchFamily="34" charset="0"/>
              </a:rPr>
              <a:t>.</a:t>
            </a:r>
          </a:p>
          <a:p>
            <a:pPr marL="285750" indent="-285750" algn="just">
              <a:spcAft>
                <a:spcPts val="150"/>
              </a:spcAft>
              <a:buFont typeface="Arial" panose="020B0604020202020204" pitchFamily="34" charset="0"/>
              <a:buChar char="•"/>
            </a:pPr>
            <a:r>
              <a:rPr lang="en-US" sz="1500" b="1" dirty="0">
                <a:solidFill>
                  <a:schemeClr val="tx2">
                    <a:lumMod val="75000"/>
                    <a:lumOff val="25000"/>
                  </a:schemeClr>
                </a:solidFill>
                <a:latin typeface="Aptos" panose="020B0004020202020204" pitchFamily="34" charset="0"/>
              </a:rPr>
              <a:t>Budget adherence</a:t>
            </a:r>
            <a:r>
              <a:rPr lang="en-US" sz="1500" dirty="0">
                <a:solidFill>
                  <a:schemeClr val="tx2">
                    <a:lumMod val="75000"/>
                    <a:lumOff val="25000"/>
                  </a:schemeClr>
                </a:solidFill>
                <a:latin typeface="Aptos" panose="020B0004020202020204" pitchFamily="34" charset="0"/>
              </a:rPr>
              <a:t> which improves client satisfaction.</a:t>
            </a:r>
          </a:p>
          <a:p>
            <a:pPr marL="285750" indent="-285750" algn="just">
              <a:spcAft>
                <a:spcPts val="150"/>
              </a:spcAft>
              <a:buFont typeface="Arial" panose="020B0604020202020204" pitchFamily="34" charset="0"/>
              <a:buChar char="•"/>
            </a:pPr>
            <a:r>
              <a:rPr lang="en-US" sz="1500" dirty="0">
                <a:solidFill>
                  <a:schemeClr val="tx2">
                    <a:lumMod val="75000"/>
                    <a:lumOff val="25000"/>
                  </a:schemeClr>
                </a:solidFill>
                <a:latin typeface="Aptos" panose="020B0004020202020204" pitchFamily="34" charset="0"/>
              </a:rPr>
              <a:t>Mitigate the risk of </a:t>
            </a:r>
            <a:r>
              <a:rPr lang="en-US" sz="1500" b="1" dirty="0">
                <a:solidFill>
                  <a:schemeClr val="tx2">
                    <a:lumMod val="75000"/>
                    <a:lumOff val="25000"/>
                  </a:schemeClr>
                </a:solidFill>
                <a:latin typeface="Aptos" panose="020B0004020202020204" pitchFamily="34" charset="0"/>
              </a:rPr>
              <a:t>financial losses </a:t>
            </a:r>
            <a:r>
              <a:rPr lang="en-US" sz="1500" dirty="0">
                <a:solidFill>
                  <a:schemeClr val="tx2">
                    <a:lumMod val="75000"/>
                    <a:lumOff val="25000"/>
                  </a:schemeClr>
                </a:solidFill>
                <a:latin typeface="Aptos" panose="020B0004020202020204" pitchFamily="34" charset="0"/>
              </a:rPr>
              <a:t>associated with </a:t>
            </a:r>
            <a:r>
              <a:rPr lang="en-US" sz="1500" b="1" dirty="0">
                <a:solidFill>
                  <a:schemeClr val="tx2">
                    <a:lumMod val="75000"/>
                    <a:lumOff val="25000"/>
                  </a:schemeClr>
                </a:solidFill>
                <a:latin typeface="Aptos" panose="020B0004020202020204" pitchFamily="34" charset="0"/>
              </a:rPr>
              <a:t>fluctuating prices</a:t>
            </a:r>
            <a:r>
              <a:rPr lang="en-US" sz="1500" dirty="0">
                <a:solidFill>
                  <a:schemeClr val="tx2">
                    <a:lumMod val="75000"/>
                    <a:lumOff val="25000"/>
                  </a:schemeClr>
                </a:solidFill>
                <a:latin typeface="Aptos" panose="020B0004020202020204" pitchFamily="34" charset="0"/>
              </a:rPr>
              <a:t>.</a:t>
            </a:r>
          </a:p>
          <a:p>
            <a:pPr marL="285750" indent="-285750" algn="just">
              <a:spcAft>
                <a:spcPts val="150"/>
              </a:spcAft>
              <a:buFont typeface="Arial" panose="020B0604020202020204" pitchFamily="34" charset="0"/>
              <a:buChar char="•"/>
            </a:pPr>
            <a:r>
              <a:rPr lang="en-US" sz="1500" dirty="0">
                <a:solidFill>
                  <a:schemeClr val="tx2">
                    <a:lumMod val="75000"/>
                    <a:lumOff val="25000"/>
                  </a:schemeClr>
                </a:solidFill>
                <a:latin typeface="Aptos" panose="020B0004020202020204" pitchFamily="34" charset="0"/>
              </a:rPr>
              <a:t>Enhanced cash flow management.</a:t>
            </a:r>
          </a:p>
          <a:p>
            <a:pPr marL="285750" indent="-285750" algn="just">
              <a:spcAft>
                <a:spcPts val="150"/>
              </a:spcAft>
              <a:buFont typeface="Arial" panose="020B0604020202020204" pitchFamily="34" charset="0"/>
              <a:buChar char="•"/>
            </a:pPr>
            <a:r>
              <a:rPr lang="en-US" sz="1500" dirty="0">
                <a:solidFill>
                  <a:schemeClr val="tx2">
                    <a:lumMod val="75000"/>
                    <a:lumOff val="25000"/>
                  </a:schemeClr>
                </a:solidFill>
                <a:latin typeface="Aptos" panose="020B0004020202020204" pitchFamily="34" charset="0"/>
              </a:rPr>
              <a:t>Supports </a:t>
            </a:r>
            <a:r>
              <a:rPr lang="en-US" sz="1500" b="1" dirty="0">
                <a:solidFill>
                  <a:schemeClr val="tx2">
                    <a:lumMod val="75000"/>
                    <a:lumOff val="25000"/>
                  </a:schemeClr>
                </a:solidFill>
                <a:latin typeface="Aptos" panose="020B0004020202020204" pitchFamily="34" charset="0"/>
              </a:rPr>
              <a:t>sustainability goals</a:t>
            </a:r>
            <a:r>
              <a:rPr lang="en-US" sz="1500" dirty="0">
                <a:solidFill>
                  <a:schemeClr val="tx2">
                    <a:lumMod val="75000"/>
                    <a:lumOff val="25000"/>
                  </a:schemeClr>
                </a:solidFill>
                <a:latin typeface="Aptos" panose="020B0004020202020204" pitchFamily="34" charset="0"/>
              </a:rPr>
              <a:t>.</a:t>
            </a:r>
          </a:p>
          <a:p>
            <a:pPr marL="285750" indent="-285750" algn="just">
              <a:spcAft>
                <a:spcPts val="150"/>
              </a:spcAft>
              <a:buFont typeface="Arial" panose="020B0604020202020204" pitchFamily="34" charset="0"/>
              <a:buChar char="•"/>
            </a:pPr>
            <a:endParaRPr lang="en-US" sz="1500" dirty="0">
              <a:solidFill>
                <a:schemeClr val="tx2">
                  <a:lumMod val="75000"/>
                  <a:lumOff val="25000"/>
                </a:schemeClr>
              </a:solidFill>
              <a:latin typeface="Aptos" panose="020B0004020202020204" pitchFamily="34" charset="0"/>
            </a:endParaRPr>
          </a:p>
          <a:p>
            <a:pPr marL="285750" indent="-285750" algn="just">
              <a:spcAft>
                <a:spcPts val="150"/>
              </a:spcAft>
              <a:buFont typeface="Arial" panose="020B0604020202020204" pitchFamily="34" charset="0"/>
              <a:buChar char="•"/>
            </a:pPr>
            <a:endParaRPr lang="en-US" sz="1500" dirty="0">
              <a:solidFill>
                <a:schemeClr val="tx2">
                  <a:lumMod val="75000"/>
                  <a:lumOff val="25000"/>
                </a:schemeClr>
              </a:solidFill>
              <a:latin typeface="Aptos" panose="020B0004020202020204" pitchFamily="34" charset="0"/>
            </a:endParaRPr>
          </a:p>
          <a:p>
            <a:pPr marL="285750" indent="-285750" algn="just">
              <a:spcAft>
                <a:spcPts val="150"/>
              </a:spcAft>
              <a:buFont typeface="Arial" panose="020B0604020202020204" pitchFamily="34" charset="0"/>
              <a:buChar char="•"/>
            </a:pPr>
            <a:endParaRPr lang="en-US" sz="1500" dirty="0">
              <a:latin typeface="Aptos" panose="020B0004020202020204" pitchFamily="34" charset="0"/>
            </a:endParaRPr>
          </a:p>
          <a:p>
            <a:pPr marL="285750" indent="-285750" algn="just">
              <a:spcAft>
                <a:spcPts val="150"/>
              </a:spcAft>
              <a:buFont typeface="Arial" panose="020B0604020202020204" pitchFamily="34" charset="0"/>
              <a:buChar char="•"/>
            </a:pPr>
            <a:endParaRPr lang="en-US" sz="1500" dirty="0">
              <a:latin typeface="Aptos" panose="020B0004020202020204" pitchFamily="34" charset="0"/>
            </a:endParaRPr>
          </a:p>
        </p:txBody>
      </p:sp>
      <p:sp>
        <p:nvSpPr>
          <p:cNvPr id="24" name="TextBox 23">
            <a:extLst>
              <a:ext uri="{FF2B5EF4-FFF2-40B4-BE49-F238E27FC236}">
                <a16:creationId xmlns:a16="http://schemas.microsoft.com/office/drawing/2014/main" id="{93CE3AAA-79FE-65E1-72D3-7BAB2F87E706}"/>
              </a:ext>
            </a:extLst>
          </p:cNvPr>
          <p:cNvSpPr txBox="1"/>
          <p:nvPr/>
        </p:nvSpPr>
        <p:spPr>
          <a:xfrm>
            <a:off x="8133976" y="1737833"/>
            <a:ext cx="3935932" cy="4734629"/>
          </a:xfrm>
          <a:prstGeom prst="rect">
            <a:avLst/>
          </a:prstGeom>
          <a:noFill/>
        </p:spPr>
        <p:txBody>
          <a:bodyPr wrap="square" rtlCol="0">
            <a:spAutoFit/>
          </a:bodyPr>
          <a:lstStyle/>
          <a:p>
            <a:pPr algn="just">
              <a:spcAft>
                <a:spcPts val="150"/>
              </a:spcAft>
            </a:pPr>
            <a:r>
              <a:rPr lang="en-US" sz="1600" b="1" dirty="0">
                <a:latin typeface="Aptos" panose="020B0004020202020204" pitchFamily="34" charset="0"/>
              </a:rPr>
              <a:t>The need for geotagging:</a:t>
            </a:r>
          </a:p>
          <a:p>
            <a:pPr algn="just">
              <a:spcAft>
                <a:spcPts val="150"/>
              </a:spcAft>
            </a:pPr>
            <a:endParaRPr lang="en-US" sz="1500" b="1" dirty="0">
              <a:latin typeface="Aptos" panose="020B0004020202020204" pitchFamily="34" charset="0"/>
            </a:endParaRPr>
          </a:p>
          <a:p>
            <a:pPr marL="285750" indent="-285750" algn="just">
              <a:spcAft>
                <a:spcPts val="150"/>
              </a:spcAft>
              <a:buFont typeface="Arial" panose="020B0604020202020204" pitchFamily="34" charset="0"/>
              <a:buChar char="•"/>
            </a:pPr>
            <a:r>
              <a:rPr lang="en-US" sz="1500" b="1" dirty="0">
                <a:solidFill>
                  <a:schemeClr val="tx2">
                    <a:lumMod val="75000"/>
                    <a:lumOff val="25000"/>
                  </a:schemeClr>
                </a:solidFill>
                <a:latin typeface="Aptos" panose="020B0004020202020204" pitchFamily="34" charset="0"/>
              </a:rPr>
              <a:t>Real-time tracking</a:t>
            </a:r>
            <a:r>
              <a:rPr lang="en-US" sz="1500" dirty="0">
                <a:solidFill>
                  <a:schemeClr val="tx2">
                    <a:lumMod val="75000"/>
                    <a:lumOff val="25000"/>
                  </a:schemeClr>
                </a:solidFill>
                <a:latin typeface="Aptos" panose="020B0004020202020204" pitchFamily="34" charset="0"/>
              </a:rPr>
              <a:t> that enables better logistical planning.</a:t>
            </a:r>
          </a:p>
          <a:p>
            <a:pPr marL="285750" indent="-285750" algn="just">
              <a:spcAft>
                <a:spcPts val="150"/>
              </a:spcAft>
              <a:buFont typeface="Arial" panose="020B0604020202020204" pitchFamily="34" charset="0"/>
              <a:buChar char="•"/>
            </a:pPr>
            <a:r>
              <a:rPr lang="en-US" sz="1500" dirty="0">
                <a:solidFill>
                  <a:schemeClr val="tx2">
                    <a:lumMod val="75000"/>
                    <a:lumOff val="25000"/>
                  </a:schemeClr>
                </a:solidFill>
                <a:latin typeface="Aptos" panose="020B0004020202020204" pitchFamily="34" charset="0"/>
              </a:rPr>
              <a:t>Improved inventory management.</a:t>
            </a:r>
          </a:p>
          <a:p>
            <a:pPr marL="285750" indent="-285750" algn="just">
              <a:spcAft>
                <a:spcPts val="150"/>
              </a:spcAft>
              <a:buFont typeface="Arial" panose="020B0604020202020204" pitchFamily="34" charset="0"/>
              <a:buChar char="•"/>
            </a:pPr>
            <a:r>
              <a:rPr lang="en-US" sz="1500" dirty="0">
                <a:solidFill>
                  <a:schemeClr val="tx2">
                    <a:lumMod val="75000"/>
                    <a:lumOff val="25000"/>
                  </a:schemeClr>
                </a:solidFill>
                <a:latin typeface="Aptos" panose="020B0004020202020204" pitchFamily="34" charset="0"/>
              </a:rPr>
              <a:t>Provides an added layer of </a:t>
            </a:r>
            <a:r>
              <a:rPr lang="en-US" sz="1500" b="1" dirty="0">
                <a:solidFill>
                  <a:schemeClr val="tx2">
                    <a:lumMod val="75000"/>
                    <a:lumOff val="25000"/>
                  </a:schemeClr>
                </a:solidFill>
                <a:latin typeface="Aptos" panose="020B0004020202020204" pitchFamily="34" charset="0"/>
              </a:rPr>
              <a:t>security for shipments</a:t>
            </a:r>
            <a:r>
              <a:rPr lang="en-US" sz="1500" dirty="0">
                <a:solidFill>
                  <a:schemeClr val="tx2">
                    <a:lumMod val="75000"/>
                    <a:lumOff val="25000"/>
                  </a:schemeClr>
                </a:solidFill>
                <a:latin typeface="Aptos" panose="020B0004020202020204" pitchFamily="34" charset="0"/>
              </a:rPr>
              <a:t>.</a:t>
            </a:r>
          </a:p>
          <a:p>
            <a:pPr marL="285750" indent="-285750" algn="just">
              <a:spcAft>
                <a:spcPts val="150"/>
              </a:spcAft>
              <a:buFont typeface="Arial" panose="020B0604020202020204" pitchFamily="34" charset="0"/>
              <a:buChar char="•"/>
            </a:pPr>
            <a:r>
              <a:rPr lang="en-US" sz="1500" dirty="0">
                <a:solidFill>
                  <a:schemeClr val="tx2">
                    <a:lumMod val="75000"/>
                    <a:lumOff val="25000"/>
                  </a:schemeClr>
                </a:solidFill>
                <a:latin typeface="Aptos" panose="020B0004020202020204" pitchFamily="34" charset="0"/>
              </a:rPr>
              <a:t>Optimized </a:t>
            </a:r>
            <a:r>
              <a:rPr lang="en-US" sz="1500" b="1" dirty="0">
                <a:solidFill>
                  <a:schemeClr val="tx2">
                    <a:lumMod val="75000"/>
                    <a:lumOff val="25000"/>
                  </a:schemeClr>
                </a:solidFill>
                <a:latin typeface="Aptos" panose="020B0004020202020204" pitchFamily="34" charset="0"/>
              </a:rPr>
              <a:t>route planning</a:t>
            </a:r>
            <a:r>
              <a:rPr lang="en-US" sz="1500" dirty="0">
                <a:solidFill>
                  <a:schemeClr val="tx2">
                    <a:lumMod val="75000"/>
                    <a:lumOff val="25000"/>
                  </a:schemeClr>
                </a:solidFill>
                <a:latin typeface="Aptos" panose="020B0004020202020204" pitchFamily="34" charset="0"/>
              </a:rPr>
              <a:t>.</a:t>
            </a:r>
          </a:p>
          <a:p>
            <a:pPr marL="285750" indent="-285750" algn="just">
              <a:spcAft>
                <a:spcPts val="150"/>
              </a:spcAft>
              <a:buFont typeface="Arial" panose="020B0604020202020204" pitchFamily="34" charset="0"/>
              <a:buChar char="•"/>
            </a:pPr>
            <a:r>
              <a:rPr lang="en-US" sz="1500" dirty="0">
                <a:solidFill>
                  <a:schemeClr val="tx2">
                    <a:lumMod val="75000"/>
                    <a:lumOff val="25000"/>
                  </a:schemeClr>
                </a:solidFill>
                <a:latin typeface="Aptos" panose="020B0004020202020204" pitchFamily="34" charset="0"/>
              </a:rPr>
              <a:t>Improved </a:t>
            </a:r>
            <a:r>
              <a:rPr lang="en-US" sz="1500" b="1" dirty="0">
                <a:solidFill>
                  <a:schemeClr val="tx2">
                    <a:lumMod val="75000"/>
                    <a:lumOff val="25000"/>
                  </a:schemeClr>
                </a:solidFill>
                <a:latin typeface="Aptos" panose="020B0004020202020204" pitchFamily="34" charset="0"/>
              </a:rPr>
              <a:t>supplier performance</a:t>
            </a:r>
            <a:r>
              <a:rPr lang="en-US" sz="1500" dirty="0">
                <a:solidFill>
                  <a:schemeClr val="tx2">
                    <a:lumMod val="75000"/>
                    <a:lumOff val="25000"/>
                  </a:schemeClr>
                </a:solidFill>
                <a:latin typeface="Aptos" panose="020B0004020202020204" pitchFamily="34" charset="0"/>
              </a:rPr>
              <a:t> by monitoring </a:t>
            </a:r>
            <a:r>
              <a:rPr lang="en-US" sz="1500" b="1" dirty="0">
                <a:solidFill>
                  <a:schemeClr val="tx2">
                    <a:lumMod val="75000"/>
                    <a:lumOff val="25000"/>
                  </a:schemeClr>
                </a:solidFill>
                <a:latin typeface="Aptos" panose="020B0004020202020204" pitchFamily="34" charset="0"/>
              </a:rPr>
              <a:t>supplier efficiency</a:t>
            </a:r>
            <a:r>
              <a:rPr lang="en-US" sz="1500" dirty="0">
                <a:solidFill>
                  <a:schemeClr val="tx2">
                    <a:lumMod val="75000"/>
                    <a:lumOff val="25000"/>
                  </a:schemeClr>
                </a:solidFill>
                <a:latin typeface="Aptos" panose="020B0004020202020204" pitchFamily="34" charset="0"/>
              </a:rPr>
              <a:t>.</a:t>
            </a:r>
          </a:p>
          <a:p>
            <a:pPr marL="285750" indent="-285750" algn="just">
              <a:spcAft>
                <a:spcPts val="150"/>
              </a:spcAft>
              <a:buFont typeface="Arial" panose="020B0604020202020204" pitchFamily="34" charset="0"/>
              <a:buChar char="•"/>
            </a:pPr>
            <a:r>
              <a:rPr lang="en-US" sz="1500" dirty="0">
                <a:solidFill>
                  <a:schemeClr val="tx2">
                    <a:lumMod val="75000"/>
                    <a:lumOff val="25000"/>
                  </a:schemeClr>
                </a:solidFill>
                <a:latin typeface="Aptos" panose="020B0004020202020204" pitchFamily="34" charset="0"/>
              </a:rPr>
              <a:t>Efficient </a:t>
            </a:r>
            <a:r>
              <a:rPr lang="en-US" sz="1500" b="1" dirty="0">
                <a:solidFill>
                  <a:schemeClr val="tx2">
                    <a:lumMod val="75000"/>
                    <a:lumOff val="25000"/>
                  </a:schemeClr>
                </a:solidFill>
                <a:latin typeface="Aptos" panose="020B0004020202020204" pitchFamily="34" charset="0"/>
              </a:rPr>
              <a:t>resource allocation</a:t>
            </a:r>
            <a:r>
              <a:rPr lang="en-US" sz="1500" dirty="0">
                <a:solidFill>
                  <a:schemeClr val="tx2">
                    <a:lumMod val="75000"/>
                    <a:lumOff val="25000"/>
                  </a:schemeClr>
                </a:solidFill>
                <a:latin typeface="Aptos" panose="020B0004020202020204" pitchFamily="34" charset="0"/>
              </a:rPr>
              <a:t> by knowing the exact time of arrival.</a:t>
            </a:r>
          </a:p>
          <a:p>
            <a:pPr marL="285750" indent="-285750" algn="just">
              <a:spcAft>
                <a:spcPts val="150"/>
              </a:spcAft>
              <a:buFont typeface="Arial" panose="020B0604020202020204" pitchFamily="34" charset="0"/>
              <a:buChar char="•"/>
            </a:pPr>
            <a:r>
              <a:rPr lang="en-US" sz="1500" dirty="0">
                <a:solidFill>
                  <a:schemeClr val="tx2">
                    <a:lumMod val="75000"/>
                    <a:lumOff val="25000"/>
                  </a:schemeClr>
                </a:solidFill>
                <a:latin typeface="Aptos" panose="020B0004020202020204" pitchFamily="34" charset="0"/>
              </a:rPr>
              <a:t>Environmental impact reduction by </a:t>
            </a:r>
            <a:r>
              <a:rPr lang="en-US" sz="1500" b="1" dirty="0">
                <a:solidFill>
                  <a:schemeClr val="tx2">
                    <a:lumMod val="75000"/>
                    <a:lumOff val="25000"/>
                  </a:schemeClr>
                </a:solidFill>
                <a:latin typeface="Aptos" panose="020B0004020202020204" pitchFamily="34" charset="0"/>
              </a:rPr>
              <a:t>efficient route planning</a:t>
            </a:r>
            <a:r>
              <a:rPr lang="en-US" sz="1500" dirty="0">
                <a:solidFill>
                  <a:schemeClr val="tx2">
                    <a:lumMod val="75000"/>
                    <a:lumOff val="25000"/>
                  </a:schemeClr>
                </a:solidFill>
                <a:latin typeface="Aptos" panose="020B0004020202020204" pitchFamily="34" charset="0"/>
              </a:rPr>
              <a:t>.</a:t>
            </a:r>
          </a:p>
          <a:p>
            <a:pPr marL="285750" indent="-285750" algn="just">
              <a:spcAft>
                <a:spcPts val="150"/>
              </a:spcAft>
              <a:buFont typeface="Arial" panose="020B0604020202020204" pitchFamily="34" charset="0"/>
              <a:buChar char="•"/>
            </a:pPr>
            <a:r>
              <a:rPr lang="en-US" sz="1500" dirty="0">
                <a:solidFill>
                  <a:schemeClr val="tx2">
                    <a:lumMod val="75000"/>
                    <a:lumOff val="25000"/>
                  </a:schemeClr>
                </a:solidFill>
                <a:latin typeface="Aptos" panose="020B0004020202020204" pitchFamily="34" charset="0"/>
              </a:rPr>
              <a:t>Promotes </a:t>
            </a:r>
            <a:r>
              <a:rPr lang="en-US" sz="1500" b="1" dirty="0">
                <a:solidFill>
                  <a:schemeClr val="tx2">
                    <a:lumMod val="75000"/>
                    <a:lumOff val="25000"/>
                  </a:schemeClr>
                </a:solidFill>
                <a:latin typeface="Aptos" panose="020B0004020202020204" pitchFamily="34" charset="0"/>
              </a:rPr>
              <a:t>transparency</a:t>
            </a:r>
            <a:r>
              <a:rPr lang="en-US" sz="1500" dirty="0">
                <a:solidFill>
                  <a:schemeClr val="tx2">
                    <a:lumMod val="75000"/>
                    <a:lumOff val="25000"/>
                  </a:schemeClr>
                </a:solidFill>
                <a:latin typeface="Aptos" panose="020B0004020202020204" pitchFamily="34" charset="0"/>
              </a:rPr>
              <a:t> and </a:t>
            </a:r>
            <a:r>
              <a:rPr lang="en-US" sz="1500" b="1" dirty="0">
                <a:solidFill>
                  <a:schemeClr val="tx2">
                    <a:lumMod val="75000"/>
                    <a:lumOff val="25000"/>
                  </a:schemeClr>
                </a:solidFill>
                <a:latin typeface="Aptos" panose="020B0004020202020204" pitchFamily="34" charset="0"/>
              </a:rPr>
              <a:t>accountability</a:t>
            </a:r>
            <a:r>
              <a:rPr lang="en-US" sz="1500" dirty="0">
                <a:solidFill>
                  <a:schemeClr val="tx2">
                    <a:lumMod val="75000"/>
                    <a:lumOff val="25000"/>
                  </a:schemeClr>
                </a:solidFill>
                <a:latin typeface="Aptos" panose="020B0004020202020204" pitchFamily="34" charset="0"/>
              </a:rPr>
              <a:t> throughout the supply chain.</a:t>
            </a:r>
          </a:p>
          <a:p>
            <a:pPr marL="285750" indent="-285750" algn="just">
              <a:spcAft>
                <a:spcPts val="150"/>
              </a:spcAft>
              <a:buFont typeface="Arial" panose="020B0604020202020204" pitchFamily="34" charset="0"/>
              <a:buChar char="•"/>
            </a:pPr>
            <a:r>
              <a:rPr lang="en-US" sz="1500" dirty="0">
                <a:solidFill>
                  <a:schemeClr val="tx2">
                    <a:lumMod val="75000"/>
                    <a:lumOff val="25000"/>
                  </a:schemeClr>
                </a:solidFill>
                <a:latin typeface="Aptos" panose="020B0004020202020204" pitchFamily="34" charset="0"/>
              </a:rPr>
              <a:t>Generates valuable data that leads to </a:t>
            </a:r>
            <a:r>
              <a:rPr lang="en-US" sz="1500" b="1" dirty="0">
                <a:solidFill>
                  <a:schemeClr val="tx2">
                    <a:lumMod val="75000"/>
                    <a:lumOff val="25000"/>
                  </a:schemeClr>
                </a:solidFill>
                <a:latin typeface="Aptos" panose="020B0004020202020204" pitchFamily="34" charset="0"/>
              </a:rPr>
              <a:t>data-driven decision-making</a:t>
            </a:r>
            <a:r>
              <a:rPr lang="en-US" sz="1500" dirty="0">
                <a:solidFill>
                  <a:schemeClr val="tx2">
                    <a:lumMod val="75000"/>
                    <a:lumOff val="25000"/>
                  </a:schemeClr>
                </a:solidFill>
                <a:latin typeface="Aptos" panose="020B0004020202020204" pitchFamily="34" charset="0"/>
              </a:rPr>
              <a:t>.</a:t>
            </a:r>
          </a:p>
        </p:txBody>
      </p:sp>
      <p:cxnSp>
        <p:nvCxnSpPr>
          <p:cNvPr id="27" name="Straight Connector 26">
            <a:extLst>
              <a:ext uri="{FF2B5EF4-FFF2-40B4-BE49-F238E27FC236}">
                <a16:creationId xmlns:a16="http://schemas.microsoft.com/office/drawing/2014/main" id="{4CF08AB6-63D3-2E4B-0DA4-5EC2BEC15290}"/>
              </a:ext>
            </a:extLst>
          </p:cNvPr>
          <p:cNvCxnSpPr>
            <a:cxnSpLocks/>
          </p:cNvCxnSpPr>
          <p:nvPr/>
        </p:nvCxnSpPr>
        <p:spPr>
          <a:xfrm>
            <a:off x="-14288" y="1576873"/>
            <a:ext cx="12206288" cy="0"/>
          </a:xfrm>
          <a:prstGeom prst="line">
            <a:avLst/>
          </a:prstGeom>
          <a:ln w="381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61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3F584-8DE2-EE5F-6C48-8C35C565B5C2}"/>
              </a:ext>
            </a:extLst>
          </p:cNvPr>
          <p:cNvSpPr/>
          <p:nvPr/>
        </p:nvSpPr>
        <p:spPr>
          <a:xfrm>
            <a:off x="0" y="0"/>
            <a:ext cx="12192000" cy="6856238"/>
          </a:xfrm>
          <a:prstGeom prst="rect">
            <a:avLst/>
          </a:prstGeom>
          <a:solidFill>
            <a:schemeClr val="bg1"/>
          </a:solidFill>
          <a:ln w="57150">
            <a:solidFill>
              <a:srgbClr val="08558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F33BB44-BBC2-D714-A0A5-7401EE4CAB15}"/>
              </a:ext>
            </a:extLst>
          </p:cNvPr>
          <p:cNvPicPr>
            <a:picLocks noChangeAspect="1"/>
          </p:cNvPicPr>
          <p:nvPr/>
        </p:nvPicPr>
        <p:blipFill>
          <a:blip r:embed="rId3"/>
          <a:stretch>
            <a:fillRect/>
          </a:stretch>
        </p:blipFill>
        <p:spPr>
          <a:xfrm>
            <a:off x="-14288" y="1762"/>
            <a:ext cx="2828925" cy="781791"/>
          </a:xfrm>
          <a:prstGeom prst="rect">
            <a:avLst/>
          </a:prstGeom>
        </p:spPr>
      </p:pic>
      <p:pic>
        <p:nvPicPr>
          <p:cNvPr id="13" name="Picture 12">
            <a:extLst>
              <a:ext uri="{FF2B5EF4-FFF2-40B4-BE49-F238E27FC236}">
                <a16:creationId xmlns:a16="http://schemas.microsoft.com/office/drawing/2014/main" id="{48A91A2E-D0AB-CD39-97A9-EC7BB76F00CD}"/>
              </a:ext>
            </a:extLst>
          </p:cNvPr>
          <p:cNvPicPr>
            <a:picLocks noChangeAspect="1"/>
          </p:cNvPicPr>
          <p:nvPr/>
        </p:nvPicPr>
        <p:blipFill rotWithShape="1">
          <a:blip r:embed="rId4"/>
          <a:srcRect l="3306" t="31212" r="57118" b="33424"/>
          <a:stretch/>
        </p:blipFill>
        <p:spPr>
          <a:xfrm>
            <a:off x="11317087" y="20424"/>
            <a:ext cx="874913" cy="781791"/>
          </a:xfrm>
          <a:prstGeom prst="rect">
            <a:avLst/>
          </a:prstGeom>
        </p:spPr>
      </p:pic>
      <p:sp>
        <p:nvSpPr>
          <p:cNvPr id="32" name="TextBox 31">
            <a:extLst>
              <a:ext uri="{FF2B5EF4-FFF2-40B4-BE49-F238E27FC236}">
                <a16:creationId xmlns:a16="http://schemas.microsoft.com/office/drawing/2014/main" id="{50C02964-3CDC-A2C1-94EB-6A4AAD3A5590}"/>
              </a:ext>
            </a:extLst>
          </p:cNvPr>
          <p:cNvSpPr txBox="1"/>
          <p:nvPr/>
        </p:nvSpPr>
        <p:spPr>
          <a:xfrm>
            <a:off x="1202873" y="386743"/>
            <a:ext cx="9786253" cy="1077218"/>
          </a:xfrm>
          <a:prstGeom prst="rect">
            <a:avLst/>
          </a:prstGeom>
          <a:noFill/>
        </p:spPr>
        <p:txBody>
          <a:bodyPr wrap="square" rtlCol="0">
            <a:spAutoFit/>
          </a:bodyPr>
          <a:lstStyle/>
          <a:p>
            <a:pPr algn="ctr"/>
            <a:r>
              <a:rPr lang="en-US" b="1" u="sng" dirty="0"/>
              <a:t>Our Approach</a:t>
            </a:r>
            <a:r>
              <a:rPr lang="en-US" b="1" dirty="0"/>
              <a:t>: </a:t>
            </a:r>
            <a:r>
              <a:rPr lang="en-US" b="1" dirty="0">
                <a:solidFill>
                  <a:schemeClr val="tx2">
                    <a:lumMod val="50000"/>
                    <a:lumOff val="50000"/>
                  </a:schemeClr>
                </a:solidFill>
              </a:rPr>
              <a:t>Sourcing Savy</a:t>
            </a:r>
          </a:p>
          <a:p>
            <a:r>
              <a:rPr lang="en-US" sz="1500" dirty="0">
                <a:solidFill>
                  <a:schemeClr val="tx2">
                    <a:lumMod val="75000"/>
                    <a:lumOff val="25000"/>
                  </a:schemeClr>
                </a:solidFill>
              </a:rPr>
              <a:t>This solution provides an user based interactive approach to the given problem statement of making an AI based Model to furnish the required predictions and implementation autonomous Geotagging system via GPS.</a:t>
            </a:r>
          </a:p>
          <a:p>
            <a:pPr algn="just"/>
            <a:endParaRPr lang="en-US" sz="1600" dirty="0"/>
          </a:p>
        </p:txBody>
      </p:sp>
      <p:cxnSp>
        <p:nvCxnSpPr>
          <p:cNvPr id="33" name="Straight Connector 32">
            <a:extLst>
              <a:ext uri="{FF2B5EF4-FFF2-40B4-BE49-F238E27FC236}">
                <a16:creationId xmlns:a16="http://schemas.microsoft.com/office/drawing/2014/main" id="{815A9D15-E599-AD88-AA12-DBF331CCD14D}"/>
              </a:ext>
            </a:extLst>
          </p:cNvPr>
          <p:cNvCxnSpPr>
            <a:cxnSpLocks/>
          </p:cNvCxnSpPr>
          <p:nvPr/>
        </p:nvCxnSpPr>
        <p:spPr>
          <a:xfrm>
            <a:off x="6123993" y="1319514"/>
            <a:ext cx="0" cy="553672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CC27C1D7-3E94-F6EC-43D5-A6E975247F5A}"/>
              </a:ext>
            </a:extLst>
          </p:cNvPr>
          <p:cNvCxnSpPr>
            <a:cxnSpLocks/>
          </p:cNvCxnSpPr>
          <p:nvPr/>
        </p:nvCxnSpPr>
        <p:spPr>
          <a:xfrm>
            <a:off x="0" y="1319514"/>
            <a:ext cx="12206288" cy="0"/>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8054A996-52E5-0189-05D7-CA2A3798867B}"/>
              </a:ext>
            </a:extLst>
          </p:cNvPr>
          <p:cNvSpPr txBox="1"/>
          <p:nvPr/>
        </p:nvSpPr>
        <p:spPr>
          <a:xfrm>
            <a:off x="6238894" y="1415824"/>
            <a:ext cx="5829841" cy="1938992"/>
          </a:xfrm>
          <a:prstGeom prst="rect">
            <a:avLst/>
          </a:prstGeom>
          <a:solidFill>
            <a:schemeClr val="tx2">
              <a:lumMod val="25000"/>
              <a:lumOff val="7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500" dirty="0"/>
              <a:t>Enter the material: Steel</a:t>
            </a:r>
          </a:p>
          <a:p>
            <a:r>
              <a:rPr lang="en-US" sz="1500" dirty="0"/>
              <a:t>Enter the quantity needed (in metric tones): 5</a:t>
            </a:r>
          </a:p>
          <a:p>
            <a:r>
              <a:rPr lang="en-US" sz="1500" dirty="0"/>
              <a:t>Enter the future month (1-12): 6</a:t>
            </a:r>
          </a:p>
          <a:p>
            <a:r>
              <a:rPr lang="en-US" sz="1500" dirty="0"/>
              <a:t>Enter the future year: 2027</a:t>
            </a:r>
          </a:p>
          <a:p>
            <a:r>
              <a:rPr lang="en-US" sz="1500" dirty="0"/>
              <a:t>Predicted price of Steel for 6/2027: $101.44 per unit</a:t>
            </a:r>
          </a:p>
          <a:p>
            <a:r>
              <a:rPr lang="en-US" sz="1500" dirty="0"/>
              <a:t>Best Steel supplier: Supplier 5</a:t>
            </a:r>
          </a:p>
          <a:p>
            <a:r>
              <a:rPr lang="en-US" sz="1500" dirty="0"/>
              <a:t>Total Cost for 5.0 units from Supplier 5: $1392.88</a:t>
            </a:r>
          </a:p>
          <a:p>
            <a:r>
              <a:rPr lang="en-US" sz="1500" dirty="0"/>
              <a:t>Distance to Supplier 5: 366.44 kilometers</a:t>
            </a:r>
          </a:p>
        </p:txBody>
      </p:sp>
      <p:grpSp>
        <p:nvGrpSpPr>
          <p:cNvPr id="23" name="Group 22">
            <a:extLst>
              <a:ext uri="{FF2B5EF4-FFF2-40B4-BE49-F238E27FC236}">
                <a16:creationId xmlns:a16="http://schemas.microsoft.com/office/drawing/2014/main" id="{C6408C43-3CB3-F0CB-F390-9F13A944A0F7}"/>
              </a:ext>
            </a:extLst>
          </p:cNvPr>
          <p:cNvGrpSpPr/>
          <p:nvPr/>
        </p:nvGrpSpPr>
        <p:grpSpPr>
          <a:xfrm>
            <a:off x="61799" y="1343101"/>
            <a:ext cx="3106961" cy="2659657"/>
            <a:chOff x="125575" y="1621667"/>
            <a:chExt cx="3106961" cy="2659657"/>
          </a:xfrm>
        </p:grpSpPr>
        <p:grpSp>
          <p:nvGrpSpPr>
            <p:cNvPr id="12" name="Group 11">
              <a:extLst>
                <a:ext uri="{FF2B5EF4-FFF2-40B4-BE49-F238E27FC236}">
                  <a16:creationId xmlns:a16="http://schemas.microsoft.com/office/drawing/2014/main" id="{249EB746-B6FF-E59E-3CB3-FB4EC950F928}"/>
                </a:ext>
              </a:extLst>
            </p:cNvPr>
            <p:cNvGrpSpPr/>
            <p:nvPr/>
          </p:nvGrpSpPr>
          <p:grpSpPr>
            <a:xfrm>
              <a:off x="125575" y="1621667"/>
              <a:ext cx="3106961" cy="2401833"/>
              <a:chOff x="123183" y="3997816"/>
              <a:chExt cx="3505200" cy="2709691"/>
            </a:xfrm>
          </p:grpSpPr>
          <p:pic>
            <p:nvPicPr>
              <p:cNvPr id="10" name="Picture 9">
                <a:extLst>
                  <a:ext uri="{FF2B5EF4-FFF2-40B4-BE49-F238E27FC236}">
                    <a16:creationId xmlns:a16="http://schemas.microsoft.com/office/drawing/2014/main" id="{4E6DBB5E-F9D2-033B-8915-22A915A7FA66}"/>
                  </a:ext>
                </a:extLst>
              </p:cNvPr>
              <p:cNvPicPr>
                <a:picLocks noChangeAspect="1"/>
              </p:cNvPicPr>
              <p:nvPr/>
            </p:nvPicPr>
            <p:blipFill rotWithShape="1">
              <a:blip r:embed="rId5"/>
              <a:srcRect l="5175" t="5673" r="11227" b="11431"/>
              <a:stretch/>
            </p:blipFill>
            <p:spPr>
              <a:xfrm>
                <a:off x="123183" y="3997816"/>
                <a:ext cx="3505200" cy="2709691"/>
              </a:xfrm>
              <a:prstGeom prst="rect">
                <a:avLst/>
              </a:prstGeom>
            </p:spPr>
          </p:pic>
          <p:pic>
            <p:nvPicPr>
              <p:cNvPr id="11" name="Picture 10">
                <a:extLst>
                  <a:ext uri="{FF2B5EF4-FFF2-40B4-BE49-F238E27FC236}">
                    <a16:creationId xmlns:a16="http://schemas.microsoft.com/office/drawing/2014/main" id="{D3039830-46AF-AC93-752C-2B7594CB626C}"/>
                  </a:ext>
                </a:extLst>
              </p:cNvPr>
              <p:cNvPicPr>
                <a:picLocks noChangeAspect="1"/>
              </p:cNvPicPr>
              <p:nvPr/>
            </p:nvPicPr>
            <p:blipFill rotWithShape="1">
              <a:blip r:embed="rId4"/>
              <a:srcRect l="3306" t="31212" r="57118" b="33424"/>
              <a:stretch/>
            </p:blipFill>
            <p:spPr>
              <a:xfrm>
                <a:off x="3170723" y="4117906"/>
                <a:ext cx="316998" cy="283258"/>
              </a:xfrm>
              <a:prstGeom prst="rect">
                <a:avLst/>
              </a:prstGeom>
            </p:spPr>
          </p:pic>
        </p:grpSp>
        <p:sp>
          <p:nvSpPr>
            <p:cNvPr id="17" name="TextBox 16">
              <a:extLst>
                <a:ext uri="{FF2B5EF4-FFF2-40B4-BE49-F238E27FC236}">
                  <a16:creationId xmlns:a16="http://schemas.microsoft.com/office/drawing/2014/main" id="{B0A857F9-C72F-0945-AEB6-FFA141F6DB02}"/>
                </a:ext>
              </a:extLst>
            </p:cNvPr>
            <p:cNvSpPr txBox="1"/>
            <p:nvPr/>
          </p:nvSpPr>
          <p:spPr>
            <a:xfrm>
              <a:off x="172720" y="3958159"/>
              <a:ext cx="2998017" cy="323165"/>
            </a:xfrm>
            <a:prstGeom prst="rect">
              <a:avLst/>
            </a:prstGeom>
            <a:solidFill>
              <a:schemeClr val="tx2">
                <a:lumMod val="10000"/>
                <a:lumOff val="90000"/>
              </a:schemeClr>
            </a:solidFill>
          </p:spPr>
          <p:txBody>
            <a:bodyPr wrap="square" rtlCol="0">
              <a:spAutoFit/>
            </a:bodyPr>
            <a:lstStyle/>
            <a:p>
              <a:pPr algn="ctr"/>
              <a:r>
                <a:rPr lang="en-US" sz="1500" b="1" dirty="0">
                  <a:latin typeface="Aptos" panose="020B0004020202020204" pitchFamily="34" charset="0"/>
                </a:rPr>
                <a:t>User End Prediction Console</a:t>
              </a:r>
            </a:p>
          </p:txBody>
        </p:sp>
      </p:grpSp>
      <p:sp>
        <p:nvSpPr>
          <p:cNvPr id="18" name="TextBox 17">
            <a:extLst>
              <a:ext uri="{FF2B5EF4-FFF2-40B4-BE49-F238E27FC236}">
                <a16:creationId xmlns:a16="http://schemas.microsoft.com/office/drawing/2014/main" id="{302BF9BF-A2B7-ECD1-0E90-5AD03BAA68D1}"/>
              </a:ext>
            </a:extLst>
          </p:cNvPr>
          <p:cNvSpPr txBox="1"/>
          <p:nvPr/>
        </p:nvSpPr>
        <p:spPr>
          <a:xfrm>
            <a:off x="6825827" y="3659651"/>
            <a:ext cx="4655974" cy="323165"/>
          </a:xfrm>
          <a:prstGeom prst="rect">
            <a:avLst/>
          </a:prstGeom>
          <a:solidFill>
            <a:schemeClr val="tx2">
              <a:lumMod val="10000"/>
              <a:lumOff val="90000"/>
            </a:schemeClr>
          </a:solidFill>
        </p:spPr>
        <p:txBody>
          <a:bodyPr wrap="square" rtlCol="0">
            <a:spAutoFit/>
          </a:bodyPr>
          <a:lstStyle/>
          <a:p>
            <a:pPr algn="ctr"/>
            <a:r>
              <a:rPr lang="en-US" sz="1500" b="1" dirty="0">
                <a:latin typeface="Aptos" panose="020B0004020202020204" pitchFamily="34" charset="0"/>
              </a:rPr>
              <a:t> Prediction model output used by the console</a:t>
            </a:r>
          </a:p>
        </p:txBody>
      </p:sp>
      <p:grpSp>
        <p:nvGrpSpPr>
          <p:cNvPr id="26" name="Group 25">
            <a:extLst>
              <a:ext uri="{FF2B5EF4-FFF2-40B4-BE49-F238E27FC236}">
                <a16:creationId xmlns:a16="http://schemas.microsoft.com/office/drawing/2014/main" id="{358F7107-026E-FCC0-9D2D-0AB1871634C1}"/>
              </a:ext>
            </a:extLst>
          </p:cNvPr>
          <p:cNvGrpSpPr/>
          <p:nvPr/>
        </p:nvGrpSpPr>
        <p:grpSpPr>
          <a:xfrm>
            <a:off x="3267883" y="1378500"/>
            <a:ext cx="2775648" cy="2594985"/>
            <a:chOff x="3313187" y="1630998"/>
            <a:chExt cx="2775648" cy="2658198"/>
          </a:xfrm>
        </p:grpSpPr>
        <p:pic>
          <p:nvPicPr>
            <p:cNvPr id="20" name="Picture 19">
              <a:extLst>
                <a:ext uri="{FF2B5EF4-FFF2-40B4-BE49-F238E27FC236}">
                  <a16:creationId xmlns:a16="http://schemas.microsoft.com/office/drawing/2014/main" id="{8752EEE2-BE57-C7A7-5F86-CD10F262E4C8}"/>
                </a:ext>
              </a:extLst>
            </p:cNvPr>
            <p:cNvPicPr>
              <a:picLocks noChangeAspect="1"/>
            </p:cNvPicPr>
            <p:nvPr/>
          </p:nvPicPr>
          <p:blipFill>
            <a:blip r:embed="rId6"/>
            <a:stretch>
              <a:fillRect/>
            </a:stretch>
          </p:blipFill>
          <p:spPr>
            <a:xfrm>
              <a:off x="3606880" y="1630998"/>
              <a:ext cx="2161160" cy="2208654"/>
            </a:xfrm>
            <a:prstGeom prst="rect">
              <a:avLst/>
            </a:prstGeom>
          </p:spPr>
        </p:pic>
        <p:sp>
          <p:nvSpPr>
            <p:cNvPr id="21" name="TextBox 20">
              <a:extLst>
                <a:ext uri="{FF2B5EF4-FFF2-40B4-BE49-F238E27FC236}">
                  <a16:creationId xmlns:a16="http://schemas.microsoft.com/office/drawing/2014/main" id="{FE4F7D0F-C5A5-A850-DA43-C2126B64A8A6}"/>
                </a:ext>
              </a:extLst>
            </p:cNvPr>
            <p:cNvSpPr txBox="1"/>
            <p:nvPr/>
          </p:nvSpPr>
          <p:spPr>
            <a:xfrm>
              <a:off x="3313187" y="3958159"/>
              <a:ext cx="2775648" cy="331037"/>
            </a:xfrm>
            <a:prstGeom prst="rect">
              <a:avLst/>
            </a:prstGeom>
            <a:solidFill>
              <a:schemeClr val="tx2">
                <a:lumMod val="10000"/>
                <a:lumOff val="90000"/>
              </a:schemeClr>
            </a:solidFill>
          </p:spPr>
          <p:txBody>
            <a:bodyPr wrap="square" rtlCol="0">
              <a:spAutoFit/>
            </a:bodyPr>
            <a:lstStyle/>
            <a:p>
              <a:pPr algn="ctr"/>
              <a:r>
                <a:rPr lang="en-US" sz="1500" b="1" dirty="0">
                  <a:latin typeface="Aptos" panose="020B0004020202020204" pitchFamily="34" charset="0"/>
                </a:rPr>
                <a:t>Flowchart of our Approach</a:t>
              </a:r>
            </a:p>
          </p:txBody>
        </p:sp>
      </p:grpSp>
      <p:sp>
        <p:nvSpPr>
          <p:cNvPr id="37" name="TextBox 36">
            <a:extLst>
              <a:ext uri="{FF2B5EF4-FFF2-40B4-BE49-F238E27FC236}">
                <a16:creationId xmlns:a16="http://schemas.microsoft.com/office/drawing/2014/main" id="{0CBDC3F6-FB10-D68A-2B59-7B0A96B91FFB}"/>
              </a:ext>
            </a:extLst>
          </p:cNvPr>
          <p:cNvSpPr txBox="1"/>
          <p:nvPr/>
        </p:nvSpPr>
        <p:spPr>
          <a:xfrm>
            <a:off x="65671" y="4060045"/>
            <a:ext cx="2935119" cy="2631490"/>
          </a:xfrm>
          <a:prstGeom prst="rect">
            <a:avLst/>
          </a:prstGeom>
          <a:noFill/>
        </p:spPr>
        <p:txBody>
          <a:bodyPr wrap="square" rtlCol="0">
            <a:spAutoFit/>
          </a:bodyPr>
          <a:lstStyle/>
          <a:p>
            <a:pPr marL="285750" indent="-285750" algn="just">
              <a:spcAft>
                <a:spcPts val="125"/>
              </a:spcAft>
              <a:buFont typeface="Arial" panose="020B0604020202020204" pitchFamily="34" charset="0"/>
              <a:buChar char="•"/>
            </a:pPr>
            <a:r>
              <a:rPr lang="en-US" sz="1500" dirty="0">
                <a:solidFill>
                  <a:schemeClr val="tx2">
                    <a:lumMod val="75000"/>
                    <a:lumOff val="25000"/>
                  </a:schemeClr>
                </a:solidFill>
              </a:rPr>
              <a:t>Designed an </a:t>
            </a:r>
            <a:r>
              <a:rPr lang="en-US" sz="1500" b="1" dirty="0">
                <a:solidFill>
                  <a:schemeClr val="tx2">
                    <a:lumMod val="75000"/>
                    <a:lumOff val="25000"/>
                  </a:schemeClr>
                </a:solidFill>
              </a:rPr>
              <a:t>interactive website</a:t>
            </a:r>
            <a:r>
              <a:rPr lang="en-US" sz="1500" dirty="0">
                <a:solidFill>
                  <a:schemeClr val="tx2">
                    <a:lumMod val="75000"/>
                    <a:lumOff val="25000"/>
                  </a:schemeClr>
                </a:solidFill>
              </a:rPr>
              <a:t> tailored for </a:t>
            </a:r>
            <a:r>
              <a:rPr lang="en-US" sz="1500" b="1" dirty="0">
                <a:solidFill>
                  <a:schemeClr val="tx2">
                    <a:lumMod val="75000"/>
                    <a:lumOff val="25000"/>
                  </a:schemeClr>
                </a:solidFill>
              </a:rPr>
              <a:t>user engagement</a:t>
            </a:r>
            <a:r>
              <a:rPr lang="en-US" sz="1500" dirty="0">
                <a:solidFill>
                  <a:schemeClr val="tx2">
                    <a:lumMod val="75000"/>
                    <a:lumOff val="25000"/>
                  </a:schemeClr>
                </a:solidFill>
              </a:rPr>
              <a:t>.</a:t>
            </a:r>
          </a:p>
          <a:p>
            <a:pPr marL="285750" indent="-285750" algn="just">
              <a:spcAft>
                <a:spcPts val="125"/>
              </a:spcAft>
              <a:buFont typeface="Arial" panose="020B0604020202020204" pitchFamily="34" charset="0"/>
              <a:buChar char="•"/>
            </a:pPr>
            <a:r>
              <a:rPr lang="en-US" sz="1500" dirty="0">
                <a:solidFill>
                  <a:schemeClr val="tx2">
                    <a:lumMod val="75000"/>
                    <a:lumOff val="25000"/>
                  </a:schemeClr>
                </a:solidFill>
              </a:rPr>
              <a:t>Various inputs i.e. Material </a:t>
            </a:r>
            <a:r>
              <a:rPr lang="en-US" sz="1500" b="1" dirty="0">
                <a:solidFill>
                  <a:schemeClr val="tx2">
                    <a:lumMod val="75000"/>
                    <a:lumOff val="25000"/>
                  </a:schemeClr>
                </a:solidFill>
              </a:rPr>
              <a:t>Type</a:t>
            </a:r>
            <a:r>
              <a:rPr lang="en-US" sz="1500" dirty="0">
                <a:solidFill>
                  <a:schemeClr val="tx2">
                    <a:lumMod val="75000"/>
                    <a:lumOff val="25000"/>
                  </a:schemeClr>
                </a:solidFill>
              </a:rPr>
              <a:t>,</a:t>
            </a:r>
            <a:r>
              <a:rPr lang="en-US" sz="1500" b="1" dirty="0">
                <a:solidFill>
                  <a:schemeClr val="tx2">
                    <a:lumMod val="75000"/>
                    <a:lumOff val="25000"/>
                  </a:schemeClr>
                </a:solidFill>
              </a:rPr>
              <a:t> </a:t>
            </a:r>
            <a:r>
              <a:rPr lang="en-US" sz="1500" dirty="0">
                <a:solidFill>
                  <a:schemeClr val="tx2">
                    <a:lumMod val="75000"/>
                    <a:lumOff val="25000"/>
                  </a:schemeClr>
                </a:solidFill>
              </a:rPr>
              <a:t>Material</a:t>
            </a:r>
            <a:r>
              <a:rPr lang="en-US" sz="1500" b="1" dirty="0">
                <a:solidFill>
                  <a:schemeClr val="tx2">
                    <a:lumMod val="75000"/>
                    <a:lumOff val="25000"/>
                  </a:schemeClr>
                </a:solidFill>
              </a:rPr>
              <a:t> Quantity</a:t>
            </a:r>
            <a:r>
              <a:rPr lang="en-US" sz="1500" dirty="0">
                <a:solidFill>
                  <a:schemeClr val="tx2">
                    <a:lumMod val="75000"/>
                    <a:lumOff val="25000"/>
                  </a:schemeClr>
                </a:solidFill>
              </a:rPr>
              <a:t>, </a:t>
            </a:r>
            <a:r>
              <a:rPr lang="en-US" sz="1500" b="1" dirty="0">
                <a:solidFill>
                  <a:schemeClr val="tx2">
                    <a:lumMod val="75000"/>
                    <a:lumOff val="25000"/>
                  </a:schemeClr>
                </a:solidFill>
              </a:rPr>
              <a:t>Future date</a:t>
            </a:r>
            <a:r>
              <a:rPr lang="en-US" sz="1500" dirty="0">
                <a:solidFill>
                  <a:schemeClr val="tx2">
                    <a:lumMod val="75000"/>
                    <a:lumOff val="25000"/>
                  </a:schemeClr>
                </a:solidFill>
              </a:rPr>
              <a:t> are fed by the user.</a:t>
            </a:r>
          </a:p>
          <a:p>
            <a:pPr marL="285750" indent="-285750" algn="just">
              <a:spcAft>
                <a:spcPts val="125"/>
              </a:spcAft>
              <a:buFont typeface="Arial" panose="020B0604020202020204" pitchFamily="34" charset="0"/>
              <a:buChar char="•"/>
            </a:pPr>
            <a:r>
              <a:rPr lang="en-US" sz="1500" dirty="0">
                <a:solidFill>
                  <a:schemeClr val="tx2">
                    <a:lumMod val="75000"/>
                    <a:lumOff val="25000"/>
                  </a:schemeClr>
                </a:solidFill>
              </a:rPr>
              <a:t>After submission, the </a:t>
            </a:r>
            <a:r>
              <a:rPr lang="en-US" sz="1500" b="1" dirty="0">
                <a:solidFill>
                  <a:schemeClr val="tx2">
                    <a:lumMod val="75000"/>
                    <a:lumOff val="25000"/>
                  </a:schemeClr>
                </a:solidFill>
              </a:rPr>
              <a:t>AI Model</a:t>
            </a:r>
            <a:r>
              <a:rPr lang="en-US" sz="1500" dirty="0">
                <a:solidFill>
                  <a:schemeClr val="tx2">
                    <a:lumMod val="75000"/>
                    <a:lumOff val="25000"/>
                  </a:schemeClr>
                </a:solidFill>
              </a:rPr>
              <a:t> offers insights into the most </a:t>
            </a:r>
            <a:r>
              <a:rPr lang="en-US" sz="1500" b="1" dirty="0">
                <a:solidFill>
                  <a:schemeClr val="tx2">
                    <a:lumMod val="75000"/>
                    <a:lumOff val="25000"/>
                  </a:schemeClr>
                </a:solidFill>
              </a:rPr>
              <a:t>economical sources of raw materials</a:t>
            </a:r>
            <a:r>
              <a:rPr lang="en-US" sz="1500" dirty="0">
                <a:solidFill>
                  <a:schemeClr val="tx2">
                    <a:lumMod val="75000"/>
                    <a:lumOff val="25000"/>
                  </a:schemeClr>
                </a:solidFill>
              </a:rPr>
              <a:t>.</a:t>
            </a:r>
          </a:p>
        </p:txBody>
      </p:sp>
      <p:sp>
        <p:nvSpPr>
          <p:cNvPr id="38" name="TextBox 37">
            <a:extLst>
              <a:ext uri="{FF2B5EF4-FFF2-40B4-BE49-F238E27FC236}">
                <a16:creationId xmlns:a16="http://schemas.microsoft.com/office/drawing/2014/main" id="{41A089B9-6E11-4BBB-5402-45CF2FC3ADCE}"/>
              </a:ext>
            </a:extLst>
          </p:cNvPr>
          <p:cNvSpPr txBox="1"/>
          <p:nvPr/>
        </p:nvSpPr>
        <p:spPr>
          <a:xfrm>
            <a:off x="3235039" y="4059139"/>
            <a:ext cx="2799753" cy="2669962"/>
          </a:xfrm>
          <a:prstGeom prst="rect">
            <a:avLst/>
          </a:prstGeom>
          <a:noFill/>
        </p:spPr>
        <p:txBody>
          <a:bodyPr wrap="square" rtlCol="0">
            <a:spAutoFit/>
          </a:bodyPr>
          <a:lstStyle/>
          <a:p>
            <a:pPr marL="285750" indent="-285750" algn="just">
              <a:spcAft>
                <a:spcPts val="125"/>
              </a:spcAft>
              <a:buFont typeface="Arial" panose="020B0604020202020204" pitchFamily="34" charset="0"/>
              <a:buChar char="•"/>
            </a:pPr>
            <a:r>
              <a:rPr lang="en-US" sz="1500" dirty="0">
                <a:solidFill>
                  <a:schemeClr val="tx2">
                    <a:lumMod val="75000"/>
                    <a:lumOff val="25000"/>
                  </a:schemeClr>
                </a:solidFill>
              </a:rPr>
              <a:t>The AI Model is trained with the help of previous </a:t>
            </a:r>
            <a:r>
              <a:rPr lang="en-US" sz="1500" b="1" dirty="0">
                <a:solidFill>
                  <a:schemeClr val="tx2">
                    <a:lumMod val="75000"/>
                    <a:lumOff val="25000"/>
                  </a:schemeClr>
                </a:solidFill>
              </a:rPr>
              <a:t>dataset</a:t>
            </a:r>
            <a:r>
              <a:rPr lang="en-US" sz="1500" dirty="0">
                <a:solidFill>
                  <a:schemeClr val="tx2">
                    <a:lumMod val="75000"/>
                    <a:lumOff val="25000"/>
                  </a:schemeClr>
                </a:solidFill>
              </a:rPr>
              <a:t> of price trends. </a:t>
            </a:r>
          </a:p>
          <a:p>
            <a:pPr marL="285750" indent="-285750">
              <a:spcAft>
                <a:spcPts val="125"/>
              </a:spcAft>
              <a:buFont typeface="Arial" panose="020B0604020202020204" pitchFamily="34" charset="0"/>
              <a:buChar char="•"/>
            </a:pPr>
            <a:r>
              <a:rPr lang="en-US" sz="1500" dirty="0">
                <a:solidFill>
                  <a:schemeClr val="tx2">
                    <a:lumMod val="75000"/>
                    <a:lumOff val="25000"/>
                  </a:schemeClr>
                </a:solidFill>
              </a:rPr>
              <a:t>Training is executed using Random Forest Regressor.</a:t>
            </a:r>
          </a:p>
          <a:p>
            <a:pPr marL="285750" indent="-285750" algn="just">
              <a:spcAft>
                <a:spcPts val="125"/>
              </a:spcAft>
              <a:buFont typeface="Arial" panose="020B0604020202020204" pitchFamily="34" charset="0"/>
              <a:buChar char="•"/>
            </a:pPr>
            <a:r>
              <a:rPr lang="en-US" sz="1500" dirty="0">
                <a:solidFill>
                  <a:schemeClr val="tx2">
                    <a:lumMod val="75000"/>
                    <a:lumOff val="25000"/>
                  </a:schemeClr>
                </a:solidFill>
              </a:rPr>
              <a:t>The </a:t>
            </a:r>
            <a:r>
              <a:rPr lang="en-US" sz="1500" b="1" dirty="0">
                <a:solidFill>
                  <a:schemeClr val="tx2">
                    <a:lumMod val="75000"/>
                    <a:lumOff val="25000"/>
                  </a:schemeClr>
                </a:solidFill>
              </a:rPr>
              <a:t>Geotagging</a:t>
            </a:r>
            <a:r>
              <a:rPr lang="en-US" sz="1500" dirty="0">
                <a:solidFill>
                  <a:schemeClr val="tx2">
                    <a:lumMod val="75000"/>
                    <a:lumOff val="25000"/>
                  </a:schemeClr>
                </a:solidFill>
              </a:rPr>
              <a:t> is based on </a:t>
            </a:r>
            <a:r>
              <a:rPr lang="en-US" sz="1500" b="1" dirty="0">
                <a:solidFill>
                  <a:schemeClr val="tx2">
                    <a:lumMod val="75000"/>
                    <a:lumOff val="25000"/>
                  </a:schemeClr>
                </a:solidFill>
              </a:rPr>
              <a:t>GPS</a:t>
            </a:r>
            <a:r>
              <a:rPr lang="en-US" sz="1500" dirty="0">
                <a:solidFill>
                  <a:schemeClr val="tx2">
                    <a:lumMod val="75000"/>
                    <a:lumOff val="25000"/>
                  </a:schemeClr>
                </a:solidFill>
              </a:rPr>
              <a:t> which calculates the ETA based on the </a:t>
            </a:r>
            <a:r>
              <a:rPr lang="en-US" sz="1500" b="1" dirty="0">
                <a:solidFill>
                  <a:schemeClr val="tx2">
                    <a:lumMod val="75000"/>
                    <a:lumOff val="25000"/>
                  </a:schemeClr>
                </a:solidFill>
              </a:rPr>
              <a:t>destination coordinates</a:t>
            </a:r>
            <a:r>
              <a:rPr lang="en-US" sz="1500" dirty="0">
                <a:solidFill>
                  <a:schemeClr val="tx2">
                    <a:lumMod val="75000"/>
                    <a:lumOff val="25000"/>
                  </a:schemeClr>
                </a:solidFill>
              </a:rPr>
              <a:t>.</a:t>
            </a:r>
          </a:p>
          <a:p>
            <a:pPr marL="285750" indent="-285750" algn="just">
              <a:spcAft>
                <a:spcPts val="125"/>
              </a:spcAft>
              <a:buFont typeface="Arial" panose="020B0604020202020204" pitchFamily="34" charset="0"/>
              <a:buChar char="•"/>
            </a:pPr>
            <a:r>
              <a:rPr lang="en-US" sz="1500" b="1" dirty="0">
                <a:solidFill>
                  <a:schemeClr val="tx2">
                    <a:lumMod val="75000"/>
                    <a:lumOff val="25000"/>
                  </a:schemeClr>
                </a:solidFill>
              </a:rPr>
              <a:t>Geotagging</a:t>
            </a:r>
            <a:r>
              <a:rPr lang="en-US" sz="1500" dirty="0">
                <a:solidFill>
                  <a:schemeClr val="tx2">
                    <a:lumMod val="75000"/>
                    <a:lumOff val="25000"/>
                  </a:schemeClr>
                </a:solidFill>
              </a:rPr>
              <a:t> also enables constant </a:t>
            </a:r>
            <a:r>
              <a:rPr lang="en-US" sz="1500" b="1" dirty="0">
                <a:solidFill>
                  <a:schemeClr val="tx2">
                    <a:lumMod val="75000"/>
                    <a:lumOff val="25000"/>
                  </a:schemeClr>
                </a:solidFill>
              </a:rPr>
              <a:t>monitoring</a:t>
            </a:r>
            <a:r>
              <a:rPr lang="en-US" sz="1500" dirty="0">
                <a:solidFill>
                  <a:schemeClr val="tx2">
                    <a:lumMod val="75000"/>
                    <a:lumOff val="25000"/>
                  </a:schemeClr>
                </a:solidFill>
              </a:rPr>
              <a:t>.</a:t>
            </a:r>
          </a:p>
        </p:txBody>
      </p:sp>
      <p:cxnSp>
        <p:nvCxnSpPr>
          <p:cNvPr id="40" name="Straight Connector 39">
            <a:extLst>
              <a:ext uri="{FF2B5EF4-FFF2-40B4-BE49-F238E27FC236}">
                <a16:creationId xmlns:a16="http://schemas.microsoft.com/office/drawing/2014/main" id="{00E53C1F-DBE1-B282-15FC-8F4154D5BE8C}"/>
              </a:ext>
            </a:extLst>
          </p:cNvPr>
          <p:cNvCxnSpPr>
            <a:cxnSpLocks/>
          </p:cNvCxnSpPr>
          <p:nvPr/>
        </p:nvCxnSpPr>
        <p:spPr>
          <a:xfrm>
            <a:off x="3187422" y="1319514"/>
            <a:ext cx="0" cy="5538486"/>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151C4937-AD67-5BE5-30D1-65DD0BA8DF6C}"/>
              </a:ext>
            </a:extLst>
          </p:cNvPr>
          <p:cNvSpPr txBox="1"/>
          <p:nvPr/>
        </p:nvSpPr>
        <p:spPr>
          <a:xfrm>
            <a:off x="6269041" y="4087876"/>
            <a:ext cx="5627489" cy="1990288"/>
          </a:xfrm>
          <a:prstGeom prst="rect">
            <a:avLst/>
          </a:prstGeom>
          <a:noFill/>
        </p:spPr>
        <p:txBody>
          <a:bodyPr wrap="square" rtlCol="0">
            <a:spAutoFit/>
          </a:bodyPr>
          <a:lstStyle/>
          <a:p>
            <a:pPr marL="285750" indent="-285750" algn="just">
              <a:spcAft>
                <a:spcPts val="125"/>
              </a:spcAft>
              <a:buFont typeface="Arial" panose="020B0604020202020204" pitchFamily="34" charset="0"/>
              <a:buChar char="•"/>
            </a:pPr>
            <a:r>
              <a:rPr lang="en-US" sz="1500" dirty="0">
                <a:solidFill>
                  <a:schemeClr val="tx2">
                    <a:lumMod val="75000"/>
                    <a:lumOff val="25000"/>
                  </a:schemeClr>
                </a:solidFill>
              </a:rPr>
              <a:t>The model takes two </a:t>
            </a:r>
            <a:r>
              <a:rPr lang="en-US" sz="1500" b="1" dirty="0">
                <a:solidFill>
                  <a:schemeClr val="tx2">
                    <a:lumMod val="75000"/>
                    <a:lumOff val="25000"/>
                  </a:schemeClr>
                </a:solidFill>
              </a:rPr>
              <a:t>.csv</a:t>
            </a:r>
            <a:r>
              <a:rPr lang="en-US" sz="1500" dirty="0">
                <a:solidFill>
                  <a:schemeClr val="tx2">
                    <a:lumMod val="75000"/>
                    <a:lumOff val="25000"/>
                  </a:schemeClr>
                </a:solidFill>
              </a:rPr>
              <a:t> files as input.</a:t>
            </a:r>
          </a:p>
          <a:p>
            <a:pPr marL="285750" indent="-285750" algn="just">
              <a:spcAft>
                <a:spcPts val="125"/>
              </a:spcAft>
              <a:buFont typeface="Arial" panose="020B0604020202020204" pitchFamily="34" charset="0"/>
              <a:buChar char="•"/>
            </a:pPr>
            <a:r>
              <a:rPr lang="en-US" sz="1500" dirty="0">
                <a:solidFill>
                  <a:schemeClr val="tx2">
                    <a:lumMod val="75000"/>
                    <a:lumOff val="25000"/>
                  </a:schemeClr>
                </a:solidFill>
              </a:rPr>
              <a:t>One of the input contains historical data of </a:t>
            </a:r>
            <a:r>
              <a:rPr lang="en-US" sz="1500" b="1" dirty="0">
                <a:solidFill>
                  <a:schemeClr val="tx2">
                    <a:lumMod val="75000"/>
                    <a:lumOff val="25000"/>
                  </a:schemeClr>
                </a:solidFill>
              </a:rPr>
              <a:t>commodity prices </a:t>
            </a:r>
            <a:r>
              <a:rPr lang="en-US" sz="1500" dirty="0">
                <a:solidFill>
                  <a:schemeClr val="tx2">
                    <a:lumMod val="75000"/>
                    <a:lumOff val="25000"/>
                  </a:schemeClr>
                </a:solidFill>
              </a:rPr>
              <a:t>(fetched from </a:t>
            </a:r>
            <a:r>
              <a:rPr lang="en-US" sz="1500" b="1" dirty="0">
                <a:solidFill>
                  <a:schemeClr val="tx2">
                    <a:lumMod val="75000"/>
                    <a:lumOff val="25000"/>
                  </a:schemeClr>
                </a:solidFill>
              </a:rPr>
              <a:t>IMF</a:t>
            </a:r>
            <a:r>
              <a:rPr lang="en-US" sz="1500" dirty="0">
                <a:solidFill>
                  <a:schemeClr val="tx2">
                    <a:lumMod val="75000"/>
                    <a:lumOff val="25000"/>
                  </a:schemeClr>
                </a:solidFill>
              </a:rPr>
              <a:t>).</a:t>
            </a:r>
          </a:p>
          <a:p>
            <a:pPr marL="285750" indent="-285750" algn="just">
              <a:spcAft>
                <a:spcPts val="125"/>
              </a:spcAft>
              <a:buFont typeface="Arial" panose="020B0604020202020204" pitchFamily="34" charset="0"/>
              <a:buChar char="•"/>
            </a:pPr>
            <a:r>
              <a:rPr lang="en-US" sz="1500" dirty="0">
                <a:solidFill>
                  <a:schemeClr val="tx2">
                    <a:lumMod val="75000"/>
                    <a:lumOff val="25000"/>
                  </a:schemeClr>
                </a:solidFill>
              </a:rPr>
              <a:t>Second input contains the </a:t>
            </a:r>
            <a:r>
              <a:rPr lang="en-US" sz="1500" b="1" dirty="0">
                <a:solidFill>
                  <a:schemeClr val="tx2">
                    <a:lumMod val="75000"/>
                    <a:lumOff val="25000"/>
                  </a:schemeClr>
                </a:solidFill>
              </a:rPr>
              <a:t>Supplier’s Dataset</a:t>
            </a:r>
            <a:r>
              <a:rPr lang="en-US" sz="1500" dirty="0">
                <a:solidFill>
                  <a:schemeClr val="tx2">
                    <a:lumMod val="75000"/>
                    <a:lumOff val="25000"/>
                  </a:schemeClr>
                </a:solidFill>
              </a:rPr>
              <a:t>.</a:t>
            </a:r>
          </a:p>
          <a:p>
            <a:pPr marL="285750" indent="-285750" algn="just">
              <a:spcAft>
                <a:spcPts val="125"/>
              </a:spcAft>
              <a:buFont typeface="Arial" panose="020B0604020202020204" pitchFamily="34" charset="0"/>
              <a:buChar char="•"/>
            </a:pPr>
            <a:r>
              <a:rPr lang="en-US" sz="1500" dirty="0">
                <a:solidFill>
                  <a:schemeClr val="tx2">
                    <a:lumMod val="75000"/>
                    <a:lumOff val="25000"/>
                  </a:schemeClr>
                </a:solidFill>
              </a:rPr>
              <a:t>The datasets are mapped and the prediction is based on </a:t>
            </a:r>
            <a:r>
              <a:rPr lang="en-US" sz="1500" b="1" dirty="0">
                <a:solidFill>
                  <a:schemeClr val="tx2">
                    <a:lumMod val="75000"/>
                    <a:lumOff val="25000"/>
                  </a:schemeClr>
                </a:solidFill>
              </a:rPr>
              <a:t>Random Forest Regression </a:t>
            </a:r>
            <a:r>
              <a:rPr lang="en-US" sz="1500" dirty="0">
                <a:solidFill>
                  <a:schemeClr val="tx2">
                    <a:lumMod val="75000"/>
                    <a:lumOff val="25000"/>
                  </a:schemeClr>
                </a:solidFill>
              </a:rPr>
              <a:t>training model.</a:t>
            </a:r>
          </a:p>
          <a:p>
            <a:pPr marL="285750" indent="-285750" algn="just">
              <a:spcAft>
                <a:spcPts val="125"/>
              </a:spcAft>
              <a:buFont typeface="Arial" panose="020B0604020202020204" pitchFamily="34" charset="0"/>
              <a:buChar char="•"/>
            </a:pPr>
            <a:r>
              <a:rPr lang="en-US" sz="1500" dirty="0">
                <a:solidFill>
                  <a:schemeClr val="tx2">
                    <a:lumMod val="75000"/>
                    <a:lumOff val="25000"/>
                  </a:schemeClr>
                </a:solidFill>
              </a:rPr>
              <a:t>The output provides the </a:t>
            </a:r>
            <a:r>
              <a:rPr lang="en-US" sz="1500" b="1" dirty="0">
                <a:solidFill>
                  <a:schemeClr val="tx2">
                    <a:lumMod val="75000"/>
                    <a:lumOff val="25000"/>
                  </a:schemeClr>
                </a:solidFill>
              </a:rPr>
              <a:t>best suited supplier </a:t>
            </a:r>
            <a:r>
              <a:rPr lang="en-US" sz="1500" dirty="0">
                <a:solidFill>
                  <a:schemeClr val="tx2">
                    <a:lumMod val="75000"/>
                    <a:lumOff val="25000"/>
                  </a:schemeClr>
                </a:solidFill>
              </a:rPr>
              <a:t>for the input future date along with the distance based on the coordinates.</a:t>
            </a:r>
          </a:p>
        </p:txBody>
      </p:sp>
      <p:cxnSp>
        <p:nvCxnSpPr>
          <p:cNvPr id="47" name="Straight Connector 46">
            <a:extLst>
              <a:ext uri="{FF2B5EF4-FFF2-40B4-BE49-F238E27FC236}">
                <a16:creationId xmlns:a16="http://schemas.microsoft.com/office/drawing/2014/main" id="{4619A792-C1C0-2988-E0AC-465C2F064BD8}"/>
              </a:ext>
            </a:extLst>
          </p:cNvPr>
          <p:cNvCxnSpPr>
            <a:cxnSpLocks/>
          </p:cNvCxnSpPr>
          <p:nvPr/>
        </p:nvCxnSpPr>
        <p:spPr>
          <a:xfrm>
            <a:off x="6123993" y="6340363"/>
            <a:ext cx="6096000"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51" name="TextBox 50">
            <a:extLst>
              <a:ext uri="{FF2B5EF4-FFF2-40B4-BE49-F238E27FC236}">
                <a16:creationId xmlns:a16="http://schemas.microsoft.com/office/drawing/2014/main" id="{6C878E63-ABC1-2688-5D00-49E5979B6136}"/>
              </a:ext>
            </a:extLst>
          </p:cNvPr>
          <p:cNvSpPr txBox="1"/>
          <p:nvPr/>
        </p:nvSpPr>
        <p:spPr>
          <a:xfrm>
            <a:off x="6262327" y="6312219"/>
            <a:ext cx="5627489" cy="553998"/>
          </a:xfrm>
          <a:prstGeom prst="rect">
            <a:avLst/>
          </a:prstGeom>
          <a:noFill/>
        </p:spPr>
        <p:txBody>
          <a:bodyPr wrap="square" rtlCol="0">
            <a:spAutoFit/>
          </a:bodyPr>
          <a:lstStyle/>
          <a:p>
            <a:pPr marL="285750" indent="-285750">
              <a:spcAft>
                <a:spcPts val="125"/>
              </a:spcAft>
              <a:buFont typeface="Arial" panose="020B0604020202020204" pitchFamily="34" charset="0"/>
              <a:buChar char="•"/>
            </a:pPr>
            <a:r>
              <a:rPr lang="en-US" sz="1500" i="1" dirty="0">
                <a:solidFill>
                  <a:schemeClr val="accent5">
                    <a:lumMod val="75000"/>
                  </a:schemeClr>
                </a:solidFill>
                <a:hlinkClick r:id="rId7">
                  <a:extLst>
                    <a:ext uri="{A12FA001-AC4F-418D-AE19-62706E023703}">
                      <ahyp:hlinkClr xmlns:ahyp="http://schemas.microsoft.com/office/drawing/2018/hyperlinkcolor" val="tx"/>
                    </a:ext>
                  </a:extLst>
                </a:hlinkClick>
              </a:rPr>
              <a:t>Git-Hub Repository Link</a:t>
            </a:r>
            <a:r>
              <a:rPr lang="en-US" sz="1500" i="1" dirty="0">
                <a:solidFill>
                  <a:schemeClr val="accent5">
                    <a:lumMod val="75000"/>
                  </a:schemeClr>
                </a:solidFill>
              </a:rPr>
              <a:t> </a:t>
            </a:r>
            <a:r>
              <a:rPr lang="en-US" sz="1500" dirty="0">
                <a:solidFill>
                  <a:schemeClr val="accent5">
                    <a:lumMod val="75000"/>
                  </a:schemeClr>
                </a:solidFill>
              </a:rPr>
              <a:t>: </a:t>
            </a:r>
            <a:r>
              <a:rPr lang="en-US" sz="1500" dirty="0">
                <a:solidFill>
                  <a:schemeClr val="tx2">
                    <a:lumMod val="75000"/>
                    <a:lumOff val="25000"/>
                  </a:schemeClr>
                </a:solidFill>
              </a:rPr>
              <a:t>For user end website &amp; Backend training model</a:t>
            </a:r>
            <a:endParaRPr lang="en-US" sz="1500" dirty="0">
              <a:solidFill>
                <a:schemeClr val="accent5">
                  <a:lumMod val="75000"/>
                </a:schemeClr>
              </a:solidFill>
            </a:endParaRPr>
          </a:p>
        </p:txBody>
      </p:sp>
    </p:spTree>
    <p:extLst>
      <p:ext uri="{BB962C8B-B14F-4D97-AF65-F5344CB8AC3E}">
        <p14:creationId xmlns:p14="http://schemas.microsoft.com/office/powerpoint/2010/main" val="1853413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132996-5D52-8F95-3CC6-0E6F5AFB61E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0287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638F74-C4B3-6BC7-6397-1C0E261412B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10784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743</TotalTime>
  <Words>560</Words>
  <Application>Microsoft Office PowerPoint</Application>
  <PresentationFormat>Widescreen</PresentationFormat>
  <Paragraphs>59</Paragraphs>
  <Slides>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Vansh Kathuria</dc:creator>
  <cp:lastModifiedBy>Aayush Rajput</cp:lastModifiedBy>
  <cp:revision>20</cp:revision>
  <dcterms:created xsi:type="dcterms:W3CDTF">2024-03-05T12:18:35Z</dcterms:created>
  <dcterms:modified xsi:type="dcterms:W3CDTF">2024-03-24T19:03:29Z</dcterms:modified>
</cp:coreProperties>
</file>