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299" r:id="rId4"/>
    <p:sldId id="302" r:id="rId5"/>
    <p:sldId id="303" r:id="rId6"/>
    <p:sldId id="304" r:id="rId7"/>
    <p:sldId id="301" r:id="rId8"/>
    <p:sldId id="30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3DB16-D41B-90FA-6683-E8C043A8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39FE2E-333B-19D3-440C-B2E92A565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A3E38-F168-B818-9BEE-D60BD92E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9CB43-5D39-6622-7322-85E37F00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AEB05-034F-B76E-09CB-281FAA7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0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7492-BAD5-4B18-541D-C7B7A9D0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E8F4D8-AF5E-CBD8-30A8-EF57F0979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3940E-F4AA-B2B9-06B4-B1EA92E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51E9E-A8B6-A9E9-6588-99C16F53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A8A7E-1134-BDD8-6953-EC0EAED1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475D88-ED7C-9EB6-9E0B-3176A7E2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6A353-6392-F4C7-B48E-DFC92245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C2352-CCB5-F3F1-9EDA-539A42CE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E30DA-4CE8-7060-55C8-AB672022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29782-4F58-06A7-E5E2-931D5E0F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DA62-3AC1-93A5-0B8E-1CDE490A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2E7B7-DBD5-E09F-9E1E-C3E729D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317731-F2BD-675A-289F-5C918E5A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813A7-9810-1447-2ABC-1043E3F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B8EC9-E4B7-595B-8F43-FC1BF8E6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5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8B14-94C1-F774-B0F8-52D8A5D0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D51B6-A177-2994-A34C-F841519B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EDF71-D26C-8D14-726A-731A56A9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B5B26-83FB-C70D-C02A-AEBFF008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5FAE5-7139-1EAB-270E-9612750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A66D-A72C-15E9-A47F-522DF24F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F86AE-BBA9-EAAA-839E-194A4E19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736682-B20C-D555-E1F5-78E5144C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18532-97DB-23B9-4CEF-BCDEC486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CBE3B-5D1D-4710-82C1-B4010CD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4FCD2-1793-461D-5103-15889AFE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C280B-62A9-A46F-BCB8-903E1705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8CA7B-BF5C-D9DA-387D-49C016A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7F93B9-395D-5EC1-2EF5-2A8F00D5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BF36BE-DF6A-2ABE-D720-9E6C5AD8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89E1B6-DDEA-8A0A-4D55-539758A4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A71AA4-3959-CADC-BC99-CB465A9F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5ED450-0452-0C3E-7D48-95B31257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16E4C-EC3B-FFBA-9375-1EE5D980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1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422D5-99BB-06E8-EF92-4A57C646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B8EABB-AF07-1AA5-A7A0-E3AFEC6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DE3794-09F3-DA8D-7138-C806635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14208-9167-9A3A-B589-B5920BD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9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8C5F90-9A86-309F-78C8-CDBEBC33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1C03F-FC80-5A93-3E5E-F0643F67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84122C-463B-7487-A20F-590E138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DBE1A-387E-7B4D-14B9-BEB28EC5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F0043-E83D-7876-CD30-FE3B5EFA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437C7A-A19F-A3BB-1CFC-55216AAE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4B765-93AE-EE2E-FCDA-A51D3B05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CCC75-7000-C243-6618-13D3579E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7972C7-B15F-1F7F-341F-B3B075B5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4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3CC38-7AA3-B829-7938-5C33B7A8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994C31-A222-04DD-95D5-C37AA16EB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4D659-50F2-8081-15EF-E53C8FCB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7EAE1-7BDA-46FB-C5EE-312CD244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FD2B1-A8E7-EA16-7938-F0C1BAA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2604E-337E-D88E-616D-E0ABF27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8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282292-5DB7-660B-1760-A81E5D18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34AF1-899F-2694-332F-5AC45938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71BC6-C099-F229-0065-D5FE5C8D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5437-0D15-4C75-9280-840A2857EEAA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1D183-C4B2-00C3-6A1B-F27D5AF1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6B0C4-0FFB-F3C7-255B-FFEA41BC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1C5B-B595-4D67-9B92-363A9E398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6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3B2A1E63-4045-6F75-9B0C-867FE6452F32}"/>
              </a:ext>
            </a:extLst>
          </p:cNvPr>
          <p:cNvSpPr txBox="1">
            <a:spLocks/>
          </p:cNvSpPr>
          <p:nvPr/>
        </p:nvSpPr>
        <p:spPr>
          <a:xfrm>
            <a:off x="470163" y="2933988"/>
            <a:ext cx="5155676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SUMÁRIO</a:t>
            </a:r>
          </a:p>
        </p:txBody>
      </p:sp>
      <p:pic>
        <p:nvPicPr>
          <p:cNvPr id="13" name="Picture 2" descr="Campus Corrente — IFPI Instituto Federal do Piauí">
            <a:extLst>
              <a:ext uri="{FF2B5EF4-FFF2-40B4-BE49-F238E27FC236}">
                <a16:creationId xmlns:a16="http://schemas.microsoft.com/office/drawing/2014/main" id="{2245CD41-8C44-41B9-A5BA-3BAFEF20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04" y="571058"/>
            <a:ext cx="956600" cy="8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1C0371-6145-E9B1-622D-3A517033BE68}"/>
              </a:ext>
            </a:extLst>
          </p:cNvPr>
          <p:cNvSpPr txBox="1"/>
          <p:nvPr/>
        </p:nvSpPr>
        <p:spPr>
          <a:xfrm>
            <a:off x="3684404" y="571058"/>
            <a:ext cx="5247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INSTITUTO FEDERAL DE EDUCAÇÃO, CIÊNCIA E TECNOLOGIA DO PIAUÍ</a:t>
            </a:r>
          </a:p>
          <a:p>
            <a:pPr algn="ctr"/>
            <a:r>
              <a:rPr lang="pt-BR" sz="1200" dirty="0"/>
              <a:t>CAMPUS CORRENTE</a:t>
            </a:r>
          </a:p>
          <a:p>
            <a:pPr algn="ctr"/>
            <a:r>
              <a:rPr lang="pt-BR" sz="1200" dirty="0"/>
              <a:t>TECNOLOGIA EM ANÁLISE E DESENVOLVIMENTO DE SISTEMAS</a:t>
            </a:r>
          </a:p>
          <a:p>
            <a:pPr algn="ctr"/>
            <a:r>
              <a:rPr lang="pt-BR" sz="1200" dirty="0"/>
              <a:t>INTELIGÊNCIA ARTIFICIAL – MÓDULO III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8BBD5EC-D323-0357-B7E6-8B1785EAFD1D}"/>
              </a:ext>
            </a:extLst>
          </p:cNvPr>
          <p:cNvSpPr txBox="1">
            <a:spLocks/>
          </p:cNvSpPr>
          <p:nvPr/>
        </p:nvSpPr>
        <p:spPr>
          <a:xfrm>
            <a:off x="2093550" y="2442244"/>
            <a:ext cx="8004895" cy="2221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PROBLEMA DA MOCHILA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65156A-EA88-9DBD-E7A8-B55E3903557B}"/>
              </a:ext>
            </a:extLst>
          </p:cNvPr>
          <p:cNvSpPr txBox="1"/>
          <p:nvPr/>
        </p:nvSpPr>
        <p:spPr>
          <a:xfrm>
            <a:off x="4241868" y="5640611"/>
            <a:ext cx="37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ea typeface="Roboto" panose="02000000000000000000" pitchFamily="2" charset="0"/>
                <a:cs typeface="Roboto" panose="02000000000000000000" pitchFamily="2" charset="0"/>
              </a:rPr>
              <a:t>Grupo: Ana Vitória, Edilúcia e Thiago.</a:t>
            </a:r>
          </a:p>
          <a:p>
            <a:pPr algn="ctr"/>
            <a:r>
              <a:rPr lang="pt-BR" dirty="0">
                <a:ea typeface="Roboto" panose="02000000000000000000" pitchFamily="2" charset="0"/>
                <a:cs typeface="Roboto" panose="02000000000000000000" pitchFamily="2" charset="0"/>
              </a:rPr>
              <a:t>Prof. Me. Carlos Estevão Bastos Sousa</a:t>
            </a:r>
          </a:p>
        </p:txBody>
      </p:sp>
    </p:spTree>
    <p:extLst>
      <p:ext uri="{BB962C8B-B14F-4D97-AF65-F5344CB8AC3E}">
        <p14:creationId xmlns:p14="http://schemas.microsoft.com/office/powerpoint/2010/main" val="160279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61E4-2717-E222-FBC0-FF5E196D8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FC7353E-CDA9-2E18-CE01-E89F0852471F}"/>
              </a:ext>
            </a:extLst>
          </p:cNvPr>
          <p:cNvSpPr/>
          <p:nvPr/>
        </p:nvSpPr>
        <p:spPr>
          <a:xfrm rot="16200000">
            <a:off x="2667001" y="-2667002"/>
            <a:ext cx="6858000" cy="121920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8735AC-F668-E51C-F860-E437ABDB1910}"/>
              </a:ext>
            </a:extLst>
          </p:cNvPr>
          <p:cNvSpPr txBox="1"/>
          <p:nvPr/>
        </p:nvSpPr>
        <p:spPr>
          <a:xfrm>
            <a:off x="1417982" y="1080510"/>
            <a:ext cx="93560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SUMÁRIO:</a:t>
            </a:r>
          </a:p>
          <a:p>
            <a:endParaRPr lang="pt-BR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VARIAÇÕES DO PROBLEMA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TÉCNICAS PARA RESOLUÇÃO DE PROBLEMAS DE OTIMIZAÇÃO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APLICAÇÃO PRÁTICA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3648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42A3-A052-3F08-D5B3-35B6853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E585C4-37E3-AE01-49BC-B782AD4B3E1D}"/>
              </a:ext>
            </a:extLst>
          </p:cNvPr>
          <p:cNvSpPr/>
          <p:nvPr/>
        </p:nvSpPr>
        <p:spPr>
          <a:xfrm rot="16200000">
            <a:off x="-2432714" y="2432712"/>
            <a:ext cx="6858000" cy="19925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519368-2277-46FE-7EAE-0779A74D0DFE}"/>
              </a:ext>
            </a:extLst>
          </p:cNvPr>
          <p:cNvSpPr txBox="1"/>
          <p:nvPr/>
        </p:nvSpPr>
        <p:spPr>
          <a:xfrm>
            <a:off x="358104" y="392414"/>
            <a:ext cx="12763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1EFF-5F4A-8879-B6AB-582154294C87}"/>
              </a:ext>
            </a:extLst>
          </p:cNvPr>
          <p:cNvSpPr txBox="1"/>
          <p:nvPr/>
        </p:nvSpPr>
        <p:spPr>
          <a:xfrm>
            <a:off x="2350678" y="815606"/>
            <a:ext cx="5962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3EA829-3AC0-B5A0-B508-556F0E9E6ADC}"/>
              </a:ext>
            </a:extLst>
          </p:cNvPr>
          <p:cNvSpPr txBox="1"/>
          <p:nvPr/>
        </p:nvSpPr>
        <p:spPr>
          <a:xfrm>
            <a:off x="2252868" y="2610678"/>
            <a:ext cx="5552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problema consiste em encontrar um conjunto de itens nos quais a soma de seus pesos não exceda um valor dado e que a soma da suas utilidades seja a maior possível. Em síntese trata-se de um problema de otimização combinatória.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734E6-F55A-1D0F-E4A8-A923DE21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03" y="2320790"/>
            <a:ext cx="3765310" cy="32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42A3-A052-3F08-D5B3-35B6853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E585C4-37E3-AE01-49BC-B782AD4B3E1D}"/>
              </a:ext>
            </a:extLst>
          </p:cNvPr>
          <p:cNvSpPr/>
          <p:nvPr/>
        </p:nvSpPr>
        <p:spPr>
          <a:xfrm rot="16200000">
            <a:off x="-2432714" y="2432712"/>
            <a:ext cx="6858000" cy="19925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519368-2277-46FE-7EAE-0779A74D0DFE}"/>
              </a:ext>
            </a:extLst>
          </p:cNvPr>
          <p:cNvSpPr txBox="1"/>
          <p:nvPr/>
        </p:nvSpPr>
        <p:spPr>
          <a:xfrm>
            <a:off x="358104" y="392414"/>
            <a:ext cx="12763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1EFF-5F4A-8879-B6AB-582154294C87}"/>
              </a:ext>
            </a:extLst>
          </p:cNvPr>
          <p:cNvSpPr txBox="1"/>
          <p:nvPr/>
        </p:nvSpPr>
        <p:spPr>
          <a:xfrm>
            <a:off x="2105020" y="683084"/>
            <a:ext cx="9841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VARIAÇÕES DO 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3EA829-3AC0-B5A0-B508-556F0E9E6ADC}"/>
              </a:ext>
            </a:extLst>
          </p:cNvPr>
          <p:cNvSpPr txBox="1"/>
          <p:nvPr/>
        </p:nvSpPr>
        <p:spPr>
          <a:xfrm>
            <a:off x="2350678" y="2072076"/>
            <a:ext cx="4316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Mochila Limitada: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tipo de item que pode ser incluído na mochila tem sua quantidade limitada.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Mochila Ilimitada: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tipo de item tem quantidade infinita.</a:t>
            </a:r>
          </a:p>
          <a:p>
            <a:pPr algn="l"/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Mochila de Múltipla Escolha: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dado um conjunto de classes que contém itens, é necessário escolher exatamente um item de cada classe.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Soma do Subconjunto: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Ocorre quando no Problema da Mochila 0/1 o valor de cada item disponível é igual ao seu peso.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A6E31-5850-CC7B-9AF4-57F88B60A3B7}"/>
              </a:ext>
            </a:extLst>
          </p:cNvPr>
          <p:cNvSpPr txBox="1"/>
          <p:nvPr/>
        </p:nvSpPr>
        <p:spPr>
          <a:xfrm>
            <a:off x="7025681" y="2072076"/>
            <a:ext cx="4602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Mochila Múltipla 0/1: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Nesse problema, existem várias mochilas, cada qual com sua capacidade definida. Os pesos dos itens e seus valores são os mesmos para todas as mochilas, com uma restrição adicional que evite a inclusão de um mesmo produto em mais de uma mochila.</a:t>
            </a:r>
          </a:p>
          <a:p>
            <a:pPr algn="l"/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Mochila Multidimensional: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Neste problema um pagamento é exigido a cada item adquirido e existe uma limitação no capital disponível para as aquisições</a:t>
            </a:r>
          </a:p>
        </p:txBody>
      </p:sp>
    </p:spTree>
    <p:extLst>
      <p:ext uri="{BB962C8B-B14F-4D97-AF65-F5344CB8AC3E}">
        <p14:creationId xmlns:p14="http://schemas.microsoft.com/office/powerpoint/2010/main" val="25346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42A3-A052-3F08-D5B3-35B6853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E585C4-37E3-AE01-49BC-B782AD4B3E1D}"/>
              </a:ext>
            </a:extLst>
          </p:cNvPr>
          <p:cNvSpPr/>
          <p:nvPr/>
        </p:nvSpPr>
        <p:spPr>
          <a:xfrm rot="16200000">
            <a:off x="-2432714" y="2432712"/>
            <a:ext cx="6858000" cy="19925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519368-2277-46FE-7EAE-0779A74D0DFE}"/>
              </a:ext>
            </a:extLst>
          </p:cNvPr>
          <p:cNvSpPr txBox="1"/>
          <p:nvPr/>
        </p:nvSpPr>
        <p:spPr>
          <a:xfrm>
            <a:off x="358104" y="392414"/>
            <a:ext cx="12763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1EFF-5F4A-8879-B6AB-582154294C87}"/>
              </a:ext>
            </a:extLst>
          </p:cNvPr>
          <p:cNvSpPr txBox="1"/>
          <p:nvPr/>
        </p:nvSpPr>
        <p:spPr>
          <a:xfrm>
            <a:off x="2350678" y="815606"/>
            <a:ext cx="1059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TÉCNICAS PARA RESOLUÇÃO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6092BA-0D4A-5062-B82A-FAFE63936992}"/>
              </a:ext>
            </a:extLst>
          </p:cNvPr>
          <p:cNvSpPr txBox="1"/>
          <p:nvPr/>
        </p:nvSpPr>
        <p:spPr>
          <a:xfrm>
            <a:off x="2272278" y="2254462"/>
            <a:ext cx="4699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Força Bruta: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 abordagem simples para resolver um determinado problema baseando-se diretamente na declaração do mesmo e nas definições dos conceitos envolvidos</a:t>
            </a:r>
          </a:p>
          <a:p>
            <a:pPr algn="l"/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Programação Dinâmica: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tira proveito da existência de soluções ótimas descritas através de relações de recorrência com superposição de subproblemas.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2C853-75B5-FC9E-38C3-236E2628B0FB}"/>
              </a:ext>
            </a:extLst>
          </p:cNvPr>
          <p:cNvSpPr txBox="1"/>
          <p:nvPr/>
        </p:nvSpPr>
        <p:spPr>
          <a:xfrm>
            <a:off x="6864627" y="2254462"/>
            <a:ext cx="4969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Algoritmo Guloso: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primeiramente realiza uma escolha, aquela que pareça ser a melhor em um determinado momento e depois resolve um subproblema resultante dessa escolha.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 (B&amp;B):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problema original é repetidamente decomposto em subproblemas menores até que uma solução seja obtida. Para tornar isso possível, são construídas, dinamicamente, estruturas de árvore, de forma a representar todos os possíveis subproblemas, derivados a partir do problema original. </a:t>
            </a:r>
          </a:p>
        </p:txBody>
      </p:sp>
    </p:spTree>
    <p:extLst>
      <p:ext uri="{BB962C8B-B14F-4D97-AF65-F5344CB8AC3E}">
        <p14:creationId xmlns:p14="http://schemas.microsoft.com/office/powerpoint/2010/main" val="17463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42A3-A052-3F08-D5B3-35B6853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E585C4-37E3-AE01-49BC-B782AD4B3E1D}"/>
              </a:ext>
            </a:extLst>
          </p:cNvPr>
          <p:cNvSpPr/>
          <p:nvPr/>
        </p:nvSpPr>
        <p:spPr>
          <a:xfrm rot="16200000">
            <a:off x="-2432714" y="2432712"/>
            <a:ext cx="6858000" cy="19925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519368-2277-46FE-7EAE-0779A74D0DFE}"/>
              </a:ext>
            </a:extLst>
          </p:cNvPr>
          <p:cNvSpPr txBox="1"/>
          <p:nvPr/>
        </p:nvSpPr>
        <p:spPr>
          <a:xfrm>
            <a:off x="358104" y="392414"/>
            <a:ext cx="12763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1EFF-5F4A-8879-B6AB-582154294C87}"/>
              </a:ext>
            </a:extLst>
          </p:cNvPr>
          <p:cNvSpPr txBox="1"/>
          <p:nvPr/>
        </p:nvSpPr>
        <p:spPr>
          <a:xfrm>
            <a:off x="2350678" y="815606"/>
            <a:ext cx="8383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APLICAÇÃO PRÁTICA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3EA829-3AC0-B5A0-B508-556F0E9E6ADC}"/>
              </a:ext>
            </a:extLst>
          </p:cNvPr>
          <p:cNvSpPr txBox="1"/>
          <p:nvPr/>
        </p:nvSpPr>
        <p:spPr>
          <a:xfrm>
            <a:off x="2350678" y="2067339"/>
            <a:ext cx="9483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Alocação de investimentos:</a:t>
            </a:r>
          </a:p>
          <a:p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pt-BR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fundo de investimentos possui R$ 14 milhões para investir em 4 opções de investimento;</a:t>
            </a:r>
          </a:p>
          <a:p>
            <a:pPr algn="l"/>
            <a:endParaRPr lang="pt-BR" sz="2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pt-BR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aporte inicial e o valor presente líquido (VPL) de cada opção são (em milhões):</a:t>
            </a:r>
          </a:p>
          <a:p>
            <a:pPr algn="l"/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pt-BR" sz="2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pt-BR" sz="2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pt-BR" sz="2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pt-BR" sz="2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pt-BR" sz="2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fundo deseja escolher quais investimentos incluir em seu portfólio de forma a maximizar o VPL total.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7415DA-7EF5-D50D-7370-5F6BA522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80" y="4283023"/>
            <a:ext cx="3509013" cy="14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1DA50-4D73-07FE-64A4-CE53E697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5F75023-8D56-95AE-38EF-DD2BD577862F}"/>
              </a:ext>
            </a:extLst>
          </p:cNvPr>
          <p:cNvSpPr/>
          <p:nvPr/>
        </p:nvSpPr>
        <p:spPr>
          <a:xfrm rot="16200000">
            <a:off x="2666999" y="-2667001"/>
            <a:ext cx="6858000" cy="121920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1EFF-5F4A-8879-B6AB-582154294C87}"/>
              </a:ext>
            </a:extLst>
          </p:cNvPr>
          <p:cNvSpPr txBox="1"/>
          <p:nvPr/>
        </p:nvSpPr>
        <p:spPr>
          <a:xfrm>
            <a:off x="1680970" y="3155458"/>
            <a:ext cx="883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DEMONSTRAÇÃO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75F235-9361-F747-6C52-CFA28B13F4CE}"/>
              </a:ext>
            </a:extLst>
          </p:cNvPr>
          <p:cNvSpPr txBox="1"/>
          <p:nvPr/>
        </p:nvSpPr>
        <p:spPr>
          <a:xfrm>
            <a:off x="5457815" y="1293410"/>
            <a:ext cx="12763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40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42A3-A052-3F08-D5B3-35B6853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9E66E5-846D-1207-6EF3-15F3906B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0" y="692905"/>
            <a:ext cx="11965439" cy="54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5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Vitória Dias Carvalho</dc:creator>
  <cp:lastModifiedBy>Ana Vitória Dias Carvalho</cp:lastModifiedBy>
  <cp:revision>5</cp:revision>
  <dcterms:created xsi:type="dcterms:W3CDTF">2024-03-07T22:17:09Z</dcterms:created>
  <dcterms:modified xsi:type="dcterms:W3CDTF">2024-03-15T19:51:59Z</dcterms:modified>
</cp:coreProperties>
</file>