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Roboto" charset="1" panose="02000000000000000000"/>
      <p:regular r:id="rId10"/>
    </p:embeddedFont>
    <p:embeddedFont>
      <p:font typeface="Roboto Bold" charset="1" panose="02000000000000000000"/>
      <p:regular r:id="rId11"/>
    </p:embeddedFont>
    <p:embeddedFont>
      <p:font typeface="Roboto Italics" charset="1" panose="02000000000000000000"/>
      <p:regular r:id="rId12"/>
    </p:embeddedFont>
    <p:embeddedFont>
      <p:font typeface="Roboto Bold Italics" charset="1" panose="02000000000000000000"/>
      <p:regular r:id="rId13"/>
    </p:embeddedFont>
    <p:embeddedFont>
      <p:font typeface="TT Rounds Condensed" charset="1" panose="02000506030000020003"/>
      <p:regular r:id="rId14"/>
    </p:embeddedFont>
    <p:embeddedFont>
      <p:font typeface="TT Rounds Condensed Bold" charset="1" panose="02000806030000020003"/>
      <p:regular r:id="rId15"/>
    </p:embeddedFont>
    <p:embeddedFont>
      <p:font typeface="TT Rounds Condensed Italics" charset="1" panose="02000506030000090003"/>
      <p:regular r:id="rId16"/>
    </p:embeddedFont>
    <p:embeddedFont>
      <p:font typeface="TT Rounds Condensed Bold Italics" charset="1" panose="02000806030000090003"/>
      <p:regular r:id="rId17"/>
    </p:embeddedFont>
    <p:embeddedFont>
      <p:font typeface="TT Rounds Condensed Thin" charset="1" panose="02000503020000020003"/>
      <p:regular r:id="rId18"/>
    </p:embeddedFont>
    <p:embeddedFont>
      <p:font typeface="TT Rounds Condensed Thin Italics" charset="1" panose="02000503020000090003"/>
      <p:regular r:id="rId19"/>
    </p:embeddedFont>
    <p:embeddedFont>
      <p:font typeface="TT Rounds Condensed Heavy" charset="1" panose="02000506030000020003"/>
      <p:regular r:id="rId20"/>
    </p:embeddedFont>
    <p:embeddedFont>
      <p:font typeface="TT Rounds Condensed Heavy Italics" charset="1" panose="020005060000000900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96684" y="4503852"/>
            <a:ext cx="7550634" cy="1097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6000">
                <a:solidFill>
                  <a:srgbClr val="FFFFFF"/>
                </a:solidFill>
                <a:latin typeface="Roboto Bold"/>
              </a:rPr>
              <a:t>SUMÁRIO</a:t>
            </a:r>
          </a:p>
        </p:txBody>
      </p:sp>
      <p:sp>
        <p:nvSpPr>
          <p:cNvPr name="Freeform 3" id="3" descr="Campus Corrente — IFPI Instituto Federal do Piauí"/>
          <p:cNvSpPr/>
          <p:nvPr/>
        </p:nvSpPr>
        <p:spPr>
          <a:xfrm flipH="false" flipV="false" rot="0">
            <a:off x="4809156" y="856587"/>
            <a:ext cx="1434900" cy="1243579"/>
          </a:xfrm>
          <a:custGeom>
            <a:avLst/>
            <a:gdLst/>
            <a:ahLst/>
            <a:cxnLst/>
            <a:rect r="r" b="b" t="t" l="l"/>
            <a:pathLst>
              <a:path h="1243579" w="1434900">
                <a:moveTo>
                  <a:pt x="0" y="0"/>
                </a:moveTo>
                <a:lnTo>
                  <a:pt x="1434900" y="0"/>
                </a:lnTo>
                <a:lnTo>
                  <a:pt x="1434900" y="1243579"/>
                </a:lnTo>
                <a:lnTo>
                  <a:pt x="0" y="12435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618046" y="902307"/>
            <a:ext cx="7688011" cy="1155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spc="16">
                <a:solidFill>
                  <a:srgbClr val="000000"/>
                </a:solidFill>
                <a:latin typeface="TT Rounds Condensed"/>
              </a:rPr>
              <a:t>INSTITUTO FEDERAL DE EDUCAÇÃO, CIÊNCIA E TECNOLOGIA DO PIAUÍ</a:t>
            </a:r>
          </a:p>
          <a:p>
            <a:pPr algn="ctr">
              <a:lnSpc>
                <a:spcPts val="2160"/>
              </a:lnSpc>
            </a:pPr>
            <a:r>
              <a:rPr lang="en-US" sz="1800" spc="16">
                <a:solidFill>
                  <a:srgbClr val="000000"/>
                </a:solidFill>
                <a:latin typeface="TT Rounds Condensed"/>
              </a:rPr>
              <a:t>CAMPUS CORRENTE</a:t>
            </a:r>
          </a:p>
          <a:p>
            <a:pPr algn="ctr">
              <a:lnSpc>
                <a:spcPts val="2160"/>
              </a:lnSpc>
            </a:pPr>
            <a:r>
              <a:rPr lang="en-US" sz="1800" spc="16">
                <a:solidFill>
                  <a:srgbClr val="000000"/>
                </a:solidFill>
                <a:latin typeface="TT Rounds Condensed"/>
              </a:rPr>
              <a:t>TECNOLOGIA EM ANÁLISE E DESENVOLVIMENTO DE SISTEMAS</a:t>
            </a:r>
          </a:p>
          <a:p>
            <a:pPr algn="ctr">
              <a:lnSpc>
                <a:spcPts val="2160"/>
              </a:lnSpc>
            </a:pPr>
            <a:r>
              <a:rPr lang="en-US" sz="1800" spc="16">
                <a:solidFill>
                  <a:srgbClr val="000000"/>
                </a:solidFill>
                <a:latin typeface="TT Rounds Condensed"/>
              </a:rPr>
              <a:t>INTELIGÊNCIA ARTIFICIAL – MÓDULO III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289218" y="3884357"/>
            <a:ext cx="11709563" cy="232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33"/>
              </a:lnSpc>
            </a:pPr>
            <a:r>
              <a:rPr lang="en-US" sz="5586">
                <a:solidFill>
                  <a:srgbClr val="1F4E79"/>
                </a:solidFill>
                <a:latin typeface="Roboto Bold"/>
              </a:rPr>
              <a:t>SISTEMA DE RECOMENDAÇÃO DE PRODUTOS UTILIZANDO A LÓGICA </a:t>
            </a:r>
          </a:p>
          <a:p>
            <a:pPr algn="ctr">
              <a:lnSpc>
                <a:spcPts val="6033"/>
              </a:lnSpc>
            </a:pPr>
            <a:r>
              <a:rPr lang="en-US" sz="5586">
                <a:solidFill>
                  <a:srgbClr val="1F4E79"/>
                </a:solidFill>
                <a:latin typeface="Roboto Bold"/>
              </a:rPr>
              <a:t>FUZZY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454242" y="8497111"/>
            <a:ext cx="5379507" cy="887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 spc="25">
                <a:solidFill>
                  <a:srgbClr val="000000"/>
                </a:solidFill>
                <a:latin typeface="TT Rounds Condensed"/>
              </a:rPr>
              <a:t>Grupo: Ana Vitória, Edilúcia e Thiago.</a:t>
            </a:r>
          </a:p>
          <a:p>
            <a:pPr algn="ctr">
              <a:lnSpc>
                <a:spcPts val="3240"/>
              </a:lnSpc>
            </a:pPr>
            <a:r>
              <a:rPr lang="en-US" sz="2700" spc="25">
                <a:solidFill>
                  <a:srgbClr val="000000"/>
                </a:solidFill>
                <a:latin typeface="TT Rounds Condensed"/>
              </a:rPr>
              <a:t>Prof. Me. Carlos Estevão Bastos Sousa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4000502" y="-4000503"/>
            <a:ext cx="10287000" cy="18288003"/>
            <a:chOff x="0" y="0"/>
            <a:chExt cx="13716000" cy="24384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24384000"/>
            </a:xfrm>
            <a:custGeom>
              <a:avLst/>
              <a:gdLst/>
              <a:ahLst/>
              <a:cxnLst/>
              <a:rect r="r" b="b" t="t" l="l"/>
              <a:pathLst>
                <a:path h="24384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24384000"/>
                  </a:lnTo>
                  <a:lnTo>
                    <a:pt x="0" y="24384000"/>
                  </a:lnTo>
                  <a:close/>
                </a:path>
              </a:pathLst>
            </a:custGeom>
            <a:solidFill>
              <a:srgbClr val="1F4E79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2218413" y="1666485"/>
            <a:ext cx="13851174" cy="5339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960"/>
              </a:lnSpc>
            </a:pPr>
            <a:r>
              <a:rPr lang="en-US" sz="10800">
                <a:solidFill>
                  <a:srgbClr val="FFFFFF"/>
                </a:solidFill>
                <a:latin typeface="Roboto Bold"/>
              </a:rPr>
              <a:t>SUMÁRIO:</a:t>
            </a:r>
          </a:p>
          <a:p>
            <a:pPr algn="l">
              <a:lnSpc>
                <a:spcPts val="4320"/>
              </a:lnSpc>
            </a:pPr>
          </a:p>
          <a:p>
            <a:pPr algn="l" marL="651510" indent="-325755" lvl="1">
              <a:lnSpc>
                <a:spcPts val="648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Roboto Bold"/>
              </a:rPr>
              <a:t>INTRODUÇÃO</a:t>
            </a:r>
          </a:p>
          <a:p>
            <a:pPr algn="l" marL="669607" indent="-334804" lvl="1">
              <a:lnSpc>
                <a:spcPts val="6659"/>
              </a:lnSpc>
              <a:buFont typeface="Arial"/>
              <a:buChar char="•"/>
            </a:pPr>
            <a:r>
              <a:rPr lang="en-US" sz="3699">
                <a:solidFill>
                  <a:srgbClr val="FFFFFF"/>
                </a:solidFill>
                <a:latin typeface="Roboto Bold"/>
              </a:rPr>
              <a:t>CONTEXTUALIZAÇÃO</a:t>
            </a:r>
          </a:p>
          <a:p>
            <a:pPr algn="l" marL="651053" indent="-325526" lvl="1">
              <a:lnSpc>
                <a:spcPts val="648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Roboto Bold"/>
              </a:rPr>
              <a:t>MODELAGEM DO SISTEMA</a:t>
            </a:r>
            <a:r>
              <a:rPr lang="en-US" sz="3600">
                <a:solidFill>
                  <a:srgbClr val="FFFFFF"/>
                </a:solidFill>
                <a:latin typeface="Roboto Bold"/>
              </a:rPr>
              <a:t> </a:t>
            </a:r>
          </a:p>
          <a:p>
            <a:pPr algn="l" marL="651510" indent="-325755" lvl="1">
              <a:lnSpc>
                <a:spcPts val="648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Roboto Bold"/>
              </a:rPr>
              <a:t>DEMONSTRAÇÃO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3649071" y="3649068"/>
            <a:ext cx="10287000" cy="2988860"/>
            <a:chOff x="0" y="0"/>
            <a:chExt cx="13716000" cy="39851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3985133"/>
            </a:xfrm>
            <a:custGeom>
              <a:avLst/>
              <a:gdLst/>
              <a:ahLst/>
              <a:cxnLst/>
              <a:rect r="r" b="b" t="t" l="l"/>
              <a:pathLst>
                <a:path h="3985133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3985133"/>
                  </a:lnTo>
                  <a:lnTo>
                    <a:pt x="0" y="3985133"/>
                  </a:lnTo>
                  <a:close/>
                </a:path>
              </a:pathLst>
            </a:custGeom>
            <a:solidFill>
              <a:srgbClr val="1F4E79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3296548" y="3335973"/>
            <a:ext cx="14700079" cy="4478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54"/>
              </a:lnSpc>
            </a:pPr>
            <a:r>
              <a:rPr lang="en-US" sz="3712">
                <a:solidFill>
                  <a:srgbClr val="000000"/>
                </a:solidFill>
                <a:latin typeface="Roboto"/>
              </a:rPr>
              <a:t>O sistema de recomendação de produtos com lógica fuzzy enfatiza a importância de considerar as preferências do usuário, além de outros fatores relevantes, como preço e disponibilidade, para oferecer recomendações personalizadas e eficazes. </a:t>
            </a:r>
          </a:p>
          <a:p>
            <a:pPr>
              <a:lnSpc>
                <a:spcPts val="4454"/>
              </a:lnSpc>
            </a:pPr>
          </a:p>
          <a:p>
            <a:pPr algn="l">
              <a:lnSpc>
                <a:spcPts val="4454"/>
              </a:lnSpc>
            </a:pPr>
            <a:r>
              <a:rPr lang="en-US" sz="3712">
                <a:solidFill>
                  <a:srgbClr val="000000"/>
                </a:solidFill>
                <a:latin typeface="Roboto"/>
              </a:rPr>
              <a:t>A lógica fuzzy proporciona uma abordagem flexível para lidar com a incerteza e a imprecisão nessas preferências e fatores, permitindo uma modelagem mais adaptativa e realista.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28596" y="624816"/>
            <a:ext cx="1731664" cy="2711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00"/>
              </a:lnSpc>
            </a:pPr>
            <a:r>
              <a:rPr lang="en-US" sz="17250">
                <a:solidFill>
                  <a:srgbClr val="FFFFFF"/>
                </a:solidFill>
                <a:latin typeface="Roboto"/>
              </a:rPr>
              <a:t>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617457" y="1250079"/>
            <a:ext cx="8761448" cy="139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>
                <a:solidFill>
                  <a:srgbClr val="1F4E79"/>
                </a:solidFill>
                <a:latin typeface="Roboto Bold"/>
              </a:rPr>
              <a:t>INTRODUÇÃO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3649071" y="3649068"/>
            <a:ext cx="10287000" cy="2988860"/>
            <a:chOff x="0" y="0"/>
            <a:chExt cx="13716000" cy="39851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3985133"/>
            </a:xfrm>
            <a:custGeom>
              <a:avLst/>
              <a:gdLst/>
              <a:ahLst/>
              <a:cxnLst/>
              <a:rect r="r" b="b" t="t" l="l"/>
              <a:pathLst>
                <a:path h="3985133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3985133"/>
                  </a:lnTo>
                  <a:lnTo>
                    <a:pt x="0" y="3985133"/>
                  </a:lnTo>
                  <a:close/>
                </a:path>
              </a:pathLst>
            </a:custGeom>
            <a:solidFill>
              <a:srgbClr val="1F4E79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6750018" y="5003578"/>
            <a:ext cx="6587336" cy="4967325"/>
          </a:xfrm>
          <a:custGeom>
            <a:avLst/>
            <a:gdLst/>
            <a:ahLst/>
            <a:cxnLst/>
            <a:rect r="r" b="b" t="t" l="l"/>
            <a:pathLst>
              <a:path h="4967325" w="6587336">
                <a:moveTo>
                  <a:pt x="0" y="0"/>
                </a:moveTo>
                <a:lnTo>
                  <a:pt x="6587337" y="0"/>
                </a:lnTo>
                <a:lnTo>
                  <a:pt x="6587337" y="4967326"/>
                </a:lnTo>
                <a:lnTo>
                  <a:pt x="0" y="49673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58" r="0" b="-458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437952" y="1975632"/>
            <a:ext cx="14450816" cy="2771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79"/>
              </a:lnSpc>
            </a:pPr>
            <a:r>
              <a:rPr lang="en-US" sz="3649">
                <a:solidFill>
                  <a:srgbClr val="000000"/>
                </a:solidFill>
                <a:latin typeface="Roboto"/>
              </a:rPr>
              <a:t>Ao incorporar a lógica fuzzy em um sistema de recomendação, é possível criar uma experiência de compra mais satisfatória e relevante para os usuários, aumentando a probabilidade de que eles encontrem produtos que atendam às suas necessidades e desejos de maneira mais precisa.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28596" y="624816"/>
            <a:ext cx="1731664" cy="2711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00"/>
              </a:lnSpc>
            </a:pPr>
            <a:r>
              <a:rPr lang="en-US" sz="17250">
                <a:solidFill>
                  <a:srgbClr val="FFFFFF"/>
                </a:solidFill>
                <a:latin typeface="Roboto"/>
              </a:rPr>
              <a:t>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37952" y="323850"/>
            <a:ext cx="8761448" cy="139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>
                <a:solidFill>
                  <a:srgbClr val="1F4E79"/>
                </a:solidFill>
                <a:latin typeface="Roboto Bold"/>
              </a:rPr>
              <a:t>INTRODUÇÃO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3649071" y="3649068"/>
            <a:ext cx="10287000" cy="2988860"/>
            <a:chOff x="0" y="0"/>
            <a:chExt cx="13716000" cy="39851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3985133"/>
            </a:xfrm>
            <a:custGeom>
              <a:avLst/>
              <a:gdLst/>
              <a:ahLst/>
              <a:cxnLst/>
              <a:rect r="r" b="b" t="t" l="l"/>
              <a:pathLst>
                <a:path h="3985133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3985133"/>
                  </a:lnTo>
                  <a:lnTo>
                    <a:pt x="0" y="3985133"/>
                  </a:lnTo>
                  <a:close/>
                </a:path>
              </a:pathLst>
            </a:custGeom>
            <a:solidFill>
              <a:srgbClr val="1F4E79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628596" y="624816"/>
            <a:ext cx="1731664" cy="2711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00"/>
              </a:lnSpc>
            </a:pPr>
            <a:r>
              <a:rPr lang="en-US" sz="17250">
                <a:solidFill>
                  <a:srgbClr val="FFFFFF"/>
                </a:solidFill>
                <a:latin typeface="Roboto"/>
              </a:rPr>
              <a:t>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646892" y="1019175"/>
            <a:ext cx="13063705" cy="1238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77"/>
              </a:lnSpc>
            </a:pPr>
            <a:r>
              <a:rPr lang="en-US" sz="8064">
                <a:solidFill>
                  <a:srgbClr val="1F4E79"/>
                </a:solidFill>
                <a:latin typeface="Roboto Bold"/>
              </a:rPr>
              <a:t>CONTEXTUALIZAÇÃO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646892" y="3024583"/>
            <a:ext cx="14135339" cy="566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85"/>
              </a:lnSpc>
            </a:pPr>
            <a:r>
              <a:rPr lang="en-US" sz="3404">
                <a:solidFill>
                  <a:srgbClr val="000000"/>
                </a:solidFill>
                <a:latin typeface="Roboto"/>
              </a:rPr>
              <a:t>Para compreender melhor o funcionamento do sistema de recomendação, é crucial entender os elementos que o compõem.</a:t>
            </a:r>
          </a:p>
          <a:p>
            <a:pPr algn="just">
              <a:lnSpc>
                <a:spcPts val="4085"/>
              </a:lnSpc>
            </a:pPr>
          </a:p>
          <a:p>
            <a:pPr algn="just" marL="735089" indent="-367545" lvl="1">
              <a:lnSpc>
                <a:spcPts val="4085"/>
              </a:lnSpc>
              <a:buFont typeface="Arial"/>
              <a:buChar char="•"/>
            </a:pPr>
            <a:r>
              <a:rPr lang="en-US" sz="3404">
                <a:solidFill>
                  <a:srgbClr val="000000"/>
                </a:solidFill>
                <a:latin typeface="Roboto Bold"/>
              </a:rPr>
              <a:t>Antecedentes</a:t>
            </a:r>
            <a:r>
              <a:rPr lang="en-US" sz="3404">
                <a:solidFill>
                  <a:srgbClr val="000000"/>
                </a:solidFill>
                <a:latin typeface="Roboto"/>
              </a:rPr>
              <a:t>:  avaliação, visualização, preço, compatibilidade e preferências do usuário.</a:t>
            </a:r>
          </a:p>
          <a:p>
            <a:pPr algn="just" marL="735089" indent="-367545" lvl="1">
              <a:lnSpc>
                <a:spcPts val="4085"/>
              </a:lnSpc>
              <a:buFont typeface="Arial"/>
              <a:buChar char="•"/>
            </a:pPr>
            <a:r>
              <a:rPr lang="en-US" sz="3404">
                <a:solidFill>
                  <a:srgbClr val="000000"/>
                </a:solidFill>
                <a:latin typeface="Roboto Bold"/>
              </a:rPr>
              <a:t>Consequentes</a:t>
            </a:r>
            <a:r>
              <a:rPr lang="en-US" sz="3404">
                <a:solidFill>
                  <a:srgbClr val="000000"/>
                </a:solidFill>
                <a:latin typeface="Roboto"/>
              </a:rPr>
              <a:t>: recomendações</a:t>
            </a:r>
          </a:p>
          <a:p>
            <a:pPr algn="just">
              <a:lnSpc>
                <a:spcPts val="4085"/>
              </a:lnSpc>
            </a:pPr>
          </a:p>
          <a:p>
            <a:pPr algn="just">
              <a:lnSpc>
                <a:spcPts val="4085"/>
              </a:lnSpc>
            </a:pPr>
            <a:r>
              <a:rPr lang="en-US" sz="3404">
                <a:solidFill>
                  <a:srgbClr val="000000"/>
                </a:solidFill>
                <a:latin typeface="Roboto"/>
              </a:rPr>
              <a:t>Os antecedentes </a:t>
            </a:r>
            <a:r>
              <a:rPr lang="en-US" sz="3404">
                <a:solidFill>
                  <a:srgbClr val="000000"/>
                </a:solidFill>
                <a:latin typeface="Roboto"/>
              </a:rPr>
              <a:t>desempenham um papel vital na formulação das recomendações. Por meio da análise desses antecedentes, o sistema é capaz de identificar padrões e tendências que orientam as recomendações subsequentes.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3649071" y="3649068"/>
            <a:ext cx="10287000" cy="2988860"/>
            <a:chOff x="0" y="0"/>
            <a:chExt cx="13716000" cy="39851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3985133"/>
            </a:xfrm>
            <a:custGeom>
              <a:avLst/>
              <a:gdLst/>
              <a:ahLst/>
              <a:cxnLst/>
              <a:rect r="r" b="b" t="t" l="l"/>
              <a:pathLst>
                <a:path h="3985133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3985133"/>
                  </a:lnTo>
                  <a:lnTo>
                    <a:pt x="0" y="3985133"/>
                  </a:lnTo>
                  <a:close/>
                </a:path>
              </a:pathLst>
            </a:custGeom>
            <a:solidFill>
              <a:srgbClr val="1F4E79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628596" y="624816"/>
            <a:ext cx="1731664" cy="2711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00"/>
              </a:lnSpc>
            </a:pPr>
            <a:r>
              <a:rPr lang="en-US" sz="17250">
                <a:solidFill>
                  <a:srgbClr val="FFFFFF"/>
                </a:solidFill>
                <a:latin typeface="Roboto"/>
              </a:rPr>
              <a:t>3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617457" y="1259604"/>
            <a:ext cx="15712164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20"/>
              </a:lnSpc>
            </a:pPr>
            <a:r>
              <a:rPr lang="en-US" sz="8100">
                <a:solidFill>
                  <a:srgbClr val="1F4E79"/>
                </a:solidFill>
                <a:latin typeface="Roboto Bold"/>
              </a:rPr>
              <a:t>MODELAGEM DO SISTEMA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440450" y="3326448"/>
            <a:ext cx="14122654" cy="5359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02"/>
              </a:lnSpc>
            </a:pPr>
            <a:r>
              <a:rPr lang="en-US" sz="3918">
                <a:solidFill>
                  <a:srgbClr val="000000"/>
                </a:solidFill>
                <a:latin typeface="Roboto"/>
              </a:rPr>
              <a:t>A modelagem do sistema é realizada por meio de regras definidas, que mapeiam os antecedentes para os consequentes. Cada regra captura uma relação específica entre os antecedentes e a recomendação resultante. Por exemplo, uma regra pode indicar que se a avaliação do produto for excelente, a visualização for alta, o preço for baixo e a compatibilidade com as preferências do usuário for alta, a recomendação será altamente recomendável.</a:t>
            </a:r>
          </a:p>
          <a:p>
            <a:pPr algn="l">
              <a:lnSpc>
                <a:spcPts val="4702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3649071" y="3649068"/>
            <a:ext cx="10287000" cy="2988860"/>
            <a:chOff x="0" y="0"/>
            <a:chExt cx="13716000" cy="39851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3985133"/>
            </a:xfrm>
            <a:custGeom>
              <a:avLst/>
              <a:gdLst/>
              <a:ahLst/>
              <a:cxnLst/>
              <a:rect r="r" b="b" t="t" l="l"/>
              <a:pathLst>
                <a:path h="3985133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3985133"/>
                  </a:lnTo>
                  <a:lnTo>
                    <a:pt x="0" y="3985133"/>
                  </a:lnTo>
                  <a:close/>
                </a:path>
              </a:pathLst>
            </a:custGeom>
            <a:solidFill>
              <a:srgbClr val="1F4E79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628596" y="624816"/>
            <a:ext cx="1731664" cy="2711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00"/>
              </a:lnSpc>
            </a:pPr>
            <a:r>
              <a:rPr lang="en-US" sz="17250">
                <a:solidFill>
                  <a:srgbClr val="FFFFFF"/>
                </a:solidFill>
                <a:latin typeface="Roboto"/>
              </a:rPr>
              <a:t>3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617457" y="1259604"/>
            <a:ext cx="15712164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20"/>
              </a:lnSpc>
            </a:pPr>
            <a:r>
              <a:rPr lang="en-US" sz="8100">
                <a:solidFill>
                  <a:srgbClr val="1F4E79"/>
                </a:solidFill>
                <a:latin typeface="Roboto Bold"/>
              </a:rPr>
              <a:t>MODELAGEM DO SISTEMA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440450" y="3335973"/>
            <a:ext cx="14296587" cy="5035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25"/>
              </a:lnSpc>
            </a:pPr>
            <a:r>
              <a:rPr lang="en-US" sz="3688">
                <a:solidFill>
                  <a:srgbClr val="000000"/>
                </a:solidFill>
                <a:latin typeface="Roboto Semi-Bold"/>
              </a:rPr>
              <a:t>Exemplo de Regras:</a:t>
            </a:r>
          </a:p>
          <a:p>
            <a:pPr algn="just" marL="796311" indent="-398156" lvl="1">
              <a:lnSpc>
                <a:spcPts val="4425"/>
              </a:lnSpc>
              <a:buFont typeface="Arial"/>
              <a:buChar char="•"/>
            </a:pPr>
            <a:r>
              <a:rPr lang="en-US" sz="3688">
                <a:solidFill>
                  <a:srgbClr val="000000"/>
                </a:solidFill>
                <a:latin typeface="Roboto"/>
              </a:rPr>
              <a:t>Se a avaliação for excelente, a visualização for alta, o preço for baixo e a compatibilidade com as preferências for altamente compatível, então a recomendação será altamente recomendável.</a:t>
            </a:r>
          </a:p>
          <a:p>
            <a:pPr algn="just" marL="796311" indent="-398156" lvl="1">
              <a:lnSpc>
                <a:spcPts val="4425"/>
              </a:lnSpc>
              <a:buFont typeface="Arial"/>
              <a:buChar char="•"/>
            </a:pPr>
            <a:r>
              <a:rPr lang="en-US" sz="3688">
                <a:solidFill>
                  <a:srgbClr val="000000"/>
                </a:solidFill>
                <a:latin typeface="Roboto"/>
              </a:rPr>
              <a:t>Se a avaliação for ruim, a visualização for baixa, o preço for alto e a compatibilidade com as preferências for não compatível, então a recomendação será não recomendável.</a:t>
            </a:r>
          </a:p>
          <a:p>
            <a:pPr algn="l">
              <a:lnSpc>
                <a:spcPts val="4425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4000498" y="-4000501"/>
            <a:ext cx="10287000" cy="18288003"/>
            <a:chOff x="0" y="0"/>
            <a:chExt cx="13716000" cy="24384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24384000"/>
            </a:xfrm>
            <a:custGeom>
              <a:avLst/>
              <a:gdLst/>
              <a:ahLst/>
              <a:cxnLst/>
              <a:rect r="r" b="b" t="t" l="l"/>
              <a:pathLst>
                <a:path h="24384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24384000"/>
                  </a:lnTo>
                  <a:lnTo>
                    <a:pt x="0" y="24384000"/>
                  </a:lnTo>
                  <a:close/>
                </a:path>
              </a:pathLst>
            </a:custGeom>
            <a:solidFill>
              <a:srgbClr val="1F4E79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2612895" y="4769382"/>
            <a:ext cx="13062202" cy="1903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>
                <a:solidFill>
                  <a:srgbClr val="FFFFFF"/>
                </a:solidFill>
                <a:latin typeface="Roboto Bold"/>
              </a:rPr>
              <a:t>DEMONSTRAÇÃO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278162" y="1976310"/>
            <a:ext cx="1731664" cy="2638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00"/>
              </a:lnSpc>
            </a:pPr>
            <a:r>
              <a:rPr lang="en-US" sz="17250">
                <a:solidFill>
                  <a:srgbClr val="FFFFFF"/>
                </a:solidFill>
                <a:latin typeface="Roboto"/>
              </a:rPr>
              <a:t>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DAF_mQUPlLg</dc:identifier>
  <dcterms:modified xsi:type="dcterms:W3CDTF">2011-08-01T06:04:30Z</dcterms:modified>
  <cp:revision>1</cp:revision>
  <dc:title>APRESENTAÇÃO INTELIGENCIA ARTIFICIAL-1.pptx</dc:title>
</cp:coreProperties>
</file>