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648" r:id="rId2"/>
  </p:sldMasterIdLst>
  <p:notesMasterIdLst>
    <p:notesMasterId r:id="rId25"/>
  </p:notesMasterIdLst>
  <p:handoutMasterIdLst>
    <p:handoutMasterId r:id="rId26"/>
  </p:handoutMasterIdLst>
  <p:sldIdLst>
    <p:sldId id="442" r:id="rId3"/>
    <p:sldId id="413" r:id="rId4"/>
    <p:sldId id="4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428" r:id="rId23"/>
    <p:sldId id="441" r:id="rId24"/>
  </p:sldIdLst>
  <p:sldSz cx="12193588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59511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902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78533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3804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975551" algn="l" defTabSz="119022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3570661" algn="l" defTabSz="119022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4165769" algn="l" defTabSz="119022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4760881" algn="l" defTabSz="119022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23" userDrawn="1">
          <p15:clr>
            <a:srgbClr val="A4A3A4"/>
          </p15:clr>
        </p15:guide>
        <p15:guide id="9" orient="horz" pos="4133" userDrawn="1">
          <p15:clr>
            <a:srgbClr val="A4A3A4"/>
          </p15:clr>
        </p15:guide>
        <p15:guide id="10" pos="38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D82"/>
    <a:srgbClr val="FF3399"/>
    <a:srgbClr val="E3A158"/>
    <a:srgbClr val="FAE7E7"/>
    <a:srgbClr val="F5CCCC"/>
    <a:srgbClr val="E8E9C7"/>
    <a:srgbClr val="CB9FA5"/>
    <a:srgbClr val="9E7EB9"/>
    <a:srgbClr val="4B5766"/>
    <a:srgbClr val="006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513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>
        <p:guide orient="horz" pos="323"/>
        <p:guide orient="horz" pos="4133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298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4BA61-D693-446C-BCAC-5F3EF9C6A050}" type="datetimeFigureOut">
              <a:rPr lang="pt-PT" smtClean="0"/>
              <a:t>27/01/2020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1AC03-C3FD-49CB-9ABE-C31FC7FD76D2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8176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EEE3646-054B-4878-81D2-5928CD7149EF}" type="datetimeFigureOut">
              <a:rPr lang="pt-PT"/>
              <a:pPr>
                <a:defRPr/>
              </a:pPr>
              <a:t>27/01/2020</a:t>
            </a:fld>
            <a:endParaRPr lang="pt-P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B95A71-8D91-4711-AA4D-D44C2568639F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643653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62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595110" algn="l" rtl="0" eaLnBrk="0" fontAlgn="base" hangingPunct="0">
      <a:spcBef>
        <a:spcPct val="30000"/>
      </a:spcBef>
      <a:spcAft>
        <a:spcPct val="0"/>
      </a:spcAft>
      <a:defRPr sz="1562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90220" algn="l" rtl="0" eaLnBrk="0" fontAlgn="base" hangingPunct="0">
      <a:spcBef>
        <a:spcPct val="30000"/>
      </a:spcBef>
      <a:spcAft>
        <a:spcPct val="0"/>
      </a:spcAft>
      <a:defRPr sz="1562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785330" algn="l" rtl="0" eaLnBrk="0" fontAlgn="base" hangingPunct="0">
      <a:spcBef>
        <a:spcPct val="30000"/>
      </a:spcBef>
      <a:spcAft>
        <a:spcPct val="0"/>
      </a:spcAft>
      <a:defRPr sz="1562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380440" algn="l" rtl="0" eaLnBrk="0" fontAlgn="base" hangingPunct="0">
      <a:spcBef>
        <a:spcPct val="30000"/>
      </a:spcBef>
      <a:spcAft>
        <a:spcPct val="0"/>
      </a:spcAft>
      <a:defRPr sz="1562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975551" algn="l" defTabSz="1190220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6pPr>
    <a:lvl7pPr marL="3570661" algn="l" defTabSz="1190220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7pPr>
    <a:lvl8pPr marL="4165769" algn="l" defTabSz="1190220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8pPr>
    <a:lvl9pPr marL="4760881" algn="l" defTabSz="1190220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B95A71-8D91-4711-AA4D-D44C2568639F}" type="slidenum">
              <a:rPr lang="pt-PT" altLang="pt-PT" smtClean="0"/>
              <a:pPr>
                <a:defRPr/>
              </a:pPr>
              <a:t>1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09158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B95A71-8D91-4711-AA4D-D44C2568639F}" type="slidenum">
              <a:rPr lang="pt-PT" altLang="pt-PT" smtClean="0"/>
              <a:pPr>
                <a:defRPr/>
              </a:pPr>
              <a:t>2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21951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B95A71-8D91-4711-AA4D-D44C2568639F}" type="slidenum">
              <a:rPr lang="pt-PT" altLang="pt-PT" smtClean="0"/>
              <a:pPr>
                <a:defRPr/>
              </a:pPr>
              <a:t>3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41104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48" y="2909304"/>
            <a:ext cx="4099052" cy="9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5507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3588" cy="3429000"/>
          </a:xfrm>
          <a:prstGeom prst="rect">
            <a:avLst/>
          </a:prstGeom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3749677"/>
            <a:ext cx="5638800" cy="1304923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sz="2800"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1800" b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 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4500" y="5080001"/>
            <a:ext cx="5645151" cy="1041400"/>
          </a:xfrm>
          <a:prstGeom prst="rect">
            <a:avLst/>
          </a:prstGeom>
        </p:spPr>
        <p:txBody>
          <a:bodyPr lIns="0" rIns="0" numCol="1" spcCol="360000"/>
          <a:lstStyle>
            <a:lvl1pPr algn="just">
              <a:spcBef>
                <a:spcPts val="0"/>
              </a:spcBef>
              <a:spcAft>
                <a:spcPts val="1200"/>
              </a:spcAft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 example</a:t>
            </a:r>
            <a:endParaRPr lang="en-GB" dirty="0"/>
          </a:p>
        </p:txBody>
      </p:sp>
      <p:sp>
        <p:nvSpPr>
          <p:cNvPr id="9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6743700" y="4032250"/>
            <a:ext cx="2051050" cy="167005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8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972550" y="4032250"/>
            <a:ext cx="2051050" cy="1670050"/>
          </a:xfrm>
          <a:prstGeom prst="rect">
            <a:avLst/>
          </a:prstGeom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22366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2">
    <p:bg>
      <p:bgPr>
        <a:solidFill>
          <a:srgbClr val="DC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33850" y="2786063"/>
            <a:ext cx="7651750" cy="1417637"/>
          </a:xfrm>
          <a:prstGeom prst="rect">
            <a:avLst/>
          </a:prstGeom>
        </p:spPr>
        <p:txBody>
          <a:bodyPr lIns="0" rIns="0" anchor="ctr"/>
          <a:lstStyle>
            <a:lvl1pPr algn="l">
              <a:lnSpc>
                <a:spcPct val="80000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Sub chapter title example</a:t>
            </a:r>
            <a:br>
              <a:rPr lang="en-GB" noProof="0" dirty="0"/>
            </a:br>
            <a:r>
              <a:rPr lang="en-GB" noProof="0" dirty="0"/>
              <a:t>second line example</a:t>
            </a:r>
          </a:p>
        </p:txBody>
      </p:sp>
      <p:sp>
        <p:nvSpPr>
          <p:cNvPr id="6" name="Oval 4"/>
          <p:cNvSpPr>
            <a:spLocks noChangeAspect="1"/>
          </p:cNvSpPr>
          <p:nvPr userDrawn="1"/>
        </p:nvSpPr>
        <p:spPr>
          <a:xfrm>
            <a:off x="1588341" y="2743572"/>
            <a:ext cx="701305" cy="1406695"/>
          </a:xfrm>
          <a:custGeom>
            <a:avLst/>
            <a:gdLst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1560042"/>
              <a:gd name="connsiteY0" fmla="*/ 1554523 h 3109046"/>
              <a:gd name="connsiteX1" fmla="*/ 1554523 w 1560042"/>
              <a:gd name="connsiteY1" fmla="*/ 0 h 3109046"/>
              <a:gd name="connsiteX2" fmla="*/ 1559646 w 1560042"/>
              <a:gd name="connsiteY2" fmla="*/ 1859323 h 3109046"/>
              <a:gd name="connsiteX3" fmla="*/ 1554523 w 1560042"/>
              <a:gd name="connsiteY3" fmla="*/ 3109046 h 3109046"/>
              <a:gd name="connsiteX4" fmla="*/ 0 w 1560042"/>
              <a:gd name="connsiteY4" fmla="*/ 1554523 h 310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042" h="3109046">
                <a:moveTo>
                  <a:pt x="0" y="1554523"/>
                </a:moveTo>
                <a:cubicBezTo>
                  <a:pt x="0" y="695984"/>
                  <a:pt x="695984" y="0"/>
                  <a:pt x="1554523" y="0"/>
                </a:cubicBezTo>
                <a:cubicBezTo>
                  <a:pt x="1562162" y="1371600"/>
                  <a:pt x="1559646" y="1000784"/>
                  <a:pt x="1559646" y="1859323"/>
                </a:cubicBezTo>
                <a:cubicBezTo>
                  <a:pt x="1559646" y="2717862"/>
                  <a:pt x="1562162" y="2499446"/>
                  <a:pt x="1554523" y="3109046"/>
                </a:cubicBezTo>
                <a:cubicBezTo>
                  <a:pt x="695984" y="3109046"/>
                  <a:pt x="0" y="2413062"/>
                  <a:pt x="0" y="15545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Oval 4"/>
          <p:cNvSpPr>
            <a:spLocks noChangeAspect="1"/>
          </p:cNvSpPr>
          <p:nvPr userDrawn="1"/>
        </p:nvSpPr>
        <p:spPr>
          <a:xfrm flipH="1">
            <a:off x="2288244" y="2743572"/>
            <a:ext cx="701305" cy="1406695"/>
          </a:xfrm>
          <a:custGeom>
            <a:avLst/>
            <a:gdLst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1560042"/>
              <a:gd name="connsiteY0" fmla="*/ 1554523 h 3109046"/>
              <a:gd name="connsiteX1" fmla="*/ 1554523 w 1560042"/>
              <a:gd name="connsiteY1" fmla="*/ 0 h 3109046"/>
              <a:gd name="connsiteX2" fmla="*/ 1559646 w 1560042"/>
              <a:gd name="connsiteY2" fmla="*/ 1859323 h 3109046"/>
              <a:gd name="connsiteX3" fmla="*/ 1554523 w 1560042"/>
              <a:gd name="connsiteY3" fmla="*/ 3109046 h 3109046"/>
              <a:gd name="connsiteX4" fmla="*/ 0 w 1560042"/>
              <a:gd name="connsiteY4" fmla="*/ 1554523 h 310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042" h="3109046">
                <a:moveTo>
                  <a:pt x="0" y="1554523"/>
                </a:moveTo>
                <a:cubicBezTo>
                  <a:pt x="0" y="695984"/>
                  <a:pt x="695984" y="0"/>
                  <a:pt x="1554523" y="0"/>
                </a:cubicBezTo>
                <a:cubicBezTo>
                  <a:pt x="1562162" y="1371600"/>
                  <a:pt x="1559646" y="1000784"/>
                  <a:pt x="1559646" y="1859323"/>
                </a:cubicBezTo>
                <a:cubicBezTo>
                  <a:pt x="1559646" y="2717862"/>
                  <a:pt x="1562162" y="2499446"/>
                  <a:pt x="1554523" y="3109046"/>
                </a:cubicBezTo>
                <a:cubicBezTo>
                  <a:pt x="695984" y="3109046"/>
                  <a:pt x="0" y="2413062"/>
                  <a:pt x="0" y="15545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Block Arc 7"/>
          <p:cNvSpPr>
            <a:spLocks noChangeAspect="1"/>
          </p:cNvSpPr>
          <p:nvPr userDrawn="1"/>
        </p:nvSpPr>
        <p:spPr>
          <a:xfrm rot="16200000">
            <a:off x="3109552" y="2754588"/>
            <a:ext cx="1417500" cy="1383750"/>
          </a:xfrm>
          <a:prstGeom prst="blockArc">
            <a:avLst>
              <a:gd name="adj1" fmla="val 10800000"/>
              <a:gd name="adj2" fmla="val 0"/>
              <a:gd name="adj3" fmla="val 24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67" y="254000"/>
            <a:ext cx="1263323" cy="3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3991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Presentation title example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11341100" cy="186213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2400" b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 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4500" y="3556000"/>
            <a:ext cx="11341099" cy="2324100"/>
          </a:xfrm>
          <a:prstGeom prst="rect">
            <a:avLst/>
          </a:prstGeom>
        </p:spPr>
        <p:txBody>
          <a:bodyPr lIns="0" rIns="0" numCol="1" spcCol="360000"/>
          <a:lstStyle>
            <a:lvl1pPr marL="266700" indent="-266700" algn="l">
              <a:spcBef>
                <a:spcPts val="0"/>
              </a:spcBef>
              <a:spcAft>
                <a:spcPts val="300"/>
              </a:spcAft>
              <a:buSzPct val="105000"/>
              <a:buFont typeface="Tahoma" panose="020B0604030504040204" pitchFamily="34" charset="0"/>
              <a:buChar char="●"/>
              <a:defRPr sz="2000">
                <a:solidFill>
                  <a:schemeClr val="tx1"/>
                </a:solidFill>
              </a:defRPr>
            </a:lvl1pPr>
            <a:lvl2pPr marL="723900" indent="-239713">
              <a:buFont typeface="Arial" panose="020B0604020202020204" pitchFamily="34" charset="0"/>
              <a:buChar char="•"/>
              <a:tabLst/>
              <a:defRPr sz="1600"/>
            </a:lvl2pPr>
            <a:lvl3pPr marL="1160463" indent="-258763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177004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Presentation title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6500" y="1465264"/>
            <a:ext cx="10579100" cy="1037930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sz="22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defRPr sz="2400" b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Text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1" y="2857500"/>
            <a:ext cx="11341100" cy="3022600"/>
          </a:xfrm>
          <a:prstGeom prst="rect">
            <a:avLst/>
          </a:prstGeom>
        </p:spPr>
        <p:txBody>
          <a:bodyPr lIns="0" rIns="0" numCol="1" spcCol="360000"/>
          <a:lstStyle>
            <a:lvl1pPr marL="0" indent="0" algn="l">
              <a:spcBef>
                <a:spcPts val="1800"/>
              </a:spcBef>
              <a:spcAft>
                <a:spcPts val="600"/>
              </a:spcAft>
              <a:buSzPct val="110000"/>
              <a:buFont typeface="Tahoma" panose="020B060403050404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marR="0" indent="0" algn="l" defTabSz="89535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2pPr>
            <a:lvl3pPr marL="628650" indent="-17780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Title Example here</a:t>
            </a:r>
          </a:p>
          <a:p>
            <a:pPr lvl="1"/>
            <a:r>
              <a:rPr lang="en-GB" noProof="0" dirty="0"/>
              <a:t>Text here</a:t>
            </a:r>
          </a:p>
          <a:p>
            <a:pPr lvl="2"/>
            <a:r>
              <a:rPr lang="en-GB" noProof="0" dirty="0"/>
              <a:t>Second level</a:t>
            </a:r>
          </a:p>
          <a:p>
            <a:pPr lvl="0"/>
            <a:r>
              <a:rPr lang="en-GB" noProof="0" dirty="0"/>
              <a:t>Title Example here</a:t>
            </a:r>
          </a:p>
          <a:p>
            <a:pPr lvl="1"/>
            <a:r>
              <a:rPr lang="en-GB" noProof="0" dirty="0"/>
              <a:t>Text here</a:t>
            </a:r>
          </a:p>
          <a:p>
            <a:pPr lvl="2"/>
            <a:r>
              <a:rPr lang="en-GB" noProof="0" dirty="0"/>
              <a:t>Second level</a:t>
            </a:r>
          </a:p>
          <a:p>
            <a:pPr lvl="0"/>
            <a:endParaRPr lang="en-GB" noProof="0" dirty="0"/>
          </a:p>
        </p:txBody>
      </p:sp>
      <p:sp>
        <p:nvSpPr>
          <p:cNvPr id="5" name="Oval 4"/>
          <p:cNvSpPr>
            <a:spLocks noChangeAspect="1"/>
          </p:cNvSpPr>
          <p:nvPr userDrawn="1"/>
        </p:nvSpPr>
        <p:spPr>
          <a:xfrm>
            <a:off x="457200" y="1448172"/>
            <a:ext cx="525979" cy="1055021"/>
          </a:xfrm>
          <a:custGeom>
            <a:avLst/>
            <a:gdLst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1560042"/>
              <a:gd name="connsiteY0" fmla="*/ 1554523 h 3109046"/>
              <a:gd name="connsiteX1" fmla="*/ 1554523 w 1560042"/>
              <a:gd name="connsiteY1" fmla="*/ 0 h 3109046"/>
              <a:gd name="connsiteX2" fmla="*/ 1559646 w 1560042"/>
              <a:gd name="connsiteY2" fmla="*/ 1859323 h 3109046"/>
              <a:gd name="connsiteX3" fmla="*/ 1554523 w 1560042"/>
              <a:gd name="connsiteY3" fmla="*/ 3109046 h 3109046"/>
              <a:gd name="connsiteX4" fmla="*/ 0 w 1560042"/>
              <a:gd name="connsiteY4" fmla="*/ 1554523 h 310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042" h="3109046">
                <a:moveTo>
                  <a:pt x="0" y="1554523"/>
                </a:moveTo>
                <a:cubicBezTo>
                  <a:pt x="0" y="695984"/>
                  <a:pt x="695984" y="0"/>
                  <a:pt x="1554523" y="0"/>
                </a:cubicBezTo>
                <a:cubicBezTo>
                  <a:pt x="1562162" y="1371600"/>
                  <a:pt x="1559646" y="1000784"/>
                  <a:pt x="1559646" y="1859323"/>
                </a:cubicBezTo>
                <a:cubicBezTo>
                  <a:pt x="1559646" y="2717862"/>
                  <a:pt x="1562162" y="2499446"/>
                  <a:pt x="1554523" y="3109046"/>
                </a:cubicBezTo>
                <a:cubicBezTo>
                  <a:pt x="695984" y="3109046"/>
                  <a:pt x="0" y="2413062"/>
                  <a:pt x="0" y="15545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538037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Presentation title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11341100" cy="158273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2400" b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 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4500" y="3136900"/>
            <a:ext cx="11341099" cy="2743200"/>
          </a:xfrm>
          <a:prstGeom prst="rect">
            <a:avLst/>
          </a:prstGeom>
        </p:spPr>
        <p:txBody>
          <a:bodyPr lIns="0" rIns="0" numCol="1" spcCol="36000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110000"/>
              <a:buFont typeface="Tahoma" panose="020B060403050404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660400" indent="0">
              <a:buFont typeface="Arial" charset="0"/>
              <a:buNone/>
              <a:tabLst/>
              <a:defRPr sz="11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5421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Presentation title example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11341100" cy="68103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Title Example here second line 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4500" y="2336800"/>
            <a:ext cx="11341099" cy="3543300"/>
          </a:xfrm>
          <a:prstGeom prst="rect">
            <a:avLst/>
          </a:prstGeom>
        </p:spPr>
        <p:txBody>
          <a:bodyPr lIns="0" rIns="0" numCol="1" spcCol="36000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110000"/>
              <a:buFont typeface="Tahoma" panose="020B060403050404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660400" indent="0">
              <a:buFont typeface="Arial" charset="0"/>
              <a:buNone/>
              <a:tabLst/>
              <a:defRPr sz="11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4884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Presentation title example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1"/>
          </p:nvPr>
        </p:nvSpPr>
        <p:spPr>
          <a:xfrm>
            <a:off x="444501" y="1473199"/>
            <a:ext cx="11341100" cy="441166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400" b="0"/>
            </a:lvl1pPr>
          </a:lstStyle>
          <a:p>
            <a:r>
              <a:rPr lang="en-US" noProof="0"/>
              <a:t>Click icon to add table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261177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Presentation title example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5429250" cy="186213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2400" b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 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4500" y="3556000"/>
            <a:ext cx="5429251" cy="2120900"/>
          </a:xfrm>
          <a:prstGeom prst="rect">
            <a:avLst/>
          </a:prstGeom>
        </p:spPr>
        <p:txBody>
          <a:bodyPr lIns="0" rIns="0" numCol="1" spcCol="360000"/>
          <a:lstStyle>
            <a:lvl1pPr algn="just">
              <a:spcBef>
                <a:spcPts val="0"/>
              </a:spcBef>
              <a:spcAft>
                <a:spcPts val="1200"/>
              </a:spcAft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6388100" y="1465263"/>
            <a:ext cx="5397500" cy="421163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6518460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ar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Presentation title example</a:t>
            </a:r>
            <a:endParaRPr lang="en-GB" noProof="0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1" y="1465263"/>
            <a:ext cx="5684002" cy="1716087"/>
          </a:xfrm>
          <a:prstGeom prst="rect">
            <a:avLst/>
          </a:prstGeom>
        </p:spPr>
        <p:txBody>
          <a:bodyPr lIns="0" rIns="0" numCol="1" spcCol="360000"/>
          <a:lstStyle>
            <a:lvl1pPr marL="0" indent="0" algn="l">
              <a:spcBef>
                <a:spcPts val="1800"/>
              </a:spcBef>
              <a:spcAft>
                <a:spcPts val="600"/>
              </a:spcAft>
              <a:buSzPct val="110000"/>
              <a:buFont typeface="Tahoma" panose="020B060403050404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177800" indent="-177800" defTabSz="895350">
              <a:spcBef>
                <a:spcPts val="200"/>
              </a:spcBef>
              <a:buFont typeface="Arial" panose="020B0604020202020204" pitchFamily="34" charset="0"/>
              <a:buChar char="•"/>
              <a:defRPr sz="1400"/>
            </a:lvl2pPr>
            <a:lvl3pPr marL="355600" indent="-177800">
              <a:buFont typeface="Arial" panose="020B0604020202020204" pitchFamily="34" charset="0"/>
              <a:buChar char="•"/>
              <a:tabLst>
                <a:tab pos="355600" algn="l"/>
              </a:tabLs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Title Example here</a:t>
            </a:r>
          </a:p>
          <a:p>
            <a:pPr lvl="1"/>
            <a:r>
              <a:rPr lang="en-GB" noProof="0" dirty="0"/>
              <a:t>Text here</a:t>
            </a:r>
          </a:p>
          <a:p>
            <a:pPr lvl="2"/>
            <a:r>
              <a:rPr lang="en-GB" noProof="0" dirty="0"/>
              <a:t>Second Level</a:t>
            </a:r>
          </a:p>
          <a:p>
            <a:pPr lvl="0"/>
            <a:endParaRPr lang="en-GB" noProof="0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6388100" y="1465263"/>
            <a:ext cx="5397500" cy="483393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55613" y="3378200"/>
            <a:ext cx="1438311" cy="144000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011362" y="3378200"/>
            <a:ext cx="1440000" cy="144000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3568702" y="3390900"/>
            <a:ext cx="1440000" cy="144000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62674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Presentation title example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3479800" cy="150018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sz="28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1200"/>
              </a:spcBef>
              <a:defRPr sz="1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</a:t>
            </a:r>
          </a:p>
          <a:p>
            <a:pPr lvl="1"/>
            <a:r>
              <a:rPr lang="en-GB" noProof="0" dirty="0"/>
              <a:t>Text here</a:t>
            </a: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3"/>
          </p:nvPr>
        </p:nvSpPr>
        <p:spPr>
          <a:xfrm>
            <a:off x="3619500" y="927100"/>
            <a:ext cx="8166100" cy="52895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400"/>
            </a:lvl1pPr>
          </a:lstStyle>
          <a:p>
            <a:r>
              <a:rPr lang="en-US" noProof="0"/>
              <a:t>Click icon to add SmartArt graphic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158900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1" y="1675652"/>
            <a:ext cx="8740782" cy="1492997"/>
          </a:xfrm>
          <a:prstGeom prst="rect">
            <a:avLst/>
          </a:prstGeom>
        </p:spPr>
        <p:txBody>
          <a:bodyPr lIns="0" rIns="0" anchor="t" anchorCtr="0"/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Presentation title</a:t>
            </a:r>
            <a:br>
              <a:rPr lang="en-GB" noProof="0" dirty="0"/>
            </a:br>
            <a:r>
              <a:rPr lang="en-GB" noProof="0" dirty="0"/>
              <a:t>example second line</a:t>
            </a:r>
          </a:p>
        </p:txBody>
      </p:sp>
      <p:sp>
        <p:nvSpPr>
          <p:cNvPr id="4" name="Oval 4"/>
          <p:cNvSpPr/>
          <p:nvPr userDrawn="1"/>
        </p:nvSpPr>
        <p:spPr>
          <a:xfrm>
            <a:off x="1270000" y="1847103"/>
            <a:ext cx="1560042" cy="3109046"/>
          </a:xfrm>
          <a:custGeom>
            <a:avLst/>
            <a:gdLst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1560042"/>
              <a:gd name="connsiteY0" fmla="*/ 1554523 h 3109046"/>
              <a:gd name="connsiteX1" fmla="*/ 1554523 w 1560042"/>
              <a:gd name="connsiteY1" fmla="*/ 0 h 3109046"/>
              <a:gd name="connsiteX2" fmla="*/ 1559646 w 1560042"/>
              <a:gd name="connsiteY2" fmla="*/ 1859323 h 3109046"/>
              <a:gd name="connsiteX3" fmla="*/ 1554523 w 1560042"/>
              <a:gd name="connsiteY3" fmla="*/ 3109046 h 3109046"/>
              <a:gd name="connsiteX4" fmla="*/ 0 w 1560042"/>
              <a:gd name="connsiteY4" fmla="*/ 1554523 h 310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042" h="3109046">
                <a:moveTo>
                  <a:pt x="0" y="1554523"/>
                </a:moveTo>
                <a:cubicBezTo>
                  <a:pt x="0" y="695984"/>
                  <a:pt x="695984" y="0"/>
                  <a:pt x="1554523" y="0"/>
                </a:cubicBezTo>
                <a:cubicBezTo>
                  <a:pt x="1562162" y="1371600"/>
                  <a:pt x="1559646" y="1000784"/>
                  <a:pt x="1559646" y="1859323"/>
                </a:cubicBezTo>
                <a:cubicBezTo>
                  <a:pt x="1559646" y="2717862"/>
                  <a:pt x="1562162" y="2499446"/>
                  <a:pt x="1554523" y="3109046"/>
                </a:cubicBezTo>
                <a:cubicBezTo>
                  <a:pt x="695984" y="3109046"/>
                  <a:pt x="0" y="2413062"/>
                  <a:pt x="0" y="15545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4006850"/>
            <a:ext cx="8740775" cy="1044549"/>
          </a:xfrm>
          <a:prstGeom prst="rect">
            <a:avLst/>
          </a:prstGeom>
        </p:spPr>
        <p:txBody>
          <a:bodyPr wrap="none" lIns="0" rIns="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b="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noProof="0" dirty="0"/>
              <a:t>Subtitle example</a:t>
            </a:r>
          </a:p>
          <a:p>
            <a:pPr lvl="0"/>
            <a:r>
              <a:rPr lang="en-GB" noProof="0" dirty="0"/>
              <a:t>Second line example</a:t>
            </a:r>
          </a:p>
        </p:txBody>
      </p:sp>
    </p:spTree>
    <p:extLst>
      <p:ext uri="{BB962C8B-B14F-4D97-AF65-F5344CB8AC3E}">
        <p14:creationId xmlns:p14="http://schemas.microsoft.com/office/powerpoint/2010/main" val="242118421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Presentation title example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4514850" cy="108108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sz="20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14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</a:t>
            </a:r>
          </a:p>
          <a:p>
            <a:pPr lvl="1"/>
            <a:r>
              <a:rPr lang="en-GB" noProof="0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7377678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227263"/>
            <a:ext cx="9550400" cy="2427288"/>
          </a:xfrm>
          <a:prstGeom prst="rect">
            <a:avLst/>
          </a:prstGeom>
        </p:spPr>
        <p:txBody>
          <a:bodyPr lIns="0" rIns="0" anchor="ctr"/>
          <a:lstStyle>
            <a:lvl1pPr algn="ctr">
              <a:lnSpc>
                <a:spcPct val="90000"/>
              </a:lnSpc>
              <a:defRPr sz="5400" b="1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start choosing smart</a:t>
            </a:r>
          </a:p>
        </p:txBody>
      </p:sp>
    </p:spTree>
    <p:extLst>
      <p:ext uri="{BB962C8B-B14F-4D97-AF65-F5344CB8AC3E}">
        <p14:creationId xmlns:p14="http://schemas.microsoft.com/office/powerpoint/2010/main" val="3319636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Presentation title example</a:t>
            </a:r>
          </a:p>
        </p:txBody>
      </p:sp>
    </p:spTree>
    <p:extLst>
      <p:ext uri="{BB962C8B-B14F-4D97-AF65-F5344CB8AC3E}">
        <p14:creationId xmlns:p14="http://schemas.microsoft.com/office/powerpoint/2010/main" val="2492884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Presentation title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1" y="1460500"/>
            <a:ext cx="11341100" cy="4584700"/>
          </a:xfrm>
          <a:prstGeom prst="rect">
            <a:avLst/>
          </a:prstGeom>
        </p:spPr>
        <p:txBody>
          <a:bodyPr lIns="0" rIns="0"/>
          <a:lstStyle>
            <a:lvl1pPr marL="0" indent="0">
              <a:spcBef>
                <a:spcPts val="1600"/>
              </a:spcBef>
              <a:buClr>
                <a:schemeClr val="accent1"/>
              </a:buClr>
              <a:buFont typeface="+mj-lt"/>
              <a:buNone/>
              <a:tabLst>
                <a:tab pos="9540000" algn="r"/>
              </a:tabLst>
              <a:defRPr sz="2800" b="1"/>
            </a:lvl1pPr>
            <a:lvl2pPr marL="0" indent="0">
              <a:spcBef>
                <a:spcPts val="300"/>
              </a:spcBef>
              <a:tabLst>
                <a:tab pos="9540000" algn="r"/>
              </a:tabLst>
              <a:defRPr sz="20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01 Chapter example	04</a:t>
            </a:r>
          </a:p>
          <a:p>
            <a:pPr lvl="1"/>
            <a:r>
              <a:rPr lang="en-GB" noProof="0" dirty="0"/>
              <a:t>Subject example	05</a:t>
            </a:r>
          </a:p>
        </p:txBody>
      </p:sp>
    </p:spTree>
    <p:extLst>
      <p:ext uri="{BB962C8B-B14F-4D97-AF65-F5344CB8AC3E}">
        <p14:creationId xmlns:p14="http://schemas.microsoft.com/office/powerpoint/2010/main" val="2843670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66146" y="1707403"/>
            <a:ext cx="5743583" cy="101674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000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Chapter title example</a:t>
            </a:r>
            <a:br>
              <a:rPr lang="en-GB" noProof="0" dirty="0"/>
            </a:br>
            <a:r>
              <a:rPr lang="en-GB" noProof="0" dirty="0"/>
              <a:t>second line example</a:t>
            </a:r>
          </a:p>
        </p:txBody>
      </p:sp>
      <p:sp>
        <p:nvSpPr>
          <p:cNvPr id="4" name="Oval 4"/>
          <p:cNvSpPr/>
          <p:nvPr userDrawn="1"/>
        </p:nvSpPr>
        <p:spPr>
          <a:xfrm>
            <a:off x="1270000" y="1847103"/>
            <a:ext cx="1560042" cy="3109046"/>
          </a:xfrm>
          <a:custGeom>
            <a:avLst/>
            <a:gdLst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1560042"/>
              <a:gd name="connsiteY0" fmla="*/ 1554523 h 3109046"/>
              <a:gd name="connsiteX1" fmla="*/ 1554523 w 1560042"/>
              <a:gd name="connsiteY1" fmla="*/ 0 h 3109046"/>
              <a:gd name="connsiteX2" fmla="*/ 1559646 w 1560042"/>
              <a:gd name="connsiteY2" fmla="*/ 1859323 h 3109046"/>
              <a:gd name="connsiteX3" fmla="*/ 1554523 w 1560042"/>
              <a:gd name="connsiteY3" fmla="*/ 3109046 h 3109046"/>
              <a:gd name="connsiteX4" fmla="*/ 0 w 1560042"/>
              <a:gd name="connsiteY4" fmla="*/ 1554523 h 310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042" h="3109046">
                <a:moveTo>
                  <a:pt x="0" y="1554523"/>
                </a:moveTo>
                <a:cubicBezTo>
                  <a:pt x="0" y="695984"/>
                  <a:pt x="695984" y="0"/>
                  <a:pt x="1554523" y="0"/>
                </a:cubicBezTo>
                <a:cubicBezTo>
                  <a:pt x="1562162" y="1371600"/>
                  <a:pt x="1559646" y="1000784"/>
                  <a:pt x="1559646" y="1859323"/>
                </a:cubicBezTo>
                <a:cubicBezTo>
                  <a:pt x="1559646" y="2717862"/>
                  <a:pt x="1562162" y="2499446"/>
                  <a:pt x="1554523" y="3109046"/>
                </a:cubicBezTo>
                <a:cubicBezTo>
                  <a:pt x="695984" y="3109046"/>
                  <a:pt x="0" y="2413062"/>
                  <a:pt x="0" y="1554523"/>
                </a:cubicBezTo>
                <a:close/>
              </a:path>
            </a:pathLst>
          </a:custGeom>
          <a:solidFill>
            <a:srgbClr val="DC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66144" y="2927923"/>
            <a:ext cx="5743578" cy="775802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noProof="0" dirty="0"/>
              <a:t>Subtitle example</a:t>
            </a:r>
          </a:p>
          <a:p>
            <a:pPr lvl="0"/>
            <a:r>
              <a:rPr lang="en-GB" noProof="0" dirty="0"/>
              <a:t>Second line example</a:t>
            </a:r>
          </a:p>
        </p:txBody>
      </p:sp>
    </p:spTree>
    <p:extLst>
      <p:ext uri="{BB962C8B-B14F-4D97-AF65-F5344CB8AC3E}">
        <p14:creationId xmlns:p14="http://schemas.microsoft.com/office/powerpoint/2010/main" val="21246033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501" y="1833563"/>
            <a:ext cx="11341100" cy="2427288"/>
          </a:xfrm>
          <a:prstGeom prst="rect">
            <a:avLst/>
          </a:prstGeom>
        </p:spPr>
        <p:txBody>
          <a:bodyPr lIns="0" rIns="0" anchor="ctr"/>
          <a:lstStyle>
            <a:lvl1pPr algn="l">
              <a:lnSpc>
                <a:spcPct val="9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Big word idea</a:t>
            </a:r>
            <a:br>
              <a:rPr lang="en-GB" noProof="0" dirty="0"/>
            </a:br>
            <a:r>
              <a:rPr lang="en-GB" noProof="0" dirty="0"/>
              <a:t>to communicate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Presentation title example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651500" y="4451350"/>
            <a:ext cx="6134100" cy="1225550"/>
          </a:xfrm>
          <a:prstGeom prst="rect">
            <a:avLst/>
          </a:prstGeom>
        </p:spPr>
        <p:txBody>
          <a:bodyPr lIns="0" r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03741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Presentation title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81750" y="1465263"/>
            <a:ext cx="5403850" cy="4211637"/>
          </a:xfrm>
          <a:prstGeom prst="rect">
            <a:avLst/>
          </a:prstGeom>
        </p:spPr>
        <p:txBody>
          <a:bodyPr lIns="0" rIns="0"/>
          <a:lstStyle>
            <a:lvl1pPr algn="just">
              <a:spcBef>
                <a:spcPts val="0"/>
              </a:spcBef>
              <a:spcAft>
                <a:spcPts val="1200"/>
              </a:spcAft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5073650" cy="216058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2400" b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18026" y="3129303"/>
            <a:ext cx="2737115" cy="27383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30723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Presentation title example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4501" y="2584450"/>
            <a:ext cx="11341100" cy="3092450"/>
          </a:xfrm>
          <a:prstGeom prst="rect">
            <a:avLst/>
          </a:prstGeom>
        </p:spPr>
        <p:txBody>
          <a:bodyPr lIns="0" rIns="0" numCol="2" spcCol="360000"/>
          <a:lstStyle>
            <a:lvl1pPr algn="just">
              <a:spcBef>
                <a:spcPts val="0"/>
              </a:spcBef>
              <a:spcAft>
                <a:spcPts val="1200"/>
              </a:spcAft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5651500" cy="1100137"/>
          </a:xfrm>
          <a:prstGeom prst="rect">
            <a:avLst/>
          </a:prstGeom>
        </p:spPr>
        <p:txBody>
          <a:bodyPr lIns="0" rIns="0"/>
          <a:lstStyle>
            <a:lvl1pPr algn="just">
              <a:lnSpc>
                <a:spcPct val="90000"/>
              </a:lnSpc>
              <a:spcBef>
                <a:spcPts val="0"/>
              </a:spcBef>
              <a:defRPr sz="16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16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Title Example here second line 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</p:spTree>
    <p:extLst>
      <p:ext uri="{BB962C8B-B14F-4D97-AF65-F5344CB8AC3E}">
        <p14:creationId xmlns:p14="http://schemas.microsoft.com/office/powerpoint/2010/main" val="23763124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Presentation title example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5429250" cy="186213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2400" b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 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380924" y="1465263"/>
            <a:ext cx="5404675" cy="4212000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4500" y="3556000"/>
            <a:ext cx="5429251" cy="2120900"/>
          </a:xfrm>
          <a:prstGeom prst="rect">
            <a:avLst/>
          </a:prstGeom>
        </p:spPr>
        <p:txBody>
          <a:bodyPr lIns="0" rIns="0" numCol="1" spcCol="360000"/>
          <a:lstStyle>
            <a:lvl1pPr algn="just">
              <a:spcBef>
                <a:spcPts val="0"/>
              </a:spcBef>
              <a:spcAft>
                <a:spcPts val="1200"/>
              </a:spcAft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9169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02349" y="1476376"/>
            <a:ext cx="5683251" cy="186213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2400" b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 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43550" cy="6858000"/>
          </a:xfrm>
          <a:prstGeom prst="rect">
            <a:avLst/>
          </a:prstGeom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02350" y="3492501"/>
            <a:ext cx="5683249" cy="1041400"/>
          </a:xfrm>
          <a:prstGeom prst="rect">
            <a:avLst/>
          </a:prstGeom>
        </p:spPr>
        <p:txBody>
          <a:bodyPr lIns="0" rIns="0" numCol="1" spcCol="360000"/>
          <a:lstStyle>
            <a:lvl1pPr algn="just"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 example</a:t>
            </a:r>
            <a:endParaRPr lang="en-GB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102350" y="4826000"/>
            <a:ext cx="2051050" cy="1670050"/>
          </a:xfrm>
          <a:prstGeom prst="rect">
            <a:avLst/>
          </a:prstGeom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31200" y="4826000"/>
            <a:ext cx="2051050" cy="1670050"/>
          </a:xfrm>
          <a:prstGeom prst="rect">
            <a:avLst/>
          </a:prstGeom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106311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48" y="2909304"/>
            <a:ext cx="4099052" cy="96622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-4059043" y="493651"/>
            <a:ext cx="3679902" cy="1345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0000" tIns="90000" rIns="90000" bIns="9000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050" b="1" dirty="0">
                <a:solidFill>
                  <a:schemeClr val="accent6"/>
                </a:solidFill>
                <a:latin typeface="+mn-lt"/>
              </a:rPr>
              <a:t>INTERNAL USE | Celfocus © 2017 – All rights reserved.</a:t>
            </a:r>
          </a:p>
          <a:p>
            <a:pPr>
              <a:lnSpc>
                <a:spcPct val="120000"/>
              </a:lnSpc>
            </a:pPr>
            <a:r>
              <a:rPr lang="en-US" sz="1050" dirty="0">
                <a:latin typeface="+mn-lt"/>
              </a:rPr>
              <a:t>is your default classification label.</a:t>
            </a:r>
          </a:p>
          <a:p>
            <a:pPr>
              <a:lnSpc>
                <a:spcPct val="120000"/>
              </a:lnSpc>
            </a:pPr>
            <a:endParaRPr lang="en-US" sz="1050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sz="1050" dirty="0">
                <a:latin typeface="+mn-lt"/>
              </a:rPr>
              <a:t>If this document shall be classified differently </a:t>
            </a:r>
            <a:r>
              <a:rPr lang="en-US" sz="1050" b="1" dirty="0">
                <a:solidFill>
                  <a:schemeClr val="accent6"/>
                </a:solidFill>
                <a:latin typeface="+mn-lt"/>
              </a:rPr>
              <a:t>please replace</a:t>
            </a:r>
            <a:r>
              <a:rPr lang="en-US" sz="1050" dirty="0">
                <a:latin typeface="+mn-lt"/>
              </a:rPr>
              <a:t> INTERNAL USE for CONFIDENTIAL, RESTRICTED </a:t>
            </a:r>
            <a:br>
              <a:rPr lang="en-US" sz="1050" dirty="0">
                <a:latin typeface="+mn-lt"/>
              </a:rPr>
            </a:br>
            <a:r>
              <a:rPr lang="en-US" sz="1050" dirty="0">
                <a:latin typeface="+mn-lt"/>
              </a:rPr>
              <a:t>or PUBLIC, accordingly, </a:t>
            </a:r>
            <a:r>
              <a:rPr lang="en-US" sz="1050" b="1" dirty="0">
                <a:solidFill>
                  <a:schemeClr val="accent6"/>
                </a:solidFill>
                <a:latin typeface="+mn-lt"/>
              </a:rPr>
              <a:t>on slide 1 and</a:t>
            </a:r>
            <a:r>
              <a:rPr lang="en-US" sz="1050" b="1" baseline="0" dirty="0">
                <a:solidFill>
                  <a:schemeClr val="accent6"/>
                </a:solidFill>
                <a:latin typeface="+mn-lt"/>
              </a:rPr>
              <a:t> 2</a:t>
            </a:r>
            <a:r>
              <a:rPr lang="en-US" sz="1050" baseline="0" dirty="0">
                <a:latin typeface="+mn-lt"/>
              </a:rPr>
              <a:t>.</a:t>
            </a:r>
            <a:endParaRPr lang="en-US" sz="1050" b="0" kern="1200" dirty="0">
              <a:solidFill>
                <a:schemeClr val="tx2"/>
              </a:solidFill>
              <a:latin typeface="+mn-lt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0" y="6476610"/>
            <a:ext cx="2539922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GB" sz="800" b="1" noProof="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INTERNAL USE </a:t>
            </a:r>
            <a:r>
              <a:rPr lang="en-GB" sz="800" b="0" noProof="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| Celfocus © 2018 – All rights</a:t>
            </a:r>
            <a:r>
              <a:rPr lang="en-GB" sz="800" b="0" baseline="0" noProof="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 reserved</a:t>
            </a:r>
            <a:endParaRPr lang="en-GB" sz="800" b="0" noProof="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1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>
    <p:fade/>
  </p:transition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74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620819"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</a:defRPr>
      </a:lvl6pPr>
      <a:lvl7pPr marL="1241635"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</a:defRPr>
      </a:lvl7pPr>
      <a:lvl8pPr marL="1862454"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</a:defRPr>
      </a:lvl8pPr>
      <a:lvl9pPr marL="2483271"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0607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sz="3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7785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62455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483271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104090" indent="0" algn="l" defTabSz="1241635" rtl="0" eaLnBrk="1" latinLnBrk="0" hangingPunct="1">
        <a:spcBef>
          <a:spcPct val="20000"/>
        </a:spcBef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3724907" indent="0" algn="l" defTabSz="1241635" rtl="0" eaLnBrk="1" latinLnBrk="0" hangingPunct="1">
        <a:spcBef>
          <a:spcPct val="20000"/>
        </a:spcBef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4345725" indent="0" algn="l" defTabSz="1241635" rtl="0" eaLnBrk="1" latinLnBrk="0" hangingPunct="1">
        <a:spcBef>
          <a:spcPct val="20000"/>
        </a:spcBef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4966543" indent="0" algn="l" defTabSz="1241635" rtl="0" eaLnBrk="1" latinLnBrk="0" hangingPunct="1">
        <a:spcBef>
          <a:spcPct val="20000"/>
        </a:spcBef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1pPr>
      <a:lvl2pPr marL="620819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2pPr>
      <a:lvl3pPr marL="1241635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3pPr>
      <a:lvl4pPr marL="1862454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4pPr>
      <a:lvl5pPr marL="2483271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5pPr>
      <a:lvl6pPr marL="3104090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6pPr>
      <a:lvl7pPr marL="3724907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7pPr>
      <a:lvl8pPr marL="4345725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8pPr>
      <a:lvl9pPr marL="4966543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3768" y="6242369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7B7CED46-BAB7-4265-8CE7-31C8C98B802D}" type="slidenum">
              <a:rPr lang="en-GB" sz="2400" b="1" i="0" baseline="0" noProof="0" smtClean="0">
                <a:solidFill>
                  <a:schemeClr val="accent1"/>
                </a:solidFill>
                <a:latin typeface="Trebuchet MS" charset="0"/>
                <a:ea typeface="Trebuchet MS" charset="0"/>
                <a:cs typeface="Trebuchet MS" charset="0"/>
              </a:rPr>
              <a:pPr algn="r"/>
              <a:t>‹#›</a:t>
            </a:fld>
            <a:endParaRPr lang="es-ES_tradnl" sz="2400" b="1" i="0" baseline="0" dirty="0">
              <a:solidFill>
                <a:schemeClr val="accent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500" y="302194"/>
            <a:ext cx="7528608" cy="318173"/>
          </a:xfrm>
          <a:prstGeom prst="rect">
            <a:avLst/>
          </a:prstGeom>
        </p:spPr>
        <p:txBody>
          <a:bodyPr vert="horz" wrap="none" lIns="0" tIns="46800" rIns="0" bIns="45720" rtlCol="0" anchor="ctr"/>
          <a:lstStyle>
            <a:lvl1pPr algn="l">
              <a:defRPr sz="2000" b="1" i="0">
                <a:solidFill>
                  <a:schemeClr val="accent5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GB" dirty="0"/>
              <a:t>Presentation title 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67" y="254000"/>
            <a:ext cx="1263323" cy="35309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44500" y="6476610"/>
            <a:ext cx="2539922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GB" sz="800" b="1" noProof="0" dirty="0">
                <a:solidFill>
                  <a:schemeClr val="accent5"/>
                </a:solidFill>
                <a:latin typeface="Trebuchet MS" charset="0"/>
                <a:ea typeface="Trebuchet MS" charset="0"/>
                <a:cs typeface="Trebuchet MS" charset="0"/>
              </a:rPr>
              <a:t>INTERNAL USE </a:t>
            </a:r>
            <a:r>
              <a:rPr lang="en-GB" sz="800" b="0" noProof="0" dirty="0">
                <a:solidFill>
                  <a:schemeClr val="accent5"/>
                </a:solidFill>
                <a:latin typeface="Trebuchet MS" charset="0"/>
                <a:ea typeface="Trebuchet MS" charset="0"/>
                <a:cs typeface="Trebuchet MS" charset="0"/>
              </a:rPr>
              <a:t>| Celfocus © 2019 – All rights</a:t>
            </a:r>
            <a:r>
              <a:rPr lang="en-GB" sz="800" b="0" baseline="0" noProof="0" dirty="0">
                <a:solidFill>
                  <a:schemeClr val="accent5"/>
                </a:solidFill>
                <a:latin typeface="Trebuchet MS" charset="0"/>
                <a:ea typeface="Trebuchet MS" charset="0"/>
                <a:cs typeface="Trebuchet MS" charset="0"/>
              </a:rPr>
              <a:t> reserved</a:t>
            </a:r>
            <a:endParaRPr lang="en-GB" sz="800" b="0" noProof="0" dirty="0">
              <a:solidFill>
                <a:schemeClr val="accent5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87" r:id="rId9"/>
    <p:sldLayoutId id="2147483689" r:id="rId10"/>
    <p:sldLayoutId id="2147483690" r:id="rId11"/>
    <p:sldLayoutId id="2147483691" r:id="rId12"/>
    <p:sldLayoutId id="2147483702" r:id="rId13"/>
    <p:sldLayoutId id="2147483703" r:id="rId14"/>
    <p:sldLayoutId id="2147483692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3" r:id="rId21"/>
  </p:sldLayoutIdLst>
  <p:transition>
    <p:fade/>
  </p:transition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74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620819"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</a:defRPr>
      </a:lvl6pPr>
      <a:lvl7pPr marL="1241635"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</a:defRPr>
      </a:lvl7pPr>
      <a:lvl8pPr marL="1862454"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</a:defRPr>
      </a:lvl8pPr>
      <a:lvl9pPr marL="2483271"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0607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sz="3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7785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62455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483271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104090" indent="0" algn="l" defTabSz="1241635" rtl="0" eaLnBrk="1" latinLnBrk="0" hangingPunct="1">
        <a:spcBef>
          <a:spcPct val="20000"/>
        </a:spcBef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3724907" indent="0" algn="l" defTabSz="1241635" rtl="0" eaLnBrk="1" latinLnBrk="0" hangingPunct="1">
        <a:spcBef>
          <a:spcPct val="20000"/>
        </a:spcBef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4345725" indent="0" algn="l" defTabSz="1241635" rtl="0" eaLnBrk="1" latinLnBrk="0" hangingPunct="1">
        <a:spcBef>
          <a:spcPct val="20000"/>
        </a:spcBef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4966543" indent="0" algn="l" defTabSz="1241635" rtl="0" eaLnBrk="1" latinLnBrk="0" hangingPunct="1">
        <a:spcBef>
          <a:spcPct val="20000"/>
        </a:spcBef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1pPr>
      <a:lvl2pPr marL="620819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2pPr>
      <a:lvl3pPr marL="1241635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3pPr>
      <a:lvl4pPr marL="1862454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4pPr>
      <a:lvl5pPr marL="2483271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5pPr>
      <a:lvl6pPr marL="3104090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6pPr>
      <a:lvl7pPr marL="3724907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7pPr>
      <a:lvl8pPr marL="4345725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8pPr>
      <a:lvl9pPr marL="4966543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hyperlink" Target="https://docs.docker.com/install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hyperlink" Target="https://jenkins.io/doc/pipeline/tour/getting-started/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C-CF/training-playgroun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jenkins.io/doc/book/pipeline/syntax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2326" y="5761995"/>
            <a:ext cx="4111062" cy="6924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bg1"/>
                </a:solidFill>
              </a:rPr>
              <a:t>Jenkins - Guided Tour – Hands On</a:t>
            </a:r>
          </a:p>
          <a:p>
            <a:pPr algn="r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Training</a:t>
            </a:r>
            <a:endParaRPr lang="en-GB" sz="20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764179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Jenkins - Guided Tour – Hands 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4500" y="660401"/>
            <a:ext cx="9690099" cy="2412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GB" sz="2000" dirty="0">
                <a:solidFill>
                  <a:schemeClr val="accent1"/>
                </a:solidFill>
                <a:latin typeface="+mn-lt"/>
              </a:rPr>
              <a:t>Running Multiple Steps </a:t>
            </a:r>
            <a:r>
              <a:rPr lang="pt-PT" sz="2000" dirty="0"/>
              <a:t>Exercises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3CA7FA-39D3-4569-B682-E3BF6C26DA50}"/>
              </a:ext>
            </a:extLst>
          </p:cNvPr>
          <p:cNvSpPr txBox="1">
            <a:spLocks/>
          </p:cNvSpPr>
          <p:nvPr/>
        </p:nvSpPr>
        <p:spPr>
          <a:xfrm>
            <a:off x="463159" y="2822823"/>
            <a:ext cx="10854871" cy="1105349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06 – Multiple Agents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with a stage that prints maven version and </a:t>
            </a:r>
            <a:r>
              <a:rPr lang="en-US" sz="1400" b="1" dirty="0">
                <a:solidFill>
                  <a:srgbClr val="FF0000"/>
                </a:solidFill>
              </a:rPr>
              <a:t>another</a:t>
            </a:r>
            <a:r>
              <a:rPr lang="en-US" sz="1400" dirty="0"/>
              <a:t> that prints </a:t>
            </a:r>
            <a:r>
              <a:rPr lang="en-US" sz="1400" dirty="0" err="1"/>
              <a:t>npm</a:t>
            </a:r>
            <a:r>
              <a:rPr lang="en-US" sz="1400" dirty="0"/>
              <a:t> version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09C317E-4DAB-434F-83C7-54B93BCE33E1}"/>
              </a:ext>
            </a:extLst>
          </p:cNvPr>
          <p:cNvSpPr txBox="1">
            <a:spLocks/>
          </p:cNvSpPr>
          <p:nvPr/>
        </p:nvSpPr>
        <p:spPr>
          <a:xfrm>
            <a:off x="463159" y="4983395"/>
            <a:ext cx="10854871" cy="824909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08 – Parallel Stages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will </a:t>
            </a:r>
            <a:r>
              <a:rPr lang="en-US" sz="1400" b="1" dirty="0">
                <a:solidFill>
                  <a:srgbClr val="FF0000"/>
                </a:solidFill>
              </a:rPr>
              <a:t>simultaneously</a:t>
            </a:r>
            <a:r>
              <a:rPr lang="en-US" sz="1400" dirty="0"/>
              <a:t> print maven version and </a:t>
            </a:r>
            <a:r>
              <a:rPr lang="en-US" sz="1400" dirty="0" err="1"/>
              <a:t>npm</a:t>
            </a:r>
            <a:r>
              <a:rPr lang="en-US" sz="1400" dirty="0"/>
              <a:t> version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6AE0155-CED8-457F-BAE2-0E9CBEA4F7E5}"/>
              </a:ext>
            </a:extLst>
          </p:cNvPr>
          <p:cNvSpPr txBox="1">
            <a:spLocks/>
          </p:cNvSpPr>
          <p:nvPr/>
        </p:nvSpPr>
        <p:spPr>
          <a:xfrm>
            <a:off x="463159" y="3884458"/>
            <a:ext cx="10854871" cy="824910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07 – Nested Stages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has a build and a test stage. The build </a:t>
            </a:r>
            <a:r>
              <a:rPr lang="en-US" sz="1400" b="1" dirty="0">
                <a:solidFill>
                  <a:srgbClr val="FF0000"/>
                </a:solidFill>
              </a:rPr>
              <a:t>phase will simultaneously</a:t>
            </a:r>
            <a:r>
              <a:rPr lang="en-US" sz="1400" dirty="0"/>
              <a:t> print the maven version and </a:t>
            </a:r>
            <a:r>
              <a:rPr lang="en-US" sz="1400" dirty="0" err="1"/>
              <a:t>npm</a:t>
            </a:r>
            <a:r>
              <a:rPr lang="en-US" sz="1400" dirty="0"/>
              <a:t> version.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2B509A8-3D64-4364-AFF9-54E389AF0ABA}"/>
              </a:ext>
            </a:extLst>
          </p:cNvPr>
          <p:cNvSpPr txBox="1">
            <a:spLocks/>
          </p:cNvSpPr>
          <p:nvPr/>
        </p:nvSpPr>
        <p:spPr>
          <a:xfrm>
            <a:off x="463159" y="1637850"/>
            <a:ext cx="10854871" cy="1105348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05 – Finish Up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will print “Success”, “Fail” and “Always” </a:t>
            </a:r>
            <a:r>
              <a:rPr lang="en-US" sz="1400" b="1" dirty="0">
                <a:solidFill>
                  <a:srgbClr val="FF0000"/>
                </a:solidFill>
              </a:rPr>
              <a:t>before finish</a:t>
            </a:r>
            <a:r>
              <a:rPr lang="en-US" sz="1400" dirty="0"/>
              <a:t> based in pipeline </a:t>
            </a:r>
            <a:r>
              <a:rPr lang="en-US" sz="1400" b="1" dirty="0">
                <a:solidFill>
                  <a:srgbClr val="FF0000"/>
                </a:solidFill>
              </a:rPr>
              <a:t>execution result</a:t>
            </a:r>
            <a:r>
              <a:rPr lang="en-US" sz="1400" dirty="0"/>
              <a:t>.</a:t>
            </a:r>
            <a:endParaRPr lang="en-US" sz="1400" dirty="0">
              <a:solidFill>
                <a:schemeClr val="accent5"/>
              </a:solidFill>
            </a:endParaRPr>
          </a:p>
          <a:p>
            <a:pPr lvl="1"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82316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108000" anchor="t" anchorCtr="0"/>
          <a:lstStyle/>
          <a:p>
            <a:r>
              <a:rPr lang="en-GB" sz="2800" dirty="0"/>
              <a:t>Defining execution environments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24" y="1886199"/>
            <a:ext cx="1369206" cy="1602176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6144" y="2950782"/>
            <a:ext cx="5743578" cy="2035104"/>
          </a:xfrm>
        </p:spPr>
        <p:txBody>
          <a:bodyPr anchor="b" anchorCtr="0"/>
          <a:lstStyle/>
          <a:p>
            <a:r>
              <a:rPr lang="pt-PT" dirty="0"/>
              <a:t>Exercises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8A567-2A5D-4442-9828-ECBEE1010B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187" y="1920067"/>
            <a:ext cx="1315939" cy="15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6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Jenkins - Guided Tour – Hands 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4500" y="660401"/>
            <a:ext cx="9690099" cy="2412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GB" sz="2000" dirty="0">
                <a:solidFill>
                  <a:schemeClr val="accent1"/>
                </a:solidFill>
                <a:latin typeface="+mn-lt"/>
              </a:rPr>
              <a:t>Defining Execution Environments </a:t>
            </a:r>
            <a:r>
              <a:rPr lang="pt-PT" sz="2000" dirty="0"/>
              <a:t>Exercises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3CA7FA-39D3-4569-B682-E3BF6C26DA50}"/>
              </a:ext>
            </a:extLst>
          </p:cNvPr>
          <p:cNvSpPr txBox="1">
            <a:spLocks/>
          </p:cNvSpPr>
          <p:nvPr/>
        </p:nvSpPr>
        <p:spPr>
          <a:xfrm>
            <a:off x="463159" y="2384288"/>
            <a:ext cx="10854871" cy="1105349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02 – </a:t>
            </a:r>
            <a:r>
              <a:rPr lang="en-GB" sz="2800" dirty="0" err="1"/>
              <a:t>Dockerfile</a:t>
            </a:r>
            <a:r>
              <a:rPr lang="en-GB" sz="2800" dirty="0"/>
              <a:t> Agent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will be executed using the </a:t>
            </a:r>
            <a:r>
              <a:rPr lang="en-US" sz="1400" b="1" dirty="0">
                <a:solidFill>
                  <a:srgbClr val="FF0000"/>
                </a:solidFill>
              </a:rPr>
              <a:t>image generated</a:t>
            </a:r>
            <a:r>
              <a:rPr lang="en-US" sz="1400" dirty="0"/>
              <a:t> by “003 - Defining Execution Environments\02 - </a:t>
            </a:r>
            <a:r>
              <a:rPr lang="en-US" sz="1400" dirty="0" err="1"/>
              <a:t>Dockerfile</a:t>
            </a:r>
            <a:r>
              <a:rPr lang="en-US" sz="1400" dirty="0"/>
              <a:t> - </a:t>
            </a:r>
            <a:r>
              <a:rPr lang="en-US" sz="1400" dirty="0" err="1"/>
              <a:t>Dockerfile</a:t>
            </a:r>
            <a:r>
              <a:rPr lang="en-US" sz="1400" dirty="0"/>
              <a:t> Agent”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09C317E-4DAB-434F-83C7-54B93BCE33E1}"/>
              </a:ext>
            </a:extLst>
          </p:cNvPr>
          <p:cNvSpPr txBox="1">
            <a:spLocks/>
          </p:cNvSpPr>
          <p:nvPr/>
        </p:nvSpPr>
        <p:spPr>
          <a:xfrm>
            <a:off x="463159" y="3527820"/>
            <a:ext cx="10854871" cy="1366605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03 – Install Software in </a:t>
            </a:r>
            <a:r>
              <a:rPr lang="en-GB" sz="2800" dirty="0" err="1"/>
              <a:t>Dockerfile</a:t>
            </a:r>
            <a:endParaRPr lang="en-GB" sz="2800" dirty="0"/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is </a:t>
            </a:r>
            <a:r>
              <a:rPr lang="en-US" sz="1400" b="1" dirty="0">
                <a:solidFill>
                  <a:srgbClr val="FF0000"/>
                </a:solidFill>
              </a:rPr>
              <a:t>able to execute </a:t>
            </a:r>
            <a:r>
              <a:rPr lang="en-US" sz="1400" dirty="0"/>
              <a:t>the “curl www.google.com” command using a </a:t>
            </a:r>
            <a:r>
              <a:rPr lang="en-US" sz="1400" b="1" dirty="0" err="1">
                <a:solidFill>
                  <a:srgbClr val="FF0000"/>
                </a:solidFill>
              </a:rPr>
              <a:t>Dockerfile</a:t>
            </a:r>
            <a:r>
              <a:rPr lang="en-US" sz="1400" dirty="0"/>
              <a:t> that builds an image based in alpine:</a:t>
            </a:r>
          </a:p>
          <a:p>
            <a:pPr marL="895350" lvl="2" indent="-514350">
              <a:spcBef>
                <a:spcPts val="600"/>
              </a:spcBef>
              <a:buFont typeface="+mj-lt"/>
              <a:buAutoNum type="alphaLcParenR"/>
            </a:pPr>
            <a:r>
              <a:rPr lang="en-US" sz="1400" dirty="0">
                <a:solidFill>
                  <a:schemeClr val="accent5"/>
                </a:solidFill>
              </a:rPr>
              <a:t>Compare durations of multiple executions;</a:t>
            </a:r>
          </a:p>
          <a:p>
            <a:pPr lvl="1">
              <a:spcBef>
                <a:spcPts val="600"/>
              </a:spcBef>
            </a:pPr>
            <a:endParaRPr lang="en-US" sz="1400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6AE0155-CED8-457F-BAE2-0E9CBEA4F7E5}"/>
              </a:ext>
            </a:extLst>
          </p:cNvPr>
          <p:cNvSpPr txBox="1">
            <a:spLocks/>
          </p:cNvSpPr>
          <p:nvPr/>
        </p:nvSpPr>
        <p:spPr>
          <a:xfrm>
            <a:off x="463159" y="4985474"/>
            <a:ext cx="10854871" cy="967458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04 – Multiple Agents using </a:t>
            </a:r>
            <a:r>
              <a:rPr lang="en-GB" sz="2800" dirty="0" err="1"/>
              <a:t>Dockerfile</a:t>
            </a:r>
            <a:endParaRPr lang="en-GB" sz="2800" dirty="0"/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with a stage that prints maven version and </a:t>
            </a:r>
            <a:r>
              <a:rPr lang="en-US" sz="1400" b="1" dirty="0">
                <a:solidFill>
                  <a:srgbClr val="FF0000"/>
                </a:solidFill>
              </a:rPr>
              <a:t>another</a:t>
            </a:r>
            <a:r>
              <a:rPr lang="en-US" sz="1400" dirty="0"/>
              <a:t> that prints </a:t>
            </a:r>
            <a:r>
              <a:rPr lang="en-US" sz="1400" dirty="0" err="1"/>
              <a:t>npm</a:t>
            </a:r>
            <a:r>
              <a:rPr lang="en-US" sz="1400" dirty="0"/>
              <a:t> version using </a:t>
            </a:r>
            <a:r>
              <a:rPr lang="en-US" sz="1400" dirty="0" err="1"/>
              <a:t>dockerfiles</a:t>
            </a:r>
            <a:endParaRPr lang="en-US" sz="1400" dirty="0">
              <a:solidFill>
                <a:schemeClr val="accent5"/>
              </a:solidFill>
            </a:endParaRPr>
          </a:p>
          <a:p>
            <a:pPr lvl="1">
              <a:spcBef>
                <a:spcPts val="600"/>
              </a:spcBef>
            </a:pPr>
            <a:endParaRPr lang="en-US" sz="1400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2B509A8-3D64-4364-AFF9-54E389AF0ABA}"/>
              </a:ext>
            </a:extLst>
          </p:cNvPr>
          <p:cNvSpPr txBox="1">
            <a:spLocks/>
          </p:cNvSpPr>
          <p:nvPr/>
        </p:nvSpPr>
        <p:spPr>
          <a:xfrm>
            <a:off x="463159" y="1227303"/>
            <a:ext cx="10854871" cy="1105348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01 – Install Software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is </a:t>
            </a:r>
            <a:r>
              <a:rPr lang="en-US" sz="1400" b="1" dirty="0">
                <a:solidFill>
                  <a:srgbClr val="FF0000"/>
                </a:solidFill>
              </a:rPr>
              <a:t>able to execute </a:t>
            </a:r>
            <a:r>
              <a:rPr lang="en-US" sz="1400" dirty="0"/>
              <a:t>the “curl www.google.com” command using alpine image:</a:t>
            </a:r>
          </a:p>
          <a:p>
            <a:pPr marL="895350" lvl="2" indent="-514350">
              <a:spcBef>
                <a:spcPts val="600"/>
              </a:spcBef>
              <a:buFont typeface="+mj-lt"/>
              <a:buAutoNum type="alphaLcParenR"/>
            </a:pPr>
            <a:r>
              <a:rPr lang="en-US" sz="1400" dirty="0">
                <a:solidFill>
                  <a:schemeClr val="accent5"/>
                </a:solidFill>
              </a:rPr>
              <a:t>Compare durations of multiple executions;</a:t>
            </a:r>
          </a:p>
          <a:p>
            <a:pPr lvl="1">
              <a:spcBef>
                <a:spcPts val="600"/>
              </a:spcBef>
            </a:pPr>
            <a:endParaRPr lang="en-US" sz="1400" dirty="0">
              <a:solidFill>
                <a:schemeClr val="accent5"/>
              </a:solidFill>
            </a:endParaRPr>
          </a:p>
          <a:p>
            <a:pPr lvl="1"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624231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108000" anchor="t" anchorCtr="0"/>
          <a:lstStyle/>
          <a:p>
            <a:r>
              <a:rPr lang="en-GB" sz="2800" dirty="0"/>
              <a:t>Using Environment Variables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24" y="1886199"/>
            <a:ext cx="1369206" cy="1602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0784FF-8357-489F-884E-FAE5DE70F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34" y="1920067"/>
            <a:ext cx="1314844" cy="1539845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1B48E93-2D49-41CE-93F2-03D6C1F82B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144" y="2921770"/>
            <a:ext cx="5743578" cy="584200"/>
          </a:xfrm>
        </p:spPr>
        <p:txBody>
          <a:bodyPr anchor="b" anchorCtr="0"/>
          <a:lstStyle/>
          <a:p>
            <a:r>
              <a:rPr lang="en-GB" dirty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6603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Jenkins - Guided Tour – Hands 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4500" y="660401"/>
            <a:ext cx="9690099" cy="2412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GB" sz="2000" dirty="0">
                <a:solidFill>
                  <a:schemeClr val="accent1"/>
                </a:solidFill>
                <a:latin typeface="+mn-lt"/>
              </a:rPr>
              <a:t>Using Environment Variables </a:t>
            </a:r>
            <a:r>
              <a:rPr lang="pt-PT" sz="2000" dirty="0"/>
              <a:t>Exercises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3CA7FA-39D3-4569-B682-E3BF6C26DA50}"/>
              </a:ext>
            </a:extLst>
          </p:cNvPr>
          <p:cNvSpPr txBox="1">
            <a:spLocks/>
          </p:cNvSpPr>
          <p:nvPr/>
        </p:nvSpPr>
        <p:spPr>
          <a:xfrm>
            <a:off x="463159" y="2384288"/>
            <a:ext cx="10854871" cy="1105349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02 – JSON Configuration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with a </a:t>
            </a:r>
            <a:r>
              <a:rPr lang="en-US" sz="1400" b="1" dirty="0">
                <a:solidFill>
                  <a:srgbClr val="FF0000"/>
                </a:solidFill>
              </a:rPr>
              <a:t>JSON configuration</a:t>
            </a:r>
            <a:r>
              <a:rPr lang="en-US" sz="1400" dirty="0"/>
              <a:t> that supports multiple build configurations, each with a different build command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09C317E-4DAB-434F-83C7-54B93BCE33E1}"/>
              </a:ext>
            </a:extLst>
          </p:cNvPr>
          <p:cNvSpPr txBox="1">
            <a:spLocks/>
          </p:cNvSpPr>
          <p:nvPr/>
        </p:nvSpPr>
        <p:spPr>
          <a:xfrm>
            <a:off x="463159" y="4731468"/>
            <a:ext cx="10854871" cy="1366605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04 – Change Variable Value 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with variable “NUMBER_OF_ISSUES”, the test stage will </a:t>
            </a:r>
            <a:r>
              <a:rPr lang="en-US" sz="1400" b="1" dirty="0">
                <a:solidFill>
                  <a:srgbClr val="FF0000"/>
                </a:solidFill>
              </a:rPr>
              <a:t>set this variable</a:t>
            </a:r>
            <a:r>
              <a:rPr lang="en-US" sz="1400" dirty="0"/>
              <a:t> to “10” and the notification stage will print the value of the variable</a:t>
            </a:r>
            <a:endParaRPr lang="en-US" sz="1400" dirty="0">
              <a:solidFill>
                <a:schemeClr val="accent5"/>
              </a:solidFill>
            </a:endParaRPr>
          </a:p>
          <a:p>
            <a:pPr lvl="1">
              <a:spcBef>
                <a:spcPts val="600"/>
              </a:spcBef>
            </a:pPr>
            <a:endParaRPr lang="en-US" sz="1400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6AE0155-CED8-457F-BAE2-0E9CBEA4F7E5}"/>
              </a:ext>
            </a:extLst>
          </p:cNvPr>
          <p:cNvSpPr txBox="1">
            <a:spLocks/>
          </p:cNvSpPr>
          <p:nvPr/>
        </p:nvSpPr>
        <p:spPr>
          <a:xfrm>
            <a:off x="463159" y="3511231"/>
            <a:ext cx="10854871" cy="967458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03 – Dynamic Stages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with a JSON configuration that supports multiple build configurations and a </a:t>
            </a:r>
            <a:r>
              <a:rPr lang="en-US" sz="1400" b="1" dirty="0">
                <a:solidFill>
                  <a:srgbClr val="FF0000"/>
                </a:solidFill>
              </a:rPr>
              <a:t>stage is dynamically created</a:t>
            </a:r>
            <a:r>
              <a:rPr lang="en-US" sz="1400" dirty="0"/>
              <a:t> for each build</a:t>
            </a:r>
            <a:endParaRPr lang="en-US" sz="1400" dirty="0">
              <a:solidFill>
                <a:schemeClr val="accent5"/>
              </a:solidFill>
            </a:endParaRPr>
          </a:p>
          <a:p>
            <a:pPr lvl="1">
              <a:spcBef>
                <a:spcPts val="600"/>
              </a:spcBef>
            </a:pPr>
            <a:endParaRPr lang="en-US" sz="1400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2B509A8-3D64-4364-AFF9-54E389AF0ABA}"/>
              </a:ext>
            </a:extLst>
          </p:cNvPr>
          <p:cNvSpPr txBox="1">
            <a:spLocks/>
          </p:cNvSpPr>
          <p:nvPr/>
        </p:nvSpPr>
        <p:spPr>
          <a:xfrm>
            <a:off x="463159" y="1227303"/>
            <a:ext cx="10854871" cy="1105348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01 – Configuration Variable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with a </a:t>
            </a:r>
            <a:r>
              <a:rPr lang="en-US" sz="1400" b="1" dirty="0">
                <a:solidFill>
                  <a:srgbClr val="FF0000"/>
                </a:solidFill>
              </a:rPr>
              <a:t>configuration section</a:t>
            </a:r>
            <a:r>
              <a:rPr lang="en-US" sz="1400" dirty="0"/>
              <a:t> containing the “NOTIFICATION_EMAIL” variable</a:t>
            </a:r>
            <a:endParaRPr lang="en-US" sz="1400" dirty="0">
              <a:solidFill>
                <a:schemeClr val="accent5"/>
              </a:solidFill>
            </a:endParaRPr>
          </a:p>
          <a:p>
            <a:pPr lvl="1"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03871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108000" anchor="t" anchorCtr="0"/>
          <a:lstStyle/>
          <a:p>
            <a:r>
              <a:rPr lang="en-US" sz="2800" dirty="0"/>
              <a:t>Recording Test Results and Artifacts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24" y="1886199"/>
            <a:ext cx="1369206" cy="160217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BF05831-91EE-466B-8B35-3D9A55A7DA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144" y="2921770"/>
            <a:ext cx="5743578" cy="584200"/>
          </a:xfrm>
        </p:spPr>
        <p:txBody>
          <a:bodyPr anchor="b" anchorCtr="0"/>
          <a:lstStyle/>
          <a:p>
            <a:r>
              <a:rPr lang="en-GB" dirty="0"/>
              <a:t>Exercises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A4232-4A14-4FA3-A1AD-0AD201C83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34" y="1923516"/>
            <a:ext cx="1314844" cy="15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8456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Jenkins - Guided Tour – Hands 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4500" y="660401"/>
            <a:ext cx="9690099" cy="2412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Recording Test Results and Artifacts</a:t>
            </a:r>
            <a:r>
              <a:rPr lang="en-GB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pt-PT" sz="2000" dirty="0"/>
              <a:t>Exercises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3CA7FA-39D3-4569-B682-E3BF6C26DA50}"/>
              </a:ext>
            </a:extLst>
          </p:cNvPr>
          <p:cNvSpPr txBox="1">
            <a:spLocks/>
          </p:cNvSpPr>
          <p:nvPr/>
        </p:nvSpPr>
        <p:spPr>
          <a:xfrm>
            <a:off x="463159" y="2384288"/>
            <a:ext cx="10854871" cy="1105349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02 – Java Unit Tests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</a:t>
            </a:r>
            <a:r>
              <a:rPr lang="en-US" sz="1400" b="1" dirty="0">
                <a:solidFill>
                  <a:srgbClr val="FF0000"/>
                </a:solidFill>
              </a:rPr>
              <a:t>runs the unit tests </a:t>
            </a:r>
            <a:r>
              <a:rPr lang="en-US" sz="1400" dirty="0"/>
              <a:t>of java application in “005 - Recording Test Results and Artifacts \ </a:t>
            </a:r>
            <a:r>
              <a:rPr lang="fi-FI" sz="1400" dirty="0"/>
              <a:t>Java Application</a:t>
            </a:r>
            <a:r>
              <a:rPr lang="en-US" sz="1400" dirty="0"/>
              <a:t>” folder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09C317E-4DAB-434F-83C7-54B93BCE33E1}"/>
              </a:ext>
            </a:extLst>
          </p:cNvPr>
          <p:cNvSpPr txBox="1">
            <a:spLocks/>
          </p:cNvSpPr>
          <p:nvPr/>
        </p:nvSpPr>
        <p:spPr>
          <a:xfrm>
            <a:off x="463159" y="3574475"/>
            <a:ext cx="10854871" cy="1366605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03 – Sonar Integration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runs the build and unit tests of java application in “005 - Recording Test Results and Artifacts \ </a:t>
            </a:r>
            <a:r>
              <a:rPr lang="fi-FI" sz="1400" dirty="0"/>
              <a:t>Java Application</a:t>
            </a:r>
            <a:r>
              <a:rPr lang="en-US" sz="1400" dirty="0"/>
              <a:t>” folder and generate a </a:t>
            </a:r>
            <a:r>
              <a:rPr lang="en-US" sz="1400" b="1" dirty="0">
                <a:solidFill>
                  <a:srgbClr val="FF0000"/>
                </a:solidFill>
              </a:rPr>
              <a:t>Sonar analysis</a:t>
            </a:r>
          </a:p>
          <a:p>
            <a:pPr lvl="1">
              <a:spcBef>
                <a:spcPts val="600"/>
              </a:spcBef>
            </a:pPr>
            <a:endParaRPr lang="en-US" sz="1400" dirty="0">
              <a:solidFill>
                <a:schemeClr val="accent5"/>
              </a:solidFill>
            </a:endParaRPr>
          </a:p>
          <a:p>
            <a:pPr lvl="1">
              <a:spcBef>
                <a:spcPts val="600"/>
              </a:spcBef>
            </a:pPr>
            <a:endParaRPr lang="en-US" sz="1400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6AE0155-CED8-457F-BAE2-0E9CBEA4F7E5}"/>
              </a:ext>
            </a:extLst>
          </p:cNvPr>
          <p:cNvSpPr txBox="1">
            <a:spLocks/>
          </p:cNvSpPr>
          <p:nvPr/>
        </p:nvSpPr>
        <p:spPr>
          <a:xfrm>
            <a:off x="463159" y="4873502"/>
            <a:ext cx="10854871" cy="967458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04 – Publish in Nexus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packages the java application in “005 - Recording Test Results and Artifacts \ </a:t>
            </a:r>
            <a:r>
              <a:rPr lang="fi-FI" sz="1400" dirty="0"/>
              <a:t>Java Application</a:t>
            </a:r>
            <a:r>
              <a:rPr lang="en-US" sz="1400" dirty="0"/>
              <a:t>” folder and </a:t>
            </a:r>
            <a:r>
              <a:rPr lang="en-US" sz="1400" b="1" dirty="0">
                <a:solidFill>
                  <a:srgbClr val="FF0000"/>
                </a:solidFill>
              </a:rPr>
              <a:t>publish the package </a:t>
            </a:r>
            <a:r>
              <a:rPr lang="en-US" sz="1400" dirty="0"/>
              <a:t>in Nexus</a:t>
            </a:r>
          </a:p>
          <a:p>
            <a:pPr lvl="1">
              <a:spcBef>
                <a:spcPts val="600"/>
              </a:spcBef>
            </a:pPr>
            <a:endParaRPr lang="en-US" sz="1400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2B509A8-3D64-4364-AFF9-54E389AF0ABA}"/>
              </a:ext>
            </a:extLst>
          </p:cNvPr>
          <p:cNvSpPr txBox="1">
            <a:spLocks/>
          </p:cNvSpPr>
          <p:nvPr/>
        </p:nvSpPr>
        <p:spPr>
          <a:xfrm>
            <a:off x="463159" y="1227303"/>
            <a:ext cx="10854871" cy="1105348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01 – Archive </a:t>
            </a:r>
            <a:r>
              <a:rPr lang="en-GB" sz="2800" dirty="0" err="1"/>
              <a:t>Artifact</a:t>
            </a:r>
            <a:endParaRPr lang="en-GB" sz="2800" dirty="0"/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downloads the www.google.com html file and </a:t>
            </a:r>
            <a:r>
              <a:rPr lang="en-US" sz="1400" b="1" dirty="0">
                <a:solidFill>
                  <a:srgbClr val="FF0000"/>
                </a:solidFill>
              </a:rPr>
              <a:t>archives it</a:t>
            </a:r>
            <a:r>
              <a:rPr lang="en-US" sz="1400" dirty="0"/>
              <a:t> in job execution</a:t>
            </a:r>
            <a:endParaRPr lang="en-US" sz="1400" dirty="0">
              <a:solidFill>
                <a:schemeClr val="accent5"/>
              </a:solidFill>
            </a:endParaRPr>
          </a:p>
          <a:p>
            <a:pPr lvl="1"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93545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108000" anchor="t" anchorCtr="0"/>
          <a:lstStyle/>
          <a:p>
            <a:r>
              <a:rPr lang="en-GB" sz="2800" dirty="0"/>
              <a:t>Cleaning Up and Notifications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24" y="1886199"/>
            <a:ext cx="1369206" cy="1602176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6144" y="2950782"/>
            <a:ext cx="5743578" cy="2035104"/>
          </a:xfrm>
        </p:spPr>
        <p:txBody>
          <a:bodyPr anchor="b" anchorCtr="0"/>
          <a:lstStyle/>
          <a:p>
            <a:r>
              <a:rPr lang="pt-PT" dirty="0"/>
              <a:t>Exercises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50" y="1923516"/>
            <a:ext cx="1308611" cy="15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54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Jenkins - Guided Tour – Hands 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4500" y="660401"/>
            <a:ext cx="9690099" cy="2412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Cleaning Up and Notifications</a:t>
            </a:r>
            <a:r>
              <a:rPr lang="en-GB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pt-PT" sz="2000" dirty="0"/>
              <a:t>Exercises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3CA7FA-39D3-4569-B682-E3BF6C26DA50}"/>
              </a:ext>
            </a:extLst>
          </p:cNvPr>
          <p:cNvSpPr txBox="1">
            <a:spLocks/>
          </p:cNvSpPr>
          <p:nvPr/>
        </p:nvSpPr>
        <p:spPr>
          <a:xfrm>
            <a:off x="463159" y="2384288"/>
            <a:ext cx="10854871" cy="1105349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02 – Clean Workspace On Start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</a:t>
            </a:r>
            <a:r>
              <a:rPr lang="en-US" sz="1400" b="1" dirty="0">
                <a:solidFill>
                  <a:srgbClr val="FF0000"/>
                </a:solidFill>
              </a:rPr>
              <a:t>cleans </a:t>
            </a:r>
            <a:r>
              <a:rPr lang="en-US" sz="1400" dirty="0"/>
              <a:t>the workspace and then creates a file containing the system date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09C317E-4DAB-434F-83C7-54B93BCE33E1}"/>
              </a:ext>
            </a:extLst>
          </p:cNvPr>
          <p:cNvSpPr txBox="1">
            <a:spLocks/>
          </p:cNvSpPr>
          <p:nvPr/>
        </p:nvSpPr>
        <p:spPr>
          <a:xfrm>
            <a:off x="463159" y="3574475"/>
            <a:ext cx="10854871" cy="1366605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03 – Git Reset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</a:t>
            </a:r>
            <a:r>
              <a:rPr lang="en-US" sz="1400"/>
              <a:t>resets </a:t>
            </a:r>
            <a:r>
              <a:rPr lang="en-US" sz="1400" b="1">
                <a:solidFill>
                  <a:srgbClr val="FF0000"/>
                </a:solidFill>
              </a:rPr>
              <a:t>versioned</a:t>
            </a:r>
            <a:r>
              <a:rPr lang="en-US" sz="1400"/>
              <a:t> </a:t>
            </a:r>
            <a:r>
              <a:rPr lang="en-US" sz="1400" dirty="0"/>
              <a:t>files between executions</a:t>
            </a:r>
          </a:p>
          <a:p>
            <a:pPr lvl="1">
              <a:spcBef>
                <a:spcPts val="600"/>
              </a:spcBef>
            </a:pPr>
            <a:endParaRPr lang="en-US" sz="1400" dirty="0"/>
          </a:p>
          <a:p>
            <a:pPr lvl="1">
              <a:spcBef>
                <a:spcPts val="600"/>
              </a:spcBef>
            </a:pPr>
            <a:endParaRPr lang="en-US" sz="1400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2B509A8-3D64-4364-AFF9-54E389AF0ABA}"/>
              </a:ext>
            </a:extLst>
          </p:cNvPr>
          <p:cNvSpPr txBox="1">
            <a:spLocks/>
          </p:cNvSpPr>
          <p:nvPr/>
        </p:nvSpPr>
        <p:spPr>
          <a:xfrm>
            <a:off x="463159" y="1227303"/>
            <a:ext cx="10854871" cy="1105348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01 – Clean Workspace When Finished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creates a file containing the system date and then </a:t>
            </a:r>
            <a:r>
              <a:rPr lang="en-US" sz="1400" b="1" dirty="0">
                <a:solidFill>
                  <a:srgbClr val="FF0000"/>
                </a:solidFill>
              </a:rPr>
              <a:t>cleans </a:t>
            </a:r>
            <a:r>
              <a:rPr lang="en-US" sz="1400" dirty="0"/>
              <a:t>the workspace when </a:t>
            </a:r>
            <a:r>
              <a:rPr lang="en-US" sz="1400" b="1" dirty="0">
                <a:solidFill>
                  <a:srgbClr val="FF0000"/>
                </a:solidFill>
              </a:rPr>
              <a:t>finished</a:t>
            </a:r>
          </a:p>
          <a:p>
            <a:pPr lvl="1">
              <a:spcBef>
                <a:spcPts val="600"/>
              </a:spcBef>
            </a:pPr>
            <a:endParaRPr lang="en-US" sz="14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26F8892-C7F0-4A68-B4C5-475D1CE110EA}"/>
              </a:ext>
            </a:extLst>
          </p:cNvPr>
          <p:cNvSpPr txBox="1">
            <a:spLocks/>
          </p:cNvSpPr>
          <p:nvPr/>
        </p:nvSpPr>
        <p:spPr>
          <a:xfrm>
            <a:off x="463159" y="4873502"/>
            <a:ext cx="10854871" cy="967458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03 – Email Integration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</a:t>
            </a:r>
            <a:r>
              <a:rPr lang="en-US" sz="1400" b="1" dirty="0">
                <a:solidFill>
                  <a:srgbClr val="FF0000"/>
                </a:solidFill>
              </a:rPr>
              <a:t>sends an email</a:t>
            </a:r>
            <a:r>
              <a:rPr lang="en-US" sz="1400" b="1" dirty="0"/>
              <a:t> </a:t>
            </a:r>
            <a:r>
              <a:rPr lang="en-US" sz="1400" dirty="0"/>
              <a:t>notification</a:t>
            </a:r>
          </a:p>
          <a:p>
            <a:pPr lvl="1"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02876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108000" anchor="t" anchorCtr="0"/>
          <a:lstStyle/>
          <a:p>
            <a:r>
              <a:rPr lang="en-GB" sz="2800" dirty="0" err="1"/>
              <a:t>DEployment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24" y="1886199"/>
            <a:ext cx="1369206" cy="1602176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6144" y="2950782"/>
            <a:ext cx="5743578" cy="2035104"/>
          </a:xfrm>
        </p:spPr>
        <p:txBody>
          <a:bodyPr anchor="b" anchorCtr="0"/>
          <a:lstStyle/>
          <a:p>
            <a:r>
              <a:rPr lang="pt-PT" dirty="0"/>
              <a:t>Exercises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50" y="1923516"/>
            <a:ext cx="1308611" cy="15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521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TRaining</a:t>
            </a:r>
            <a:br>
              <a:rPr lang="en-GB" dirty="0"/>
            </a:br>
            <a:r>
              <a:rPr lang="en-GB" sz="2800" b="1" dirty="0">
                <a:solidFill>
                  <a:schemeClr val="tx1"/>
                </a:solidFill>
                <a:latin typeface="+mn-lt"/>
                <a:cs typeface="+mn-cs"/>
              </a:rPr>
              <a:t>Jenkins - Guided Tour – Hands On</a:t>
            </a:r>
            <a:br>
              <a:rPr lang="en-GB" sz="28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GB" sz="1050" b="1" dirty="0">
                <a:solidFill>
                  <a:schemeClr val="tx1"/>
                </a:solidFill>
                <a:latin typeface="+mn-lt"/>
                <a:cs typeface="+mn-cs"/>
              </a:rPr>
              <a:t>v</a:t>
            </a:r>
            <a:r>
              <a:rPr lang="en-GB" sz="1600" b="1" dirty="0">
                <a:solidFill>
                  <a:schemeClr val="tx1"/>
                </a:solidFill>
                <a:latin typeface="+mn-lt"/>
                <a:cs typeface="+mn-cs"/>
              </a:rPr>
              <a:t>1.0</a:t>
            </a:r>
            <a:br>
              <a:rPr lang="en-GB" dirty="0"/>
            </a:b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048000" y="4484186"/>
            <a:ext cx="4203700" cy="26670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GB" sz="1400" b="1" dirty="0">
                <a:latin typeface="Trebuchet MS" charset="0"/>
                <a:ea typeface="Trebuchet MS" charset="0"/>
                <a:cs typeface="Trebuchet MS" charset="0"/>
              </a:rPr>
              <a:t>Pedro Candeias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4728686"/>
            <a:ext cx="990600" cy="2602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GB" sz="1050" b="1" dirty="0">
                <a:latin typeface="Trebuchet MS" charset="0"/>
                <a:ea typeface="Trebuchet MS" charset="0"/>
                <a:cs typeface="Trebuchet MS" charset="0"/>
              </a:rPr>
              <a:t>18/02/2020</a:t>
            </a:r>
          </a:p>
        </p:txBody>
      </p:sp>
    </p:spTree>
    <p:extLst>
      <p:ext uri="{BB962C8B-B14F-4D97-AF65-F5344CB8AC3E}">
        <p14:creationId xmlns:p14="http://schemas.microsoft.com/office/powerpoint/2010/main" val="196089422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Jenkins - Guided Tour – Hands 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4500" y="660401"/>
            <a:ext cx="9690099" cy="2412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Deployment</a:t>
            </a:r>
            <a:r>
              <a:rPr lang="en-GB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pt-PT" sz="2000" dirty="0"/>
              <a:t>Exercises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2B509A8-3D64-4364-AFF9-54E389AF0ABA}"/>
              </a:ext>
            </a:extLst>
          </p:cNvPr>
          <p:cNvSpPr txBox="1">
            <a:spLocks/>
          </p:cNvSpPr>
          <p:nvPr/>
        </p:nvSpPr>
        <p:spPr>
          <a:xfrm>
            <a:off x="463159" y="1227302"/>
            <a:ext cx="10854871" cy="2010419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01 – Deployment Pipeline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downloads and runs </a:t>
            </a:r>
            <a:r>
              <a:rPr lang="fi-FI" sz="1400" dirty="0"/>
              <a:t>'org.jenkins-ci.main:cli:jar:2.85’ application available in central maven repository</a:t>
            </a:r>
          </a:p>
          <a:p>
            <a:pPr lvl="1">
              <a:spcBef>
                <a:spcPts val="600"/>
              </a:spcBef>
            </a:pPr>
            <a:endParaRPr lang="fi-FI" sz="1400" dirty="0"/>
          </a:p>
          <a:p>
            <a:pPr lvl="1">
              <a:spcBef>
                <a:spcPts val="600"/>
              </a:spcBef>
            </a:pPr>
            <a:r>
              <a:rPr lang="en-US" sz="1400" i="1" dirty="0"/>
              <a:t>Ref: java -jar jenkins-cli.jar -s YOUR_SERVER_URL help</a:t>
            </a:r>
          </a:p>
        </p:txBody>
      </p:sp>
    </p:spTree>
    <p:extLst>
      <p:ext uri="{BB962C8B-B14F-4D97-AF65-F5344CB8AC3E}">
        <p14:creationId xmlns:p14="http://schemas.microsoft.com/office/powerpoint/2010/main" val="145033853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789129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3261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>
                <a:solidFill>
                  <a:schemeClr val="tx1"/>
                </a:solidFill>
              </a:rPr>
              <a:t>Jenkins - Guided Tour – Hands 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13955" y="1709100"/>
            <a:ext cx="11341100" cy="4332767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01</a:t>
            </a:r>
            <a:r>
              <a:rPr lang="en-GB" dirty="0"/>
              <a:t> Creating Pipelines	04</a:t>
            </a:r>
          </a:p>
          <a:p>
            <a:r>
              <a:rPr lang="en-GB" dirty="0">
                <a:solidFill>
                  <a:schemeClr val="accent1"/>
                </a:solidFill>
              </a:rPr>
              <a:t>02</a:t>
            </a:r>
            <a:r>
              <a:rPr lang="en-GB" dirty="0"/>
              <a:t> Running Multiple Steps	08</a:t>
            </a:r>
          </a:p>
          <a:p>
            <a:r>
              <a:rPr lang="en-GB" dirty="0">
                <a:solidFill>
                  <a:schemeClr val="accent1"/>
                </a:solidFill>
              </a:rPr>
              <a:t>03</a:t>
            </a:r>
            <a:r>
              <a:rPr lang="en-GB" dirty="0"/>
              <a:t> Defining Execution Environments	11</a:t>
            </a:r>
          </a:p>
          <a:p>
            <a:r>
              <a:rPr lang="en-GB" dirty="0">
                <a:solidFill>
                  <a:schemeClr val="accent1"/>
                </a:solidFill>
              </a:rPr>
              <a:t>04</a:t>
            </a:r>
            <a:r>
              <a:rPr lang="en-GB" dirty="0"/>
              <a:t> Using Environment Variables	13</a:t>
            </a:r>
          </a:p>
          <a:p>
            <a:r>
              <a:rPr lang="en-GB" dirty="0">
                <a:solidFill>
                  <a:schemeClr val="accent1"/>
                </a:solidFill>
              </a:rPr>
              <a:t>05</a:t>
            </a:r>
            <a:r>
              <a:rPr lang="en-GB" dirty="0"/>
              <a:t> </a:t>
            </a:r>
            <a:r>
              <a:rPr lang="en-US" dirty="0"/>
              <a:t>Recording Test Results and Artifacts</a:t>
            </a:r>
            <a:r>
              <a:rPr lang="en-GB" dirty="0"/>
              <a:t>	15</a:t>
            </a:r>
          </a:p>
          <a:p>
            <a:r>
              <a:rPr lang="en-GB" dirty="0">
                <a:solidFill>
                  <a:schemeClr val="accent1"/>
                </a:solidFill>
              </a:rPr>
              <a:t>06</a:t>
            </a:r>
            <a:r>
              <a:rPr lang="en-GB" dirty="0"/>
              <a:t> Cleaning Up and Notifications	17</a:t>
            </a:r>
          </a:p>
          <a:p>
            <a:r>
              <a:rPr lang="en-GB" dirty="0">
                <a:solidFill>
                  <a:schemeClr val="accent1"/>
                </a:solidFill>
              </a:rPr>
              <a:t>07</a:t>
            </a:r>
            <a:r>
              <a:rPr lang="en-GB" dirty="0"/>
              <a:t> Deployment	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CEECF9-133A-477F-9DF4-4B62A5F33CB8}"/>
              </a:ext>
            </a:extLst>
          </p:cNvPr>
          <p:cNvSpPr/>
          <p:nvPr/>
        </p:nvSpPr>
        <p:spPr>
          <a:xfrm>
            <a:off x="375555" y="898689"/>
            <a:ext cx="1936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ts val="0"/>
              </a:spcBef>
            </a:pPr>
            <a:r>
              <a:rPr lang="en-GB" sz="4000" b="1" dirty="0">
                <a:solidFill>
                  <a:srgbClr val="E4121C"/>
                </a:solidFill>
                <a:latin typeface="Trebuchet MS"/>
                <a:ea typeface="ＭＳ Ｐゴシック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179847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24" y="1886199"/>
            <a:ext cx="1369206" cy="160217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57390EA-1607-405E-9264-9DF252D4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146" y="1707403"/>
            <a:ext cx="5743583" cy="1016747"/>
          </a:xfrm>
        </p:spPr>
        <p:txBody>
          <a:bodyPr tIns="108000" anchor="t" anchorCtr="0"/>
          <a:lstStyle/>
          <a:p>
            <a:r>
              <a:rPr lang="en-GB" sz="2800" dirty="0"/>
              <a:t>Creating Pipelines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2DBEE-011A-456F-8146-EF1CD66A3B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19" y="1894030"/>
            <a:ext cx="942095" cy="159870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60F0068-DEA1-46BF-A7ED-5A28F64E9E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144" y="2950782"/>
            <a:ext cx="5743578" cy="2035104"/>
          </a:xfrm>
        </p:spPr>
        <p:txBody>
          <a:bodyPr anchor="b" anchorCtr="0"/>
          <a:lstStyle/>
          <a:p>
            <a:r>
              <a:rPr lang="pt-PT" dirty="0"/>
              <a:t>Tools, Setup and Exercises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92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Jenkins - Guided Tour – Hands 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4500" y="660401"/>
            <a:ext cx="9690099" cy="2412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GB" sz="2000" dirty="0">
                <a:solidFill>
                  <a:schemeClr val="accent1"/>
                </a:solidFill>
                <a:latin typeface="+mn-lt"/>
              </a:rPr>
              <a:t>Creating Pipelines </a:t>
            </a:r>
            <a:r>
              <a:rPr lang="en-US" sz="2000" dirty="0"/>
              <a:t>Tools</a:t>
            </a: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endParaRPr lang="en-GB" sz="2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848047-8227-4E03-928A-0E236805ACA0}"/>
              </a:ext>
            </a:extLst>
          </p:cNvPr>
          <p:cNvSpPr/>
          <p:nvPr/>
        </p:nvSpPr>
        <p:spPr>
          <a:xfrm>
            <a:off x="228411" y="4147649"/>
            <a:ext cx="332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https://docs.docker.com/install/</a:t>
            </a:r>
            <a:endParaRPr lang="pt-PT" dirty="0">
              <a:solidFill>
                <a:srgbClr val="0070C0"/>
              </a:solidFill>
            </a:endParaRPr>
          </a:p>
        </p:txBody>
      </p:sp>
      <p:pic>
        <p:nvPicPr>
          <p:cNvPr id="1026" name="Picture 2" descr="Resultado de imagem para docker">
            <a:extLst>
              <a:ext uri="{FF2B5EF4-FFF2-40B4-BE49-F238E27FC236}">
                <a16:creationId xmlns:a16="http://schemas.microsoft.com/office/drawing/2014/main" id="{525BA1DC-09C2-4A6B-BB04-14C9EABE5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18" y="1567134"/>
            <a:ext cx="3326616" cy="262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Jenkins">
            <a:extLst>
              <a:ext uri="{FF2B5EF4-FFF2-40B4-BE49-F238E27FC236}">
                <a16:creationId xmlns:a16="http://schemas.microsoft.com/office/drawing/2014/main" id="{F52DB409-88F3-43EC-8603-33A797B3E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69" y="1424214"/>
            <a:ext cx="1862065" cy="269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E64E2B2-A8F9-471F-8E1F-AE594C7E179E}"/>
              </a:ext>
            </a:extLst>
          </p:cNvPr>
          <p:cNvSpPr/>
          <p:nvPr/>
        </p:nvSpPr>
        <p:spPr>
          <a:xfrm>
            <a:off x="4399905" y="4116356"/>
            <a:ext cx="5198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https://jenkins.io/doc/pipeline/tour/getting-started/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71E9D50-738B-4BD0-85B3-589E60B8AE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05891" y="5217709"/>
            <a:ext cx="3640938" cy="532247"/>
          </a:xfrm>
        </p:spPr>
        <p:txBody>
          <a:bodyPr/>
          <a:lstStyle/>
          <a:p>
            <a:r>
              <a:rPr lang="en-GB" sz="2800" dirty="0"/>
              <a:t>Later</a:t>
            </a:r>
          </a:p>
        </p:txBody>
      </p:sp>
      <p:pic>
        <p:nvPicPr>
          <p:cNvPr id="1032" name="Picture 8" descr="Resultado de imagem para nexus sonatype">
            <a:extLst>
              <a:ext uri="{FF2B5EF4-FFF2-40B4-BE49-F238E27FC236}">
                <a16:creationId xmlns:a16="http://schemas.microsoft.com/office/drawing/2014/main" id="{A139CC88-3DB0-4594-864E-74410B427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621" y="5749956"/>
            <a:ext cx="2019315" cy="81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8A1758-5949-4F16-A879-6623817CE3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6764" y="5772339"/>
            <a:ext cx="3533775" cy="866775"/>
          </a:xfrm>
          <a:prstGeom prst="rect">
            <a:avLst/>
          </a:prstGeom>
        </p:spPr>
      </p:pic>
      <p:pic>
        <p:nvPicPr>
          <p:cNvPr id="1034" name="Picture 10" descr="Resultado de imagem para github">
            <a:extLst>
              <a:ext uri="{FF2B5EF4-FFF2-40B4-BE49-F238E27FC236}">
                <a16:creationId xmlns:a16="http://schemas.microsoft.com/office/drawing/2014/main" id="{592AADB1-DCCA-4F15-9C49-092D8195A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764" y="1567134"/>
            <a:ext cx="2374179" cy="133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703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Jenkins - Guided Tour – Hands 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4500" y="660401"/>
            <a:ext cx="9690099" cy="2412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GB" sz="2000" dirty="0">
                <a:solidFill>
                  <a:schemeClr val="accent1"/>
                </a:solidFill>
                <a:latin typeface="+mn-lt"/>
              </a:rPr>
              <a:t>Creating Pipelines </a:t>
            </a:r>
            <a:r>
              <a:rPr lang="en-US" sz="2000" dirty="0"/>
              <a:t>Setup</a:t>
            </a: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endParaRPr lang="en-GB" sz="2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28C0584-D722-4498-AA2B-52C29BC6B978}"/>
              </a:ext>
            </a:extLst>
          </p:cNvPr>
          <p:cNvSpPr txBox="1">
            <a:spLocks/>
          </p:cNvSpPr>
          <p:nvPr/>
        </p:nvSpPr>
        <p:spPr>
          <a:xfrm>
            <a:off x="1262999" y="1082449"/>
            <a:ext cx="9550400" cy="9939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974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620819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6pPr>
            <a:lvl7pPr marL="1241635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7pPr>
            <a:lvl8pPr marL="1862454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8pPr>
            <a:lvl9pPr marL="2483271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15 Minutes for Setup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58D0B-A876-4341-8323-12246E3DA071}"/>
              </a:ext>
            </a:extLst>
          </p:cNvPr>
          <p:cNvSpPr/>
          <p:nvPr/>
        </p:nvSpPr>
        <p:spPr>
          <a:xfrm>
            <a:off x="0" y="6670960"/>
            <a:ext cx="12193588" cy="3181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67FA46-82FC-423F-A9A0-465EE71C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599" y="3136610"/>
            <a:ext cx="2036042" cy="3060989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7373C92-DE48-4145-B7E3-73A6C115350B}"/>
              </a:ext>
            </a:extLst>
          </p:cNvPr>
          <p:cNvSpPr txBox="1">
            <a:spLocks/>
          </p:cNvSpPr>
          <p:nvPr/>
        </p:nvSpPr>
        <p:spPr>
          <a:xfrm>
            <a:off x="1262999" y="1082449"/>
            <a:ext cx="9550400" cy="9939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974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620819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6pPr>
            <a:lvl7pPr marL="1241635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7pPr>
            <a:lvl8pPr marL="1862454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8pPr>
            <a:lvl9pPr marL="2483271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14 Minutes for Setup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9D9E536-DB41-48A8-AC51-41490D5567F6}"/>
              </a:ext>
            </a:extLst>
          </p:cNvPr>
          <p:cNvSpPr txBox="1">
            <a:spLocks/>
          </p:cNvSpPr>
          <p:nvPr/>
        </p:nvSpPr>
        <p:spPr>
          <a:xfrm>
            <a:off x="1262999" y="1082449"/>
            <a:ext cx="9550400" cy="9939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974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620819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6pPr>
            <a:lvl7pPr marL="1241635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7pPr>
            <a:lvl8pPr marL="1862454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8pPr>
            <a:lvl9pPr marL="2483271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13 Minutes for Setup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F803C2A-169A-4484-8494-5547D50764F4}"/>
              </a:ext>
            </a:extLst>
          </p:cNvPr>
          <p:cNvSpPr txBox="1">
            <a:spLocks/>
          </p:cNvSpPr>
          <p:nvPr/>
        </p:nvSpPr>
        <p:spPr>
          <a:xfrm>
            <a:off x="1262999" y="1082449"/>
            <a:ext cx="9550400" cy="9939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974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620819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6pPr>
            <a:lvl7pPr marL="1241635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7pPr>
            <a:lvl8pPr marL="1862454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8pPr>
            <a:lvl9pPr marL="2483271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12 Minutes for Setup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49C5740-A4D1-440D-8686-6C4A2F5240AA}"/>
              </a:ext>
            </a:extLst>
          </p:cNvPr>
          <p:cNvSpPr txBox="1">
            <a:spLocks/>
          </p:cNvSpPr>
          <p:nvPr/>
        </p:nvSpPr>
        <p:spPr>
          <a:xfrm>
            <a:off x="1262999" y="1082449"/>
            <a:ext cx="9550400" cy="9939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974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620819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6pPr>
            <a:lvl7pPr marL="1241635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7pPr>
            <a:lvl8pPr marL="1862454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8pPr>
            <a:lvl9pPr marL="2483271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11 Minutes for Setup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92CA2EF-672D-45BF-8F73-B9046572CB74}"/>
              </a:ext>
            </a:extLst>
          </p:cNvPr>
          <p:cNvSpPr txBox="1">
            <a:spLocks/>
          </p:cNvSpPr>
          <p:nvPr/>
        </p:nvSpPr>
        <p:spPr>
          <a:xfrm>
            <a:off x="1262999" y="1082449"/>
            <a:ext cx="9550400" cy="9939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974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620819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6pPr>
            <a:lvl7pPr marL="1241635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7pPr>
            <a:lvl8pPr marL="1862454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8pPr>
            <a:lvl9pPr marL="2483271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10 Minutes for Setup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470D13D-03E3-4837-A289-47C5D82D5FD1}"/>
              </a:ext>
            </a:extLst>
          </p:cNvPr>
          <p:cNvSpPr txBox="1">
            <a:spLocks/>
          </p:cNvSpPr>
          <p:nvPr/>
        </p:nvSpPr>
        <p:spPr>
          <a:xfrm>
            <a:off x="1262999" y="1082449"/>
            <a:ext cx="9550400" cy="9939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974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620819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6pPr>
            <a:lvl7pPr marL="1241635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7pPr>
            <a:lvl8pPr marL="1862454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8pPr>
            <a:lvl9pPr marL="2483271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9 Minutes for Setup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9D0B699-F324-48FC-8E9D-980927BC2BE9}"/>
              </a:ext>
            </a:extLst>
          </p:cNvPr>
          <p:cNvSpPr txBox="1">
            <a:spLocks/>
          </p:cNvSpPr>
          <p:nvPr/>
        </p:nvSpPr>
        <p:spPr>
          <a:xfrm>
            <a:off x="1262999" y="1082449"/>
            <a:ext cx="9550400" cy="9939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974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620819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6pPr>
            <a:lvl7pPr marL="1241635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7pPr>
            <a:lvl8pPr marL="1862454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8pPr>
            <a:lvl9pPr marL="2483271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8 Minutes for Setup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DFCF6D6-DCE7-4B9F-BCB6-A3BA447F7323}"/>
              </a:ext>
            </a:extLst>
          </p:cNvPr>
          <p:cNvSpPr txBox="1">
            <a:spLocks/>
          </p:cNvSpPr>
          <p:nvPr/>
        </p:nvSpPr>
        <p:spPr>
          <a:xfrm>
            <a:off x="1262999" y="1082449"/>
            <a:ext cx="9550400" cy="9939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974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620819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6pPr>
            <a:lvl7pPr marL="1241635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7pPr>
            <a:lvl8pPr marL="1862454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8pPr>
            <a:lvl9pPr marL="2483271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7 Minutes for Setup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0475A3C-5918-433F-B174-9F61D41D45CE}"/>
              </a:ext>
            </a:extLst>
          </p:cNvPr>
          <p:cNvSpPr txBox="1">
            <a:spLocks/>
          </p:cNvSpPr>
          <p:nvPr/>
        </p:nvSpPr>
        <p:spPr>
          <a:xfrm>
            <a:off x="1262999" y="1082449"/>
            <a:ext cx="9550400" cy="9939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974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620819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6pPr>
            <a:lvl7pPr marL="1241635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7pPr>
            <a:lvl8pPr marL="1862454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8pPr>
            <a:lvl9pPr marL="2483271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6 Minutes for Setup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4F387D7F-A220-4776-9854-6C69559BA2E7}"/>
              </a:ext>
            </a:extLst>
          </p:cNvPr>
          <p:cNvSpPr txBox="1">
            <a:spLocks/>
          </p:cNvSpPr>
          <p:nvPr/>
        </p:nvSpPr>
        <p:spPr>
          <a:xfrm>
            <a:off x="1262999" y="1082449"/>
            <a:ext cx="9550400" cy="9939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974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620819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6pPr>
            <a:lvl7pPr marL="1241635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7pPr>
            <a:lvl8pPr marL="1862454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8pPr>
            <a:lvl9pPr marL="2483271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5 Minutes for Setup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4D058EC8-8F4A-4528-B3BE-04D8451375BB}"/>
              </a:ext>
            </a:extLst>
          </p:cNvPr>
          <p:cNvSpPr txBox="1">
            <a:spLocks/>
          </p:cNvSpPr>
          <p:nvPr/>
        </p:nvSpPr>
        <p:spPr>
          <a:xfrm>
            <a:off x="1262999" y="1082449"/>
            <a:ext cx="9550400" cy="9939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974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620819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6pPr>
            <a:lvl7pPr marL="1241635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7pPr>
            <a:lvl8pPr marL="1862454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8pPr>
            <a:lvl9pPr marL="2483271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4 Minutes for Setup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F7F2052-4FC0-4995-B84D-41101D95B491}"/>
              </a:ext>
            </a:extLst>
          </p:cNvPr>
          <p:cNvSpPr txBox="1">
            <a:spLocks/>
          </p:cNvSpPr>
          <p:nvPr/>
        </p:nvSpPr>
        <p:spPr>
          <a:xfrm>
            <a:off x="1262999" y="1082449"/>
            <a:ext cx="9550400" cy="9939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974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620819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6pPr>
            <a:lvl7pPr marL="1241635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7pPr>
            <a:lvl8pPr marL="1862454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8pPr>
            <a:lvl9pPr marL="2483271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3 Minutes for Setup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02D32786-E76F-4A8E-AC40-3F4104CBEDF8}"/>
              </a:ext>
            </a:extLst>
          </p:cNvPr>
          <p:cNvSpPr txBox="1">
            <a:spLocks/>
          </p:cNvSpPr>
          <p:nvPr/>
        </p:nvSpPr>
        <p:spPr>
          <a:xfrm>
            <a:off x="1262999" y="1082449"/>
            <a:ext cx="9550400" cy="9939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974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620819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6pPr>
            <a:lvl7pPr marL="1241635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7pPr>
            <a:lvl8pPr marL="1862454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8pPr>
            <a:lvl9pPr marL="2483271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2 Minutes for Setup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F4865B62-6FF1-49F4-8DE0-19D440324E2E}"/>
              </a:ext>
            </a:extLst>
          </p:cNvPr>
          <p:cNvSpPr txBox="1">
            <a:spLocks/>
          </p:cNvSpPr>
          <p:nvPr/>
        </p:nvSpPr>
        <p:spPr>
          <a:xfrm>
            <a:off x="1262999" y="1082449"/>
            <a:ext cx="9550400" cy="9939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974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620819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6pPr>
            <a:lvl7pPr marL="1241635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7pPr>
            <a:lvl8pPr marL="1862454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8pPr>
            <a:lvl9pPr marL="2483271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1 Minutes for Setup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984EB58-3A0F-4FEC-87BE-8BC41A83E6DC}"/>
              </a:ext>
            </a:extLst>
          </p:cNvPr>
          <p:cNvSpPr txBox="1">
            <a:spLocks/>
          </p:cNvSpPr>
          <p:nvPr/>
        </p:nvSpPr>
        <p:spPr>
          <a:xfrm>
            <a:off x="1262999" y="1082449"/>
            <a:ext cx="9550400" cy="9939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974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620819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6pPr>
            <a:lvl7pPr marL="1241635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7pPr>
            <a:lvl8pPr marL="1862454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8pPr>
            <a:lvl9pPr marL="2483271" algn="ctr" rtl="0" eaLnBrk="1" fontAlgn="base" hangingPunct="1">
              <a:spcBef>
                <a:spcPct val="0"/>
              </a:spcBef>
              <a:spcAft>
                <a:spcPct val="0"/>
              </a:spcAft>
              <a:defRPr sz="5974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0 Minutes for Setup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0FB5FA5-65E9-4A9A-9A7C-861D36D1E9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9027" y="2423724"/>
            <a:ext cx="10081491" cy="5122260"/>
          </a:xfrm>
        </p:spPr>
        <p:txBody>
          <a:bodyPr/>
          <a:lstStyle/>
          <a:p>
            <a:pPr marL="285750" lvl="1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Check if main tools are already installed (docker, Jenkins, git);</a:t>
            </a:r>
          </a:p>
          <a:p>
            <a:pPr marL="285750" lvl="1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Create GitHub account and clone </a:t>
            </a:r>
            <a:r>
              <a:rPr lang="en-US" sz="1600" dirty="0">
                <a:hlinkClick r:id="rId3"/>
              </a:rPr>
              <a:t>https://github.com/PC-CF/training-playground</a:t>
            </a:r>
            <a:r>
              <a:rPr lang="en-US" sz="1600" dirty="0"/>
              <a:t> into a personal repo;</a:t>
            </a:r>
          </a:p>
          <a:p>
            <a:pPr marL="285750" lvl="1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Check if additional tools are already installed (</a:t>
            </a:r>
            <a:r>
              <a:rPr lang="en-US" sz="1600" dirty="0" err="1"/>
              <a:t>sonarqube</a:t>
            </a:r>
            <a:r>
              <a:rPr lang="en-US" sz="1600" dirty="0"/>
              <a:t>, </a:t>
            </a:r>
            <a:r>
              <a:rPr lang="en-US" sz="1600" dirty="0" err="1"/>
              <a:t>sonartype</a:t>
            </a:r>
            <a:r>
              <a:rPr lang="en-US" sz="1600" dirty="0"/>
              <a:t> nexus);</a:t>
            </a:r>
          </a:p>
          <a:p>
            <a:pPr marL="285750" lvl="1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Disable security in Manage Jenkins (optional);</a:t>
            </a:r>
          </a:p>
          <a:p>
            <a:pPr marL="285750" lvl="1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Study Jenkins Pipeline Syntax from </a:t>
            </a:r>
            <a:r>
              <a:rPr lang="pt-PT" sz="1600" dirty="0">
                <a:hlinkClick r:id="rId4"/>
              </a:rPr>
              <a:t>https://jenkins.io/doc/book/pipeline/syntax/</a:t>
            </a:r>
            <a:endParaRPr lang="en-US" sz="1600" dirty="0"/>
          </a:p>
          <a:p>
            <a:pPr marL="285750" lvl="1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5432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9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9000"/>
                            </p:stCondLst>
                            <p:childTnLst>
                              <p:par>
                                <p:cTn id="13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8000"/>
                            </p:stCondLst>
                            <p:childTnLst>
                              <p:par>
                                <p:cTn id="21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7000"/>
                            </p:stCondLst>
                            <p:childTnLst>
                              <p:par>
                                <p:cTn id="29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6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6000"/>
                            </p:stCondLst>
                            <p:childTnLst>
                              <p:par>
                                <p:cTn id="37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5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5000"/>
                            </p:stCondLst>
                            <p:childTnLst>
                              <p:par>
                                <p:cTn id="45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4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4000"/>
                            </p:stCondLst>
                            <p:childTnLst>
                              <p:par>
                                <p:cTn id="53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13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3000"/>
                            </p:stCondLst>
                            <p:childTnLst>
                              <p:par>
                                <p:cTn id="61" presetID="2" presetClass="entr" presetSubtype="8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7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2000"/>
                            </p:stCondLst>
                            <p:childTnLst>
                              <p:par>
                                <p:cTn id="69" presetID="2" presetClass="entr" presetSubtype="8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3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31000"/>
                            </p:stCondLst>
                            <p:childTnLst>
                              <p:par>
                                <p:cTn id="77" presetID="2" presetClass="entr" presetSubtype="8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90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90000"/>
                            </p:stCondLst>
                            <p:childTnLst>
                              <p:par>
                                <p:cTn id="85" presetID="2" presetClass="entr" presetSubtype="8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49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49000"/>
                            </p:stCondLst>
                            <p:childTnLst>
                              <p:par>
                                <p:cTn id="93" presetID="2" presetClass="entr" presetSubtype="8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8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8000"/>
                            </p:stCondLst>
                            <p:childTnLst>
                              <p:par>
                                <p:cTn id="101" presetID="2" presetClass="entr" presetSubtype="8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67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67000"/>
                            </p:stCondLst>
                            <p:childTnLst>
                              <p:par>
                                <p:cTn id="109" presetID="2" presetClass="entr" presetSubtype="8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26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26000"/>
                            </p:stCondLst>
                            <p:childTnLst>
                              <p:par>
                                <p:cTn id="117" presetID="2" presetClass="entr" presetSubtype="8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85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  <p:bldP spid="6" grpId="10" animBg="1"/>
      <p:bldP spid="6" grpId="11" animBg="1"/>
      <p:bldP spid="6" grpId="12" animBg="1"/>
      <p:bldP spid="6" grpId="13" animBg="1"/>
      <p:bldP spid="6" grpId="14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Jenkins - Guided Tour – Hands 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4500" y="660401"/>
            <a:ext cx="9690099" cy="2412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GB" sz="2000" dirty="0">
                <a:solidFill>
                  <a:schemeClr val="accent1"/>
                </a:solidFill>
                <a:latin typeface="+mn-lt"/>
              </a:rPr>
              <a:t>Creating Pipelines </a:t>
            </a:r>
            <a:r>
              <a:rPr lang="pt-PT" sz="2000" dirty="0"/>
              <a:t>Exercises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3CA7FA-39D3-4569-B682-E3BF6C26DA50}"/>
              </a:ext>
            </a:extLst>
          </p:cNvPr>
          <p:cNvSpPr txBox="1">
            <a:spLocks/>
          </p:cNvSpPr>
          <p:nvPr/>
        </p:nvSpPr>
        <p:spPr>
          <a:xfrm>
            <a:off x="463159" y="1245957"/>
            <a:ext cx="10854871" cy="1366605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01 - First Pipeline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job that runs the “001 - Creating Pipelines / </a:t>
            </a:r>
            <a:r>
              <a:rPr lang="en-US" sz="1400" b="1" dirty="0">
                <a:solidFill>
                  <a:srgbClr val="FF0000"/>
                </a:solidFill>
              </a:rPr>
              <a:t>01 - </a:t>
            </a:r>
            <a:r>
              <a:rPr lang="en-US" sz="1400" b="1" dirty="0" err="1">
                <a:solidFill>
                  <a:srgbClr val="FF0000"/>
                </a:solidFill>
              </a:rPr>
              <a:t>Jenkinsfile</a:t>
            </a:r>
            <a:r>
              <a:rPr lang="en-US" sz="1400" b="1" dirty="0">
                <a:solidFill>
                  <a:srgbClr val="FF0000"/>
                </a:solidFill>
              </a:rPr>
              <a:t> - First Pipeline</a:t>
            </a:r>
            <a:r>
              <a:rPr lang="en-US" sz="1400" dirty="0"/>
              <a:t>” directly from Git repo:</a:t>
            </a:r>
          </a:p>
          <a:p>
            <a:pPr marL="895350" lvl="2" indent="-514350">
              <a:spcBef>
                <a:spcPts val="600"/>
              </a:spcBef>
              <a:buFont typeface="+mj-lt"/>
              <a:buAutoNum type="alphaLcParenR"/>
            </a:pPr>
            <a:r>
              <a:rPr lang="en-US" sz="1400" dirty="0">
                <a:solidFill>
                  <a:schemeClr val="accent5"/>
                </a:solidFill>
              </a:rPr>
              <a:t>Expect some issues;</a:t>
            </a:r>
          </a:p>
          <a:p>
            <a:pPr marL="895350" lvl="2" indent="-514350">
              <a:spcBef>
                <a:spcPts val="600"/>
              </a:spcBef>
              <a:buFont typeface="+mj-lt"/>
              <a:buAutoNum type="alphaLcParenR"/>
            </a:pPr>
            <a:r>
              <a:rPr lang="en-US" sz="1400" dirty="0">
                <a:solidFill>
                  <a:schemeClr val="accent5"/>
                </a:solidFill>
              </a:rPr>
              <a:t>Check for updates in your local docker instance (images, containers, volumes, </a:t>
            </a:r>
            <a:r>
              <a:rPr lang="en-US" sz="1400" dirty="0" err="1">
                <a:solidFill>
                  <a:schemeClr val="accent5"/>
                </a:solidFill>
              </a:rPr>
              <a:t>etc</a:t>
            </a:r>
            <a:r>
              <a:rPr lang="en-US" sz="1400" dirty="0">
                <a:solidFill>
                  <a:schemeClr val="accent5"/>
                </a:solidFill>
              </a:rPr>
              <a:t>…)</a:t>
            </a:r>
            <a:endParaRPr lang="en-US" sz="140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09C317E-4DAB-434F-83C7-54B93BCE33E1}"/>
              </a:ext>
            </a:extLst>
          </p:cNvPr>
          <p:cNvSpPr txBox="1">
            <a:spLocks/>
          </p:cNvSpPr>
          <p:nvPr/>
        </p:nvSpPr>
        <p:spPr>
          <a:xfrm>
            <a:off x="463159" y="2800033"/>
            <a:ext cx="10854871" cy="824909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02 - Java Pipeline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job that runs the “001 - Creating Pipelines / </a:t>
            </a:r>
            <a:r>
              <a:rPr lang="en-US" sz="1400" b="1" dirty="0">
                <a:solidFill>
                  <a:srgbClr val="FF0000"/>
                </a:solidFill>
              </a:rPr>
              <a:t>02 - </a:t>
            </a:r>
            <a:r>
              <a:rPr lang="en-US" sz="1400" b="1" dirty="0" err="1">
                <a:solidFill>
                  <a:srgbClr val="FF0000"/>
                </a:solidFill>
              </a:rPr>
              <a:t>Jenkinsfile</a:t>
            </a:r>
            <a:r>
              <a:rPr lang="en-US" sz="1400" b="1" dirty="0">
                <a:solidFill>
                  <a:srgbClr val="FF0000"/>
                </a:solidFill>
              </a:rPr>
              <a:t> - Java Pipeline</a:t>
            </a:r>
            <a:r>
              <a:rPr lang="en-US" sz="1400" dirty="0"/>
              <a:t>”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6AE0155-CED8-457F-BAE2-0E9CBEA4F7E5}"/>
              </a:ext>
            </a:extLst>
          </p:cNvPr>
          <p:cNvSpPr txBox="1">
            <a:spLocks/>
          </p:cNvSpPr>
          <p:nvPr/>
        </p:nvSpPr>
        <p:spPr>
          <a:xfrm>
            <a:off x="463159" y="3875127"/>
            <a:ext cx="10854871" cy="824909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03 - Node Pipeline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job that runs the “001 - Creating Pipelines / </a:t>
            </a:r>
            <a:r>
              <a:rPr lang="en-US" sz="1400" b="1" dirty="0">
                <a:solidFill>
                  <a:srgbClr val="FF0000"/>
                </a:solidFill>
              </a:rPr>
              <a:t>03 - </a:t>
            </a:r>
            <a:r>
              <a:rPr lang="en-US" sz="1400" b="1" dirty="0" err="1">
                <a:solidFill>
                  <a:srgbClr val="FF0000"/>
                </a:solidFill>
              </a:rPr>
              <a:t>Jenkinsfile</a:t>
            </a:r>
            <a:r>
              <a:rPr lang="en-US" sz="1400" b="1" dirty="0">
                <a:solidFill>
                  <a:srgbClr val="FF0000"/>
                </a:solidFill>
              </a:rPr>
              <a:t> - Node Pipeline</a:t>
            </a:r>
            <a:r>
              <a:rPr lang="en-US" sz="1400" dirty="0"/>
              <a:t>”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2B509A8-3D64-4364-AFF9-54E389AF0ABA}"/>
              </a:ext>
            </a:extLst>
          </p:cNvPr>
          <p:cNvSpPr txBox="1">
            <a:spLocks/>
          </p:cNvSpPr>
          <p:nvPr/>
        </p:nvSpPr>
        <p:spPr>
          <a:xfrm>
            <a:off x="463159" y="4950222"/>
            <a:ext cx="11200106" cy="1581203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04 - Triggered Pipeline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job that runs the “001 - Creating Pipelines / </a:t>
            </a:r>
            <a:r>
              <a:rPr lang="en-US" sz="1400" b="1" dirty="0">
                <a:solidFill>
                  <a:srgbClr val="FF0000"/>
                </a:solidFill>
              </a:rPr>
              <a:t>04 - </a:t>
            </a:r>
            <a:r>
              <a:rPr lang="en-US" sz="1400" b="1" dirty="0" err="1">
                <a:solidFill>
                  <a:srgbClr val="FF0000"/>
                </a:solidFill>
              </a:rPr>
              <a:t>Jenkinsfile</a:t>
            </a:r>
            <a:r>
              <a:rPr lang="en-US" sz="1400" b="1" dirty="0">
                <a:solidFill>
                  <a:srgbClr val="FF0000"/>
                </a:solidFill>
              </a:rPr>
              <a:t> - Triggered Pipeline</a:t>
            </a:r>
            <a:r>
              <a:rPr lang="en-US" sz="1400" dirty="0"/>
              <a:t>” and then change it to print the system date:</a:t>
            </a:r>
          </a:p>
          <a:p>
            <a:pPr marL="895350" lvl="2" indent="-514350">
              <a:spcBef>
                <a:spcPts val="600"/>
              </a:spcBef>
              <a:buFont typeface="+mj-lt"/>
              <a:buAutoNum type="alphaLcParenR"/>
            </a:pPr>
            <a:r>
              <a:rPr lang="en-US" sz="1400" dirty="0">
                <a:solidFill>
                  <a:schemeClr val="accent5"/>
                </a:solidFill>
              </a:rPr>
              <a:t>Check if job was automatically executed after change;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50189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108000" anchor="t" anchorCtr="0"/>
          <a:lstStyle/>
          <a:p>
            <a:r>
              <a:rPr lang="en-US" sz="2800" dirty="0"/>
              <a:t>Running Multiple steps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24" y="1886199"/>
            <a:ext cx="1369206" cy="1602176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6144" y="2950782"/>
            <a:ext cx="5743578" cy="2035104"/>
          </a:xfrm>
        </p:spPr>
        <p:txBody>
          <a:bodyPr anchor="b" anchorCtr="0"/>
          <a:lstStyle/>
          <a:p>
            <a:r>
              <a:rPr lang="pt-PT" dirty="0"/>
              <a:t>Exercises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89176-D867-4E61-8735-89804FA132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6264" y="1892295"/>
            <a:ext cx="1369205" cy="16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063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Jenkins - Guided Tour – Hands 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4500" y="660401"/>
            <a:ext cx="9690099" cy="2412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GB" sz="2000" dirty="0">
                <a:solidFill>
                  <a:schemeClr val="accent1"/>
                </a:solidFill>
                <a:latin typeface="+mn-lt"/>
              </a:rPr>
              <a:t>Running Multiple Steps </a:t>
            </a:r>
            <a:r>
              <a:rPr lang="pt-PT" sz="2000" dirty="0"/>
              <a:t>Exercises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3CA7FA-39D3-4569-B682-E3BF6C26DA50}"/>
              </a:ext>
            </a:extLst>
          </p:cNvPr>
          <p:cNvSpPr txBox="1">
            <a:spLocks/>
          </p:cNvSpPr>
          <p:nvPr/>
        </p:nvSpPr>
        <p:spPr>
          <a:xfrm>
            <a:off x="463159" y="2449605"/>
            <a:ext cx="10854871" cy="1105349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02 – Multiple Stages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with a </a:t>
            </a:r>
            <a:r>
              <a:rPr lang="en-US" sz="1400" b="1" dirty="0">
                <a:solidFill>
                  <a:srgbClr val="FF0000"/>
                </a:solidFill>
              </a:rPr>
              <a:t>build</a:t>
            </a:r>
            <a:r>
              <a:rPr lang="en-US" sz="1400" dirty="0"/>
              <a:t> stage that saves the system date in a file and a </a:t>
            </a:r>
            <a:r>
              <a:rPr lang="en-US" sz="1400" b="1" dirty="0">
                <a:solidFill>
                  <a:srgbClr val="FF0000"/>
                </a:solidFill>
              </a:rPr>
              <a:t>test</a:t>
            </a:r>
            <a:r>
              <a:rPr lang="en-US" sz="1400" dirty="0"/>
              <a:t> stage that checks if same file contains the value “2019”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09C317E-4DAB-434F-83C7-54B93BCE33E1}"/>
              </a:ext>
            </a:extLst>
          </p:cNvPr>
          <p:cNvSpPr txBox="1">
            <a:spLocks/>
          </p:cNvSpPr>
          <p:nvPr/>
        </p:nvSpPr>
        <p:spPr>
          <a:xfrm>
            <a:off x="463159" y="3565144"/>
            <a:ext cx="10854871" cy="824909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03 – Pipeline With Inputs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asks the user </a:t>
            </a:r>
            <a:r>
              <a:rPr lang="en-US" sz="1400" b="1" dirty="0">
                <a:solidFill>
                  <a:srgbClr val="FF0000"/>
                </a:solidFill>
              </a:rPr>
              <a:t>name</a:t>
            </a:r>
            <a:r>
              <a:rPr lang="en-US" sz="1400" dirty="0"/>
              <a:t> and </a:t>
            </a:r>
            <a:r>
              <a:rPr lang="en-US" sz="1400" b="1" dirty="0">
                <a:solidFill>
                  <a:srgbClr val="FF0000"/>
                </a:solidFill>
              </a:rPr>
              <a:t>age</a:t>
            </a:r>
            <a:r>
              <a:rPr lang="en-US" sz="1400" dirty="0"/>
              <a:t> when executed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6AE0155-CED8-457F-BAE2-0E9CBEA4F7E5}"/>
              </a:ext>
            </a:extLst>
          </p:cNvPr>
          <p:cNvSpPr txBox="1">
            <a:spLocks/>
          </p:cNvSpPr>
          <p:nvPr/>
        </p:nvSpPr>
        <p:spPr>
          <a:xfrm>
            <a:off x="463159" y="4584254"/>
            <a:ext cx="10854871" cy="1366605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04 – Conditional Stages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asks the user to select if he wants to execute “build” or “test” and based on selection </a:t>
            </a:r>
            <a:r>
              <a:rPr lang="en-US" sz="1400" b="1" dirty="0">
                <a:solidFill>
                  <a:srgbClr val="FF0000"/>
                </a:solidFill>
              </a:rPr>
              <a:t>executes only </a:t>
            </a:r>
            <a:r>
              <a:rPr lang="en-US" sz="1400" dirty="0"/>
              <a:t>the respective stage:</a:t>
            </a:r>
          </a:p>
          <a:p>
            <a:pPr marL="895350" lvl="2" indent="-514350">
              <a:spcBef>
                <a:spcPts val="600"/>
              </a:spcBef>
              <a:buFont typeface="+mj-lt"/>
              <a:buAutoNum type="alphaLcParenR"/>
            </a:pPr>
            <a:r>
              <a:rPr lang="en-US" sz="1400" dirty="0">
                <a:solidFill>
                  <a:schemeClr val="accent5"/>
                </a:solidFill>
              </a:rPr>
              <a:t>Multiple stages pipeline with predefined inputs needs to be created;</a:t>
            </a:r>
          </a:p>
          <a:p>
            <a:pPr lvl="1">
              <a:spcBef>
                <a:spcPts val="600"/>
              </a:spcBef>
            </a:pPr>
            <a:endParaRPr lang="en-US" sz="1400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2B509A8-3D64-4364-AFF9-54E389AF0ABA}"/>
              </a:ext>
            </a:extLst>
          </p:cNvPr>
          <p:cNvSpPr txBox="1">
            <a:spLocks/>
          </p:cNvSpPr>
          <p:nvPr/>
        </p:nvSpPr>
        <p:spPr>
          <a:xfrm>
            <a:off x="463159" y="1227303"/>
            <a:ext cx="10854871" cy="1105348"/>
          </a:xfrm>
          <a:prstGeom prst="rect">
            <a:avLst/>
          </a:prstGeom>
        </p:spPr>
        <p:txBody>
          <a:bodyPr lIns="0" rIns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ＭＳ Ｐゴシック" charset="0"/>
                <a:cs typeface="+mn-cs"/>
              </a:defRPr>
            </a:lvl2pPr>
            <a:lvl3pPr marL="57785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86245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483271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104090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4907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5725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6543" indent="0" algn="l" defTabSz="1241635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Exercise 01 – Multiple Actions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Create a pipeline that creates a file containing the system date, then prints it and </a:t>
            </a:r>
            <a:r>
              <a:rPr lang="en-US" sz="1400" b="1" dirty="0">
                <a:solidFill>
                  <a:srgbClr val="FF0000"/>
                </a:solidFill>
              </a:rPr>
              <a:t>repeats</a:t>
            </a:r>
            <a:r>
              <a:rPr lang="en-US" sz="1400" dirty="0"/>
              <a:t> the same </a:t>
            </a:r>
            <a:r>
              <a:rPr lang="en-US" sz="1400" b="1" dirty="0">
                <a:solidFill>
                  <a:srgbClr val="FF0000"/>
                </a:solidFill>
              </a:rPr>
              <a:t>2 actions</a:t>
            </a:r>
            <a:r>
              <a:rPr lang="en-US" sz="1400" dirty="0"/>
              <a:t> after 10 seconds:</a:t>
            </a:r>
          </a:p>
          <a:p>
            <a:pPr marL="895350" lvl="2" indent="-514350">
              <a:spcBef>
                <a:spcPts val="600"/>
              </a:spcBef>
              <a:buFont typeface="+mj-lt"/>
              <a:buAutoNum type="alphaLcParenR"/>
            </a:pPr>
            <a:r>
              <a:rPr lang="en-US" sz="1400" dirty="0">
                <a:solidFill>
                  <a:schemeClr val="accent5"/>
                </a:solidFill>
              </a:rPr>
              <a:t>Avoid code duplication;</a:t>
            </a:r>
          </a:p>
          <a:p>
            <a:pPr lvl="1"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41124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Celfocus_Template_2016">
  <a:themeElements>
    <a:clrScheme name="Custom 4">
      <a:dk1>
        <a:srgbClr val="231F20"/>
      </a:dk1>
      <a:lt1>
        <a:srgbClr val="FFFFFF"/>
      </a:lt1>
      <a:dk2>
        <a:srgbClr val="000000"/>
      </a:dk2>
      <a:lt2>
        <a:srgbClr val="EDEDEE"/>
      </a:lt2>
      <a:accent1>
        <a:srgbClr val="E4121C"/>
      </a:accent1>
      <a:accent2>
        <a:srgbClr val="9E0B0F"/>
      </a:accent2>
      <a:accent3>
        <a:srgbClr val="DCDDDE"/>
      </a:accent3>
      <a:accent4>
        <a:srgbClr val="B1B3B6"/>
      </a:accent4>
      <a:accent5>
        <a:srgbClr val="939598"/>
      </a:accent5>
      <a:accent6>
        <a:srgbClr val="58595B"/>
      </a:accent6>
      <a:hlink>
        <a:srgbClr val="E4121C"/>
      </a:hlink>
      <a:folHlink>
        <a:srgbClr val="9E0B0F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85000"/>
          </a:lnSpc>
          <a:spcAft>
            <a:spcPts val="600"/>
          </a:spcAft>
          <a:buClr>
            <a:schemeClr val="accent1"/>
          </a:buClr>
          <a:defRPr sz="2800" b="1" dirty="0" smtClean="0">
            <a:solidFill>
              <a:schemeClr val="tx2"/>
            </a:solidFill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0695CC99-9A90-6E43-B7D5-256BB8D3CA47}" vid="{AF216E08-12EB-FF43-843E-FCECD485E3B4}"/>
    </a:ext>
  </a:extLst>
</a:theme>
</file>

<file path=ppt/theme/theme2.xml><?xml version="1.0" encoding="utf-8"?>
<a:theme xmlns:a="http://schemas.openxmlformats.org/drawingml/2006/main" name="Celfocus_Template_2016">
  <a:themeElements>
    <a:clrScheme name="Custom 4">
      <a:dk1>
        <a:srgbClr val="231F20"/>
      </a:dk1>
      <a:lt1>
        <a:srgbClr val="FFFFFF"/>
      </a:lt1>
      <a:dk2>
        <a:srgbClr val="000000"/>
      </a:dk2>
      <a:lt2>
        <a:srgbClr val="EDEDEE"/>
      </a:lt2>
      <a:accent1>
        <a:srgbClr val="E4121C"/>
      </a:accent1>
      <a:accent2>
        <a:srgbClr val="9E0B0F"/>
      </a:accent2>
      <a:accent3>
        <a:srgbClr val="DCDDDE"/>
      </a:accent3>
      <a:accent4>
        <a:srgbClr val="B1B3B6"/>
      </a:accent4>
      <a:accent5>
        <a:srgbClr val="939598"/>
      </a:accent5>
      <a:accent6>
        <a:srgbClr val="58595B"/>
      </a:accent6>
      <a:hlink>
        <a:srgbClr val="E4121C"/>
      </a:hlink>
      <a:folHlink>
        <a:srgbClr val="9E0B0F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85000"/>
          </a:lnSpc>
          <a:spcAft>
            <a:spcPts val="600"/>
          </a:spcAft>
          <a:buClr>
            <a:schemeClr val="accent1"/>
          </a:buClr>
          <a:defRPr sz="2800" b="1" dirty="0" smtClean="0">
            <a:solidFill>
              <a:schemeClr val="tx2"/>
            </a:solidFill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0695CC99-9A90-6E43-B7D5-256BB8D3CA47}" vid="{AF216E08-12EB-FF43-843E-FCECD485E3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Celfocus_Template_2016</Template>
  <TotalTime>10626</TotalTime>
  <Words>1191</Words>
  <Application>Microsoft Office PowerPoint</Application>
  <PresentationFormat>Custom</PresentationFormat>
  <Paragraphs>158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Tahoma</vt:lpstr>
      <vt:lpstr>Trebuchet MS</vt:lpstr>
      <vt:lpstr>Wingdings</vt:lpstr>
      <vt:lpstr>1_Celfocus_Template_2016</vt:lpstr>
      <vt:lpstr>Celfocus_Template_2016</vt:lpstr>
      <vt:lpstr>PowerPoint Presentation</vt:lpstr>
      <vt:lpstr>TRaining Jenkins - Guided Tour – Hands On v1.0 </vt:lpstr>
      <vt:lpstr>PowerPoint Presentation</vt:lpstr>
      <vt:lpstr>Creating Pipelines</vt:lpstr>
      <vt:lpstr>PowerPoint Presentation</vt:lpstr>
      <vt:lpstr>PowerPoint Presentation</vt:lpstr>
      <vt:lpstr>PowerPoint Presentation</vt:lpstr>
      <vt:lpstr>Running Multiple steps</vt:lpstr>
      <vt:lpstr>PowerPoint Presentation</vt:lpstr>
      <vt:lpstr>PowerPoint Presentation</vt:lpstr>
      <vt:lpstr>Defining execution environments</vt:lpstr>
      <vt:lpstr>PowerPoint Presentation</vt:lpstr>
      <vt:lpstr>Using Environment Variables</vt:lpstr>
      <vt:lpstr>PowerPoint Presentation</vt:lpstr>
      <vt:lpstr>Recording Test Results and Artifacts</vt:lpstr>
      <vt:lpstr>PowerPoint Presentation</vt:lpstr>
      <vt:lpstr>Cleaning Up and Notifications</vt:lpstr>
      <vt:lpstr>PowerPoint Presentation</vt:lpstr>
      <vt:lpstr>DEployment</vt:lpstr>
      <vt:lpstr>PowerPoint Presentation</vt:lpstr>
      <vt:lpstr>Thank you</vt:lpstr>
      <vt:lpstr>PowerPoint Presentation</vt:lpstr>
    </vt:vector>
  </TitlesOfParts>
  <Company>Novabase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Joana Viana</dc:creator>
  <cp:lastModifiedBy>Pedro Candeias</cp:lastModifiedBy>
  <cp:revision>679</cp:revision>
  <dcterms:created xsi:type="dcterms:W3CDTF">2017-07-14T14:06:54Z</dcterms:created>
  <dcterms:modified xsi:type="dcterms:W3CDTF">2020-01-27T19:13:29Z</dcterms:modified>
</cp:coreProperties>
</file>

<file path=userCustomization/customUI.xml><?xml version="1.0" encoding="utf-8"?>
<mso:customUI xmlns:mso="http://schemas.microsoft.com/office/2006/01/customui">
  <mso:ribbon>
    <mso:qat>
      <mso:documentControls>
        <mso:control idQ="mso:ShapeElbowConnector" visible="true"/>
        <mso:control idQ="mso:PasteSourceFormatting" visible="true"/>
        <mso:control idQ="mso:PasteExcelTableSourceFormatting" visible="true"/>
        <mso:control idQ="mso:PasteExcelTableDestinationTableStyle" visible="true"/>
        <mso:control idQ="mso:PasteDestinationTheme" visible="true"/>
        <mso:control idQ="mso:PasteAsPicture" visible="true"/>
        <mso:control idQ="mso:ShapeRoundedRectangle" visible="true"/>
        <mso:control idQ="mso:ObjectSetShapeDefaults" visible="true"/>
      </mso:documentControls>
    </mso:qat>
  </mso:ribbon>
</mso:customUI>
</file>