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sldIdLst>
    <p:sldId id="256" r:id="rId4"/>
    <p:sldId id="266" r:id="rId5"/>
    <p:sldId id="257" r:id="rId6"/>
    <p:sldId id="260" r:id="rId7"/>
    <p:sldId id="275" r:id="rId8"/>
    <p:sldId id="276" r:id="rId9"/>
    <p:sldId id="277" r:id="rId10"/>
    <p:sldId id="278" r:id="rId11"/>
    <p:sldId id="280" r:id="rId12"/>
    <p:sldId id="279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CA1A-D0B6-4614-8EE2-EAA9D17EF36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F12318-1A8B-4875-84E7-F4D62F230E9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8926" y="2689999"/>
            <a:ext cx="8218449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200" b="1" dirty="0">
                <a:latin typeface="Bookman Old Style" panose="02050604050505020204" charset="0"/>
              </a:rPr>
              <a:t>CAPSTONE PRESENTATION</a:t>
            </a:r>
            <a:endParaRPr lang="en-IN" altLang="en-US" sz="3200" b="1" dirty="0">
              <a:latin typeface="Bookman Old Style" panose="02050604050505020204" charset="0"/>
            </a:endParaRPr>
          </a:p>
          <a:p>
            <a:pPr algn="ctr"/>
            <a:r>
              <a:rPr lang="en-I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man Old Style" panose="02050604050505020204" charset="0"/>
              </a:rPr>
              <a:t>‘Travel App’</a:t>
            </a:r>
            <a:endParaRPr lang="en-US" altLang="zh-CN" b="1" dirty="0">
              <a:latin typeface="Bookman Old Style" panose="02050604050505020204" charset="0"/>
            </a:endParaRPr>
          </a:p>
          <a:p>
            <a:pPr algn="ctr"/>
            <a:r>
              <a:rPr lang="en-US" altLang="zh-CN" b="1" dirty="0">
                <a:latin typeface="Bookman Old Style" panose="02050604050505020204" charset="0"/>
              </a:rPr>
              <a:t> </a:t>
            </a:r>
            <a:endParaRPr lang="en-US" altLang="zh-CN" b="1" dirty="0">
              <a:latin typeface="Bookman Old Style" panose="02050604050505020204" charset="0"/>
            </a:endParaRPr>
          </a:p>
          <a:p>
            <a:pPr lvl="8"/>
            <a:endParaRPr lang="en-IN" dirty="0"/>
          </a:p>
        </p:txBody>
      </p:sp>
      <p:sp>
        <p:nvSpPr>
          <p:cNvPr id="7" name="Text Box 100"/>
          <p:cNvSpPr txBox="1"/>
          <p:nvPr/>
        </p:nvSpPr>
        <p:spPr>
          <a:xfrm>
            <a:off x="439420" y="4037965"/>
            <a:ext cx="553783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>
            <a:defPPr>
              <a:defRPr lang="en-US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/>
            <a:endParaRPr lang="en-US" altLang="zh-CN" sz="1400" b="1" dirty="0">
              <a:latin typeface="Bookman Old Style" panose="02050604050505020204" charset="0"/>
            </a:endParaRPr>
          </a:p>
          <a:p>
            <a:pPr algn="ctr"/>
            <a:r>
              <a:rPr lang="en-US" altLang="zh-CN" sz="1600" b="1" dirty="0">
                <a:latin typeface="Bookman Old Style" panose="02050604050505020204" charset="0"/>
              </a:rPr>
              <a:t> </a:t>
            </a:r>
            <a:endParaRPr lang="en-US" altLang="zh-CN" sz="1600" b="1" dirty="0">
              <a:latin typeface="Bookman Old Style" panose="02050604050505020204" charset="0"/>
            </a:endParaRPr>
          </a:p>
          <a:p>
            <a:pPr algn="ctr"/>
            <a:r>
              <a:rPr lang="en-US" altLang="zh-CN" b="1" dirty="0">
                <a:latin typeface="Bookman Old Style" panose="02050604050505020204" charset="0"/>
              </a:rPr>
              <a:t>S</a:t>
            </a:r>
            <a:r>
              <a:rPr lang="en-IN" altLang="en-US" b="1" dirty="0">
                <a:latin typeface="Bookman Old Style" panose="02050604050505020204" charset="0"/>
              </a:rPr>
              <a:t>ubmitted by:-</a:t>
            </a:r>
            <a:endParaRPr lang="en-IN" altLang="en-US" b="1" dirty="0">
              <a:latin typeface="Bookman Old Style" panose="02050604050505020204" charset="0"/>
            </a:endParaRPr>
          </a:p>
          <a:p>
            <a:pPr algn="ctr"/>
            <a:r>
              <a:rPr lang="en-IN" altLang="en-US" b="1" dirty="0">
                <a:latin typeface="Bookman Old Style" panose="02050604050505020204" charset="0"/>
              </a:rPr>
              <a:t>NAME : </a:t>
            </a:r>
            <a:r>
              <a:rPr lang="en-IN" altLang="en-US" dirty="0">
                <a:latin typeface="Bookman Old Style" panose="02050604050505020204" charset="0"/>
              </a:rPr>
              <a:t>Anadi Gautam</a:t>
            </a:r>
            <a:endParaRPr lang="en-IN" altLang="en-US" b="1" dirty="0">
              <a:latin typeface="Bookman Old Style" panose="02050604050505020204" charset="0"/>
            </a:endParaRPr>
          </a:p>
          <a:p>
            <a:pPr algn="ctr"/>
            <a:r>
              <a:rPr lang="en-IN" altLang="en-US" b="1" dirty="0">
                <a:latin typeface="Bookman Old Style" panose="02050604050505020204" charset="0"/>
              </a:rPr>
              <a:t>Batch : </a:t>
            </a:r>
            <a:r>
              <a:rPr lang="en-IN" altLang="en-US" dirty="0">
                <a:latin typeface="Bookman Old Style" panose="02050604050505020204" charset="0"/>
              </a:rPr>
              <a:t>Wipro Salesforce B-13 </a:t>
            </a:r>
            <a:r>
              <a:rPr lang="en-IN" altLang="en-US" b="1" dirty="0">
                <a:latin typeface="Bookman Old Style" panose="02050604050505020204" charset="0"/>
              </a:rPr>
              <a:t>(WIP-SF-13</a:t>
            </a:r>
            <a:r>
              <a:rPr lang="en-IN" altLang="en-US" dirty="0">
                <a:latin typeface="Bookman Old Style" panose="02050604050505020204" charset="0"/>
              </a:rPr>
              <a:t>)</a:t>
            </a:r>
            <a:endParaRPr lang="en-IN" altLang="en-US" b="1" dirty="0">
              <a:latin typeface="Bookman Old Style" panose="02050604050505020204" charset="0"/>
            </a:endParaRPr>
          </a:p>
          <a:p>
            <a:pPr algn="ctr"/>
            <a:r>
              <a:rPr lang="en-IN" altLang="en-US" b="1" dirty="0">
                <a:latin typeface="Bookman Old Style" panose="02050604050505020204" charset="0"/>
              </a:rPr>
              <a:t>LMS_ID : </a:t>
            </a:r>
            <a:r>
              <a:rPr lang="en-IN" altLang="en-US" dirty="0">
                <a:latin typeface="Bookman Old Style" panose="02050604050505020204" charset="0"/>
              </a:rPr>
              <a:t>MGSA_491</a:t>
            </a:r>
            <a:endParaRPr lang="en-IN" altLang="en-US" b="1" dirty="0">
              <a:latin typeface="Bookman Old Style" panose="02050604050505020204" charset="0"/>
            </a:endParaRPr>
          </a:p>
          <a:p>
            <a:pPr algn="ctr"/>
            <a:r>
              <a:rPr lang="en-IN" altLang="en-US" b="1" dirty="0">
                <a:latin typeface="Bookman Old Style" panose="02050604050505020204" charset="0"/>
              </a:rPr>
              <a:t>Date : </a:t>
            </a:r>
            <a:r>
              <a:rPr lang="en-IN" altLang="en-US" dirty="0">
                <a:latin typeface="Bookman Old Style" panose="02050604050505020204" charset="0"/>
              </a:rPr>
              <a:t>28/ 02 / 2023</a:t>
            </a:r>
            <a:endParaRPr lang="en-IN" altLang="en-US" dirty="0">
              <a:latin typeface="Bookman Old Style" panose="02050604050505020204" charset="0"/>
            </a:endParaRP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105" y="788670"/>
            <a:ext cx="4385310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754" y="156379"/>
            <a:ext cx="1012530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i="1" dirty="0">
                <a:latin typeface="Calibri Light" panose="020F0302020204030204" charset="0"/>
                <a:cs typeface="Calibri Light" panose="020F0302020204030204" charset="0"/>
              </a:rPr>
              <a:t>MODULE:- 2</a:t>
            </a:r>
            <a:endParaRPr lang="en-IN" sz="3600" b="1" i="1" dirty="0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IN" dirty="0"/>
          </a:p>
          <a:p>
            <a:endParaRPr lang="en-IN" dirty="0">
              <a:latin typeface="Century Gothic" panose="020B07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918010" y="755789"/>
            <a:ext cx="10273990" cy="0"/>
          </a:xfrm>
          <a:prstGeom prst="line">
            <a:avLst/>
          </a:prstGeom>
          <a:ln w="34925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2"/>
          <p:cNvSpPr txBox="1"/>
          <p:nvPr/>
        </p:nvSpPr>
        <p:spPr>
          <a:xfrm>
            <a:off x="1917700" y="909340"/>
            <a:ext cx="11188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  <a:sym typeface="+mn-ea"/>
              </a:rPr>
              <a:t>Building Reports and </a:t>
            </a:r>
            <a:r>
              <a:rPr lang="en-IN" sz="2000" dirty="0">
                <a:solidFill>
                  <a:srgbClr val="000000"/>
                </a:solidFill>
                <a:effectLst/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  <a:sym typeface="+mn-ea"/>
              </a:rPr>
              <a:t>Testing the App by creating Travel approval records</a:t>
            </a: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</p:txBody>
      </p:sp>
      <p:pic>
        <p:nvPicPr>
          <p:cNvPr id="50" name="Picture 50" descr="Screenshot (72)"/>
          <p:cNvPicPr>
            <a:picLocks noChangeAspect="1"/>
          </p:cNvPicPr>
          <p:nvPr>
            <p:ph sz="half" idx="1"/>
          </p:nvPr>
        </p:nvPicPr>
        <p:blipFill>
          <a:blip r:embed="rId1"/>
          <a:srcRect l="3098" t="14435" b="5128"/>
          <a:stretch>
            <a:fillRect/>
          </a:stretch>
        </p:blipFill>
        <p:spPr>
          <a:xfrm>
            <a:off x="2293620" y="1355090"/>
            <a:ext cx="4884420" cy="2566670"/>
          </a:xfrm>
          <a:prstGeom prst="rect">
            <a:avLst/>
          </a:prstGeom>
        </p:spPr>
      </p:pic>
      <p:pic>
        <p:nvPicPr>
          <p:cNvPr id="51" name="Picture 51" descr="Screenshot (76)"/>
          <p:cNvPicPr>
            <a:picLocks noChangeAspect="1"/>
          </p:cNvPicPr>
          <p:nvPr>
            <p:ph sz="half" idx="2"/>
          </p:nvPr>
        </p:nvPicPr>
        <p:blipFill>
          <a:blip r:embed="rId2"/>
          <a:srcRect l="3205" t="13865" b="5318"/>
          <a:stretch>
            <a:fillRect/>
          </a:stretch>
        </p:blipFill>
        <p:spPr>
          <a:xfrm>
            <a:off x="2300605" y="4053840"/>
            <a:ext cx="4877435" cy="2621915"/>
          </a:xfrm>
          <a:prstGeom prst="rect">
            <a:avLst/>
          </a:prstGeom>
        </p:spPr>
      </p:pic>
      <p:pic>
        <p:nvPicPr>
          <p:cNvPr id="49" name="Picture 49" descr="Screenshot (69)"/>
          <p:cNvPicPr>
            <a:picLocks noChangeAspect="1"/>
          </p:cNvPicPr>
          <p:nvPr/>
        </p:nvPicPr>
        <p:blipFill>
          <a:blip r:embed="rId3"/>
          <a:srcRect l="3526" t="14055" r="427" b="5508"/>
          <a:stretch>
            <a:fillRect/>
          </a:stretch>
        </p:blipFill>
        <p:spPr>
          <a:xfrm>
            <a:off x="7592695" y="1810385"/>
            <a:ext cx="4366260" cy="3789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754" y="156379"/>
            <a:ext cx="1012530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i="1" dirty="0">
                <a:latin typeface="Calibri Light" panose="020F0302020204030204" charset="0"/>
                <a:cs typeface="Calibri Light" panose="020F0302020204030204" charset="0"/>
              </a:rPr>
              <a:t>MODULE:- 2</a:t>
            </a:r>
            <a:endParaRPr lang="en-IN" sz="3600" b="1" i="1" dirty="0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IN" dirty="0"/>
          </a:p>
          <a:p>
            <a:endParaRPr lang="en-IN" dirty="0">
              <a:latin typeface="Century Gothic" panose="020B07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918010" y="755789"/>
            <a:ext cx="10273990" cy="0"/>
          </a:xfrm>
          <a:prstGeom prst="line">
            <a:avLst/>
          </a:prstGeom>
          <a:ln w="34925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2"/>
          <p:cNvSpPr txBox="1"/>
          <p:nvPr/>
        </p:nvSpPr>
        <p:spPr>
          <a:xfrm>
            <a:off x="1979930" y="992525"/>
            <a:ext cx="11188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  <a:sym typeface="+mn-ea"/>
              </a:rPr>
              <a:t>Defining Approval Process for Travel Approval App</a:t>
            </a:r>
            <a:endParaRPr lang="en-IN" sz="2000" dirty="0">
              <a:effectLst/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  <a:sym typeface="+mn-ea"/>
              </a:rPr>
              <a:t>Building Dashboards</a:t>
            </a: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</p:txBody>
      </p:sp>
      <p:pic>
        <p:nvPicPr>
          <p:cNvPr id="52" name="Picture 52" descr="Screenshot (83)"/>
          <p:cNvPicPr>
            <a:picLocks noChangeAspect="1"/>
          </p:cNvPicPr>
          <p:nvPr>
            <p:ph sz="half" idx="1"/>
          </p:nvPr>
        </p:nvPicPr>
        <p:blipFill>
          <a:blip r:embed="rId1"/>
          <a:srcRect l="2885" t="13865" b="6078"/>
          <a:stretch>
            <a:fillRect/>
          </a:stretch>
        </p:blipFill>
        <p:spPr>
          <a:xfrm>
            <a:off x="1276350" y="2051050"/>
            <a:ext cx="5102860" cy="3553460"/>
          </a:xfrm>
          <a:prstGeom prst="rect">
            <a:avLst/>
          </a:prstGeom>
        </p:spPr>
      </p:pic>
      <p:pic>
        <p:nvPicPr>
          <p:cNvPr id="145" name="Picture 145" descr="Screenshot (153)"/>
          <p:cNvPicPr>
            <a:picLocks noChangeAspect="1"/>
          </p:cNvPicPr>
          <p:nvPr>
            <p:ph sz="half" idx="2"/>
          </p:nvPr>
        </p:nvPicPr>
        <p:blipFill>
          <a:blip r:embed="rId2"/>
          <a:srcRect l="2949" t="13314" r="64" b="5185"/>
          <a:stretch>
            <a:fillRect/>
          </a:stretch>
        </p:blipFill>
        <p:spPr>
          <a:xfrm>
            <a:off x="6607810" y="2051050"/>
            <a:ext cx="5446395" cy="3428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4055" y="323726"/>
            <a:ext cx="10103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entury Gothic" panose="020B0702020202020204" pitchFamily="34" charset="0"/>
              </a:rPr>
              <a:t>   MODULE-3 </a:t>
            </a:r>
            <a:r>
              <a:rPr lang="en-IN" altLang="en-US" sz="4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charset="0"/>
                <a:sym typeface="+mn-ea"/>
              </a:rPr>
              <a:t>‘Code Playground’</a:t>
            </a:r>
            <a:endParaRPr lang="en-IN" altLang="en-US" sz="4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charset="0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5020" y="1432884"/>
            <a:ext cx="9902283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  <a:sym typeface="+mn-ea"/>
              </a:rPr>
              <a:t>Creating Lightning </a:t>
            </a:r>
            <a:r>
              <a:rPr lang="en-US" altLang="en-IN" sz="2600" dirty="0"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  <a:sym typeface="+mn-ea"/>
              </a:rPr>
              <a:t>Code Playground</a:t>
            </a:r>
            <a:r>
              <a:rPr lang="en-IN" sz="2600" dirty="0"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  <a:sym typeface="+mn-ea"/>
              </a:rPr>
              <a:t> App Via App Manager</a:t>
            </a:r>
            <a:endParaRPr lang="en-IN" sz="26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>
              <a:latin typeface="Yu Gothic" panose="020B0400000000000000" charset="-128"/>
              <a:ea typeface="Yu Gothic" panose="020B0400000000000000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085278" y="1154027"/>
            <a:ext cx="1008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3435" y="1945005"/>
            <a:ext cx="9554210" cy="4430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2112000" y="1527716"/>
            <a:ext cx="1008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12000" y="705423"/>
            <a:ext cx="93781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9730" y="2239010"/>
            <a:ext cx="103035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1E1E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Building a Lightning app, adding tabs, and customizing page layouts.</a:t>
            </a:r>
            <a:endParaRPr lang="en-US" sz="2800" i="0" dirty="0">
              <a:solidFill>
                <a:srgbClr val="1E1E1E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1E1E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Creating custom objects and fields for the app.</a:t>
            </a:r>
            <a:endParaRPr lang="en-US" sz="2800" i="0" dirty="0">
              <a:solidFill>
                <a:srgbClr val="1E1E1E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1E1E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Defining relationships between objects.</a:t>
            </a:r>
            <a:endParaRPr lang="en-US" sz="2800" i="0" dirty="0">
              <a:solidFill>
                <a:srgbClr val="1E1E1E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1E1E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Importing data and testing the app.</a:t>
            </a:r>
            <a:endParaRPr lang="en-US" sz="2800" i="0" dirty="0">
              <a:solidFill>
                <a:srgbClr val="1E1E1E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800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4485" y="980316"/>
            <a:ext cx="10103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entury Gothic" panose="020B0702020202020204" pitchFamily="34" charset="0"/>
              </a:rPr>
              <a:t>  Introduction</a:t>
            </a:r>
            <a:endParaRPr lang="en-IN" sz="4800" b="1" dirty="0">
              <a:latin typeface="Century Gothic" panose="020B07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4385" y="2297119"/>
            <a:ext cx="9902283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  <a:sym typeface="+mn-ea"/>
              </a:rPr>
              <a:t>This project is about a Travel Approval App. </a:t>
            </a:r>
            <a:endParaRPr lang="en-IN" sz="26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  <a:sym typeface="+mn-ea"/>
              </a:rPr>
              <a:t>We need to build an app for an organisation by which employees can place the travel approval requests under their manager.</a:t>
            </a:r>
            <a:endParaRPr lang="en-IN" sz="26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  <a:sym typeface="+mn-ea"/>
              </a:rPr>
              <a:t>In which the manager has the privilege to approve or reject the request and the administrator can see the report of total requests by “Month” or by “Department” using a Dashboard.</a:t>
            </a:r>
            <a:endParaRPr lang="en-IN" sz="2600" dirty="0">
              <a:latin typeface="Yu Gothic" panose="020B0400000000000000" charset="-128"/>
              <a:ea typeface="Yu Gothic" panose="020B0400000000000000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085278" y="1895707"/>
            <a:ext cx="1008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824" y="565319"/>
            <a:ext cx="1012530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i="1" dirty="0">
                <a:latin typeface="Calibri Light" panose="020F0302020204030204" charset="0"/>
                <a:cs typeface="Calibri Light" panose="020F0302020204030204" charset="0"/>
              </a:rPr>
              <a:t>MODULE:- 1  </a:t>
            </a:r>
            <a:r>
              <a:rPr lang="en-IN" altLang="en-US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charset="0"/>
                <a:sym typeface="+mn-ea"/>
              </a:rPr>
              <a:t>‘Travel App Playground’</a:t>
            </a:r>
            <a:r>
              <a:rPr lang="en-IN" altLang="en-US" sz="3600" b="1" i="1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endParaRPr lang="en-IN" sz="3600" b="1" i="1" dirty="0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IN" dirty="0"/>
          </a:p>
          <a:p>
            <a:endParaRPr lang="en-IN" dirty="0">
              <a:latin typeface="Century Gothic" panose="020B07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918010" y="1492389"/>
            <a:ext cx="10273990" cy="0"/>
          </a:xfrm>
          <a:prstGeom prst="line">
            <a:avLst/>
          </a:prstGeom>
          <a:ln w="34925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2"/>
          <p:cNvSpPr txBox="1"/>
          <p:nvPr/>
        </p:nvSpPr>
        <p:spPr>
          <a:xfrm>
            <a:off x="1744980" y="1825645"/>
            <a:ext cx="111887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</a:rPr>
              <a:t>Creating Lightning Travel App Via App Manager</a:t>
            </a: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342900" indent="-342900"/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6" descr="Screenshot (17)"/>
          <p:cNvPicPr>
            <a:picLocks noChangeAspect="1"/>
          </p:cNvPicPr>
          <p:nvPr>
            <p:ph idx="1"/>
          </p:nvPr>
        </p:nvPicPr>
        <p:blipFill>
          <a:blip r:embed="rId1"/>
          <a:srcRect l="2778" t="13276" r="321" b="5831"/>
          <a:stretch>
            <a:fillRect/>
          </a:stretch>
        </p:blipFill>
        <p:spPr>
          <a:xfrm>
            <a:off x="2520950" y="2357120"/>
            <a:ext cx="8197215" cy="3900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8984" y="256074"/>
            <a:ext cx="1012530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i="1" dirty="0">
                <a:latin typeface="Calibri Light" panose="020F0302020204030204" charset="0"/>
                <a:cs typeface="Calibri Light" panose="020F0302020204030204" charset="0"/>
              </a:rPr>
              <a:t>MODULE:- 1</a:t>
            </a:r>
            <a:endParaRPr lang="en-IN" sz="3600" b="1" i="1" dirty="0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IN" dirty="0"/>
          </a:p>
          <a:p>
            <a:endParaRPr lang="en-IN" dirty="0">
              <a:latin typeface="Century Gothic" panose="020B07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918010" y="927874"/>
            <a:ext cx="10273990" cy="0"/>
          </a:xfrm>
          <a:prstGeom prst="line">
            <a:avLst/>
          </a:prstGeom>
          <a:ln w="34925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2"/>
          <p:cNvSpPr txBox="1"/>
          <p:nvPr/>
        </p:nvSpPr>
        <p:spPr>
          <a:xfrm>
            <a:off x="1811020" y="1005840"/>
            <a:ext cx="101314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</a:rPr>
              <a:t>Creating Custom Objects Department, Travel Approval &amp; Expense Items</a:t>
            </a: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342900" indent="-342900"/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</p:txBody>
      </p:sp>
      <p:pic>
        <p:nvPicPr>
          <p:cNvPr id="19" name="Content Placeholder 1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93850" y="1903095"/>
            <a:ext cx="4895215" cy="2075815"/>
          </a:xfrm>
          <a:prstGeom prst="rect">
            <a:avLst/>
          </a:prstGeom>
        </p:spPr>
      </p:pic>
      <p:pic>
        <p:nvPicPr>
          <p:cNvPr id="21" name="Content Placeholder 2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7360" y="1873250"/>
            <a:ext cx="4895215" cy="21056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915" y="4187190"/>
            <a:ext cx="7352665" cy="2446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754" y="156379"/>
            <a:ext cx="1012530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i="1" dirty="0">
                <a:latin typeface="Calibri Light" panose="020F0302020204030204" charset="0"/>
                <a:cs typeface="Calibri Light" panose="020F0302020204030204" charset="0"/>
              </a:rPr>
              <a:t>MODULE:- 1</a:t>
            </a:r>
            <a:endParaRPr lang="en-IN" sz="3600" b="1" i="1" dirty="0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IN" dirty="0"/>
          </a:p>
          <a:p>
            <a:endParaRPr lang="en-IN" dirty="0">
              <a:latin typeface="Century Gothic" panose="020B07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918010" y="755789"/>
            <a:ext cx="10273990" cy="0"/>
          </a:xfrm>
          <a:prstGeom prst="line">
            <a:avLst/>
          </a:prstGeom>
          <a:ln w="34925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2"/>
          <p:cNvSpPr txBox="1"/>
          <p:nvPr/>
        </p:nvSpPr>
        <p:spPr>
          <a:xfrm>
            <a:off x="1655445" y="906800"/>
            <a:ext cx="111887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</a:rPr>
              <a:t>Creating Custom Fields for the Custom Objects :</a:t>
            </a: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</a:rPr>
              <a:t>Department Code, Location, Department Type for department objects </a:t>
            </a: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</a:rPr>
              <a:t>Purpose of trip, Trip Start/End Date, Destination State, etc for Travel Approval</a:t>
            </a: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</a:rPr>
              <a:t>Amount, Expense Type for Expense Item</a:t>
            </a: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342900" indent="-342900"/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31925" y="2667000"/>
            <a:ext cx="4591685" cy="312420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8255" y="2778125"/>
            <a:ext cx="5144770" cy="2921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754" y="156379"/>
            <a:ext cx="1012530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i="1" dirty="0">
                <a:latin typeface="Calibri Light" panose="020F0302020204030204" charset="0"/>
                <a:cs typeface="Calibri Light" panose="020F0302020204030204" charset="0"/>
              </a:rPr>
              <a:t>MODULE:- 1</a:t>
            </a:r>
            <a:endParaRPr lang="en-IN" sz="3600" b="1" i="1" dirty="0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IN" dirty="0"/>
          </a:p>
          <a:p>
            <a:endParaRPr lang="en-IN" dirty="0">
              <a:latin typeface="Century Gothic" panose="020B07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918010" y="755789"/>
            <a:ext cx="10273990" cy="0"/>
          </a:xfrm>
          <a:prstGeom prst="line">
            <a:avLst/>
          </a:prstGeom>
          <a:ln w="34925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2"/>
          <p:cNvSpPr txBox="1"/>
          <p:nvPr/>
        </p:nvSpPr>
        <p:spPr>
          <a:xfrm>
            <a:off x="1917700" y="447695"/>
            <a:ext cx="111887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</a:rPr>
              <a:t>Creating custom Tabs</a:t>
            </a: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</a:rPr>
              <a:t>Defining Relationships between objects.</a:t>
            </a: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</a:rPr>
              <a:t>Master Detail in Expense Item Related to Travel Approval</a:t>
            </a: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</a:rPr>
              <a:t>Lookup Related to Department Object</a:t>
            </a: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342900" indent="-342900"/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23645" y="2385695"/>
            <a:ext cx="5175885" cy="343090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7810" y="2385060"/>
            <a:ext cx="5363845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754" y="156379"/>
            <a:ext cx="1012530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i="1" dirty="0">
                <a:latin typeface="Calibri Light" panose="020F0302020204030204" charset="0"/>
                <a:cs typeface="Calibri Light" panose="020F0302020204030204" charset="0"/>
              </a:rPr>
              <a:t>MODULE:- 2</a:t>
            </a:r>
            <a:endParaRPr lang="en-IN" sz="3600" b="1" i="1" dirty="0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IN" dirty="0"/>
          </a:p>
          <a:p>
            <a:endParaRPr lang="en-IN" dirty="0">
              <a:latin typeface="Century Gothic" panose="020B07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918010" y="755789"/>
            <a:ext cx="10273990" cy="0"/>
          </a:xfrm>
          <a:prstGeom prst="line">
            <a:avLst/>
          </a:prstGeom>
          <a:ln w="34925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2"/>
          <p:cNvSpPr txBox="1"/>
          <p:nvPr/>
        </p:nvSpPr>
        <p:spPr>
          <a:xfrm>
            <a:off x="1917700" y="909340"/>
            <a:ext cx="111887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  <a:sym typeface="+mn-ea"/>
              </a:rPr>
              <a:t>Importing Departments.csv File</a:t>
            </a:r>
            <a:endParaRPr lang="en-IN" sz="2000" dirty="0">
              <a:effectLst/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  <a:sym typeface="+mn-ea"/>
              </a:rPr>
              <a:t>Testing the App by creating Travel approval records and Expense Items</a:t>
            </a:r>
            <a:endParaRPr lang="en-IN" sz="2000" dirty="0">
              <a:effectLst/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  <a:sym typeface="+mn-ea"/>
              </a:rPr>
              <a:t>Creating User for CEO role, assigning CEO manager to System Administrator</a:t>
            </a:r>
            <a:endParaRPr lang="en-IN" sz="2000" dirty="0">
              <a:effectLst/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  <a:sym typeface="+mn-ea"/>
              </a:rPr>
              <a:t>Updating Approval page and search layout</a:t>
            </a: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51890" y="2832100"/>
            <a:ext cx="5227320" cy="3267075"/>
          </a:xfrm>
          <a:prstGeom prst="rect">
            <a:avLst/>
          </a:prstGeom>
        </p:spPr>
      </p:pic>
      <p:pic>
        <p:nvPicPr>
          <p:cNvPr id="30" name="Picture 30" descr="Screenshot (42)"/>
          <p:cNvPicPr>
            <a:picLocks noChangeAspect="1"/>
          </p:cNvPicPr>
          <p:nvPr>
            <p:ph sz="half" idx="2"/>
          </p:nvPr>
        </p:nvPicPr>
        <p:blipFill>
          <a:blip r:embed="rId2"/>
          <a:srcRect l="3526" t="13865" b="6268"/>
          <a:stretch>
            <a:fillRect/>
          </a:stretch>
        </p:blipFill>
        <p:spPr>
          <a:xfrm>
            <a:off x="6607810" y="2832100"/>
            <a:ext cx="5405120" cy="3177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754" y="156379"/>
            <a:ext cx="1012530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i="1" dirty="0">
                <a:latin typeface="Calibri Light" panose="020F0302020204030204" charset="0"/>
                <a:cs typeface="Calibri Light" panose="020F0302020204030204" charset="0"/>
              </a:rPr>
              <a:t>MODULE:- 2</a:t>
            </a:r>
            <a:endParaRPr lang="en-IN" sz="3600" b="1" i="1" dirty="0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IN" dirty="0"/>
          </a:p>
          <a:p>
            <a:endParaRPr lang="en-IN" dirty="0">
              <a:latin typeface="Century Gothic" panose="020B0702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918010" y="755789"/>
            <a:ext cx="10273990" cy="0"/>
          </a:xfrm>
          <a:prstGeom prst="line">
            <a:avLst/>
          </a:prstGeom>
          <a:ln w="34925" cmpd="sng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2"/>
          <p:cNvSpPr txBox="1"/>
          <p:nvPr/>
        </p:nvSpPr>
        <p:spPr>
          <a:xfrm>
            <a:off x="1917700" y="1283990"/>
            <a:ext cx="11188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Yu Gothic" panose="020B0400000000000000" charset="-128"/>
                <a:ea typeface="Yu Gothic" panose="020B0400000000000000" charset="-128"/>
                <a:cs typeface="Times New Roman" panose="02020603050405020304" pitchFamily="18" charset="0"/>
                <a:sym typeface="+mn-ea"/>
              </a:rPr>
              <a:t>Adding Validation Rules as per the requirements</a:t>
            </a:r>
            <a:endParaRPr lang="en-IN" sz="2000" dirty="0">
              <a:latin typeface="Yu Gothic" panose="020B0400000000000000" charset="-128"/>
              <a:ea typeface="Yu Gothic" panose="020B0400000000000000" charset="-128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rcRect r="10972" b="17576"/>
          <a:stretch>
            <a:fillRect/>
          </a:stretch>
        </p:blipFill>
        <p:spPr>
          <a:xfrm>
            <a:off x="1316990" y="2510790"/>
            <a:ext cx="5457190" cy="248221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0595" y="2334260"/>
            <a:ext cx="4374515" cy="3352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1788</Words>
  <Application>WPS Presentation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SimSun</vt:lpstr>
      <vt:lpstr>Wingdings</vt:lpstr>
      <vt:lpstr>Arial</vt:lpstr>
      <vt:lpstr>Wingdings 3</vt:lpstr>
      <vt:lpstr>Symbol</vt:lpstr>
      <vt:lpstr>Bookman Old Style</vt:lpstr>
      <vt:lpstr>Segoe Print</vt:lpstr>
      <vt:lpstr>Courier New</vt:lpstr>
      <vt:lpstr>Century Gothic</vt:lpstr>
      <vt:lpstr>Yu Gothic</vt:lpstr>
      <vt:lpstr>Times New Roman</vt:lpstr>
      <vt:lpstr>Calibri Light</vt:lpstr>
      <vt:lpstr>Trebuchet MS</vt:lpstr>
      <vt:lpstr>Microsoft YaHei</vt:lpstr>
      <vt:lpstr>Arial Unicode MS</vt:lpstr>
      <vt:lpstr>Calibri</vt:lpstr>
      <vt:lpstr>Corbel</vt:lpstr>
      <vt:lpstr>Parallax</vt:lpstr>
      <vt:lpstr>Facet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anadi gautam</dc:creator>
  <cp:lastModifiedBy>KIIT</cp:lastModifiedBy>
  <cp:revision>11</cp:revision>
  <dcterms:created xsi:type="dcterms:W3CDTF">2021-08-27T16:29:00Z</dcterms:created>
  <dcterms:modified xsi:type="dcterms:W3CDTF">2023-02-28T04:14:04Z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DE2976487CAE4F05B968B7E2AA92218A</vt:lpwstr>
  </property>
  <property fmtid="{D5CDD505-2E9C-101B-9397-08002B2CF9AE}" pid="3" name="KSOProductBuildVer">
    <vt:lpwstr>1033-11.2.0.11486</vt:lpwstr>
  </property>
</Properties>
</file>