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19"/>
  </p:notesMasterIdLst>
  <p:handoutMasterIdLst>
    <p:handoutMasterId r:id="rId20"/>
  </p:handoutMasterIdLst>
  <p:sldIdLst>
    <p:sldId id="273" r:id="rId2"/>
    <p:sldId id="308" r:id="rId3"/>
    <p:sldId id="384" r:id="rId4"/>
    <p:sldId id="393" r:id="rId5"/>
    <p:sldId id="394" r:id="rId6"/>
    <p:sldId id="381" r:id="rId7"/>
    <p:sldId id="382" r:id="rId8"/>
    <p:sldId id="383" r:id="rId9"/>
    <p:sldId id="385" r:id="rId10"/>
    <p:sldId id="386" r:id="rId11"/>
    <p:sldId id="387" r:id="rId12"/>
    <p:sldId id="389" r:id="rId13"/>
    <p:sldId id="388" r:id="rId14"/>
    <p:sldId id="395" r:id="rId15"/>
    <p:sldId id="390" r:id="rId16"/>
    <p:sldId id="391" r:id="rId17"/>
    <p:sldId id="376" r:id="rId18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F3268"/>
    <a:srgbClr val="C8C5B9"/>
    <a:srgbClr val="8EB3E3"/>
    <a:srgbClr val="FF0C3B"/>
    <a:srgbClr val="3B5898"/>
    <a:srgbClr val="E9D69C"/>
    <a:srgbClr val="F5F4F4"/>
    <a:srgbClr val="D8EEF4"/>
    <a:srgbClr val="769EA5"/>
    <a:srgbClr val="3E3E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6176" autoAdjust="0"/>
  </p:normalViewPr>
  <p:slideViewPr>
    <p:cSldViewPr snapToObjects="1">
      <p:cViewPr varScale="1">
        <p:scale>
          <a:sx n="89" d="100"/>
          <a:sy n="89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9" d="100"/>
          <a:sy n="119" d="100"/>
        </p:scale>
        <p:origin x="-3984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9B5-BB49-2940-B173-B22ABAE5FA67}" type="datetime1">
              <a:rPr lang="en-US" smtClean="0"/>
              <a:pPr/>
              <a:t>7/6/12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FCA6-891D-F448-8091-1872F1CBB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2D8-034D-8D41-954F-3B34A2E5F8F0}" type="datetime1">
              <a:rPr lang="en-US" smtClean="0"/>
              <a:pPr/>
              <a:t>7/5/12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03ED-34BE-A34E-8C11-FA7D49C9E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start with</a:t>
            </a:r>
            <a:r>
              <a:rPr lang="en-US" baseline="0" dirty="0" smtClean="0"/>
              <a:t> the basics of erasure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5.pdf"/><Relationship Id="rId13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df"/><Relationship Id="rId3" Type="http://schemas.openxmlformats.org/officeDocument/2006/relationships/image" Target="../media/image46.png"/><Relationship Id="rId4" Type="http://schemas.openxmlformats.org/officeDocument/2006/relationships/image" Target="../media/image47.pdf"/><Relationship Id="rId5" Type="http://schemas.openxmlformats.org/officeDocument/2006/relationships/image" Target="../media/image48.png"/><Relationship Id="rId6" Type="http://schemas.openxmlformats.org/officeDocument/2006/relationships/image" Target="../media/image49.pdf"/><Relationship Id="rId7" Type="http://schemas.openxmlformats.org/officeDocument/2006/relationships/image" Target="../media/image50.png"/><Relationship Id="rId8" Type="http://schemas.openxmlformats.org/officeDocument/2006/relationships/image" Target="../media/image51.pdf"/><Relationship Id="rId9" Type="http://schemas.openxmlformats.org/officeDocument/2006/relationships/image" Target="../media/image52.png"/><Relationship Id="rId10" Type="http://schemas.openxmlformats.org/officeDocument/2006/relationships/image" Target="../media/image53.pd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df"/><Relationship Id="rId20" Type="http://schemas.openxmlformats.org/officeDocument/2006/relationships/image" Target="../media/image12.png"/><Relationship Id="rId21" Type="http://schemas.openxmlformats.org/officeDocument/2006/relationships/image" Target="../media/image23.pdf"/><Relationship Id="rId22" Type="http://schemas.openxmlformats.org/officeDocument/2006/relationships/image" Target="../media/image24.png"/><Relationship Id="rId23" Type="http://schemas.openxmlformats.org/officeDocument/2006/relationships/image" Target="../media/image25.pdf"/><Relationship Id="rId24" Type="http://schemas.openxmlformats.org/officeDocument/2006/relationships/image" Target="../media/image26.png"/><Relationship Id="rId25" Type="http://schemas.openxmlformats.org/officeDocument/2006/relationships/image" Target="../media/image69.pdf"/><Relationship Id="rId26" Type="http://schemas.openxmlformats.org/officeDocument/2006/relationships/image" Target="../media/image70.png"/><Relationship Id="rId27" Type="http://schemas.openxmlformats.org/officeDocument/2006/relationships/image" Target="../media/image71.pdf"/><Relationship Id="rId28" Type="http://schemas.openxmlformats.org/officeDocument/2006/relationships/image" Target="../media/image72.png"/><Relationship Id="rId29" Type="http://schemas.openxmlformats.org/officeDocument/2006/relationships/image" Target="../media/image73.pdf"/><Relationship Id="rId30" Type="http://schemas.openxmlformats.org/officeDocument/2006/relationships/image" Target="../media/image74.png"/><Relationship Id="rId10" Type="http://schemas.openxmlformats.org/officeDocument/2006/relationships/image" Target="../media/image64.png"/><Relationship Id="rId11" Type="http://schemas.openxmlformats.org/officeDocument/2006/relationships/image" Target="../media/image65.pdf"/><Relationship Id="rId12" Type="http://schemas.openxmlformats.org/officeDocument/2006/relationships/image" Target="../media/image66.png"/><Relationship Id="rId13" Type="http://schemas.openxmlformats.org/officeDocument/2006/relationships/image" Target="../media/image67.pdf"/><Relationship Id="rId14" Type="http://schemas.openxmlformats.org/officeDocument/2006/relationships/image" Target="../media/image68.png"/><Relationship Id="rId15" Type="http://schemas.openxmlformats.org/officeDocument/2006/relationships/image" Target="../media/image7.pdf"/><Relationship Id="rId16" Type="http://schemas.openxmlformats.org/officeDocument/2006/relationships/image" Target="../media/image8.png"/><Relationship Id="rId17" Type="http://schemas.openxmlformats.org/officeDocument/2006/relationships/image" Target="../media/image9.pdf"/><Relationship Id="rId18" Type="http://schemas.openxmlformats.org/officeDocument/2006/relationships/image" Target="../media/image10.png"/><Relationship Id="rId19" Type="http://schemas.openxmlformats.org/officeDocument/2006/relationships/image" Target="../media/image11.pd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7.pdf"/><Relationship Id="rId4" Type="http://schemas.openxmlformats.org/officeDocument/2006/relationships/image" Target="../media/image58.png"/><Relationship Id="rId5" Type="http://schemas.openxmlformats.org/officeDocument/2006/relationships/image" Target="../media/image59.pdf"/><Relationship Id="rId6" Type="http://schemas.openxmlformats.org/officeDocument/2006/relationships/image" Target="../media/image60.png"/><Relationship Id="rId7" Type="http://schemas.openxmlformats.org/officeDocument/2006/relationships/image" Target="../media/image61.pdf"/><Relationship Id="rId8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df"/><Relationship Id="rId20" Type="http://schemas.openxmlformats.org/officeDocument/2006/relationships/image" Target="../media/image68.png"/><Relationship Id="rId21" Type="http://schemas.openxmlformats.org/officeDocument/2006/relationships/image" Target="../media/image69.pdf"/><Relationship Id="rId22" Type="http://schemas.openxmlformats.org/officeDocument/2006/relationships/image" Target="../media/image70.png"/><Relationship Id="rId23" Type="http://schemas.openxmlformats.org/officeDocument/2006/relationships/image" Target="../media/image71.pdf"/><Relationship Id="rId24" Type="http://schemas.openxmlformats.org/officeDocument/2006/relationships/image" Target="../media/image72.png"/><Relationship Id="rId25" Type="http://schemas.openxmlformats.org/officeDocument/2006/relationships/image" Target="../media/image73.pdf"/><Relationship Id="rId26" Type="http://schemas.openxmlformats.org/officeDocument/2006/relationships/image" Target="../media/image74.png"/><Relationship Id="rId27" Type="http://schemas.openxmlformats.org/officeDocument/2006/relationships/image" Target="../media/image81.pdf"/><Relationship Id="rId28" Type="http://schemas.openxmlformats.org/officeDocument/2006/relationships/image" Target="../media/image82.png"/><Relationship Id="rId10" Type="http://schemas.openxmlformats.org/officeDocument/2006/relationships/image" Target="../media/image58.png"/><Relationship Id="rId11" Type="http://schemas.openxmlformats.org/officeDocument/2006/relationships/image" Target="../media/image59.pdf"/><Relationship Id="rId12" Type="http://schemas.openxmlformats.org/officeDocument/2006/relationships/image" Target="../media/image60.png"/><Relationship Id="rId13" Type="http://schemas.openxmlformats.org/officeDocument/2006/relationships/image" Target="../media/image61.pdf"/><Relationship Id="rId14" Type="http://schemas.openxmlformats.org/officeDocument/2006/relationships/image" Target="../media/image62.png"/><Relationship Id="rId15" Type="http://schemas.openxmlformats.org/officeDocument/2006/relationships/image" Target="../media/image63.pdf"/><Relationship Id="rId16" Type="http://schemas.openxmlformats.org/officeDocument/2006/relationships/image" Target="../media/image64.png"/><Relationship Id="rId17" Type="http://schemas.openxmlformats.org/officeDocument/2006/relationships/image" Target="../media/image65.pdf"/><Relationship Id="rId18" Type="http://schemas.openxmlformats.org/officeDocument/2006/relationships/image" Target="../media/image66.png"/><Relationship Id="rId19" Type="http://schemas.openxmlformats.org/officeDocument/2006/relationships/image" Target="../media/image67.pd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5.pdf"/><Relationship Id="rId4" Type="http://schemas.openxmlformats.org/officeDocument/2006/relationships/image" Target="../media/image76.png"/><Relationship Id="rId5" Type="http://schemas.openxmlformats.org/officeDocument/2006/relationships/image" Target="../media/image77.pdf"/><Relationship Id="rId6" Type="http://schemas.openxmlformats.org/officeDocument/2006/relationships/image" Target="../media/image78.png"/><Relationship Id="rId7" Type="http://schemas.openxmlformats.org/officeDocument/2006/relationships/image" Target="../media/image79.pdf"/><Relationship Id="rId8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4" Type="http://schemas.openxmlformats.org/officeDocument/2006/relationships/image" Target="../media/image46.png"/><Relationship Id="rId5" Type="http://schemas.openxmlformats.org/officeDocument/2006/relationships/image" Target="../media/image83.pdf"/><Relationship Id="rId6" Type="http://schemas.openxmlformats.org/officeDocument/2006/relationships/image" Target="../media/image84.png"/><Relationship Id="rId7" Type="http://schemas.openxmlformats.org/officeDocument/2006/relationships/image" Target="../media/image85.pdf"/><Relationship Id="rId8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df"/><Relationship Id="rId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df"/><Relationship Id="rId4" Type="http://schemas.openxmlformats.org/officeDocument/2006/relationships/image" Target="../media/image90.png"/><Relationship Id="rId5" Type="http://schemas.openxmlformats.org/officeDocument/2006/relationships/image" Target="../media/image91.pdf"/><Relationship Id="rId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df"/><Relationship Id="rId21" Type="http://schemas.openxmlformats.org/officeDocument/2006/relationships/image" Target="../media/image20.png"/><Relationship Id="rId10" Type="http://schemas.openxmlformats.org/officeDocument/2006/relationships/image" Target="../media/image9.pdf"/><Relationship Id="rId11" Type="http://schemas.openxmlformats.org/officeDocument/2006/relationships/image" Target="../media/image10.png"/><Relationship Id="rId12" Type="http://schemas.openxmlformats.org/officeDocument/2006/relationships/image" Target="../media/image11.pdf"/><Relationship Id="rId13" Type="http://schemas.openxmlformats.org/officeDocument/2006/relationships/image" Target="../media/image12.png"/><Relationship Id="rId14" Type="http://schemas.openxmlformats.org/officeDocument/2006/relationships/image" Target="../media/image13.pdf"/><Relationship Id="rId15" Type="http://schemas.openxmlformats.org/officeDocument/2006/relationships/image" Target="../media/image14.png"/><Relationship Id="rId16" Type="http://schemas.openxmlformats.org/officeDocument/2006/relationships/image" Target="../media/image15.pdf"/><Relationship Id="rId17" Type="http://schemas.openxmlformats.org/officeDocument/2006/relationships/image" Target="../media/image16.png"/><Relationship Id="rId18" Type="http://schemas.openxmlformats.org/officeDocument/2006/relationships/image" Target="../media/image17.pdf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/Relationships>
</file>

<file path=ppt/slides/_rels/slide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3.pdf"/><Relationship Id="rId21" Type="http://schemas.openxmlformats.org/officeDocument/2006/relationships/image" Target="../media/image24.png"/><Relationship Id="rId22" Type="http://schemas.openxmlformats.org/officeDocument/2006/relationships/image" Target="../media/image25.pdf"/><Relationship Id="rId23" Type="http://schemas.openxmlformats.org/officeDocument/2006/relationships/image" Target="../media/image26.png"/><Relationship Id="rId24" Type="http://schemas.openxmlformats.org/officeDocument/2006/relationships/image" Target="../media/image27.pdf"/><Relationship Id="rId25" Type="http://schemas.openxmlformats.org/officeDocument/2006/relationships/image" Target="../media/image28.png"/><Relationship Id="rId26" Type="http://schemas.openxmlformats.org/officeDocument/2006/relationships/image" Target="../media/image29.pdf"/><Relationship Id="rId27" Type="http://schemas.openxmlformats.org/officeDocument/2006/relationships/image" Target="../media/image30.png"/><Relationship Id="rId28" Type="http://schemas.openxmlformats.org/officeDocument/2006/relationships/image" Target="../media/image31.pdf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30" Type="http://schemas.openxmlformats.org/officeDocument/2006/relationships/image" Target="../media/image33.pdf"/><Relationship Id="rId31" Type="http://schemas.openxmlformats.org/officeDocument/2006/relationships/image" Target="../media/image34.png"/><Relationship Id="rId32" Type="http://schemas.openxmlformats.org/officeDocument/2006/relationships/image" Target="../media/image35.pdf"/><Relationship Id="rId9" Type="http://schemas.openxmlformats.org/officeDocument/2006/relationships/image" Target="../media/image8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33" Type="http://schemas.openxmlformats.org/officeDocument/2006/relationships/image" Target="../media/image36.png"/><Relationship Id="rId34" Type="http://schemas.openxmlformats.org/officeDocument/2006/relationships/image" Target="../media/image37.pdf"/><Relationship Id="rId35" Type="http://schemas.openxmlformats.org/officeDocument/2006/relationships/image" Target="../media/image38.png"/><Relationship Id="rId10" Type="http://schemas.openxmlformats.org/officeDocument/2006/relationships/image" Target="../media/image9.pdf"/><Relationship Id="rId11" Type="http://schemas.openxmlformats.org/officeDocument/2006/relationships/image" Target="../media/image10.png"/><Relationship Id="rId12" Type="http://schemas.openxmlformats.org/officeDocument/2006/relationships/image" Target="../media/image11.pdf"/><Relationship Id="rId13" Type="http://schemas.openxmlformats.org/officeDocument/2006/relationships/image" Target="../media/image12.png"/><Relationship Id="rId14" Type="http://schemas.openxmlformats.org/officeDocument/2006/relationships/image" Target="../media/image17.pdf"/><Relationship Id="rId15" Type="http://schemas.openxmlformats.org/officeDocument/2006/relationships/image" Target="../media/image18.png"/><Relationship Id="rId16" Type="http://schemas.openxmlformats.org/officeDocument/2006/relationships/image" Target="../media/image19.pdf"/><Relationship Id="rId17" Type="http://schemas.openxmlformats.org/officeDocument/2006/relationships/image" Target="../media/image20.png"/><Relationship Id="rId18" Type="http://schemas.openxmlformats.org/officeDocument/2006/relationships/image" Target="../media/image21.pdf"/><Relationship Id="rId1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png"/><Relationship Id="rId12" Type="http://schemas.openxmlformats.org/officeDocument/2006/relationships/image" Target="../media/image49.pdf"/><Relationship Id="rId13" Type="http://schemas.openxmlformats.org/officeDocument/2006/relationships/image" Target="../media/image50.png"/><Relationship Id="rId14" Type="http://schemas.openxmlformats.org/officeDocument/2006/relationships/image" Target="../media/image51.pdf"/><Relationship Id="rId1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df"/><Relationship Id="rId3" Type="http://schemas.openxmlformats.org/officeDocument/2006/relationships/image" Target="../media/image40.png"/><Relationship Id="rId4" Type="http://schemas.openxmlformats.org/officeDocument/2006/relationships/image" Target="../media/image41.pdf"/><Relationship Id="rId5" Type="http://schemas.openxmlformats.org/officeDocument/2006/relationships/image" Target="../media/image42.png"/><Relationship Id="rId6" Type="http://schemas.openxmlformats.org/officeDocument/2006/relationships/image" Target="../media/image43.pdf"/><Relationship Id="rId7" Type="http://schemas.openxmlformats.org/officeDocument/2006/relationships/image" Target="../media/image44.png"/><Relationship Id="rId8" Type="http://schemas.openxmlformats.org/officeDocument/2006/relationships/image" Target="../media/image45.pdf"/><Relationship Id="rId9" Type="http://schemas.openxmlformats.org/officeDocument/2006/relationships/image" Target="../media/image46.png"/><Relationship Id="rId10" Type="http://schemas.openxmlformats.org/officeDocument/2006/relationships/image" Target="../media/image47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6400"/>
            <a:ext cx="9144000" cy="1524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Feedback in the </a:t>
            </a:r>
            <a:r>
              <a:rPr lang="en-US" sz="4800" b="1" i="1" dirty="0" smtClean="0">
                <a:solidFill>
                  <a:schemeClr val="tx1"/>
                </a:solidFill>
              </a:rPr>
              <a:t>K</a:t>
            </a:r>
            <a:r>
              <a:rPr lang="en-US" sz="4800" b="1" dirty="0" smtClean="0">
                <a:solidFill>
                  <a:schemeClr val="tx1"/>
                </a:solidFill>
              </a:rPr>
              <a:t>-user Interference Channel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9624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Dimitris</a:t>
            </a:r>
            <a:r>
              <a:rPr lang="en-US" sz="3000" dirty="0" smtClean="0"/>
              <a:t> </a:t>
            </a:r>
            <a:r>
              <a:rPr lang="en-US" sz="3000" dirty="0" err="1" smtClean="0"/>
              <a:t>Papailiopoulos</a:t>
            </a:r>
            <a:r>
              <a:rPr lang="en-US" sz="3000" dirty="0" smtClean="0"/>
              <a:t> </a:t>
            </a:r>
          </a:p>
          <a:p>
            <a:pPr algn="ctr"/>
            <a:r>
              <a:rPr lang="en-US" sz="3000" b="1" dirty="0" smtClean="0"/>
              <a:t>USC</a:t>
            </a:r>
          </a:p>
          <a:p>
            <a:pPr algn="ctr"/>
            <a:endParaRPr lang="en-US" sz="3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05200" y="39624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Changho</a:t>
            </a:r>
            <a:r>
              <a:rPr lang="en-US" sz="3000" dirty="0" smtClean="0"/>
              <a:t> </a:t>
            </a:r>
            <a:r>
              <a:rPr lang="en-US" sz="3000" dirty="0" err="1" smtClean="0"/>
              <a:t>Suh</a:t>
            </a:r>
            <a:endParaRPr lang="en-US" sz="3000" dirty="0" smtClean="0"/>
          </a:p>
          <a:p>
            <a:pPr algn="ctr"/>
            <a:r>
              <a:rPr lang="en-US" sz="3000" b="1" dirty="0" smtClean="0"/>
              <a:t>MIT</a:t>
            </a:r>
          </a:p>
          <a:p>
            <a:pPr algn="ctr"/>
            <a:endParaRPr lang="en-US" sz="3000" b="1" dirty="0" smtClean="0"/>
          </a:p>
          <a:p>
            <a:pPr algn="ctr"/>
            <a:endParaRPr lang="en-US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43600" y="39624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Alex </a:t>
            </a:r>
            <a:r>
              <a:rPr lang="en-US" sz="3000" dirty="0" err="1" smtClean="0"/>
              <a:t>Dimakis</a:t>
            </a:r>
            <a:endParaRPr lang="en-US" sz="3000" dirty="0" smtClean="0"/>
          </a:p>
          <a:p>
            <a:pPr algn="ctr"/>
            <a:r>
              <a:rPr lang="en-US" sz="3000" b="1" dirty="0" smtClean="0"/>
              <a:t>USC</a:t>
            </a:r>
          </a:p>
          <a:p>
            <a:pPr algn="ctr"/>
            <a:endParaRPr lang="en-US" sz="3000" b="1" dirty="0" smtClean="0"/>
          </a:p>
          <a:p>
            <a:pPr algn="ctr"/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81400" y="5562600"/>
            <a:ext cx="151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ISIT 2012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Perfect Feedback: </a:t>
            </a:r>
            <a:r>
              <a:rPr lang="en-US" dirty="0" err="1" smtClean="0">
                <a:solidFill>
                  <a:srgbClr val="2DAAF4"/>
                </a:solidFill>
              </a:rPr>
              <a:t>fdof</a:t>
            </a:r>
            <a:r>
              <a:rPr lang="en-US" dirty="0" smtClean="0">
                <a:solidFill>
                  <a:srgbClr val="2DAAF4"/>
                </a:solidFill>
              </a:rPr>
              <a:t> Achievability </a:t>
            </a:r>
            <a:endParaRPr lang="en-US" dirty="0">
              <a:solidFill>
                <a:srgbClr val="2DAAF4"/>
              </a:solidFill>
            </a:endParaRPr>
          </a:p>
        </p:txBody>
      </p:sp>
      <p:grpSp>
        <p:nvGrpSpPr>
          <p:cNvPr id="5" name="Group 42"/>
          <p:cNvGrpSpPr>
            <a:grpSpLocks noChangeAspect="1"/>
          </p:cNvGrpSpPr>
          <p:nvPr/>
        </p:nvGrpSpPr>
        <p:grpSpPr>
          <a:xfrm>
            <a:off x="2598420" y="2164080"/>
            <a:ext cx="4169664" cy="3439668"/>
            <a:chOff x="2286000" y="1371600"/>
            <a:chExt cx="4343400" cy="3582988"/>
          </a:xfrm>
        </p:grpSpPr>
        <p:sp>
          <p:nvSpPr>
            <p:cNvPr id="129" name="Rectangle 128"/>
            <p:cNvSpPr/>
            <p:nvPr/>
          </p:nvSpPr>
          <p:spPr>
            <a:xfrm>
              <a:off x="5638800" y="1752600"/>
              <a:ext cx="685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Rx1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638800" y="2971800"/>
              <a:ext cx="685800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Rx2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638800" y="4191000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Rx3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2819400" y="2057400"/>
              <a:ext cx="28194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2819400" y="2055813"/>
              <a:ext cx="2819400" cy="1220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2819400" y="3273425"/>
              <a:ext cx="2819400" cy="3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819400" y="4495800"/>
              <a:ext cx="28194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819400" y="2057400"/>
              <a:ext cx="2819400" cy="1217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819400" y="2057400"/>
              <a:ext cx="2819400" cy="2436813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819400" y="3273425"/>
              <a:ext cx="2819400" cy="12223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2819400" y="3276600"/>
              <a:ext cx="2819400" cy="12192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819400" y="2057400"/>
              <a:ext cx="281940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2286000" y="17287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2" name="Rounded Rectangle 141"/>
            <p:cNvSpPr>
              <a:spLocks noChangeAspect="1"/>
            </p:cNvSpPr>
            <p:nvPr/>
          </p:nvSpPr>
          <p:spPr>
            <a:xfrm>
              <a:off x="2297113" y="1820863"/>
              <a:ext cx="434975" cy="579437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286000" y="29479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298700" y="3024188"/>
              <a:ext cx="438150" cy="576262"/>
            </a:xfrm>
            <a:prstGeom prst="round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286000" y="4191000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298700" y="4267200"/>
              <a:ext cx="438150" cy="576263"/>
            </a:xfrm>
            <a:prstGeom prst="roundRect">
              <a:avLst/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2497138" y="24145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2493963" y="36337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2493963" y="4908550"/>
              <a:ext cx="46037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6" name="Group 42"/>
            <p:cNvGrpSpPr/>
            <p:nvPr/>
          </p:nvGrpSpPr>
          <p:grpSpPr>
            <a:xfrm>
              <a:off x="2372518" y="1371600"/>
              <a:ext cx="304008" cy="304800"/>
              <a:chOff x="2829718" y="1981200"/>
              <a:chExt cx="304008" cy="304800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rot="5400000">
                <a:off x="2678112" y="21328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>
                <a:off x="2980532" y="2132806"/>
                <a:ext cx="304800" cy="15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2821782" y="2132806"/>
                <a:ext cx="304800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/>
            <p:nvPr/>
          </p:nvCxnSpPr>
          <p:spPr>
            <a:xfrm>
              <a:off x="6324600" y="2058987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31" idx="3"/>
            </p:cNvCxnSpPr>
            <p:nvPr/>
          </p:nvCxnSpPr>
          <p:spPr>
            <a:xfrm>
              <a:off x="6324600" y="4495800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30" idx="3"/>
            </p:cNvCxnSpPr>
            <p:nvPr/>
          </p:nvCxnSpPr>
          <p:spPr>
            <a:xfrm>
              <a:off x="6324600" y="3276600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3329940" y="2254378"/>
            <a:ext cx="2194560" cy="3384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52900" y="3842004"/>
            <a:ext cx="475488" cy="420624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324100" y="1883410"/>
            <a:ext cx="266700" cy="20447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667000" y="1883410"/>
            <a:ext cx="275590" cy="20447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048000" y="1874520"/>
            <a:ext cx="275590" cy="21336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57200" y="2392680"/>
            <a:ext cx="1911350" cy="103124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946900" y="2698495"/>
            <a:ext cx="368300" cy="254000"/>
          </a:xfrm>
          <a:prstGeom prst="rect">
            <a:avLst/>
          </a:prstGeom>
        </p:spPr>
      </p:pic>
      <p:sp>
        <p:nvSpPr>
          <p:cNvPr id="60" name="Vertical Scroll 59"/>
          <p:cNvSpPr/>
          <p:nvPr/>
        </p:nvSpPr>
        <p:spPr>
          <a:xfrm>
            <a:off x="152400" y="3346704"/>
            <a:ext cx="8915400" cy="15240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Using ZF K/2-fdof is achievable, if H is invertible</a:t>
            </a:r>
            <a:endParaRPr lang="en-US" sz="2300" dirty="0" smtClean="0"/>
          </a:p>
        </p:txBody>
      </p:sp>
      <p:sp>
        <p:nvSpPr>
          <p:cNvPr id="62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Backwards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IC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fdof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Achievability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DAAF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794500" y="2628900"/>
            <a:ext cx="1879600" cy="2697480"/>
            <a:chOff x="6794500" y="2628900"/>
            <a:chExt cx="1879600" cy="2697480"/>
          </a:xfrm>
        </p:grpSpPr>
        <p:pic>
          <p:nvPicPr>
            <p:cNvPr id="73" name="Picture 7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794500" y="2628900"/>
              <a:ext cx="1879600" cy="335280"/>
            </a:xfrm>
            <a:prstGeom prst="rect">
              <a:avLst/>
            </a:prstGeom>
          </p:spPr>
        </p:pic>
        <p:pic>
          <p:nvPicPr>
            <p:cNvPr id="74" name="Picture 7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6794500" y="3810000"/>
              <a:ext cx="1879600" cy="335280"/>
            </a:xfrm>
            <a:prstGeom prst="rect">
              <a:avLst/>
            </a:prstGeom>
          </p:spPr>
        </p:pic>
        <p:pic>
          <p:nvPicPr>
            <p:cNvPr id="75" name="Picture 7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6794500" y="4991100"/>
              <a:ext cx="1879600" cy="335280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1524000" y="2660396"/>
            <a:ext cx="368300" cy="2673604"/>
            <a:chOff x="1600200" y="2698496"/>
            <a:chExt cx="368300" cy="2673604"/>
          </a:xfrm>
        </p:grpSpPr>
        <p:pic>
          <p:nvPicPr>
            <p:cNvPr id="76" name="Picture 75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1600200" y="2698496"/>
              <a:ext cx="355600" cy="254000"/>
            </a:xfrm>
            <a:prstGeom prst="rect">
              <a:avLst/>
            </a:prstGeom>
          </p:spPr>
        </p:pic>
        <p:pic>
          <p:nvPicPr>
            <p:cNvPr id="79" name="Picture 7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"/>
                <a:stretch>
                  <a:fillRect/>
                </a:stretch>
              </p:blipFill>
            </mc:Choice>
            <mc:Fallback>
              <p:blipFill>
                <a:blip r:embed="rId12"/>
                <a:stretch>
                  <a:fillRect/>
                </a:stretch>
              </p:blipFill>
            </mc:Fallback>
          </mc:AlternateContent>
          <p:spPr>
            <a:xfrm>
              <a:off x="1600200" y="3867405"/>
              <a:ext cx="368300" cy="254000"/>
            </a:xfrm>
            <a:prstGeom prst="rect">
              <a:avLst/>
            </a:prstGeom>
          </p:spPr>
        </p:pic>
        <p:pic>
          <p:nvPicPr>
            <p:cNvPr id="80" name="Picture 7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3"/>
                <a:stretch>
                  <a:fillRect/>
                </a:stretch>
              </p:blipFill>
            </mc:Choice>
            <mc:Fallback>
              <p:blipFill>
                <a:blip r:embed="rId14"/>
                <a:stretch>
                  <a:fillRect/>
                </a:stretch>
              </p:blipFill>
            </mc:Fallback>
          </mc:AlternateContent>
          <p:spPr>
            <a:xfrm>
              <a:off x="1600200" y="5105400"/>
              <a:ext cx="368300" cy="266700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6794500" y="2286000"/>
            <a:ext cx="1879600" cy="2667000"/>
            <a:chOff x="6794500" y="2286000"/>
            <a:chExt cx="1879600" cy="2667000"/>
          </a:xfrm>
        </p:grpSpPr>
        <p:pic>
          <p:nvPicPr>
            <p:cNvPr id="85" name="Picture 8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794500" y="2286000"/>
              <a:ext cx="1879600" cy="335280"/>
            </a:xfrm>
            <a:prstGeom prst="rect">
              <a:avLst/>
            </a:prstGeom>
            <a:solidFill>
              <a:srgbClr val="8EB3E3"/>
            </a:solidFill>
          </p:spPr>
        </p:pic>
        <p:pic>
          <p:nvPicPr>
            <p:cNvPr id="86" name="Picture 85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6794500" y="3436620"/>
              <a:ext cx="1879600" cy="335280"/>
            </a:xfrm>
            <a:prstGeom prst="rect">
              <a:avLst/>
            </a:prstGeom>
            <a:solidFill>
              <a:srgbClr val="8EB3E3"/>
            </a:solidFill>
          </p:spPr>
        </p:pic>
        <p:pic>
          <p:nvPicPr>
            <p:cNvPr id="87" name="Picture 8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6794500" y="4617720"/>
              <a:ext cx="1879600" cy="335280"/>
            </a:xfrm>
            <a:prstGeom prst="rect">
              <a:avLst/>
            </a:prstGeom>
            <a:solidFill>
              <a:srgbClr val="8EB3E3"/>
            </a:solidFill>
          </p:spPr>
        </p:pic>
      </p:grpSp>
      <p:grpSp>
        <p:nvGrpSpPr>
          <p:cNvPr id="40" name="Group 50"/>
          <p:cNvGrpSpPr/>
          <p:nvPr/>
        </p:nvGrpSpPr>
        <p:grpSpPr>
          <a:xfrm>
            <a:off x="2438400" y="2414588"/>
            <a:ext cx="4038600" cy="3148012"/>
            <a:chOff x="2743200" y="1728788"/>
            <a:chExt cx="4038600" cy="3148012"/>
          </a:xfrm>
        </p:grpSpPr>
        <p:sp>
          <p:nvSpPr>
            <p:cNvPr id="41" name="Rectangle 40"/>
            <p:cNvSpPr/>
            <p:nvPr/>
          </p:nvSpPr>
          <p:spPr>
            <a:xfrm>
              <a:off x="6096000" y="1752600"/>
              <a:ext cx="685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Rx1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6000" y="2971800"/>
              <a:ext cx="685800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Rx2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96000" y="4191000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Rx3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6600" y="2055813"/>
              <a:ext cx="2819400" cy="158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276600" y="2055813"/>
              <a:ext cx="2819400" cy="122078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276600" y="3273425"/>
              <a:ext cx="2819400" cy="317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276600" y="4495800"/>
              <a:ext cx="2819400" cy="1588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276600" y="2057400"/>
              <a:ext cx="2819400" cy="121761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3276600" y="2057400"/>
              <a:ext cx="2819400" cy="2436813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276600" y="3273425"/>
              <a:ext cx="2819400" cy="122237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3276600" y="3276600"/>
              <a:ext cx="2819400" cy="121920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276600" y="2057400"/>
              <a:ext cx="2819400" cy="24384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2743200" y="17287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2754313" y="1820863"/>
              <a:ext cx="434975" cy="579437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743200" y="29479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755900" y="3024188"/>
              <a:ext cx="438150" cy="576262"/>
            </a:xfrm>
            <a:prstGeom prst="round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743200" y="4113212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755900" y="4189412"/>
              <a:ext cx="438150" cy="576263"/>
            </a:xfrm>
            <a:prstGeom prst="roundRect">
              <a:avLst/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2954338" y="24145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2951163" y="36337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2951163" y="4830762"/>
              <a:ext cx="46037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5" name="Group 51"/>
          <p:cNvGrpSpPr/>
          <p:nvPr/>
        </p:nvGrpSpPr>
        <p:grpSpPr>
          <a:xfrm>
            <a:off x="2438400" y="2414588"/>
            <a:ext cx="4038600" cy="3148012"/>
            <a:chOff x="2743200" y="2643188"/>
            <a:chExt cx="4038600" cy="3148012"/>
          </a:xfrm>
        </p:grpSpPr>
        <p:sp>
          <p:nvSpPr>
            <p:cNvPr id="67" name="Rectangle 66"/>
            <p:cNvSpPr/>
            <p:nvPr/>
          </p:nvSpPr>
          <p:spPr>
            <a:xfrm>
              <a:off x="6096000" y="2667000"/>
              <a:ext cx="685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Rx1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96000" y="3886200"/>
              <a:ext cx="685800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Rx2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5105400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Rx3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3276600" y="2970213"/>
              <a:ext cx="28194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2970213"/>
              <a:ext cx="2819400" cy="1220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276600" y="4187825"/>
              <a:ext cx="2819400" cy="3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276600" y="5410200"/>
              <a:ext cx="28194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3276600" y="2971800"/>
              <a:ext cx="2819400" cy="1217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3276600" y="2971800"/>
              <a:ext cx="2819400" cy="2436813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276600" y="4187825"/>
              <a:ext cx="2819400" cy="12223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3276600" y="4191000"/>
              <a:ext cx="2819400" cy="12192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3276600" y="2971800"/>
              <a:ext cx="281940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2743200" y="26431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Rounded Rectangle 91"/>
            <p:cNvSpPr>
              <a:spLocks noChangeAspect="1"/>
            </p:cNvSpPr>
            <p:nvPr/>
          </p:nvSpPr>
          <p:spPr>
            <a:xfrm>
              <a:off x="2754313" y="2735263"/>
              <a:ext cx="434975" cy="579437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743200" y="38623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755900" y="3938588"/>
              <a:ext cx="438150" cy="576262"/>
            </a:xfrm>
            <a:prstGeom prst="round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743200" y="5027612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755900" y="5103812"/>
              <a:ext cx="438150" cy="576263"/>
            </a:xfrm>
            <a:prstGeom prst="roundRect">
              <a:avLst/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2954338" y="33289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951163" y="45481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2951163" y="5745162"/>
              <a:ext cx="46037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4013200" y="2513012"/>
            <a:ext cx="508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4521200" y="2970212"/>
            <a:ext cx="520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9"/>
              <a:stretch>
                <a:fillRect/>
              </a:stretch>
            </p:blipFill>
          </mc:Choice>
          <mc:Fallback>
            <p:blipFill>
              <a:blip r:embed="rId20"/>
              <a:stretch>
                <a:fillRect/>
              </a:stretch>
            </p:blipFill>
          </mc:Fallback>
        </mc:AlternateContent>
        <p:spPr>
          <a:xfrm>
            <a:off x="4584700" y="3440112"/>
            <a:ext cx="520700" cy="3683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3" name="Group 95"/>
          <p:cNvGrpSpPr/>
          <p:nvPr/>
        </p:nvGrpSpPr>
        <p:grpSpPr>
          <a:xfrm>
            <a:off x="2057400" y="2741612"/>
            <a:ext cx="4724400" cy="2439988"/>
            <a:chOff x="3048000" y="2817812"/>
            <a:chExt cx="4724400" cy="2439988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048000" y="2817812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3048000" y="5254625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3048000" y="4035425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7467600" y="2819399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467600" y="5256212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7467600" y="4037012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10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1"/>
              <a:stretch>
                <a:fillRect/>
              </a:stretch>
            </p:blipFill>
          </mc:Choice>
          <mc:Fallback>
            <p:blipFill>
              <a:blip r:embed="rId22"/>
              <a:stretch>
                <a:fillRect/>
              </a:stretch>
            </p:blipFill>
          </mc:Fallback>
        </mc:AlternateContent>
        <p:spPr>
          <a:xfrm>
            <a:off x="5041900" y="3495040"/>
            <a:ext cx="508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3"/>
              <a:stretch>
                <a:fillRect/>
              </a:stretch>
            </p:blipFill>
          </mc:Choice>
          <mc:Fallback>
            <p:blipFill>
              <a:blip r:embed="rId24"/>
              <a:stretch>
                <a:fillRect/>
              </a:stretch>
            </p:blipFill>
          </mc:Fallback>
        </mc:AlternateContent>
        <p:spPr>
          <a:xfrm>
            <a:off x="5041900" y="4508500"/>
            <a:ext cx="508000" cy="3683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2" name="Group 96"/>
          <p:cNvGrpSpPr/>
          <p:nvPr/>
        </p:nvGrpSpPr>
        <p:grpSpPr>
          <a:xfrm>
            <a:off x="2057400" y="2744787"/>
            <a:ext cx="4724400" cy="2439988"/>
            <a:chOff x="3048000" y="2817812"/>
            <a:chExt cx="4724400" cy="2439988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048000" y="2817812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048000" y="5254625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048000" y="4035425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7467600" y="2819399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7467600" y="5256212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7467600" y="4037012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0" y="2514600"/>
            <a:ext cx="2035810" cy="2895600"/>
            <a:chOff x="76200" y="2514600"/>
            <a:chExt cx="2035810" cy="2895600"/>
          </a:xfrm>
        </p:grpSpPr>
        <p:pic>
          <p:nvPicPr>
            <p:cNvPr id="120" name="Picture 11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5"/>
                <a:stretch>
                  <a:fillRect/>
                </a:stretch>
              </p:blipFill>
            </mc:Choice>
            <mc:Fallback>
              <p:blipFill>
                <a:blip r:embed="rId26"/>
                <a:stretch>
                  <a:fillRect/>
                </a:stretch>
              </p:blipFill>
            </mc:Fallback>
          </mc:AlternateContent>
          <p:spPr>
            <a:xfrm>
              <a:off x="308610" y="2514600"/>
              <a:ext cx="1727200" cy="419100"/>
            </a:xfrm>
            <a:prstGeom prst="rect">
              <a:avLst/>
            </a:prstGeom>
          </p:spPr>
        </p:pic>
        <p:pic>
          <p:nvPicPr>
            <p:cNvPr id="121" name="Picture 12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7"/>
                <a:stretch>
                  <a:fillRect/>
                </a:stretch>
              </p:blipFill>
            </mc:Choice>
            <mc:Fallback>
              <p:blipFill>
                <a:blip r:embed="rId28"/>
                <a:stretch>
                  <a:fillRect/>
                </a:stretch>
              </p:blipFill>
            </mc:Fallback>
          </mc:AlternateContent>
          <p:spPr>
            <a:xfrm>
              <a:off x="308610" y="4991100"/>
              <a:ext cx="1727200" cy="419100"/>
            </a:xfrm>
            <a:prstGeom prst="rect">
              <a:avLst/>
            </a:prstGeom>
          </p:spPr>
        </p:pic>
        <p:pic>
          <p:nvPicPr>
            <p:cNvPr id="122" name="Picture 12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9"/>
                <a:stretch>
                  <a:fillRect/>
                </a:stretch>
              </p:blipFill>
            </mc:Choice>
            <mc:Fallback>
              <p:blipFill>
                <a:blip r:embed="rId30"/>
                <a:stretch>
                  <a:fillRect/>
                </a:stretch>
              </p:blipFill>
            </mc:Fallback>
          </mc:AlternateContent>
          <p:spPr>
            <a:xfrm>
              <a:off x="76200" y="3821430"/>
              <a:ext cx="2035810" cy="293370"/>
            </a:xfrm>
            <a:prstGeom prst="rect">
              <a:avLst/>
            </a:prstGeom>
          </p:spPr>
        </p:pic>
      </p:grpSp>
      <p:sp>
        <p:nvSpPr>
          <p:cNvPr id="124" name="TextBox 123"/>
          <p:cNvSpPr txBox="1"/>
          <p:nvPr/>
        </p:nvSpPr>
        <p:spPr>
          <a:xfrm>
            <a:off x="232410" y="2971800"/>
            <a:ext cx="190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decode user 3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-53245" y="4038600"/>
            <a:ext cx="241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decode a lin. comb.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28600" y="5334000"/>
            <a:ext cx="190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decode user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2DAAF4"/>
                </a:solidFill>
              </a:rPr>
              <a:t>Backwards IC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fdof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Achievability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DAAF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768084" y="2667000"/>
            <a:ext cx="2391156" cy="2667000"/>
            <a:chOff x="6768084" y="2667000"/>
            <a:chExt cx="2391156" cy="2667000"/>
          </a:xfrm>
        </p:grpSpPr>
        <p:pic>
          <p:nvPicPr>
            <p:cNvPr id="38" name="Picture 3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781800" y="2667000"/>
              <a:ext cx="2377440" cy="335280"/>
            </a:xfrm>
            <a:prstGeom prst="rect">
              <a:avLst/>
            </a:prstGeom>
          </p:spPr>
        </p:pic>
        <p:pic>
          <p:nvPicPr>
            <p:cNvPr id="39" name="Picture 3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6768084" y="3839718"/>
              <a:ext cx="2377440" cy="335280"/>
            </a:xfrm>
            <a:prstGeom prst="rect">
              <a:avLst/>
            </a:prstGeom>
          </p:spPr>
        </p:pic>
        <p:pic>
          <p:nvPicPr>
            <p:cNvPr id="40" name="Picture 3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6768084" y="4998720"/>
              <a:ext cx="2377440" cy="335280"/>
            </a:xfrm>
            <a:prstGeom prst="rect">
              <a:avLst/>
            </a:prstGeom>
          </p:spPr>
        </p:pic>
      </p:grpSp>
      <p:pic>
        <p:nvPicPr>
          <p:cNvPr id="41" name="Picture 4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794500" y="2286000"/>
            <a:ext cx="1879600" cy="335280"/>
          </a:xfrm>
          <a:prstGeom prst="rect">
            <a:avLst/>
          </a:prstGeom>
          <a:solidFill>
            <a:srgbClr val="8EB3E3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6794500" y="3436620"/>
            <a:ext cx="1879600" cy="335280"/>
          </a:xfrm>
          <a:prstGeom prst="rect">
            <a:avLst/>
          </a:prstGeom>
          <a:solidFill>
            <a:srgbClr val="8EB3E3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6794500" y="4617720"/>
            <a:ext cx="1879600" cy="335280"/>
          </a:xfrm>
          <a:prstGeom prst="rect">
            <a:avLst/>
          </a:prstGeom>
          <a:solidFill>
            <a:srgbClr val="8EB3E3"/>
          </a:solidFill>
        </p:spPr>
      </p:pic>
      <p:grpSp>
        <p:nvGrpSpPr>
          <p:cNvPr id="51" name="Group 50"/>
          <p:cNvGrpSpPr/>
          <p:nvPr/>
        </p:nvGrpSpPr>
        <p:grpSpPr>
          <a:xfrm>
            <a:off x="7480300" y="2698496"/>
            <a:ext cx="368300" cy="2673604"/>
            <a:chOff x="7480300" y="2698496"/>
            <a:chExt cx="368300" cy="2673604"/>
          </a:xfrm>
        </p:grpSpPr>
        <p:pic>
          <p:nvPicPr>
            <p:cNvPr id="47" name="Picture 4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5"/>
                <a:stretch>
                  <a:fillRect/>
                </a:stretch>
              </p:blipFill>
            </mc:Choice>
            <mc:Fallback>
              <p:blipFill>
                <a:blip r:embed="rId16"/>
                <a:stretch>
                  <a:fillRect/>
                </a:stretch>
              </p:blipFill>
            </mc:Fallback>
          </mc:AlternateContent>
          <p:spPr>
            <a:xfrm>
              <a:off x="7480300" y="2698496"/>
              <a:ext cx="355600" cy="254000"/>
            </a:xfrm>
            <a:prstGeom prst="rect">
              <a:avLst/>
            </a:prstGeom>
          </p:spPr>
        </p:pic>
        <p:pic>
          <p:nvPicPr>
            <p:cNvPr id="49" name="Picture 4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7"/>
                <a:stretch>
                  <a:fillRect/>
                </a:stretch>
              </p:blipFill>
            </mc:Choice>
            <mc:Fallback>
              <p:blipFill>
                <a:blip r:embed="rId18"/>
                <a:stretch>
                  <a:fillRect/>
                </a:stretch>
              </p:blipFill>
            </mc:Fallback>
          </mc:AlternateContent>
          <p:spPr>
            <a:xfrm>
              <a:off x="7480300" y="3867405"/>
              <a:ext cx="368300" cy="254000"/>
            </a:xfrm>
            <a:prstGeom prst="rect">
              <a:avLst/>
            </a:prstGeom>
          </p:spPr>
        </p:pic>
        <p:pic>
          <p:nvPicPr>
            <p:cNvPr id="50" name="Picture 4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9"/>
                <a:stretch>
                  <a:fillRect/>
                </a:stretch>
              </p:blipFill>
            </mc:Choice>
            <mc:Fallback>
              <p:blipFill>
                <a:blip r:embed="rId20"/>
                <a:stretch>
                  <a:fillRect/>
                </a:stretch>
              </p:blipFill>
            </mc:Fallback>
          </mc:AlternateContent>
          <p:spPr>
            <a:xfrm>
              <a:off x="7480300" y="5105400"/>
              <a:ext cx="368300" cy="266700"/>
            </a:xfrm>
            <a:prstGeom prst="rect">
              <a:avLst/>
            </a:prstGeom>
          </p:spPr>
        </p:pic>
      </p:grpSp>
      <p:grpSp>
        <p:nvGrpSpPr>
          <p:cNvPr id="44" name="Group 51"/>
          <p:cNvGrpSpPr/>
          <p:nvPr/>
        </p:nvGrpSpPr>
        <p:grpSpPr>
          <a:xfrm>
            <a:off x="2438400" y="2414588"/>
            <a:ext cx="4038600" cy="3148012"/>
            <a:chOff x="2743200" y="2643188"/>
            <a:chExt cx="4038600" cy="3148012"/>
          </a:xfrm>
        </p:grpSpPr>
        <p:sp>
          <p:nvSpPr>
            <p:cNvPr id="48" name="Rectangle 47"/>
            <p:cNvSpPr/>
            <p:nvPr/>
          </p:nvSpPr>
          <p:spPr>
            <a:xfrm>
              <a:off x="6096000" y="2667000"/>
              <a:ext cx="685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Rx1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96000" y="3886200"/>
              <a:ext cx="685800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Rx2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96000" y="5105400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Rx3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3276600" y="2970213"/>
              <a:ext cx="28194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276600" y="2970213"/>
              <a:ext cx="2819400" cy="1220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276600" y="4187825"/>
              <a:ext cx="2819400" cy="3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276600" y="5410200"/>
              <a:ext cx="28194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276600" y="2971800"/>
              <a:ext cx="2819400" cy="1217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276600" y="2971800"/>
              <a:ext cx="2819400" cy="2436813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276600" y="4187825"/>
              <a:ext cx="2819400" cy="12223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3276600" y="4191000"/>
              <a:ext cx="2819400" cy="12192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276600" y="2971800"/>
              <a:ext cx="281940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2743200" y="26431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Rounded Rectangle 67"/>
            <p:cNvSpPr>
              <a:spLocks noChangeAspect="1"/>
            </p:cNvSpPr>
            <p:nvPr/>
          </p:nvSpPr>
          <p:spPr>
            <a:xfrm>
              <a:off x="2754313" y="2735263"/>
              <a:ext cx="434975" cy="579437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43200" y="38623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755900" y="3938588"/>
              <a:ext cx="438150" cy="576262"/>
            </a:xfrm>
            <a:prstGeom prst="round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743200" y="5027612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5900" y="5103812"/>
              <a:ext cx="438150" cy="576263"/>
            </a:xfrm>
            <a:prstGeom prst="roundRect">
              <a:avLst/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954338" y="33289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951163" y="45481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951163" y="5745162"/>
              <a:ext cx="46037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0" name="Group 95"/>
          <p:cNvGrpSpPr/>
          <p:nvPr/>
        </p:nvGrpSpPr>
        <p:grpSpPr>
          <a:xfrm>
            <a:off x="2057400" y="2741612"/>
            <a:ext cx="4724400" cy="2439988"/>
            <a:chOff x="3048000" y="2817812"/>
            <a:chExt cx="4724400" cy="243998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3048000" y="2817812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048000" y="5254625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048000" y="4035425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467600" y="2819399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7467600" y="5256212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467600" y="4037012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0" y="2514600"/>
            <a:ext cx="2035810" cy="2895600"/>
            <a:chOff x="76200" y="2514600"/>
            <a:chExt cx="2035810" cy="2895600"/>
          </a:xfrm>
        </p:grpSpPr>
        <p:pic>
          <p:nvPicPr>
            <p:cNvPr id="90" name="Picture 8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1"/>
                <a:stretch>
                  <a:fillRect/>
                </a:stretch>
              </p:blipFill>
            </mc:Choice>
            <mc:Fallback>
              <p:blipFill>
                <a:blip r:embed="rId22"/>
                <a:stretch>
                  <a:fillRect/>
                </a:stretch>
              </p:blipFill>
            </mc:Fallback>
          </mc:AlternateContent>
          <p:spPr>
            <a:xfrm>
              <a:off x="308610" y="2514600"/>
              <a:ext cx="1727200" cy="419100"/>
            </a:xfrm>
            <a:prstGeom prst="rect">
              <a:avLst/>
            </a:prstGeom>
          </p:spPr>
        </p:pic>
        <p:pic>
          <p:nvPicPr>
            <p:cNvPr id="91" name="Picture 9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3"/>
                <a:stretch>
                  <a:fillRect/>
                </a:stretch>
              </p:blipFill>
            </mc:Choice>
            <mc:Fallback>
              <p:blipFill>
                <a:blip r:embed="rId24"/>
                <a:stretch>
                  <a:fillRect/>
                </a:stretch>
              </p:blipFill>
            </mc:Fallback>
          </mc:AlternateContent>
          <p:spPr>
            <a:xfrm>
              <a:off x="308610" y="4991100"/>
              <a:ext cx="1727200" cy="419100"/>
            </a:xfrm>
            <a:prstGeom prst="rect">
              <a:avLst/>
            </a:prstGeom>
          </p:spPr>
        </p:pic>
        <p:pic>
          <p:nvPicPr>
            <p:cNvPr id="92" name="Picture 9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5"/>
                <a:stretch>
                  <a:fillRect/>
                </a:stretch>
              </p:blipFill>
            </mc:Choice>
            <mc:Fallback>
              <p:blipFill>
                <a:blip r:embed="rId26"/>
                <a:stretch>
                  <a:fillRect/>
                </a:stretch>
              </p:blipFill>
            </mc:Fallback>
          </mc:AlternateContent>
          <p:spPr>
            <a:xfrm>
              <a:off x="76200" y="3821430"/>
              <a:ext cx="2035810" cy="293370"/>
            </a:xfrm>
            <a:prstGeom prst="rect">
              <a:avLst/>
            </a:prstGeom>
          </p:spPr>
        </p:pic>
      </p:grpSp>
      <p:sp>
        <p:nvSpPr>
          <p:cNvPr id="46" name="Vertical Scroll 45"/>
          <p:cNvSpPr/>
          <p:nvPr/>
        </p:nvSpPr>
        <p:spPr>
          <a:xfrm>
            <a:off x="152400" y="2895600"/>
            <a:ext cx="8915400" cy="15240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Using </a:t>
            </a:r>
            <a:r>
              <a:rPr lang="en-US" sz="23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cancelation</a:t>
            </a:r>
            <a:r>
              <a:rPr lang="en-US" sz="2300" b="1" dirty="0" err="1" smtClean="0">
                <a:solidFill>
                  <a:schemeClr val="bg1"/>
                </a:solidFill>
              </a:rPr>
              <a:t>+</a:t>
            </a:r>
            <a:r>
              <a:rPr lang="en-US" sz="2300" b="1" dirty="0" err="1" smtClean="0">
                <a:solidFill>
                  <a:srgbClr val="FF3268"/>
                </a:solidFill>
              </a:rPr>
              <a:t>alignment</a:t>
            </a:r>
            <a:r>
              <a:rPr lang="en-US" sz="2300" b="1" dirty="0" err="1" smtClean="0">
                <a:solidFill>
                  <a:schemeClr val="bg1"/>
                </a:solidFill>
              </a:rPr>
              <a:t>+</a:t>
            </a:r>
            <a:r>
              <a:rPr lang="en-US" sz="2300" b="1" dirty="0" err="1" smtClean="0">
                <a:solidFill>
                  <a:schemeClr val="tx1"/>
                </a:solidFill>
              </a:rPr>
              <a:t>Schwarz-Zippel</a:t>
            </a:r>
            <a:r>
              <a:rPr lang="en-US" sz="2300" b="1" dirty="0" smtClean="0">
                <a:solidFill>
                  <a:schemeClr val="bg1"/>
                </a:solidFill>
              </a:rPr>
              <a:t> we prove that 3/2-fdof is achievable</a:t>
            </a:r>
            <a:endParaRPr lang="en-US" sz="2300" dirty="0" smtClean="0"/>
          </a:p>
        </p:txBody>
      </p:sp>
      <p:pic>
        <p:nvPicPr>
          <p:cNvPr id="93" name="Picture 9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7"/>
              <a:stretch>
                <a:fillRect/>
              </a:stretch>
            </p:blipFill>
          </mc:Choice>
          <mc:Fallback>
            <p:blipFill>
              <a:blip r:embed="rId28"/>
              <a:stretch>
                <a:fillRect/>
              </a:stretch>
            </p:blipFill>
          </mc:Fallback>
        </mc:AlternateContent>
        <p:spPr>
          <a:xfrm>
            <a:off x="533400" y="2425700"/>
            <a:ext cx="76200" cy="1651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7"/>
              <a:stretch>
                <a:fillRect/>
              </a:stretch>
            </p:blipFill>
          </mc:Choice>
          <mc:Fallback>
            <p:blipFill>
              <a:blip r:embed="rId28"/>
              <a:stretch>
                <a:fillRect/>
              </a:stretch>
            </p:blipFill>
          </mc:Fallback>
        </mc:AlternateContent>
        <p:spPr>
          <a:xfrm>
            <a:off x="152400" y="3733800"/>
            <a:ext cx="53340" cy="11557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7"/>
              <a:stretch>
                <a:fillRect/>
              </a:stretch>
            </p:blipFill>
          </mc:Choice>
          <mc:Fallback>
            <p:blipFill>
              <a:blip r:embed="rId28"/>
              <a:stretch>
                <a:fillRect/>
              </a:stretch>
            </p:blipFill>
          </mc:Fallback>
        </mc:AlternateContent>
        <p:spPr>
          <a:xfrm>
            <a:off x="533400" y="4787900"/>
            <a:ext cx="76200" cy="1651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057400" y="6269737"/>
            <a:ext cx="48778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Enough unknowns to align </a:t>
            </a:r>
            <a:r>
              <a:rPr lang="en-US" sz="2300" dirty="0" smtClean="0"/>
              <a:t>interference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2DAAF4"/>
                </a:solidFill>
              </a:rPr>
              <a:t>Backwards </a:t>
            </a:r>
            <a:r>
              <a:rPr lang="en-US" sz="4400" dirty="0" smtClean="0">
                <a:solidFill>
                  <a:srgbClr val="2DAAF4"/>
                </a:solidFill>
              </a:rPr>
              <a:t>IC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Feedback </a:t>
            </a:r>
            <a:r>
              <a:rPr lang="en-US" sz="3500" dirty="0" smtClean="0">
                <a:solidFill>
                  <a:srgbClr val="2DAAF4"/>
                </a:solidFill>
                <a:latin typeface="+mj-lt"/>
                <a:ea typeface="+mj-ea"/>
                <a:cs typeface="+mj-cs"/>
              </a:rPr>
              <a:t>(Beyond 3 users)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2DAAF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792162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For the 4-user case, optimal transmission strategies can be recast as</a:t>
            </a: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But problem is </a:t>
            </a:r>
            <a:r>
              <a:rPr lang="en-US" sz="2100" dirty="0" err="1" smtClean="0">
                <a:latin typeface="Calibri" charset="0"/>
              </a:rPr>
              <a:t>nonconvex</a:t>
            </a:r>
            <a:r>
              <a:rPr lang="en-US" sz="2100" dirty="0" smtClean="0">
                <a:latin typeface="Calibri" charset="0"/>
              </a:rPr>
              <a:t>, hence we relax to </a:t>
            </a: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r>
              <a:rPr lang="en-US" sz="2100" dirty="0" smtClean="0">
                <a:latin typeface="Calibri" charset="0"/>
              </a:rPr>
              <a:t>         </a:t>
            </a: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r>
              <a:rPr lang="en-US" sz="2100" dirty="0" smtClean="0">
                <a:latin typeface="Calibri" charset="0"/>
              </a:rPr>
              <a:t>for </a:t>
            </a:r>
            <a:r>
              <a:rPr lang="en-US" sz="2100" dirty="0" err="1" smtClean="0">
                <a:latin typeface="Calibri" charset="0"/>
              </a:rPr>
              <a:t>gaussian</a:t>
            </a:r>
            <a:r>
              <a:rPr lang="en-US" sz="2100" dirty="0" smtClean="0">
                <a:latin typeface="Calibri" charset="0"/>
              </a:rPr>
              <a:t> </a:t>
            </a:r>
            <a:r>
              <a:rPr lang="en-US" sz="2100" dirty="0" err="1" smtClean="0">
                <a:latin typeface="Calibri" charset="0"/>
              </a:rPr>
              <a:t>i.i.d</a:t>
            </a:r>
            <a:r>
              <a:rPr lang="en-US" sz="2100" dirty="0" smtClean="0">
                <a:latin typeface="Calibri" charset="0"/>
              </a:rPr>
              <a:t>. channel </a:t>
            </a:r>
            <a:r>
              <a:rPr lang="en-US" sz="2100" dirty="0" err="1" smtClean="0">
                <a:latin typeface="Calibri" charset="0"/>
              </a:rPr>
              <a:t>coeffs</a:t>
            </a:r>
            <a:r>
              <a:rPr lang="en-US" sz="2100" dirty="0" smtClean="0">
                <a:latin typeface="Calibri" charset="0"/>
              </a:rPr>
              <a:t>. 100% success at achieving 4/2-fdof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2724459" y="5181600"/>
            <a:ext cx="16764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/>
              <a:t>Convex Program</a:t>
            </a:r>
            <a:endParaRPr lang="en-US" sz="23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2191059" y="5791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400859" y="579278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Picture 1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93041" y="5607685"/>
            <a:ext cx="379730" cy="33591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5086659" y="5562600"/>
            <a:ext cx="25333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Signaling strategies</a:t>
            </a:r>
            <a:endParaRPr lang="en-US" sz="2300" b="1" dirty="0"/>
          </a:p>
        </p:txBody>
      </p:sp>
      <p:pic>
        <p:nvPicPr>
          <p:cNvPr id="10" name="Picture 9" descr="nonconvex_progr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219200" y="1727200"/>
            <a:ext cx="6807200" cy="711200"/>
          </a:xfrm>
          <a:prstGeom prst="rect">
            <a:avLst/>
          </a:prstGeom>
        </p:spPr>
      </p:pic>
      <p:pic>
        <p:nvPicPr>
          <p:cNvPr id="11" name="Picture 10" descr="convex_progr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219200" y="2844800"/>
            <a:ext cx="6451600" cy="226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2DAAF4"/>
                </a:solidFill>
              </a:rPr>
              <a:t>Backwards IC</a:t>
            </a:r>
            <a:r>
              <a:rPr lang="en-US" sz="4400" dirty="0" smtClean="0">
                <a:solidFill>
                  <a:srgbClr val="2DAAF4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Feedback </a:t>
            </a:r>
            <a:r>
              <a:rPr lang="en-US" sz="3500" dirty="0" smtClean="0">
                <a:solidFill>
                  <a:srgbClr val="2DAAF4"/>
                </a:solidFill>
                <a:latin typeface="+mj-lt"/>
                <a:ea typeface="+mj-ea"/>
                <a:cs typeface="+mj-cs"/>
              </a:rPr>
              <a:t>(Beyond 3 users)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solidFill>
                  <a:srgbClr val="2DAAF4"/>
                </a:solidFill>
                <a:latin typeface="+mj-lt"/>
                <a:ea typeface="+mj-ea"/>
                <a:cs typeface="+mj-cs"/>
              </a:rPr>
              <a:t>co</a:t>
            </a:r>
            <a:r>
              <a:rPr kumimoji="0" lang="en-US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nt’d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2DAAF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792162"/>
          </a:xfrm>
        </p:spPr>
        <p:txBody>
          <a:bodyPr/>
          <a:lstStyle/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For the K-user channel, when channels are</a:t>
            </a:r>
          </a:p>
          <a:p>
            <a:pPr>
              <a:buNone/>
            </a:pPr>
            <a:r>
              <a:rPr lang="en-US" sz="2100" dirty="0" smtClean="0">
                <a:latin typeface="Calibri" charset="0"/>
              </a:rPr>
              <a:t>		1) Symmetric</a:t>
            </a: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r>
              <a:rPr lang="en-US" sz="2100" dirty="0" smtClean="0">
                <a:latin typeface="Calibri" charset="0"/>
              </a:rPr>
              <a:t>		2) Have </a:t>
            </a:r>
            <a:r>
              <a:rPr lang="en-US" sz="2100" b="1" dirty="0" smtClean="0">
                <a:latin typeface="Calibri" charset="0"/>
              </a:rPr>
              <a:t>L </a:t>
            </a:r>
            <a:r>
              <a:rPr lang="en-US" sz="2100" dirty="0" smtClean="0">
                <a:latin typeface="Calibri" charset="0"/>
              </a:rPr>
              <a:t>distinct </a:t>
            </a:r>
            <a:r>
              <a:rPr lang="en-US" sz="2100" dirty="0" err="1" smtClean="0">
                <a:latin typeface="Calibri" charset="0"/>
              </a:rPr>
              <a:t>eigenvalues</a:t>
            </a:r>
            <a:r>
              <a:rPr lang="en-US" sz="2100" dirty="0" smtClean="0">
                <a:latin typeface="Calibri" charset="0"/>
              </a:rPr>
              <a:t> (yeah, not happening)</a:t>
            </a: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r>
              <a:rPr lang="en-US" sz="2100" dirty="0" smtClean="0">
                <a:latin typeface="Calibri" charset="0"/>
              </a:rPr>
              <a:t>     Then,</a:t>
            </a:r>
            <a:r>
              <a:rPr lang="en-US" sz="2100" b="1" dirty="0" smtClean="0">
                <a:latin typeface="Calibri" charset="0"/>
              </a:rPr>
              <a:t> K/L is achievable </a:t>
            </a:r>
            <a:r>
              <a:rPr lang="en-US" sz="2100" dirty="0" smtClean="0">
                <a:latin typeface="Calibri" charset="0"/>
              </a:rPr>
              <a:t>in </a:t>
            </a:r>
            <a:r>
              <a:rPr lang="en-US" sz="2100" b="1" dirty="0" smtClean="0">
                <a:latin typeface="Calibri" charset="0"/>
              </a:rPr>
              <a:t>L</a:t>
            </a:r>
            <a:r>
              <a:rPr lang="en-US" sz="2100" dirty="0" smtClean="0">
                <a:latin typeface="Calibri" charset="0"/>
              </a:rPr>
              <a:t> time-slots, with a simple ping-pong scheme</a:t>
            </a:r>
          </a:p>
          <a:p>
            <a:pPr>
              <a:buNone/>
            </a:pPr>
            <a:r>
              <a:rPr lang="en-US" sz="2100" b="1" dirty="0" smtClean="0">
                <a:latin typeface="Calibri" charset="0"/>
              </a:rPr>
              <a:t> </a:t>
            </a:r>
          </a:p>
          <a:p>
            <a:pPr>
              <a:buNone/>
            </a:pPr>
            <a:endParaRPr lang="en-US" sz="2100" b="1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solidFill>
                <a:srgbClr val="2DAAF4"/>
              </a:solidFill>
              <a:latin typeface="Calibri" charset="0"/>
            </a:endParaRPr>
          </a:p>
          <a:p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71800" y="3048000"/>
            <a:ext cx="118872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Vertical Scroll 44"/>
          <p:cNvSpPr/>
          <p:nvPr/>
        </p:nvSpPr>
        <p:spPr>
          <a:xfrm>
            <a:off x="1371600" y="3810000"/>
            <a:ext cx="6477000" cy="2149475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err="1" smtClean="0">
                <a:solidFill>
                  <a:srgbClr val="000000"/>
                </a:solidFill>
              </a:rPr>
              <a:t>Thm</a:t>
            </a:r>
            <a:r>
              <a:rPr lang="en-US" sz="2300" b="1" dirty="0" smtClean="0">
                <a:solidFill>
                  <a:srgbClr val="000000"/>
                </a:solidFill>
              </a:rPr>
              <a:t>.:</a:t>
            </a:r>
          </a:p>
          <a:p>
            <a:pPr algn="ctr"/>
            <a:endParaRPr lang="en-US" sz="2300" b="1" dirty="0" smtClean="0">
              <a:solidFill>
                <a:srgbClr val="000000"/>
              </a:solidFill>
            </a:endParaRPr>
          </a:p>
          <a:p>
            <a:pPr algn="ctr"/>
            <a:endParaRPr lang="en-US" sz="2300" b="1" dirty="0" smtClean="0">
              <a:solidFill>
                <a:srgbClr val="000000"/>
              </a:solidFill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</a:endParaRPr>
          </a:p>
          <a:p>
            <a:pPr algn="ctr"/>
            <a:endParaRPr lang="en-US" sz="2300" dirty="0" smtClean="0"/>
          </a:p>
        </p:txBody>
      </p:sp>
      <p:sp>
        <p:nvSpPr>
          <p:cNvPr id="60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2DAAF4"/>
                </a:solidFill>
                <a:latin typeface="+mj-lt"/>
                <a:ea typeface="+mj-ea"/>
                <a:cs typeface="+mj-cs"/>
              </a:rPr>
              <a:t>Converse Bound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DAAF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611120" y="4876800"/>
            <a:ext cx="3942080" cy="83312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209800" y="2209801"/>
            <a:ext cx="4724400" cy="444500"/>
          </a:xfrm>
          <a:prstGeom prst="rect">
            <a:avLst/>
          </a:prstGeom>
        </p:spPr>
      </p:pic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458200" cy="792162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We first prove:</a:t>
            </a: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r>
              <a:rPr lang="en-US" sz="2100" dirty="0" smtClean="0">
                <a:latin typeface="Calibri" charset="0"/>
              </a:rPr>
              <a:t>(Similar result to [</a:t>
            </a:r>
            <a:r>
              <a:rPr lang="en-US" sz="2100" dirty="0" err="1" smtClean="0">
                <a:latin typeface="Calibri" charset="0"/>
              </a:rPr>
              <a:t>CadambeJafar</a:t>
            </a:r>
            <a:r>
              <a:rPr lang="en-US" sz="2100" dirty="0" smtClean="0">
                <a:latin typeface="Calibri" charset="0"/>
              </a:rPr>
              <a:t>], but different proof)</a:t>
            </a:r>
          </a:p>
          <a:p>
            <a:r>
              <a:rPr lang="en-US" sz="2100" dirty="0" smtClean="0">
                <a:latin typeface="Calibri" charset="0"/>
              </a:rPr>
              <a:t>Then,</a:t>
            </a:r>
          </a:p>
          <a:p>
            <a:pPr>
              <a:buNone/>
            </a:pPr>
            <a:endParaRPr lang="en-US" sz="2100" dirty="0" smtClean="0">
              <a:solidFill>
                <a:srgbClr val="2DAAF4"/>
              </a:solidFill>
              <a:latin typeface="Calibri" charset="0"/>
            </a:endParaRPr>
          </a:p>
          <a:p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228600" y="2057400"/>
            <a:ext cx="8839200" cy="3962400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rgbClr val="3E3E3E"/>
              </a:gs>
            </a:gsLst>
          </a:gradFill>
          <a:ln>
            <a:gradFill flip="none" rotWithShape="1">
              <a:gsLst>
                <a:gs pos="0">
                  <a:schemeClr val="tx1"/>
                </a:gs>
                <a:gs pos="100000">
                  <a:srgbClr val="3E3E3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r>
              <a:rPr lang="en-US" sz="3500" b="1" dirty="0" smtClean="0">
                <a:solidFill>
                  <a:srgbClr val="FF0C3B"/>
                </a:solidFill>
              </a:rPr>
              <a:t>Simple Linear Schemes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Conclusions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28600" y="2057400"/>
            <a:ext cx="4114800" cy="2819400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rgbClr val="3E3E3E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C3B"/>
                </a:solidFill>
              </a:rPr>
              <a:t>Take home message 1:</a:t>
            </a:r>
          </a:p>
          <a:p>
            <a:pPr algn="ctr"/>
            <a:r>
              <a:rPr lang="en-US" sz="2800" dirty="0" smtClean="0"/>
              <a:t>K/2-fdof is achievable in </a:t>
            </a:r>
            <a:r>
              <a:rPr lang="en-US" sz="2800" b="1" dirty="0" smtClean="0">
                <a:solidFill>
                  <a:srgbClr val="FF0C3B"/>
                </a:solidFill>
              </a:rPr>
              <a:t>finite </a:t>
            </a:r>
            <a:r>
              <a:rPr lang="en-US" sz="2800" dirty="0" smtClean="0"/>
              <a:t>symbol extensions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50" name="Rounded Rectangle 49"/>
          <p:cNvSpPr/>
          <p:nvPr/>
        </p:nvSpPr>
        <p:spPr>
          <a:xfrm>
            <a:off x="4800600" y="2057400"/>
            <a:ext cx="4267200" cy="2819400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rgbClr val="3E3E3E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C3B"/>
                </a:solidFill>
              </a:rPr>
              <a:t>Take home message 2:</a:t>
            </a:r>
            <a:endParaRPr lang="en-US" sz="2800" b="1" dirty="0" smtClean="0">
              <a:solidFill>
                <a:srgbClr val="FF0C3B"/>
              </a:solidFill>
            </a:endParaRPr>
          </a:p>
          <a:p>
            <a:pPr algn="ctr"/>
            <a:r>
              <a:rPr lang="en-US" sz="2800" dirty="0" smtClean="0"/>
              <a:t>Scalar channels </a:t>
            </a:r>
            <a:r>
              <a:rPr lang="en-US" sz="2800" dirty="0" smtClean="0"/>
              <a:t>can</a:t>
            </a:r>
            <a:r>
              <a:rPr lang="en-US" sz="2800" dirty="0" smtClean="0"/>
              <a:t> linearly achieve </a:t>
            </a:r>
            <a:r>
              <a:rPr lang="en-US" sz="2800" dirty="0" smtClean="0"/>
              <a:t>K/2-fdof</a:t>
            </a:r>
          </a:p>
          <a:p>
            <a:pPr algn="ctr"/>
            <a:r>
              <a:rPr lang="en-US" sz="2800" dirty="0" smtClean="0"/>
              <a:t>(adds “artificial” diversity)</a:t>
            </a:r>
          </a:p>
          <a:p>
            <a:pPr algn="ctr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00" y="3110906"/>
            <a:ext cx="1752600" cy="636189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the end</a:t>
            </a: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300" y="1676400"/>
            <a:ext cx="8915400" cy="5181600"/>
          </a:xfrm>
        </p:spPr>
        <p:txBody>
          <a:bodyPr/>
          <a:lstStyle/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The K-user interference channel</a:t>
            </a: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The Role of feedback.</a:t>
            </a:r>
          </a:p>
          <a:p>
            <a:pPr>
              <a:buNone/>
            </a:pPr>
            <a:endParaRPr lang="en-US" sz="2100" b="1" dirty="0" smtClean="0">
              <a:solidFill>
                <a:srgbClr val="2DAAF4"/>
              </a:solidFill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2 Models of feedback: 1) idealistic 2) closer to practice</a:t>
            </a: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Simple </a:t>
            </a:r>
            <a:r>
              <a:rPr lang="en-US" sz="2100" b="1" dirty="0" smtClean="0">
                <a:latin typeface="Calibri" charset="0"/>
              </a:rPr>
              <a:t>linear</a:t>
            </a:r>
            <a:r>
              <a:rPr lang="en-US" sz="2100" dirty="0" smtClean="0">
                <a:latin typeface="Calibri" charset="0"/>
              </a:rPr>
              <a:t> schemes that achieve </a:t>
            </a:r>
            <a:r>
              <a:rPr lang="en-US" sz="2100" b="1" dirty="0" smtClean="0">
                <a:latin typeface="Calibri" charset="0"/>
              </a:rPr>
              <a:t>full </a:t>
            </a:r>
            <a:r>
              <a:rPr lang="en-US" sz="2100" dirty="0" err="1" smtClean="0">
                <a:latin typeface="Calibri" charset="0"/>
              </a:rPr>
              <a:t>fdof</a:t>
            </a:r>
            <a:r>
              <a:rPr lang="en-US" sz="2100" dirty="0" smtClean="0">
                <a:latin typeface="Calibri" charset="0"/>
              </a:rPr>
              <a:t> in </a:t>
            </a:r>
            <a:r>
              <a:rPr lang="en-US" sz="2100" b="1" dirty="0" smtClean="0">
                <a:latin typeface="Calibri" charset="0"/>
              </a:rPr>
              <a:t>finite </a:t>
            </a:r>
            <a:r>
              <a:rPr lang="en-US" sz="2100" dirty="0" smtClean="0">
                <a:latin typeface="Calibri" charset="0"/>
              </a:rPr>
              <a:t>time-slots</a:t>
            </a: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Converse bounds</a:t>
            </a:r>
          </a:p>
          <a:p>
            <a:endParaRPr lang="en-US" sz="2100" dirty="0" smtClean="0">
              <a:latin typeface="Calibri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Calibri" charset="0"/>
              </a:rPr>
              <a:t>Intro</a:t>
            </a:r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K-user IC + Feedback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9"/>
            <a:ext cx="9220200" cy="792162"/>
          </a:xfrm>
        </p:spPr>
        <p:txBody>
          <a:bodyPr/>
          <a:lstStyle/>
          <a:p>
            <a:r>
              <a:rPr lang="en-US" sz="2100" b="1" dirty="0" smtClean="0">
                <a:latin typeface="Calibri" charset="0"/>
              </a:rPr>
              <a:t>K/</a:t>
            </a:r>
            <a:r>
              <a:rPr lang="en-US" sz="2100" b="1" dirty="0" smtClean="0">
                <a:latin typeface="Calibri" charset="0"/>
              </a:rPr>
              <a:t>2</a:t>
            </a:r>
            <a:r>
              <a:rPr lang="en-US" sz="2100" dirty="0" smtClean="0">
                <a:latin typeface="Calibri" charset="0"/>
              </a:rPr>
              <a:t>-dof </a:t>
            </a:r>
            <a:r>
              <a:rPr lang="en-US" sz="2100" dirty="0" smtClean="0">
                <a:latin typeface="Calibri" charset="0"/>
              </a:rPr>
              <a:t>achievable with IA [</a:t>
            </a:r>
            <a:r>
              <a:rPr lang="en-US" sz="2100" dirty="0" err="1" smtClean="0">
                <a:latin typeface="Calibri" charset="0"/>
              </a:rPr>
              <a:t>CadambeJafar</a:t>
            </a:r>
            <a:r>
              <a:rPr lang="en-US" sz="2100" dirty="0" smtClean="0">
                <a:latin typeface="Calibri" charset="0"/>
              </a:rPr>
              <a:t>] [</a:t>
            </a:r>
            <a:r>
              <a:rPr lang="en-US" sz="2100" dirty="0" err="1" smtClean="0">
                <a:latin typeface="Calibri" charset="0"/>
              </a:rPr>
              <a:t>Motahari</a:t>
            </a:r>
            <a:r>
              <a:rPr lang="en-US" sz="2100" dirty="0" smtClean="0">
                <a:latin typeface="Calibri" charset="0"/>
              </a:rPr>
              <a:t> et al.]</a:t>
            </a:r>
          </a:p>
          <a:p>
            <a:r>
              <a:rPr lang="en-US" sz="2100" dirty="0" smtClean="0">
                <a:latin typeface="Calibri" charset="0"/>
              </a:rPr>
              <a:t>Requires</a:t>
            </a:r>
            <a:r>
              <a:rPr lang="en-US" sz="2100" dirty="0" smtClean="0">
                <a:latin typeface="Calibri" charset="0"/>
              </a:rPr>
              <a:t> </a:t>
            </a:r>
            <a:r>
              <a:rPr lang="en-US" sz="2100" dirty="0" smtClean="0">
                <a:latin typeface="Calibri" charset="0"/>
              </a:rPr>
              <a:t>	</a:t>
            </a:r>
            <a:r>
              <a:rPr lang="en-US" sz="2100" dirty="0" smtClean="0">
                <a:latin typeface="Calibri" charset="0"/>
              </a:rPr>
              <a:t>1</a:t>
            </a:r>
            <a:r>
              <a:rPr lang="en-US" sz="2100" dirty="0" smtClean="0">
                <a:latin typeface="Calibri" charset="0"/>
              </a:rPr>
              <a:t>) </a:t>
            </a:r>
            <a:r>
              <a:rPr lang="en-US" sz="2100" b="1" dirty="0" smtClean="0">
                <a:latin typeface="Calibri" charset="0"/>
              </a:rPr>
              <a:t>Infinite</a:t>
            </a:r>
            <a:r>
              <a:rPr lang="en-US" sz="2100" dirty="0" smtClean="0">
                <a:latin typeface="Calibri" charset="0"/>
              </a:rPr>
              <a:t> “symbol extensions” 2) </a:t>
            </a:r>
            <a:r>
              <a:rPr lang="en-US" sz="2100" b="1" dirty="0" smtClean="0">
                <a:latin typeface="Calibri" charset="0"/>
              </a:rPr>
              <a:t>channel </a:t>
            </a:r>
            <a:r>
              <a:rPr lang="en-US" sz="2100" b="1" dirty="0" smtClean="0">
                <a:latin typeface="Calibri" charset="0"/>
              </a:rPr>
              <a:t>diversity/infinite fidelity</a:t>
            </a:r>
          </a:p>
          <a:p>
            <a:r>
              <a:rPr lang="en-US" sz="2100" dirty="0" smtClean="0">
                <a:latin typeface="Calibri" charset="0"/>
              </a:rPr>
              <a:t>How Could Feedback help?</a:t>
            </a: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r>
              <a:rPr lang="en-US" sz="2100" dirty="0" smtClean="0">
                <a:latin typeface="Calibri" charset="0"/>
              </a:rPr>
              <a:t>				[Kramer], [</a:t>
            </a:r>
            <a:r>
              <a:rPr lang="en-US" sz="2100" dirty="0" err="1" smtClean="0">
                <a:latin typeface="Calibri" charset="0"/>
              </a:rPr>
              <a:t>Suh,Wang,Tse</a:t>
            </a:r>
            <a:r>
              <a:rPr lang="en-US" sz="2100" dirty="0" smtClean="0">
                <a:latin typeface="Calibri" charset="0"/>
              </a:rPr>
              <a:t>], [</a:t>
            </a:r>
            <a:r>
              <a:rPr lang="en-US" sz="2100" dirty="0" err="1" smtClean="0">
                <a:latin typeface="Calibri" charset="0"/>
              </a:rPr>
              <a:t>Suh,Goela,Gastpar</a:t>
            </a:r>
            <a:r>
              <a:rPr lang="en-US" sz="2100" dirty="0" smtClean="0">
                <a:latin typeface="Calibri" charset="0"/>
              </a:rPr>
              <a:t>], </a:t>
            </a:r>
          </a:p>
          <a:p>
            <a:pPr>
              <a:buNone/>
            </a:pPr>
            <a:r>
              <a:rPr lang="en-US" sz="2100" dirty="0" smtClean="0">
                <a:latin typeface="Calibri" charset="0"/>
              </a:rPr>
              <a:t>				[</a:t>
            </a:r>
            <a:r>
              <a:rPr lang="en-US" sz="2100" dirty="0" err="1" smtClean="0">
                <a:latin typeface="Calibri" charset="0"/>
              </a:rPr>
              <a:t>Vahid</a:t>
            </a:r>
            <a:r>
              <a:rPr lang="en-US" sz="2100" dirty="0" smtClean="0">
                <a:latin typeface="Calibri" charset="0"/>
              </a:rPr>
              <a:t> et al], [</a:t>
            </a:r>
            <a:r>
              <a:rPr lang="en-US" sz="2100" dirty="0" err="1" smtClean="0">
                <a:latin typeface="Calibri" charset="0"/>
              </a:rPr>
              <a:t>Tandon</a:t>
            </a:r>
            <a:r>
              <a:rPr lang="en-US" sz="2100" dirty="0" smtClean="0">
                <a:latin typeface="Calibri" charset="0"/>
              </a:rPr>
              <a:t> et al.], [</a:t>
            </a:r>
            <a:r>
              <a:rPr lang="en-US" sz="2100" dirty="0" err="1" smtClean="0">
                <a:latin typeface="Calibri" charset="0"/>
              </a:rPr>
              <a:t>Mohajer</a:t>
            </a:r>
            <a:r>
              <a:rPr lang="en-US" sz="2100" dirty="0" smtClean="0">
                <a:latin typeface="Calibri" charset="0"/>
              </a:rPr>
              <a:t> et al.]…</a:t>
            </a:r>
          </a:p>
          <a:p>
            <a:pPr>
              <a:buNone/>
            </a:pPr>
            <a:endParaRPr lang="en-US" sz="2100" dirty="0" smtClean="0">
              <a:solidFill>
                <a:srgbClr val="2DAAF4"/>
              </a:solidFill>
              <a:latin typeface="Calibri" charset="0"/>
            </a:endParaRPr>
          </a:p>
          <a:p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sp>
        <p:nvSpPr>
          <p:cNvPr id="129" name="Rectangle 128"/>
          <p:cNvSpPr/>
          <p:nvPr/>
        </p:nvSpPr>
        <p:spPr>
          <a:xfrm>
            <a:off x="6096000" y="2919412"/>
            <a:ext cx="685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Rx1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138612"/>
            <a:ext cx="685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Rx2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5357812"/>
            <a:ext cx="685800" cy="6096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Rx3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276600" y="3222625"/>
            <a:ext cx="28194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276600" y="3222625"/>
            <a:ext cx="2819400" cy="1220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76600" y="4440237"/>
            <a:ext cx="28194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276600" y="5662612"/>
            <a:ext cx="28194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3276600" y="3224212"/>
            <a:ext cx="2819400" cy="1217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276600" y="3224212"/>
            <a:ext cx="2819400" cy="24368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276600" y="4440237"/>
            <a:ext cx="2819400" cy="1222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3276600" y="4443412"/>
            <a:ext cx="2819400" cy="1219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276600" y="3224212"/>
            <a:ext cx="28194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2743200" y="2895600"/>
            <a:ext cx="457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2" name="Rounded Rectangle 141"/>
          <p:cNvSpPr>
            <a:spLocks noChangeAspect="1"/>
          </p:cNvSpPr>
          <p:nvPr/>
        </p:nvSpPr>
        <p:spPr>
          <a:xfrm>
            <a:off x="2754313" y="2987675"/>
            <a:ext cx="434975" cy="579437"/>
          </a:xfrm>
          <a:prstGeom prst="round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2743200" y="4114800"/>
            <a:ext cx="457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2755900" y="4191000"/>
            <a:ext cx="438150" cy="576262"/>
          </a:xfrm>
          <a:prstGeom prst="round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2743200" y="5180012"/>
            <a:ext cx="457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2755900" y="5256212"/>
            <a:ext cx="438150" cy="576263"/>
          </a:xfrm>
          <a:prstGeom prst="roundRect">
            <a:avLst/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2954338" y="3581400"/>
            <a:ext cx="46037" cy="460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2951163" y="4800600"/>
            <a:ext cx="46037" cy="460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2951163" y="5897562"/>
            <a:ext cx="46037" cy="460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3" name="Elbow Connector 62"/>
          <p:cNvCxnSpPr>
            <a:stCxn id="129" idx="0"/>
            <a:endCxn id="141" idx="0"/>
          </p:cNvCxnSpPr>
          <p:nvPr/>
        </p:nvCxnSpPr>
        <p:spPr>
          <a:xfrm rot="16200000" flipV="1">
            <a:off x="4693444" y="1173956"/>
            <a:ext cx="23812" cy="3467100"/>
          </a:xfrm>
          <a:prstGeom prst="bentConnector3">
            <a:avLst>
              <a:gd name="adj1" fmla="val 10600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30" idx="0"/>
            <a:endCxn id="143" idx="0"/>
          </p:cNvCxnSpPr>
          <p:nvPr/>
        </p:nvCxnSpPr>
        <p:spPr>
          <a:xfrm rot="16200000" flipV="1">
            <a:off x="4693444" y="2393156"/>
            <a:ext cx="23812" cy="3467100"/>
          </a:xfrm>
          <a:prstGeom prst="bentConnector3">
            <a:avLst>
              <a:gd name="adj1" fmla="val 106002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31" idx="0"/>
            <a:endCxn id="145" idx="0"/>
          </p:cNvCxnSpPr>
          <p:nvPr/>
        </p:nvCxnSpPr>
        <p:spPr>
          <a:xfrm rot="16200000" flipV="1">
            <a:off x="4616450" y="3535362"/>
            <a:ext cx="177800" cy="3467100"/>
          </a:xfrm>
          <a:prstGeom prst="bentConnector3">
            <a:avLst>
              <a:gd name="adj1" fmla="val 228571"/>
            </a:avLst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Model 1: Perfect Feedback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191000" y="2513012"/>
            <a:ext cx="685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Rx1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191000" y="3732212"/>
            <a:ext cx="685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Rx2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191000" y="4951412"/>
            <a:ext cx="685800" cy="6096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Rx3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371600" y="2817812"/>
            <a:ext cx="28194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371600" y="2816225"/>
            <a:ext cx="2819400" cy="1220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371600" y="4033837"/>
            <a:ext cx="28194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371600" y="5256212"/>
            <a:ext cx="28194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371600" y="2817812"/>
            <a:ext cx="2819400" cy="1217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371600" y="2817812"/>
            <a:ext cx="2819400" cy="24368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371600" y="4033837"/>
            <a:ext cx="2819400" cy="1222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1371600" y="4037012"/>
            <a:ext cx="2819400" cy="1219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371600" y="2817812"/>
            <a:ext cx="28194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838200" y="2489200"/>
            <a:ext cx="457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2" name="Rounded Rectangle 141"/>
          <p:cNvSpPr>
            <a:spLocks noChangeAspect="1"/>
          </p:cNvSpPr>
          <p:nvPr/>
        </p:nvSpPr>
        <p:spPr>
          <a:xfrm>
            <a:off x="849313" y="2581275"/>
            <a:ext cx="434975" cy="579437"/>
          </a:xfrm>
          <a:prstGeom prst="round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38200" y="3708400"/>
            <a:ext cx="457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850900" y="3784600"/>
            <a:ext cx="438150" cy="576262"/>
          </a:xfrm>
          <a:prstGeom prst="round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838200" y="4951412"/>
            <a:ext cx="457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850900" y="5027612"/>
            <a:ext cx="438150" cy="576263"/>
          </a:xfrm>
          <a:prstGeom prst="roundRect">
            <a:avLst/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1049338" y="3175000"/>
            <a:ext cx="46037" cy="460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1046163" y="4394200"/>
            <a:ext cx="46037" cy="460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1046163" y="5668962"/>
            <a:ext cx="46037" cy="460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42"/>
          <p:cNvGrpSpPr/>
          <p:nvPr/>
        </p:nvGrpSpPr>
        <p:grpSpPr>
          <a:xfrm>
            <a:off x="924718" y="2132012"/>
            <a:ext cx="296070" cy="304800"/>
            <a:chOff x="2829718" y="1981200"/>
            <a:chExt cx="296070" cy="304800"/>
          </a:xfrm>
        </p:grpSpPr>
        <p:cxnSp>
          <p:nvCxnSpPr>
            <p:cNvPr id="40" name="Straight Arrow Connector 39"/>
            <p:cNvCxnSpPr/>
            <p:nvPr/>
          </p:nvCxnSpPr>
          <p:spPr>
            <a:xfrm rot="5400000">
              <a:off x="2678112" y="2132806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2972594" y="2132806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2820194" y="2132806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876800" y="2819399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1" idx="3"/>
          </p:cNvCxnSpPr>
          <p:nvPr/>
        </p:nvCxnSpPr>
        <p:spPr>
          <a:xfrm>
            <a:off x="4876800" y="5256212"/>
            <a:ext cx="304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30" idx="3"/>
          </p:cNvCxnSpPr>
          <p:nvPr/>
        </p:nvCxnSpPr>
        <p:spPr>
          <a:xfrm>
            <a:off x="4876800" y="4037012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7200" y="281781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" y="5254625"/>
            <a:ext cx="304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7200" y="4035425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1600" y="2743200"/>
            <a:ext cx="284480" cy="20320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6200" y="5170488"/>
            <a:ext cx="294640" cy="21336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6200" y="3911600"/>
            <a:ext cx="294640" cy="2032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413000" y="2589212"/>
            <a:ext cx="508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921000" y="3046412"/>
            <a:ext cx="520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984500" y="3516312"/>
            <a:ext cx="520700" cy="368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222240" y="2665412"/>
            <a:ext cx="3860800" cy="304800"/>
          </a:xfrm>
          <a:prstGeom prst="rect">
            <a:avLst/>
          </a:prstGeom>
        </p:spPr>
      </p:pic>
      <p:grpSp>
        <p:nvGrpSpPr>
          <p:cNvPr id="4" name="Group 77"/>
          <p:cNvGrpSpPr/>
          <p:nvPr/>
        </p:nvGrpSpPr>
        <p:grpSpPr>
          <a:xfrm>
            <a:off x="520700" y="1828800"/>
            <a:ext cx="1013460" cy="223520"/>
            <a:chOff x="520700" y="1828800"/>
            <a:chExt cx="1013460" cy="223520"/>
          </a:xfrm>
        </p:grpSpPr>
        <p:pic>
          <p:nvPicPr>
            <p:cNvPr id="63" name="Picture 6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520700" y="1828800"/>
              <a:ext cx="254000" cy="223520"/>
            </a:xfrm>
            <a:prstGeom prst="rect">
              <a:avLst/>
            </a:prstGeom>
          </p:spPr>
        </p:pic>
        <p:pic>
          <p:nvPicPr>
            <p:cNvPr id="65" name="Picture 6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890270" y="1828800"/>
              <a:ext cx="264160" cy="223520"/>
            </a:xfrm>
            <a:prstGeom prst="rect">
              <a:avLst/>
            </a:prstGeom>
          </p:spPr>
        </p:pic>
        <p:pic>
          <p:nvPicPr>
            <p:cNvPr id="67" name="Picture 6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1270000" y="1828800"/>
              <a:ext cx="264160" cy="223520"/>
            </a:xfrm>
            <a:prstGeom prst="rect">
              <a:avLst/>
            </a:prstGeom>
          </p:spPr>
        </p:pic>
      </p:grpSp>
      <p:grpSp>
        <p:nvGrpSpPr>
          <p:cNvPr id="5" name="Group 42"/>
          <p:cNvGrpSpPr/>
          <p:nvPr/>
        </p:nvGrpSpPr>
        <p:grpSpPr>
          <a:xfrm>
            <a:off x="914400" y="3352800"/>
            <a:ext cx="296070" cy="304800"/>
            <a:chOff x="2829718" y="1981200"/>
            <a:chExt cx="296070" cy="304800"/>
          </a:xfrm>
        </p:grpSpPr>
        <p:cxnSp>
          <p:nvCxnSpPr>
            <p:cNvPr id="69" name="Straight Arrow Connector 68"/>
            <p:cNvCxnSpPr/>
            <p:nvPr/>
          </p:nvCxnSpPr>
          <p:spPr>
            <a:xfrm rot="5400000">
              <a:off x="2678112" y="2132806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2972594" y="2132806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>
              <a:off x="2820194" y="2132806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2"/>
          <p:cNvGrpSpPr/>
          <p:nvPr/>
        </p:nvGrpSpPr>
        <p:grpSpPr>
          <a:xfrm>
            <a:off x="914400" y="4648200"/>
            <a:ext cx="296070" cy="304800"/>
            <a:chOff x="2829718" y="1981200"/>
            <a:chExt cx="296070" cy="304800"/>
          </a:xfrm>
        </p:grpSpPr>
        <p:cxnSp>
          <p:nvCxnSpPr>
            <p:cNvPr id="75" name="Straight Arrow Connector 74"/>
            <p:cNvCxnSpPr/>
            <p:nvPr/>
          </p:nvCxnSpPr>
          <p:spPr>
            <a:xfrm rot="5400000">
              <a:off x="2678112" y="2132806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>
              <a:off x="2972594" y="2132806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2820194" y="2132806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5222240" y="3926840"/>
            <a:ext cx="264160" cy="223520"/>
          </a:xfrm>
          <a:prstGeom prst="rect">
            <a:avLst/>
          </a:prstGeom>
        </p:spPr>
      </p:pic>
      <p:pic>
        <p:nvPicPr>
          <p:cNvPr id="81" name="Picture 8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5222240" y="5142865"/>
            <a:ext cx="264160" cy="223520"/>
          </a:xfrm>
          <a:prstGeom prst="rect">
            <a:avLst/>
          </a:prstGeom>
        </p:spPr>
      </p:pic>
      <p:sp>
        <p:nvSpPr>
          <p:cNvPr id="82" name="Rounded Rectangle 81"/>
          <p:cNvSpPr/>
          <p:nvPr/>
        </p:nvSpPr>
        <p:spPr>
          <a:xfrm>
            <a:off x="1046163" y="6019800"/>
            <a:ext cx="6753225" cy="74336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i="1" dirty="0" smtClean="0">
                <a:solidFill>
                  <a:schemeClr val="tx1"/>
                </a:solidFill>
              </a:rPr>
              <a:t>Feedback: </a:t>
            </a:r>
            <a:r>
              <a:rPr lang="en-US" sz="2300" i="1" dirty="0" smtClean="0">
                <a:solidFill>
                  <a:schemeClr val="tx1"/>
                </a:solidFill>
              </a:rPr>
              <a:t>Channel outputs </a:t>
            </a:r>
            <a:r>
              <a:rPr lang="en-US" sz="2300" b="1" i="1" dirty="0" smtClean="0">
                <a:solidFill>
                  <a:schemeClr val="tx1"/>
                </a:solidFill>
              </a:rPr>
              <a:t>causally </a:t>
            </a:r>
            <a:r>
              <a:rPr lang="en-US" sz="2300" i="1" dirty="0" smtClean="0">
                <a:solidFill>
                  <a:schemeClr val="tx1"/>
                </a:solidFill>
              </a:rPr>
              <a:t>available at </a:t>
            </a:r>
            <a:r>
              <a:rPr lang="en-US" sz="2300" i="1" dirty="0" err="1" smtClean="0">
                <a:solidFill>
                  <a:schemeClr val="tx1"/>
                </a:solidFill>
              </a:rPr>
              <a:t>Tx</a:t>
            </a:r>
            <a:r>
              <a:rPr lang="en-US" sz="2300" i="1" dirty="0" smtClean="0">
                <a:solidFill>
                  <a:schemeClr val="tx1"/>
                </a:solidFill>
              </a:rPr>
              <a:t> </a:t>
            </a:r>
            <a:endParaRPr lang="en-US" sz="2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Model 2: Backwards IC Feedback</a:t>
            </a:r>
            <a:endParaRPr lang="en-US" dirty="0">
              <a:solidFill>
                <a:srgbClr val="2DAAF4"/>
              </a:solidFill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2438400" y="1981200"/>
            <a:ext cx="4038600" cy="3148012"/>
            <a:chOff x="2743200" y="1728788"/>
            <a:chExt cx="4038600" cy="3148012"/>
          </a:xfrm>
        </p:grpSpPr>
        <p:sp>
          <p:nvSpPr>
            <p:cNvPr id="129" name="Rectangle 128"/>
            <p:cNvSpPr/>
            <p:nvPr/>
          </p:nvSpPr>
          <p:spPr>
            <a:xfrm>
              <a:off x="6096000" y="1752600"/>
              <a:ext cx="685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Rx1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096000" y="2971800"/>
              <a:ext cx="685800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Rx2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096000" y="4191000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Rx3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3276600" y="2055813"/>
              <a:ext cx="2819400" cy="158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276600" y="2055813"/>
              <a:ext cx="2819400" cy="122078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3276600" y="3273425"/>
              <a:ext cx="2819400" cy="317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3276600" y="4495800"/>
              <a:ext cx="2819400" cy="1588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3276600" y="2057400"/>
              <a:ext cx="2819400" cy="121761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3276600" y="2057400"/>
              <a:ext cx="2819400" cy="2436813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276600" y="3273425"/>
              <a:ext cx="2819400" cy="122237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3276600" y="3276600"/>
              <a:ext cx="2819400" cy="121920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3276600" y="2057400"/>
              <a:ext cx="2819400" cy="24384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2743200" y="17287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2" name="Rounded Rectangle 141"/>
            <p:cNvSpPr>
              <a:spLocks noChangeAspect="1"/>
            </p:cNvSpPr>
            <p:nvPr/>
          </p:nvSpPr>
          <p:spPr>
            <a:xfrm>
              <a:off x="2754313" y="1820863"/>
              <a:ext cx="434975" cy="579437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743200" y="29479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755900" y="3024188"/>
              <a:ext cx="438150" cy="576262"/>
            </a:xfrm>
            <a:prstGeom prst="round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743200" y="4113212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755900" y="4189412"/>
              <a:ext cx="438150" cy="576263"/>
            </a:xfrm>
            <a:prstGeom prst="roundRect">
              <a:avLst/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2954338" y="24145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2951163" y="36337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2951163" y="4830762"/>
              <a:ext cx="46037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51"/>
          <p:cNvGrpSpPr/>
          <p:nvPr/>
        </p:nvGrpSpPr>
        <p:grpSpPr>
          <a:xfrm>
            <a:off x="2438400" y="1981200"/>
            <a:ext cx="4038600" cy="3148012"/>
            <a:chOff x="2743200" y="2643188"/>
            <a:chExt cx="4038600" cy="3148012"/>
          </a:xfrm>
        </p:grpSpPr>
        <p:sp>
          <p:nvSpPr>
            <p:cNvPr id="53" name="Rectangle 52"/>
            <p:cNvSpPr/>
            <p:nvPr/>
          </p:nvSpPr>
          <p:spPr>
            <a:xfrm>
              <a:off x="6096000" y="2667000"/>
              <a:ext cx="685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Rx1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96000" y="3886200"/>
              <a:ext cx="685800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Rx2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6000" y="5105400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Rx3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276600" y="2970213"/>
              <a:ext cx="28194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276600" y="2970213"/>
              <a:ext cx="2819400" cy="1220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276600" y="4187825"/>
              <a:ext cx="2819400" cy="3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276600" y="5410200"/>
              <a:ext cx="28194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276600" y="2971800"/>
              <a:ext cx="2819400" cy="1217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276600" y="2971800"/>
              <a:ext cx="2819400" cy="2436813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276600" y="4187825"/>
              <a:ext cx="2819400" cy="12223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3276600" y="4191000"/>
              <a:ext cx="2819400" cy="12192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276600" y="2971800"/>
              <a:ext cx="281940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2743200" y="26431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Rounded Rectangle 67"/>
            <p:cNvSpPr>
              <a:spLocks noChangeAspect="1"/>
            </p:cNvSpPr>
            <p:nvPr/>
          </p:nvSpPr>
          <p:spPr>
            <a:xfrm>
              <a:off x="2754313" y="2735263"/>
              <a:ext cx="434975" cy="579437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743200" y="38623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755900" y="3938588"/>
              <a:ext cx="438150" cy="576262"/>
            </a:xfrm>
            <a:prstGeom prst="round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743200" y="5027612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5900" y="5103812"/>
              <a:ext cx="438150" cy="576263"/>
            </a:xfrm>
            <a:prstGeom prst="roundRect">
              <a:avLst/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954338" y="33289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951163" y="45481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951163" y="5745162"/>
              <a:ext cx="46037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79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09601" y="6019800"/>
            <a:ext cx="8000999" cy="74336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i="1" dirty="0" smtClean="0">
                <a:solidFill>
                  <a:schemeClr val="tx1"/>
                </a:solidFill>
              </a:rPr>
              <a:t>Feedback: </a:t>
            </a:r>
            <a:r>
              <a:rPr lang="en-US" sz="2300" i="1" dirty="0" smtClean="0">
                <a:solidFill>
                  <a:schemeClr val="tx1"/>
                </a:solidFill>
              </a:rPr>
              <a:t>A </a:t>
            </a:r>
            <a:r>
              <a:rPr lang="en-US" sz="2300" b="1" i="1" dirty="0" smtClean="0">
                <a:solidFill>
                  <a:schemeClr val="tx1"/>
                </a:solidFill>
              </a:rPr>
              <a:t>function </a:t>
            </a:r>
            <a:r>
              <a:rPr lang="en-US" sz="2300" i="1" dirty="0" smtClean="0">
                <a:solidFill>
                  <a:schemeClr val="tx1"/>
                </a:solidFill>
              </a:rPr>
              <a:t>of the outputs </a:t>
            </a:r>
            <a:r>
              <a:rPr lang="en-US" sz="2300" b="1" i="1" dirty="0" smtClean="0">
                <a:solidFill>
                  <a:schemeClr val="tx1"/>
                </a:solidFill>
              </a:rPr>
              <a:t>causally </a:t>
            </a:r>
            <a:r>
              <a:rPr lang="en-US" sz="2300" i="1" dirty="0" smtClean="0">
                <a:solidFill>
                  <a:schemeClr val="tx1"/>
                </a:solidFill>
              </a:rPr>
              <a:t>available at </a:t>
            </a:r>
            <a:r>
              <a:rPr lang="en-US" sz="2300" i="1" dirty="0" err="1" smtClean="0">
                <a:solidFill>
                  <a:schemeClr val="tx1"/>
                </a:solidFill>
              </a:rPr>
              <a:t>Tx</a:t>
            </a:r>
            <a:r>
              <a:rPr lang="en-US" sz="2300" i="1" dirty="0" smtClean="0">
                <a:solidFill>
                  <a:schemeClr val="tx1"/>
                </a:solidFill>
              </a:rPr>
              <a:t> </a:t>
            </a:r>
            <a:endParaRPr lang="en-US" sz="2300" dirty="0">
              <a:solidFill>
                <a:schemeClr val="tx1"/>
              </a:solidFill>
            </a:endParaRPr>
          </a:p>
        </p:txBody>
      </p:sp>
      <p:grpSp>
        <p:nvGrpSpPr>
          <p:cNvPr id="5" name="Group 93"/>
          <p:cNvGrpSpPr/>
          <p:nvPr/>
        </p:nvGrpSpPr>
        <p:grpSpPr>
          <a:xfrm>
            <a:off x="1676400" y="2233612"/>
            <a:ext cx="309880" cy="2640648"/>
            <a:chOff x="2667000" y="2743200"/>
            <a:chExt cx="309880" cy="2640648"/>
          </a:xfrm>
        </p:grpSpPr>
        <p:pic>
          <p:nvPicPr>
            <p:cNvPr id="63" name="Picture 6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2692400" y="2743200"/>
              <a:ext cx="284480" cy="203200"/>
            </a:xfrm>
            <a:prstGeom prst="rect">
              <a:avLst/>
            </a:prstGeom>
          </p:spPr>
        </p:pic>
        <p:pic>
          <p:nvPicPr>
            <p:cNvPr id="65" name="Picture 6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2667000" y="5170488"/>
              <a:ext cx="294640" cy="213360"/>
            </a:xfrm>
            <a:prstGeom prst="rect">
              <a:avLst/>
            </a:prstGeom>
          </p:spPr>
        </p:pic>
        <p:pic>
          <p:nvPicPr>
            <p:cNvPr id="69" name="Picture 6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2667000" y="3911600"/>
              <a:ext cx="294640" cy="203200"/>
            </a:xfrm>
            <a:prstGeom prst="rect">
              <a:avLst/>
            </a:prstGeom>
          </p:spPr>
        </p:pic>
      </p:grpSp>
      <p:pic>
        <p:nvPicPr>
          <p:cNvPr id="82" name="Picture 8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013200" y="2079624"/>
            <a:ext cx="508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521200" y="2536824"/>
            <a:ext cx="520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584700" y="3006724"/>
            <a:ext cx="520700" cy="3683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6" name="Group 95"/>
          <p:cNvGrpSpPr/>
          <p:nvPr/>
        </p:nvGrpSpPr>
        <p:grpSpPr>
          <a:xfrm>
            <a:off x="2057400" y="2308224"/>
            <a:ext cx="4724400" cy="2439988"/>
            <a:chOff x="3048000" y="2817812"/>
            <a:chExt cx="4724400" cy="2439988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3048000" y="2817812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048000" y="5254625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48000" y="4035425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7467600" y="2819399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467600" y="5256212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7467600" y="4037012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4"/>
          <p:cNvGrpSpPr/>
          <p:nvPr/>
        </p:nvGrpSpPr>
        <p:grpSpPr>
          <a:xfrm>
            <a:off x="6822440" y="2196464"/>
            <a:ext cx="264160" cy="2660333"/>
            <a:chOff x="7813040" y="2706052"/>
            <a:chExt cx="264160" cy="2660333"/>
          </a:xfrm>
        </p:grpSpPr>
        <p:pic>
          <p:nvPicPr>
            <p:cNvPr id="80" name="Picture 7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7813040" y="3926840"/>
              <a:ext cx="264160" cy="223520"/>
            </a:xfrm>
            <a:prstGeom prst="rect">
              <a:avLst/>
            </a:prstGeom>
          </p:spPr>
        </p:pic>
        <p:pic>
          <p:nvPicPr>
            <p:cNvPr id="81" name="Picture 8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7813040" y="5142865"/>
              <a:ext cx="264160" cy="223520"/>
            </a:xfrm>
            <a:prstGeom prst="rect">
              <a:avLst/>
            </a:prstGeom>
          </p:spPr>
        </p:pic>
        <p:pic>
          <p:nvPicPr>
            <p:cNvPr id="88" name="Picture 8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7823200" y="2706052"/>
              <a:ext cx="254000" cy="223520"/>
            </a:xfrm>
            <a:prstGeom prst="rect">
              <a:avLst/>
            </a:prstGeom>
          </p:spPr>
        </p:pic>
      </p:grpSp>
      <p:pic>
        <p:nvPicPr>
          <p:cNvPr id="89" name="Picture 8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5041900" y="3061652"/>
            <a:ext cx="508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5041900" y="4075112"/>
            <a:ext cx="508000" cy="3683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8" name="Group 96"/>
          <p:cNvGrpSpPr/>
          <p:nvPr/>
        </p:nvGrpSpPr>
        <p:grpSpPr>
          <a:xfrm>
            <a:off x="2057400" y="2311399"/>
            <a:ext cx="4724400" cy="2439988"/>
            <a:chOff x="3048000" y="2817812"/>
            <a:chExt cx="4724400" cy="243998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3048000" y="2817812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048000" y="5254625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048000" y="4035425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7467600" y="2819399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7467600" y="5256212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7467600" y="4037012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9"/>
          <p:cNvGrpSpPr/>
          <p:nvPr/>
        </p:nvGrpSpPr>
        <p:grpSpPr>
          <a:xfrm>
            <a:off x="6842760" y="2186940"/>
            <a:ext cx="2301240" cy="2689860"/>
            <a:chOff x="6781800" y="2186940"/>
            <a:chExt cx="2301240" cy="2689860"/>
          </a:xfrm>
        </p:grpSpPr>
        <p:pic>
          <p:nvPicPr>
            <p:cNvPr id="107" name="Picture 10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6781800" y="2186940"/>
              <a:ext cx="2301240" cy="251460"/>
            </a:xfrm>
            <a:prstGeom prst="rect">
              <a:avLst/>
            </a:prstGeom>
          </p:spPr>
        </p:pic>
        <p:pic>
          <p:nvPicPr>
            <p:cNvPr id="108" name="Picture 10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>
              <a:off x="6781800" y="3375024"/>
              <a:ext cx="257810" cy="248920"/>
            </a:xfrm>
            <a:prstGeom prst="rect">
              <a:avLst/>
            </a:prstGeom>
          </p:spPr>
        </p:pic>
        <p:pic>
          <p:nvPicPr>
            <p:cNvPr id="109" name="Picture 10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8"/>
                <a:stretch>
                  <a:fillRect/>
                </a:stretch>
              </p:blipFill>
            </mc:Choice>
            <mc:Fallback>
              <p:blipFill>
                <a:blip r:embed="rId29"/>
                <a:stretch>
                  <a:fillRect/>
                </a:stretch>
              </p:blipFill>
            </mc:Fallback>
          </mc:AlternateContent>
          <p:spPr>
            <a:xfrm>
              <a:off x="6781800" y="4618990"/>
              <a:ext cx="257810" cy="257810"/>
            </a:xfrm>
            <a:prstGeom prst="rect">
              <a:avLst/>
            </a:prstGeom>
          </p:spPr>
        </p:pic>
      </p:grpSp>
      <p:grpSp>
        <p:nvGrpSpPr>
          <p:cNvPr id="10" name="Group 114"/>
          <p:cNvGrpSpPr/>
          <p:nvPr/>
        </p:nvGrpSpPr>
        <p:grpSpPr>
          <a:xfrm>
            <a:off x="76200" y="2161539"/>
            <a:ext cx="1943100" cy="2677161"/>
            <a:chOff x="76200" y="2161539"/>
            <a:chExt cx="1943100" cy="2677161"/>
          </a:xfrm>
        </p:grpSpPr>
        <p:pic>
          <p:nvPicPr>
            <p:cNvPr id="112" name="Picture 11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0"/>
                <a:stretch>
                  <a:fillRect/>
                </a:stretch>
              </p:blipFill>
            </mc:Choice>
            <mc:Fallback>
              <p:blipFill>
                <a:blip r:embed="rId31"/>
                <a:stretch>
                  <a:fillRect/>
                </a:stretch>
              </p:blipFill>
            </mc:Fallback>
          </mc:AlternateContent>
          <p:spPr>
            <a:xfrm>
              <a:off x="76200" y="2161539"/>
              <a:ext cx="1943100" cy="251460"/>
            </a:xfrm>
            <a:prstGeom prst="rect">
              <a:avLst/>
            </a:prstGeom>
          </p:spPr>
        </p:pic>
        <p:pic>
          <p:nvPicPr>
            <p:cNvPr id="113" name="Picture 11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2"/>
                <a:stretch>
                  <a:fillRect/>
                </a:stretch>
              </p:blipFill>
            </mc:Choice>
            <mc:Fallback>
              <p:blipFill>
                <a:blip r:embed="rId33"/>
                <a:stretch>
                  <a:fillRect/>
                </a:stretch>
              </p:blipFill>
            </mc:Fallback>
          </mc:AlternateContent>
          <p:spPr>
            <a:xfrm>
              <a:off x="1230630" y="3352800"/>
              <a:ext cx="231140" cy="266700"/>
            </a:xfrm>
            <a:prstGeom prst="rect">
              <a:avLst/>
            </a:prstGeom>
          </p:spPr>
        </p:pic>
        <p:pic>
          <p:nvPicPr>
            <p:cNvPr id="114" name="Picture 11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4"/>
                <a:stretch>
                  <a:fillRect/>
                </a:stretch>
              </p:blipFill>
            </mc:Choice>
            <mc:Fallback>
              <p:blipFill>
                <a:blip r:embed="rId35"/>
                <a:stretch>
                  <a:fillRect/>
                </a:stretch>
              </p:blipFill>
            </mc:Fallback>
          </mc:AlternateContent>
          <p:spPr>
            <a:xfrm>
              <a:off x="1230630" y="4572000"/>
              <a:ext cx="231140" cy="2667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Contributions: Perfect Feedback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096000" y="1752600"/>
            <a:ext cx="685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Rx1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2971800"/>
            <a:ext cx="685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Rx2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4191000"/>
            <a:ext cx="685800" cy="6096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Rx3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276600" y="2057400"/>
            <a:ext cx="28194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276600" y="2055813"/>
            <a:ext cx="2819400" cy="1220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76600" y="3273425"/>
            <a:ext cx="28194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276600" y="4495800"/>
            <a:ext cx="28194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3276600" y="2057400"/>
            <a:ext cx="2819400" cy="1217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276600" y="2057400"/>
            <a:ext cx="2819400" cy="24368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276600" y="3273425"/>
            <a:ext cx="2819400" cy="1222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3276600" y="3276600"/>
            <a:ext cx="2819400" cy="1219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276600" y="2057400"/>
            <a:ext cx="28194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2743200" y="1728788"/>
            <a:ext cx="457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2" name="Rounded Rectangle 141"/>
          <p:cNvSpPr>
            <a:spLocks noChangeAspect="1"/>
          </p:cNvSpPr>
          <p:nvPr/>
        </p:nvSpPr>
        <p:spPr>
          <a:xfrm>
            <a:off x="2754313" y="1820863"/>
            <a:ext cx="434975" cy="579437"/>
          </a:xfrm>
          <a:prstGeom prst="round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2743200" y="2947988"/>
            <a:ext cx="457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2755900" y="3024188"/>
            <a:ext cx="438150" cy="576262"/>
          </a:xfrm>
          <a:prstGeom prst="round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2743200" y="4191000"/>
            <a:ext cx="457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2755900" y="4267200"/>
            <a:ext cx="438150" cy="576263"/>
          </a:xfrm>
          <a:prstGeom prst="roundRect">
            <a:avLst/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2954338" y="2414588"/>
            <a:ext cx="46037" cy="460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2951163" y="3633788"/>
            <a:ext cx="46037" cy="460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2951163" y="4908550"/>
            <a:ext cx="46037" cy="460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829718" y="1371600"/>
            <a:ext cx="294482" cy="304800"/>
            <a:chOff x="2829718" y="1981200"/>
            <a:chExt cx="294482" cy="304800"/>
          </a:xfrm>
        </p:grpSpPr>
        <p:cxnSp>
          <p:nvCxnSpPr>
            <p:cNvPr id="40" name="Straight Arrow Connector 39"/>
            <p:cNvCxnSpPr/>
            <p:nvPr/>
          </p:nvCxnSpPr>
          <p:spPr>
            <a:xfrm rot="5400000">
              <a:off x="2678112" y="2132806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2824559" y="2132806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2971006" y="2132806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819400" y="2590800"/>
            <a:ext cx="294482" cy="304800"/>
            <a:chOff x="2829718" y="1981200"/>
            <a:chExt cx="294482" cy="304800"/>
          </a:xfrm>
        </p:grpSpPr>
        <p:cxnSp>
          <p:nvCxnSpPr>
            <p:cNvPr id="45" name="Straight Arrow Connector 44"/>
            <p:cNvCxnSpPr/>
            <p:nvPr/>
          </p:nvCxnSpPr>
          <p:spPr>
            <a:xfrm rot="5400000">
              <a:off x="2678112" y="2132806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2824559" y="2132806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2971006" y="2132806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819400" y="3810000"/>
            <a:ext cx="294482" cy="304800"/>
            <a:chOff x="2829718" y="1981200"/>
            <a:chExt cx="294482" cy="304800"/>
          </a:xfrm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2678112" y="2132806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2824559" y="2132806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2971006" y="2132806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Vertical Scroll 51"/>
          <p:cNvSpPr/>
          <p:nvPr/>
        </p:nvSpPr>
        <p:spPr>
          <a:xfrm>
            <a:off x="152400" y="5181600"/>
            <a:ext cx="8915400" cy="15240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/>
              <a:t>Thm1: Feedback can provide K/2-DoF in</a:t>
            </a:r>
            <a:r>
              <a:rPr lang="en-US" sz="2300" b="1" dirty="0" smtClean="0"/>
              <a:t> finite symbol </a:t>
            </a:r>
            <a:r>
              <a:rPr lang="en-US" sz="2300" b="1" dirty="0" smtClean="0"/>
              <a:t>extensions </a:t>
            </a:r>
          </a:p>
          <a:p>
            <a:pPr algn="ctr"/>
            <a:r>
              <a:rPr lang="en-US" sz="2300" dirty="0" smtClean="0"/>
              <a:t>(if the channel matrix is invertible)</a:t>
            </a:r>
          </a:p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Result holds for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</a:rPr>
              <a:t>arbitrary </a:t>
            </a:r>
            <a:r>
              <a:rPr lang="en-US" sz="2300" dirty="0" smtClean="0">
                <a:solidFill>
                  <a:schemeClr val="tx1"/>
                </a:solidFill>
              </a:rPr>
              <a:t>channels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81800" y="2058987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1" idx="3"/>
          </p:cNvCxnSpPr>
          <p:nvPr/>
        </p:nvCxnSpPr>
        <p:spPr>
          <a:xfrm>
            <a:off x="6781800" y="4495800"/>
            <a:ext cx="304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30" idx="3"/>
          </p:cNvCxnSpPr>
          <p:nvPr/>
        </p:nvCxnSpPr>
        <p:spPr>
          <a:xfrm>
            <a:off x="6781800" y="32766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Contributions:</a:t>
            </a:r>
            <a:r>
              <a:rPr lang="en-US" dirty="0" smtClean="0">
                <a:solidFill>
                  <a:srgbClr val="2DAAF4"/>
                </a:solidFill>
              </a:rPr>
              <a:t> Backwards IC Feedback</a:t>
            </a:r>
            <a:endParaRPr lang="en-US" dirty="0">
              <a:solidFill>
                <a:srgbClr val="2DAAF4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743200" y="1728788"/>
            <a:ext cx="4038600" cy="3148012"/>
            <a:chOff x="2743200" y="1728788"/>
            <a:chExt cx="4038600" cy="3148012"/>
          </a:xfrm>
        </p:grpSpPr>
        <p:sp>
          <p:nvSpPr>
            <p:cNvPr id="129" name="Rectangle 128"/>
            <p:cNvSpPr/>
            <p:nvPr/>
          </p:nvSpPr>
          <p:spPr>
            <a:xfrm>
              <a:off x="6096000" y="1752600"/>
              <a:ext cx="685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Rx1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096000" y="2971800"/>
              <a:ext cx="685800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Rx2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096000" y="4191000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Rx3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3276600" y="2055813"/>
              <a:ext cx="2819400" cy="158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276600" y="2055813"/>
              <a:ext cx="2819400" cy="122078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3276600" y="3273425"/>
              <a:ext cx="2819400" cy="317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3276600" y="4495800"/>
              <a:ext cx="2819400" cy="1588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3276600" y="2057400"/>
              <a:ext cx="2819400" cy="121761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3276600" y="2057400"/>
              <a:ext cx="2819400" cy="2436813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276600" y="3273425"/>
              <a:ext cx="2819400" cy="122237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3276600" y="3276600"/>
              <a:ext cx="2819400" cy="121920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3276600" y="2057400"/>
              <a:ext cx="2819400" cy="24384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2743200" y="17287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2" name="Rounded Rectangle 141"/>
            <p:cNvSpPr>
              <a:spLocks noChangeAspect="1"/>
            </p:cNvSpPr>
            <p:nvPr/>
          </p:nvSpPr>
          <p:spPr>
            <a:xfrm>
              <a:off x="2754313" y="1820863"/>
              <a:ext cx="434975" cy="579437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743200" y="29479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755900" y="3024188"/>
              <a:ext cx="438150" cy="576262"/>
            </a:xfrm>
            <a:prstGeom prst="round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743200" y="4113212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755900" y="4189412"/>
              <a:ext cx="438150" cy="576263"/>
            </a:xfrm>
            <a:prstGeom prst="roundRect">
              <a:avLst/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2954338" y="24145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2951163" y="36337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2951163" y="4830762"/>
              <a:ext cx="46037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43200" y="1728788"/>
            <a:ext cx="4038600" cy="3148012"/>
            <a:chOff x="2743200" y="2643188"/>
            <a:chExt cx="4038600" cy="3148012"/>
          </a:xfrm>
        </p:grpSpPr>
        <p:sp>
          <p:nvSpPr>
            <p:cNvPr id="53" name="Rectangle 52"/>
            <p:cNvSpPr/>
            <p:nvPr/>
          </p:nvSpPr>
          <p:spPr>
            <a:xfrm>
              <a:off x="6096000" y="2667000"/>
              <a:ext cx="685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Rx1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96000" y="3886200"/>
              <a:ext cx="685800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Rx2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6000" y="5105400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Rx3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276600" y="2970213"/>
              <a:ext cx="28194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276600" y="2970213"/>
              <a:ext cx="2819400" cy="1220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276600" y="4187825"/>
              <a:ext cx="2819400" cy="3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276600" y="5410200"/>
              <a:ext cx="28194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276600" y="2971800"/>
              <a:ext cx="2819400" cy="1217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276600" y="2971800"/>
              <a:ext cx="2819400" cy="2436813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276600" y="4187825"/>
              <a:ext cx="2819400" cy="12223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3276600" y="4191000"/>
              <a:ext cx="2819400" cy="12192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276600" y="2971800"/>
              <a:ext cx="281940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2743200" y="26431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Rounded Rectangle 67"/>
            <p:cNvSpPr>
              <a:spLocks noChangeAspect="1"/>
            </p:cNvSpPr>
            <p:nvPr/>
          </p:nvSpPr>
          <p:spPr>
            <a:xfrm>
              <a:off x="2754313" y="2735263"/>
              <a:ext cx="434975" cy="579437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743200" y="38623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755900" y="3938588"/>
              <a:ext cx="438150" cy="576262"/>
            </a:xfrm>
            <a:prstGeom prst="round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743200" y="5027612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5900" y="5103812"/>
              <a:ext cx="438150" cy="576263"/>
            </a:xfrm>
            <a:prstGeom prst="roundRect">
              <a:avLst/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954338" y="33289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951163" y="45481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951163" y="5745162"/>
              <a:ext cx="46037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77" name="Vertical Scroll 76"/>
          <p:cNvSpPr/>
          <p:nvPr/>
        </p:nvSpPr>
        <p:spPr>
          <a:xfrm>
            <a:off x="152400" y="5181600"/>
            <a:ext cx="8915400" cy="15240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Thm2: </a:t>
            </a:r>
            <a:r>
              <a:rPr lang="en-US" sz="2300" b="1" dirty="0" smtClean="0">
                <a:solidFill>
                  <a:schemeClr val="bg1"/>
                </a:solidFill>
              </a:rPr>
              <a:t>Feedback can provide 3/2-DoF</a:t>
            </a:r>
            <a:r>
              <a:rPr lang="en-US" sz="2300" b="1" dirty="0" smtClean="0">
                <a:solidFill>
                  <a:schemeClr val="bg1"/>
                </a:solidFill>
              </a:rPr>
              <a:t> in finite symbol extensions.</a:t>
            </a:r>
          </a:p>
          <a:p>
            <a:pPr algn="ctr"/>
            <a:r>
              <a:rPr lang="en-US" sz="2300" dirty="0" smtClean="0">
                <a:solidFill>
                  <a:schemeClr val="bg1"/>
                </a:solidFill>
              </a:rPr>
              <a:t>(</a:t>
            </a:r>
            <a:r>
              <a:rPr lang="en-US" sz="2300" dirty="0" smtClean="0">
                <a:solidFill>
                  <a:schemeClr val="bg1"/>
                </a:solidFill>
              </a:rPr>
              <a:t>for arbitrary </a:t>
            </a:r>
            <a:r>
              <a:rPr lang="en-US" sz="2300" dirty="0" smtClean="0">
                <a:solidFill>
                  <a:schemeClr val="bg1"/>
                </a:solidFill>
              </a:rPr>
              <a:t>channels)</a:t>
            </a:r>
          </a:p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Experimental: Feedback can provide 4/2-DoF for  Gaussian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coeffs</a:t>
            </a:r>
            <a:endParaRPr lang="en-US" sz="2300" dirty="0" smtClean="0">
              <a:solidFill>
                <a:schemeClr val="tx1"/>
              </a:solidFill>
            </a:endParaRPr>
          </a:p>
          <a:p>
            <a:pPr algn="ctr"/>
            <a:endParaRPr lang="en-US" sz="2300" dirty="0" smtClean="0"/>
          </a:p>
        </p:txBody>
      </p:sp>
      <p:sp>
        <p:nvSpPr>
          <p:cNvPr id="79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152400" y="2667000"/>
            <a:ext cx="8839200" cy="3962400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rgbClr val="3E3E3E"/>
              </a:gs>
            </a:gsLst>
          </a:gradFill>
          <a:ln>
            <a:gradFill flip="none" rotWithShape="1">
              <a:gsLst>
                <a:gs pos="0">
                  <a:schemeClr val="tx1"/>
                </a:gs>
                <a:gs pos="100000">
                  <a:srgbClr val="3E3E3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endParaRPr lang="en-US" sz="3200" b="1" dirty="0" smtClean="0">
              <a:solidFill>
                <a:srgbClr val="FF0C3B"/>
              </a:solidFill>
            </a:endParaRPr>
          </a:p>
          <a:p>
            <a:pPr algn="ctr"/>
            <a:r>
              <a:rPr lang="en-US" sz="3500" b="1" dirty="0" smtClean="0">
                <a:solidFill>
                  <a:srgbClr val="FF0C3B"/>
                </a:solidFill>
              </a:rPr>
              <a:t>Simple Linear Schemes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So what?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2400" y="2667000"/>
            <a:ext cx="4114800" cy="2819400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rgbClr val="3E3E3E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C3B"/>
                </a:solidFill>
              </a:rPr>
              <a:t>Punchline</a:t>
            </a:r>
            <a:r>
              <a:rPr lang="en-US" sz="2800" b="1" dirty="0" smtClean="0">
                <a:solidFill>
                  <a:srgbClr val="FF0C3B"/>
                </a:solidFill>
              </a:rPr>
              <a:t> 1:</a:t>
            </a:r>
          </a:p>
          <a:p>
            <a:pPr algn="ctr"/>
            <a:r>
              <a:rPr lang="en-US" sz="2800" dirty="0" smtClean="0"/>
              <a:t>K/2-fdof is achievable in </a:t>
            </a:r>
            <a:r>
              <a:rPr lang="en-US" sz="2800" b="1" dirty="0" smtClean="0">
                <a:solidFill>
                  <a:srgbClr val="FF0C3B"/>
                </a:solidFill>
              </a:rPr>
              <a:t>finite </a:t>
            </a:r>
            <a:r>
              <a:rPr lang="en-US" sz="2800" dirty="0" smtClean="0"/>
              <a:t>symbol extensions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50" name="Rounded Rectangle 49"/>
          <p:cNvSpPr/>
          <p:nvPr/>
        </p:nvSpPr>
        <p:spPr>
          <a:xfrm>
            <a:off x="4724400" y="2667000"/>
            <a:ext cx="4267200" cy="2819400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rgbClr val="3E3E3E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C3B"/>
                </a:solidFill>
              </a:rPr>
              <a:t>Punchline</a:t>
            </a:r>
            <a:r>
              <a:rPr lang="en-US" sz="2800" b="1" dirty="0" smtClean="0">
                <a:solidFill>
                  <a:srgbClr val="FF0C3B"/>
                </a:solidFill>
              </a:rPr>
              <a:t> 2:</a:t>
            </a:r>
            <a:endParaRPr lang="en-US" sz="2800" b="1" dirty="0" smtClean="0">
              <a:solidFill>
                <a:srgbClr val="FF0C3B"/>
              </a:solidFill>
            </a:endParaRPr>
          </a:p>
          <a:p>
            <a:pPr algn="ctr"/>
            <a:r>
              <a:rPr lang="en-US" sz="2800" dirty="0" smtClean="0"/>
              <a:t>Scalar channels </a:t>
            </a:r>
            <a:r>
              <a:rPr lang="en-US" sz="2800" dirty="0" smtClean="0"/>
              <a:t>can achieve K/2-fdof</a:t>
            </a:r>
          </a:p>
          <a:p>
            <a:pPr algn="ctr"/>
            <a:r>
              <a:rPr lang="en-US" sz="2800" dirty="0" smtClean="0"/>
              <a:t>(adds “artificial” diversity)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63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52400"/>
          <a:ext cx="8305800" cy="17297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Feedback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dirty="0" smtClean="0"/>
                        <a:t>Model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Achievable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Outer-Bound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Symbol-Extensions</a:t>
                      </a:r>
                      <a:endParaRPr lang="en-US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Perfect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K/2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K/2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4</a:t>
                      </a:r>
                      <a:endParaRPr lang="en-US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Backwards</a:t>
                      </a:r>
                      <a:r>
                        <a:rPr lang="en-US" sz="2300" baseline="0" dirty="0" smtClean="0"/>
                        <a:t> IC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3/2,  4/2 (</a:t>
                      </a:r>
                      <a:r>
                        <a:rPr lang="en-US" sz="2300" dirty="0" err="1" smtClean="0"/>
                        <a:t>sim</a:t>
                      </a:r>
                      <a:r>
                        <a:rPr lang="en-US" sz="2300" dirty="0" smtClean="0"/>
                        <a:t>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K/2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4</a:t>
                      </a:r>
                      <a:endParaRPr lang="en-US" sz="2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2598420" y="2506981"/>
            <a:ext cx="4169664" cy="3096768"/>
            <a:chOff x="2286000" y="1728788"/>
            <a:chExt cx="4343400" cy="3225800"/>
          </a:xfrm>
        </p:grpSpPr>
        <p:sp>
          <p:nvSpPr>
            <p:cNvPr id="129" name="Rectangle 128"/>
            <p:cNvSpPr/>
            <p:nvPr/>
          </p:nvSpPr>
          <p:spPr>
            <a:xfrm>
              <a:off x="5638800" y="1752600"/>
              <a:ext cx="6858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Rx1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638800" y="2971800"/>
              <a:ext cx="685800" cy="609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Rx2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638800" y="4191000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Rx3</a:t>
              </a:r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2819400" y="2057400"/>
              <a:ext cx="28194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2819400" y="2055813"/>
              <a:ext cx="2819400" cy="1220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2819400" y="3273425"/>
              <a:ext cx="2819400" cy="31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819400" y="4495800"/>
              <a:ext cx="28194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819400" y="2057400"/>
              <a:ext cx="2819400" cy="12176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819400" y="2057400"/>
              <a:ext cx="2819400" cy="2436813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819400" y="3273425"/>
              <a:ext cx="2819400" cy="12223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2819400" y="3276600"/>
              <a:ext cx="2819400" cy="12192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819400" y="2057400"/>
              <a:ext cx="281940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2286000" y="17287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2" name="Rounded Rectangle 141"/>
            <p:cNvSpPr>
              <a:spLocks noChangeAspect="1"/>
            </p:cNvSpPr>
            <p:nvPr/>
          </p:nvSpPr>
          <p:spPr>
            <a:xfrm>
              <a:off x="2297113" y="1820863"/>
              <a:ext cx="434975" cy="579437"/>
            </a:xfrm>
            <a:prstGeom prst="roundRect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286000" y="2947988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298700" y="3024188"/>
              <a:ext cx="438150" cy="576262"/>
            </a:xfrm>
            <a:prstGeom prst="roundRect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286000" y="4191000"/>
              <a:ext cx="4572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298700" y="4267200"/>
              <a:ext cx="438150" cy="576263"/>
            </a:xfrm>
            <a:prstGeom prst="roundRect">
              <a:avLst/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2497138" y="24145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2493963" y="36337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2493963" y="4908550"/>
              <a:ext cx="46037" cy="46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16137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6324600" y="2058987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31" idx="3"/>
            </p:cNvCxnSpPr>
            <p:nvPr/>
          </p:nvCxnSpPr>
          <p:spPr>
            <a:xfrm>
              <a:off x="6324600" y="4495800"/>
              <a:ext cx="304800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30" idx="3"/>
            </p:cNvCxnSpPr>
            <p:nvPr/>
          </p:nvCxnSpPr>
          <p:spPr>
            <a:xfrm>
              <a:off x="6324600" y="3276600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82140" y="2712720"/>
            <a:ext cx="368300" cy="2540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866900" y="3842004"/>
            <a:ext cx="381000" cy="2540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882140" y="5044440"/>
            <a:ext cx="381000" cy="2667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329940" y="2254378"/>
            <a:ext cx="2194560" cy="3384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152900" y="3842004"/>
            <a:ext cx="475488" cy="420624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804660" y="2667000"/>
            <a:ext cx="381000" cy="2921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804660" y="3810000"/>
            <a:ext cx="393700" cy="2921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6804660" y="4998720"/>
            <a:ext cx="393700" cy="304800"/>
          </a:xfrm>
          <a:prstGeom prst="rect">
            <a:avLst/>
          </a:prstGeom>
        </p:spPr>
      </p:pic>
      <p:sp>
        <p:nvSpPr>
          <p:cNvPr id="60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Perfect Feedback: fdof Achievability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DAAF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20039</TotalTime>
  <Words>641</Words>
  <Application>Microsoft Macintosh PowerPoint</Application>
  <PresentationFormat>Letter Paper (8.5x11 in)</PresentationFormat>
  <Paragraphs>199</Paragraphs>
  <Slides>17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Feedback in the K-user Interference Channel</vt:lpstr>
      <vt:lpstr>Intro</vt:lpstr>
      <vt:lpstr>K-user IC + Feedback</vt:lpstr>
      <vt:lpstr>Model 1: Perfect Feedback</vt:lpstr>
      <vt:lpstr>Model 2: Backwards IC Feedback</vt:lpstr>
      <vt:lpstr>Contributions: Perfect Feedback</vt:lpstr>
      <vt:lpstr>Contributions: Backwards IC Feedback</vt:lpstr>
      <vt:lpstr>So what?</vt:lpstr>
      <vt:lpstr>Slide 9</vt:lpstr>
      <vt:lpstr>Perfect Feedback: fdof Achievability </vt:lpstr>
      <vt:lpstr>Slide 11</vt:lpstr>
      <vt:lpstr>Slide 12</vt:lpstr>
      <vt:lpstr>Slide 13</vt:lpstr>
      <vt:lpstr>Slide 14</vt:lpstr>
      <vt:lpstr>Slide 15</vt:lpstr>
      <vt:lpstr>Conclusions</vt:lpstr>
      <vt:lpstr>Slide 17</vt:lpstr>
    </vt:vector>
  </TitlesOfParts>
  <Company>Technical University of Crete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Anadim</dc:creator>
  <cp:lastModifiedBy>Anadim</cp:lastModifiedBy>
  <cp:revision>1049</cp:revision>
  <cp:lastPrinted>2011-05-27T19:30:00Z</cp:lastPrinted>
  <dcterms:created xsi:type="dcterms:W3CDTF">2012-07-06T03:15:05Z</dcterms:created>
  <dcterms:modified xsi:type="dcterms:W3CDTF">2012-07-06T18:46:11Z</dcterms:modified>
</cp:coreProperties>
</file>