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300" r:id="rId3"/>
    <p:sldId id="331" r:id="rId4"/>
    <p:sldId id="318" r:id="rId5"/>
    <p:sldId id="316" r:id="rId6"/>
    <p:sldId id="301" r:id="rId7"/>
    <p:sldId id="302" r:id="rId8"/>
    <p:sldId id="303" r:id="rId9"/>
    <p:sldId id="332" r:id="rId10"/>
    <p:sldId id="334" r:id="rId11"/>
    <p:sldId id="335" r:id="rId12"/>
    <p:sldId id="347" r:id="rId13"/>
    <p:sldId id="333" r:id="rId14"/>
    <p:sldId id="329" r:id="rId15"/>
    <p:sldId id="330" r:id="rId16"/>
    <p:sldId id="340" r:id="rId17"/>
    <p:sldId id="341" r:id="rId18"/>
    <p:sldId id="288" r:id="rId19"/>
    <p:sldId id="348" r:id="rId20"/>
    <p:sldId id="305" r:id="rId21"/>
    <p:sldId id="346" r:id="rId22"/>
    <p:sldId id="345" r:id="rId23"/>
    <p:sldId id="344" r:id="rId24"/>
    <p:sldId id="313" r:id="rId25"/>
    <p:sldId id="297" r:id="rId26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C1268"/>
    <a:srgbClr val="3E3E3E"/>
    <a:srgbClr val="2DAAF4"/>
    <a:srgbClr val="6C6C6C"/>
    <a:srgbClr val="E1FCFF"/>
    <a:srgbClr val="D1305A"/>
    <a:srgbClr val="9E2646"/>
    <a:srgbClr val="A3A3A3"/>
    <a:srgbClr val="62A7FF"/>
    <a:srgbClr val="E64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9" d="100"/>
          <a:sy n="119" d="100"/>
        </p:scale>
        <p:origin x="-398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9B5-BB49-2940-B173-B22ABAE5FA67}" type="datetime1">
              <a:rPr lang="en-US" smtClean="0"/>
              <a:pPr/>
              <a:t>6/13/13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FCA6-891D-F448-8091-1872F1CBB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9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2D8-034D-8D41-954F-3B34A2E5F8F0}" type="datetime1">
              <a:rPr lang="en-US" smtClean="0"/>
              <a:pPr/>
              <a:t>6/13/13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03ED-34BE-A34E-8C11-FA7D49C9E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6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-Hi, I will present a</a:t>
            </a:r>
            <a:r>
              <a:rPr lang="en-US" baseline="0" dirty="0" smtClean="0"/>
              <a:t> new sparse PCA algorithm that uses low-rank approximations of the data-set and comes with provable approximation guarantees.</a:t>
            </a:r>
            <a:endParaRPr lang="en-US" dirty="0" smtClean="0"/>
          </a:p>
          <a:p>
            <a:r>
              <a:rPr lang="en-US" dirty="0" smtClean="0"/>
              <a:t>-This</a:t>
            </a:r>
            <a:r>
              <a:rPr lang="en-US" baseline="0" dirty="0" smtClean="0"/>
              <a:t> is joint work with my advisor Alex </a:t>
            </a:r>
            <a:r>
              <a:rPr lang="en-US" baseline="0" dirty="0" err="1" smtClean="0"/>
              <a:t>Dimakis</a:t>
            </a:r>
            <a:r>
              <a:rPr lang="en-US" baseline="0" dirty="0" smtClean="0"/>
              <a:t> from UT Austin and Stavros </a:t>
            </a:r>
            <a:r>
              <a:rPr lang="en-US" baseline="0" dirty="0" err="1" smtClean="0"/>
              <a:t>Korokythakis</a:t>
            </a:r>
            <a:r>
              <a:rPr lang="en-US" baseline="0" dirty="0" smtClean="0"/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</a:t>
            </a:r>
            <a:r>
              <a:rPr lang="en-US" baseline="0" dirty="0" smtClean="0"/>
              <a:t> present a new combinatorial algorithm for sparse PCA that comes with provable approximation guarantees.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Our main theorem is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any desired accuracy parameter d, our </a:t>
            </a:r>
            <a:r>
              <a:rPr lang="en-US" baseline="0" dirty="0" err="1" smtClean="0"/>
              <a:t>Spannogram</a:t>
            </a:r>
            <a:r>
              <a:rPr lang="en-US" baseline="0" dirty="0" smtClean="0"/>
              <a:t> algorithms runs in time </a:t>
            </a:r>
            <a:r>
              <a:rPr lang="en-US" baseline="0" dirty="0" err="1" smtClean="0"/>
              <a:t>n^d</a:t>
            </a:r>
            <a:r>
              <a:rPr lang="en-US" baseline="0" dirty="0" smtClean="0"/>
              <a:t> and computes a k-sparse vector </a:t>
            </a:r>
            <a:r>
              <a:rPr lang="en-US" baseline="0" dirty="0" err="1" smtClean="0"/>
              <a:t>x_d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vector has metric, that is a 1-epsilon_d factor away from the optimal explained variance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bound this </a:t>
            </a:r>
            <a:r>
              <a:rPr lang="en-US" baseline="0" dirty="0" err="1" smtClean="0"/>
              <a:t>epsilon_d</a:t>
            </a:r>
            <a:r>
              <a:rPr lang="en-US" baseline="0" dirty="0" smtClean="0"/>
              <a:t> error in the </a:t>
            </a:r>
            <a:r>
              <a:rPr lang="en-US" baseline="0" dirty="0" err="1" smtClean="0"/>
              <a:t>folloiwng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Epsilon_d</a:t>
            </a:r>
            <a:r>
              <a:rPr lang="en-US" baseline="0" dirty="0" smtClean="0"/>
              <a:t> is less than two quantities, which depending on the structure of our data either of them can be tighter.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first bound is the ration of the number of words to </a:t>
            </a:r>
            <a:r>
              <a:rPr lang="en-US" baseline="0" dirty="0" err="1" smtClean="0"/>
              <a:t>sparsity</a:t>
            </a:r>
            <a:r>
              <a:rPr lang="en-US" baseline="0" dirty="0" smtClean="0"/>
              <a:t> times the spectral ratio between the first and the d+1 eigenvalue of the matrix 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n is the number of words, k is the </a:t>
            </a:r>
            <a:r>
              <a:rPr lang="en-US" baseline="0" dirty="0" err="1" smtClean="0"/>
              <a:t>sparsity</a:t>
            </a:r>
            <a:r>
              <a:rPr lang="en-US" baseline="0" dirty="0" smtClean="0"/>
              <a:t>, lambda_1 the largest and lambda_d+1 the d+1 largest eigenvalues of A.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second bound is the ratio of the d+1 eigenvalue of A to the largest diagonal element of A, lambda_1^1.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the context of twitter analysis this diagonal entry corresponds to the maximum number of occurrences of a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Using</a:t>
            </a:r>
            <a:r>
              <a:rPr lang="en-US" baseline="0" dirty="0" smtClean="0"/>
              <a:t> our approximation bound we can two corollaries about generic spectrum profiles of data.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first corollary says that if there is any decay in the eigenvalues of A, that is if the lambda_1 is larger than lambda_d+1, then there…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Then our second corollary say that under</a:t>
            </a:r>
            <a:r>
              <a:rPr lang="en-US" baseline="0" dirty="0" smtClean="0"/>
              <a:t> a popular spectrum profile, that is the power law eigenvalue decay, we can obtain a polynomial time approximation for any desired accuracy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7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Now as you might be already thinking, </a:t>
            </a:r>
            <a:r>
              <a:rPr lang="en-US" dirty="0" smtClean="0"/>
              <a:t>the complexity although</a:t>
            </a:r>
            <a:r>
              <a:rPr lang="en-US" baseline="0" dirty="0" smtClean="0"/>
              <a:t> polynomial in n, has a very high exponent even if d = 2 or 3.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means that we cannot really run our algorithms in data sets that have more than a thousand words.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Our solution to this problem is to introduce a new provably safe feature elimination procedure that is very successful in real data sets.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example, in our twitter data set, when we set d=2 and k = 10, our elimination can bring the words from a hundred thousand down to 35.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we compare running times, our algorithm requires more than a couple </a:t>
            </a:r>
            <a:r>
              <a:rPr lang="en-US" baseline="0" dirty="0" err="1" smtClean="0"/>
              <a:t>fo</a:t>
            </a:r>
            <a:r>
              <a:rPr lang="en-US" baseline="0" dirty="0" smtClean="0"/>
              <a:t> month for n = 100K.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only needs a few seconds if we use the elimination.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here is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Our</a:t>
            </a:r>
            <a:r>
              <a:rPr lang="en-US" baseline="0" dirty="0" smtClean="0"/>
              <a:t> input is A, the sample covariance matrix.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first compute a rank-d approximation of 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we apply our word elimination routine which outputs a much shorter version of </a:t>
            </a:r>
            <a:r>
              <a:rPr lang="en-US" baseline="0" dirty="0" err="1" smtClean="0"/>
              <a:t>A_d</a:t>
            </a:r>
            <a:r>
              <a:rPr lang="en-US" baseline="0" dirty="0" smtClean="0"/>
              <a:t>, call it </a:t>
            </a:r>
            <a:r>
              <a:rPr lang="en-US" baseline="0" dirty="0" err="1" smtClean="0"/>
              <a:t>A_hat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A_hat</a:t>
            </a:r>
            <a:r>
              <a:rPr lang="en-US" baseline="0" dirty="0" smtClean="0"/>
              <a:t> is fed to a constant rank sparse PCA solver, that </a:t>
            </a:r>
            <a:r>
              <a:rPr lang="en-US" baseline="0" dirty="0" err="1" smtClean="0"/>
              <a:t>Asteris</a:t>
            </a:r>
            <a:r>
              <a:rPr lang="en-US" baseline="0" dirty="0" smtClean="0"/>
              <a:t>, myself, and Prof. </a:t>
            </a:r>
            <a:r>
              <a:rPr lang="en-US" baseline="0" dirty="0" err="1" smtClean="0"/>
              <a:t>Karystinos</a:t>
            </a:r>
            <a:r>
              <a:rPr lang="en-US" baseline="0" dirty="0" smtClean="0"/>
              <a:t> have developed.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solver produces a number of candidate k-sparse supports.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test these </a:t>
            </a:r>
            <a:r>
              <a:rPr lang="en-US" baseline="0" dirty="0" err="1" smtClean="0"/>
              <a:t>polynomially</a:t>
            </a:r>
            <a:r>
              <a:rPr lang="en-US" baseline="0" dirty="0" smtClean="0"/>
              <a:t> many supports on our original matrix A and keep the one with the best metric.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Our approximation guarantees are proven for this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Let’s first see how the constant</a:t>
            </a:r>
            <a:r>
              <a:rPr lang="en-US" baseline="0" dirty="0" smtClean="0"/>
              <a:t> rank solver works. This is important to understand how the elimination woks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we knew the support of the optimal sparse PC, the problem is easy.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just need to zero out all entries of A, but the ones indexed by that set. Then we need to compute the largest eigenvector of that zero-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out matrix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we can naively solve sparse PCA by checking all n choose k supports, which can be exponentially many.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Now in our work with </a:t>
            </a:r>
            <a:r>
              <a:rPr lang="en-US" baseline="0" dirty="0" err="1" smtClean="0"/>
              <a:t>Asteris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Karystinos</a:t>
            </a:r>
            <a:r>
              <a:rPr lang="en-US" baseline="0" dirty="0" smtClean="0"/>
              <a:t> we prove that if the matrix is rank-d only </a:t>
            </a:r>
            <a:r>
              <a:rPr lang="en-US" baseline="0" dirty="0" err="1" smtClean="0"/>
              <a:t>n^d</a:t>
            </a:r>
            <a:r>
              <a:rPr lang="en-US" baseline="0" dirty="0" smtClean="0"/>
              <a:t> supports must be tested.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Let us visit the rank-1 case.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we approximation A, with A1, the rank-1 approx. of A that equals v1v1’, its first eigenvector product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the rank-1 case the things are simple.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initial maximization boils down to a maximization over sparse vectors of an inner product.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here is a simpler question, equivalent to the problem.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 do I maximize the inner product of a vector v_1 with a k-sparse variable vector x.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simply need to keep the k largest entries of v_1 and put all of the power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 So, as we all know PCA is</a:t>
            </a:r>
            <a:r>
              <a:rPr lang="en-US" baseline="0" dirty="0" smtClean="0"/>
              <a:t> one of the most used tools for dimensionality reduction, clustering and other applications.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Sparse PCA is a useful variant of PCA that has found many applications.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major benefit of sparse PCA is interpretability. A few features per component explain topics or gene contributions to a disease better than thousands of features.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due to its combinatorial constraints sparse PCA is an NP-hard problem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I will present a new algorithm for sparse PCA that is suitable for large-scale data 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comes with provable approximation guarantees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will finally present you with some of our experiments on a large-scale Twitter data set that comprises of millions of tweets.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explain the sparse PCA problem in</a:t>
            </a:r>
            <a:r>
              <a:rPr lang="en-US" baseline="0" dirty="0" smtClean="0"/>
              <a:t> the context of Twitter analysis.</a:t>
            </a:r>
          </a:p>
          <a:p>
            <a:r>
              <a:rPr lang="en-US" baseline="0" dirty="0" smtClean="0"/>
              <a:t>But, the same discussion can be carried for any other of its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Let us a</a:t>
            </a:r>
            <a:r>
              <a:rPr lang="en-US" baseline="0" dirty="0" smtClean="0"/>
              <a:t>ssume that our data set is a large collection of tweets.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tweet is a small collection of words, maybe 5 or 10.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use a vector representation for each tweet.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vector will be very long, each position will corresponds to a word. And we put a 1 if a word appears in the corresponding tweet, or 0 if it doesn’t.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for example “I” could be second word, “really” could be word 1thousand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So we collect all these tweets as columns in a big sample matrix 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Here we have m tweets and n is</a:t>
            </a:r>
            <a:r>
              <a:rPr lang="en-US" baseline="0" dirty="0" smtClean="0"/>
              <a:t> the number of words.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column here is a tweet, so this is a tweet this is another tweet and so on.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Whenever there is a 1 it means that it appears in such a tweet.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you might assume there are underlying themes in these tweets, like politics, or maybe something big happens like a flood or a quake.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you would like to analyze this collection of data to be able to identify such trends and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how do can we identify major topics or trends?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way to do it algebraically, is to generate a collection of vectors (tweets) that closely match most tweets in our data set.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we could find vectors that maximize the sum of projections, which is our match function.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problem, can be stated as finding vectors that maximize the explained variance of the data matrix S, or the sample covariance matrix A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A is equal to SS’.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we pose no combinatorial constraints on the solution vectors, this optimization problem is solved by vanilla PCA.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answer to this optimization is the top singular vector of the data matrix S, which we can compute in polynomial time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A major issue with vanilla PCA is that the output principal</a:t>
            </a:r>
            <a:r>
              <a:rPr lang="en-US" baseline="0" dirty="0" smtClean="0"/>
              <a:t> components will be super dense.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Now in this application, a super dense vector is equivalent to a tweet with thousands of words.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super dense is not interpretable, because all possible topics and collections of words mix up with each other.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we would ideally like to have is principal components that are very sparse, maybe 5-10 words.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why </a:t>
            </a:r>
            <a:r>
              <a:rPr lang="en-US" baseline="0" dirty="0" err="1" smtClean="0"/>
              <a:t>sparsity</a:t>
            </a:r>
            <a:r>
              <a:rPr lang="en-US" baseline="0" dirty="0" smtClean="0"/>
              <a:t> implies interpretability in this applications, and this is why sparse PCA will be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So we can add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sparsity</a:t>
            </a:r>
            <a:r>
              <a:rPr lang="en-US" baseline="0" dirty="0" smtClean="0"/>
              <a:t> constraint to our original PCA optimization.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we want to maximize the quadratic form </a:t>
            </a:r>
            <a:r>
              <a:rPr lang="en-US" baseline="0" dirty="0" err="1" smtClean="0"/>
              <a:t>x’Ax</a:t>
            </a:r>
            <a:r>
              <a:rPr lang="en-US" baseline="0" dirty="0" smtClean="0"/>
              <a:t> subject to the extra constraint that the vector x has only k nonzero entries.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</a:t>
            </a:r>
            <a:r>
              <a:rPr lang="en-US" baseline="0" dirty="0" err="1" smtClean="0"/>
              <a:t>sparsity</a:t>
            </a:r>
            <a:r>
              <a:rPr lang="en-US" baseline="0" dirty="0" smtClean="0"/>
              <a:t> constraint is exactly what makes the problem hard to solve.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algorithms have been proposed for this problem, with some of them coming with model specific statistical approximation guarantees.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this brings us to our contributions.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28.emf"/><Relationship Id="rId10" Type="http://schemas.openxmlformats.org/officeDocument/2006/relationships/image" Target="../media/image41.emf"/><Relationship Id="rId11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3.emf"/><Relationship Id="rId7" Type="http://schemas.openxmlformats.org/officeDocument/2006/relationships/image" Target="../media/image27.emf"/><Relationship Id="rId8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4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09" y="5675528"/>
            <a:ext cx="2016427" cy="1209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0768"/>
            <a:ext cx="9144000" cy="1512168"/>
          </a:xfrm>
          <a:solidFill>
            <a:srgbClr val="2DAAF4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1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Sparse PCA </a:t>
            </a:r>
            <a:br>
              <a:rPr lang="en-US" sz="41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</a:br>
            <a:r>
              <a:rPr lang="en-US" sz="41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through Low-rank Approximations</a:t>
            </a:r>
            <a:endParaRPr lang="en-US" sz="4100" b="1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9151" y="5107127"/>
            <a:ext cx="30444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 err="1" smtClean="0">
                <a:latin typeface="Helvetica Neue Light"/>
                <a:cs typeface="Helvetica Neue Light"/>
              </a:rPr>
              <a:t>Dimitris</a:t>
            </a:r>
            <a:r>
              <a:rPr lang="en-US" sz="2300" dirty="0" smtClean="0">
                <a:latin typeface="Helvetica Neue Light"/>
                <a:cs typeface="Helvetica Neue Light"/>
              </a:rPr>
              <a:t> </a:t>
            </a:r>
            <a:r>
              <a:rPr lang="en-US" sz="2300" dirty="0" err="1" smtClean="0">
                <a:latin typeface="Helvetica Neue Light"/>
                <a:cs typeface="Helvetica Neue Light"/>
              </a:rPr>
              <a:t>Papailiopoulos</a:t>
            </a:r>
            <a:endParaRPr lang="en-US" sz="23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2300" dirty="0" smtClean="0">
                <a:latin typeface="Helvetica Neue Light"/>
                <a:cs typeface="Helvetica Neue Light"/>
              </a:rPr>
              <a:t>UT Austin</a:t>
            </a:r>
          </a:p>
          <a:p>
            <a:pPr algn="ctr"/>
            <a:endParaRPr lang="en-US" sz="2300" dirty="0" smtClean="0">
              <a:latin typeface="Helvetica Neue Light"/>
              <a:cs typeface="Helvetica Neue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0412" y="5157192"/>
            <a:ext cx="0" cy="1628800"/>
          </a:xfrm>
          <a:prstGeom prst="line">
            <a:avLst/>
          </a:prstGeom>
          <a:ln>
            <a:solidFill>
              <a:srgbClr val="3E3E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00600" y="5083150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i="1" dirty="0" smtClean="0">
                <a:latin typeface="Helvetica Neue Light"/>
                <a:cs typeface="Helvetica Neue Light"/>
              </a:rPr>
              <a:t>Based on Joint work with:</a:t>
            </a:r>
          </a:p>
          <a:p>
            <a:r>
              <a:rPr lang="en-US" sz="2300" dirty="0" smtClean="0">
                <a:latin typeface="Helvetica Neue Light"/>
                <a:cs typeface="Helvetica Neue Light"/>
              </a:rPr>
              <a:t>Alex </a:t>
            </a:r>
            <a:r>
              <a:rPr lang="en-US" sz="2300" dirty="0" err="1" smtClean="0">
                <a:latin typeface="Helvetica Neue Light"/>
                <a:cs typeface="Helvetica Neue Light"/>
              </a:rPr>
              <a:t>Dimakis</a:t>
            </a:r>
            <a:r>
              <a:rPr lang="en-US" sz="2300" dirty="0" smtClean="0">
                <a:latin typeface="Helvetica Neue Light"/>
                <a:cs typeface="Helvetica Neue Light"/>
              </a:rPr>
              <a:t> </a:t>
            </a:r>
            <a:r>
              <a:rPr lang="en-US" sz="2300" dirty="0" smtClean="0">
                <a:solidFill>
                  <a:srgbClr val="3E3E3E"/>
                </a:solidFill>
                <a:latin typeface="Helvetica Neue Light"/>
                <a:cs typeface="Helvetica Neue Light"/>
              </a:rPr>
              <a:t>(UT Austin)</a:t>
            </a:r>
            <a:endParaRPr lang="en-US" sz="2300" dirty="0" smtClean="0">
              <a:solidFill>
                <a:srgbClr val="3E3E3E"/>
              </a:solidFill>
              <a:latin typeface="Helvetica Neue Light"/>
              <a:cs typeface="Helvetica Neue Light"/>
            </a:endParaRPr>
          </a:p>
          <a:p>
            <a:r>
              <a:rPr lang="en-US" sz="2300" dirty="0" smtClean="0">
                <a:latin typeface="Helvetica Neue Light"/>
                <a:cs typeface="Helvetica Neue Light"/>
              </a:rPr>
              <a:t>Stavros </a:t>
            </a:r>
            <a:r>
              <a:rPr lang="en-US" sz="2300" dirty="0" err="1" smtClean="0">
                <a:latin typeface="Helvetica Neue Light"/>
                <a:cs typeface="Helvetica Neue Light"/>
              </a:rPr>
              <a:t>Korokythakis</a:t>
            </a:r>
            <a:endParaRPr lang="en-US" sz="2300" dirty="0" smtClean="0">
              <a:latin typeface="Helvetica Neue Light"/>
              <a:cs typeface="Helvetica Neue Light"/>
            </a:endParaRPr>
          </a:p>
          <a:p>
            <a:r>
              <a:rPr lang="en-US" sz="2300" dirty="0">
                <a:latin typeface="Helvetica Neue Light"/>
                <a:cs typeface="Helvetica Neue Light"/>
              </a:rPr>
              <a:t>	</a:t>
            </a:r>
            <a:r>
              <a:rPr lang="en-US" sz="2300" dirty="0">
                <a:solidFill>
                  <a:srgbClr val="3E3E3E"/>
                </a:solidFill>
                <a:latin typeface="Helvetica Neue Light"/>
                <a:cs typeface="Helvetica Neue Light"/>
              </a:rPr>
              <a:t>(</a:t>
            </a:r>
            <a:r>
              <a:rPr lang="en-US" sz="2300" dirty="0" smtClean="0">
                <a:solidFill>
                  <a:srgbClr val="3E3E3E"/>
                </a:solidFill>
                <a:latin typeface="Helvetica Neue Light"/>
                <a:cs typeface="Helvetica Neue Light"/>
              </a:rPr>
              <a:t>stochastic technologies)</a:t>
            </a:r>
            <a:endParaRPr lang="en-US" sz="2300" dirty="0" smtClean="0">
              <a:solidFill>
                <a:srgbClr val="3E3E3E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6347" y="3573016"/>
            <a:ext cx="16081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dirty="0" smtClean="0">
                <a:latin typeface="Helvetica Neue Light"/>
                <a:cs typeface="Helvetica Neue Light"/>
              </a:rPr>
              <a:t>ICML 2013</a:t>
            </a:r>
          </a:p>
          <a:p>
            <a:pPr algn="ctr"/>
            <a:r>
              <a:rPr lang="en-US" sz="2300" dirty="0" smtClean="0">
                <a:latin typeface="Helvetica Neue Light"/>
                <a:cs typeface="Helvetica Neue Light"/>
              </a:rPr>
              <a:t>Atlanta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560" y="3174363"/>
            <a:ext cx="7924800" cy="3567005"/>
          </a:xfrm>
          <a:prstGeom prst="rect">
            <a:avLst/>
          </a:prstGeom>
          <a:noFill/>
          <a:ln w="57150" cmpd="sng">
            <a:solidFill>
              <a:srgbClr val="3E3E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41763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We present a </a:t>
            </a:r>
            <a:r>
              <a:rPr lang="en-US" dirty="0" smtClean="0">
                <a:latin typeface="Helvetica Neue Light"/>
                <a:cs typeface="Helvetica Neue Light"/>
              </a:rPr>
              <a:t>combinatorial </a:t>
            </a:r>
            <a:r>
              <a:rPr lang="en-US" dirty="0" smtClean="0">
                <a:latin typeface="Helvetica Neue Light"/>
                <a:cs typeface="Helvetica Neue Light"/>
              </a:rPr>
              <a:t>algorithm for sparse PCA.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Obtain general provable approximation guarantees. 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960" y="33528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/>
                <a:cs typeface="Helvetica Neue Light"/>
              </a:rPr>
              <a:t>Theorem:</a:t>
            </a:r>
            <a:r>
              <a:rPr lang="en-US" sz="2000" dirty="0" smtClean="0">
                <a:latin typeface="Helvetica Neue Light"/>
                <a:cs typeface="Helvetica Neue Light"/>
              </a:rPr>
              <a:t> </a:t>
            </a:r>
          </a:p>
          <a:p>
            <a:r>
              <a:rPr lang="en-US" sz="2000" dirty="0" smtClean="0">
                <a:latin typeface="Helvetica Neue Light"/>
                <a:cs typeface="Helvetica Neue Light"/>
              </a:rPr>
              <a:t>For any desired accuracy parameter     </a:t>
            </a:r>
            <a:r>
              <a:rPr lang="en-US" sz="2000" dirty="0" smtClean="0">
                <a:latin typeface="Helvetica Neue Light"/>
                <a:cs typeface="Helvetica Neue Light"/>
              </a:rPr>
              <a:t>the </a:t>
            </a:r>
            <a:r>
              <a:rPr lang="en-US" sz="2000" b="1" dirty="0" err="1" smtClean="0">
                <a:solidFill>
                  <a:srgbClr val="D1305A"/>
                </a:solidFill>
                <a:latin typeface="Helvetica Neue Light"/>
                <a:cs typeface="Helvetica Neue Light"/>
              </a:rPr>
              <a:t>Spannogram</a:t>
            </a:r>
            <a:r>
              <a:rPr lang="en-US" sz="20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latin typeface="Helvetica Neue Light"/>
                <a:cs typeface="Helvetica Neue Light"/>
              </a:rPr>
              <a:t>algorithm runs in time   		     and </a:t>
            </a:r>
            <a:r>
              <a:rPr lang="en-US" sz="2000" dirty="0" smtClean="0">
                <a:latin typeface="Helvetica Neue Light"/>
                <a:cs typeface="Helvetica Neue Light"/>
              </a:rPr>
              <a:t>constructs </a:t>
            </a:r>
            <a:r>
              <a:rPr lang="en-US" sz="2000" dirty="0" smtClean="0">
                <a:latin typeface="Helvetica Neue Light"/>
                <a:cs typeface="Helvetica Neue Light"/>
              </a:rPr>
              <a:t>a     - sparse vector </a:t>
            </a:r>
            <a:endParaRPr lang="en-US" sz="2000" dirty="0">
              <a:latin typeface="Helvetica Neue Light"/>
              <a:cs typeface="Helvetica Neue Light"/>
            </a:endParaRPr>
          </a:p>
          <a:p>
            <a:r>
              <a:rPr lang="en-US" sz="2000" dirty="0">
                <a:latin typeface="Helvetica Neue Light"/>
                <a:cs typeface="Helvetica Neue Light"/>
              </a:rPr>
              <a:t>s</a:t>
            </a:r>
            <a:r>
              <a:rPr lang="en-US" sz="2000" dirty="0" smtClean="0">
                <a:latin typeface="Helvetica Neue Light"/>
                <a:cs typeface="Helvetica Neue Light"/>
              </a:rPr>
              <a:t>uch that:</a:t>
            </a:r>
          </a:p>
          <a:p>
            <a:endParaRPr lang="en-US" sz="2000" dirty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r>
              <a:rPr lang="en-US" sz="2000" dirty="0" smtClean="0">
                <a:latin typeface="Helvetica Neue Light"/>
                <a:cs typeface="Helvetica Neue Light"/>
              </a:rPr>
              <a:t>where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  <p:sp>
        <p:nvSpPr>
          <p:cNvPr id="12" name="Title 18"/>
          <p:cNvSpPr>
            <a:spLocks noGrp="1"/>
          </p:cNvSpPr>
          <p:nvPr>
            <p:ph type="title"/>
          </p:nvPr>
        </p:nvSpPr>
        <p:spPr>
          <a:xfrm>
            <a:off x="139954" y="274638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Our Result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75" y="2131194"/>
            <a:ext cx="4235450" cy="79375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12" y="3717032"/>
            <a:ext cx="160020" cy="23114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00" y="3991724"/>
            <a:ext cx="1120140" cy="37338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82" y="4061956"/>
            <a:ext cx="151130" cy="23114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02" y="4097516"/>
            <a:ext cx="311150" cy="19558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84" y="4781272"/>
            <a:ext cx="3418840" cy="37592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37" y="5549984"/>
            <a:ext cx="5166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954" y="1052736"/>
            <a:ext cx="8864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 Light"/>
                <a:cs typeface="Helvetica Neue Light"/>
              </a:rPr>
              <a:t>Theorem:</a:t>
            </a:r>
            <a:r>
              <a:rPr lang="en-US" sz="2000" dirty="0" smtClean="0">
                <a:latin typeface="Helvetica Neue Light"/>
                <a:cs typeface="Helvetica Neue Light"/>
              </a:rPr>
              <a:t> </a:t>
            </a:r>
          </a:p>
          <a:p>
            <a:r>
              <a:rPr lang="en-US" sz="2000" dirty="0" smtClean="0">
                <a:latin typeface="Helvetica Neue Light"/>
                <a:cs typeface="Helvetica Neue Light"/>
              </a:rPr>
              <a:t>For any desired accuracy parameter     </a:t>
            </a:r>
            <a:r>
              <a:rPr lang="en-US" sz="2000" dirty="0" smtClean="0">
                <a:latin typeface="Helvetica Neue Light"/>
                <a:cs typeface="Helvetica Neue Light"/>
              </a:rPr>
              <a:t>the </a:t>
            </a:r>
            <a:r>
              <a:rPr lang="en-US" sz="2000" b="1" dirty="0" err="1" smtClean="0">
                <a:solidFill>
                  <a:srgbClr val="D1305A"/>
                </a:solidFill>
                <a:latin typeface="Helvetica Neue Light"/>
                <a:cs typeface="Helvetica Neue Light"/>
              </a:rPr>
              <a:t>Spannogram</a:t>
            </a:r>
            <a:r>
              <a:rPr lang="en-US" sz="20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latin typeface="Helvetica Neue Light"/>
                <a:cs typeface="Helvetica Neue Light"/>
              </a:rPr>
              <a:t>algorithm runs in time   		     and construct a     - sparse vector       such that:</a:t>
            </a: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r>
              <a:rPr lang="en-US" sz="2000" dirty="0" smtClean="0">
                <a:latin typeface="Helvetica Neue Light"/>
                <a:cs typeface="Helvetica Neue Light"/>
              </a:rPr>
              <a:t>where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416968"/>
            <a:ext cx="160020" cy="23114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91660"/>
            <a:ext cx="1120140" cy="37338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61892"/>
            <a:ext cx="151130" cy="23114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97452"/>
            <a:ext cx="311150" cy="19558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92" y="2204864"/>
            <a:ext cx="3418840" cy="37592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45" y="2924944"/>
            <a:ext cx="5166360" cy="975360"/>
          </a:xfrm>
          <a:prstGeom prst="rect">
            <a:avLst/>
          </a:prstGeom>
        </p:spPr>
      </p:pic>
      <p:sp>
        <p:nvSpPr>
          <p:cNvPr id="18" name="Title 18"/>
          <p:cNvSpPr>
            <a:spLocks noGrp="1"/>
          </p:cNvSpPr>
          <p:nvPr>
            <p:ph type="title"/>
          </p:nvPr>
        </p:nvSpPr>
        <p:spPr>
          <a:xfrm>
            <a:off x="139954" y="274638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Corollaries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0" y="5616624"/>
            <a:ext cx="9144000" cy="1268760"/>
          </a:xfrm>
          <a:prstGeom prst="roundRect">
            <a:avLst>
              <a:gd name="adj" fmla="val 0"/>
            </a:avLst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Cor2: </a:t>
            </a:r>
            <a:r>
              <a:rPr lang="en-US" sz="23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If </a:t>
            </a:r>
            <a:r>
              <a:rPr lang="en-US" sz="2300" dirty="0">
                <a:solidFill>
                  <a:srgbClr val="FFFFFF"/>
                </a:solidFill>
                <a:latin typeface="Helvetica Neue Light"/>
                <a:cs typeface="Helvetica Neue Light"/>
              </a:rPr>
              <a:t>there is a </a:t>
            </a:r>
            <a:r>
              <a:rPr lang="en-US" sz="2300" b="1" u="sng" dirty="0">
                <a:solidFill>
                  <a:srgbClr val="FFFFFF"/>
                </a:solidFill>
                <a:latin typeface="Helvetica Neue Light"/>
                <a:cs typeface="Helvetica Neue Light"/>
              </a:rPr>
              <a:t>power law decay</a:t>
            </a:r>
            <a:r>
              <a:rPr lang="en-US" sz="2300" dirty="0">
                <a:solidFill>
                  <a:srgbClr val="FFFFFF"/>
                </a:solidFill>
                <a:latin typeface="Helvetica Neue Light"/>
                <a:cs typeface="Helvetica Neue Light"/>
              </a:rPr>
              <a:t> in the eigenvalues</a:t>
            </a:r>
            <a:r>
              <a:rPr lang="en-US" sz="23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:</a:t>
            </a:r>
            <a:endParaRPr lang="en-US" sz="23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r>
              <a:rPr lang="en-US" sz="23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Then, </a:t>
            </a:r>
            <a:r>
              <a:rPr lang="en-US" sz="2300" b="1" dirty="0">
                <a:solidFill>
                  <a:srgbClr val="FFFFFF"/>
                </a:solidFill>
                <a:latin typeface="Helvetica Neue Light"/>
                <a:cs typeface="Helvetica Neue Light"/>
              </a:rPr>
              <a:t>for </a:t>
            </a:r>
            <a:r>
              <a:rPr lang="en-US" sz="2300" b="1" u="sng" dirty="0">
                <a:solidFill>
                  <a:srgbClr val="FFFFFF"/>
                </a:solidFill>
                <a:latin typeface="Helvetica Neue Light"/>
                <a:cs typeface="Helvetica Neue Light"/>
              </a:rPr>
              <a:t>any</a:t>
            </a:r>
            <a:r>
              <a:rPr lang="el-GR" sz="2300" b="1" u="sng" dirty="0">
                <a:solidFill>
                  <a:srgbClr val="FFFFFF"/>
                </a:solidFill>
                <a:latin typeface="Helvetica Neue Light"/>
                <a:cs typeface="Helvetica Neue Light"/>
              </a:rPr>
              <a:t> </a:t>
            </a:r>
            <a:r>
              <a:rPr lang="el-GR" sz="2300" b="1" u="sng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ε</a:t>
            </a:r>
            <a:r>
              <a:rPr lang="en-US" sz="2300" b="1" u="sng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&gt;0</a:t>
            </a:r>
            <a:r>
              <a:rPr lang="en-US" sz="23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, </a:t>
            </a:r>
            <a:r>
              <a:rPr lang="en-US" sz="23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we </a:t>
            </a:r>
            <a:r>
              <a:rPr lang="en-US" sz="2300" dirty="0">
                <a:solidFill>
                  <a:srgbClr val="FFFFFF"/>
                </a:solidFill>
                <a:latin typeface="Helvetica Neue Light"/>
                <a:cs typeface="Helvetica Neue Light"/>
              </a:rPr>
              <a:t>can approximate Sparse PCA within a factor of </a:t>
            </a:r>
            <a:r>
              <a:rPr lang="el-GR" sz="2300" b="1" u="sng" dirty="0">
                <a:solidFill>
                  <a:srgbClr val="FFFFFF"/>
                </a:solidFill>
                <a:latin typeface="Helvetica Neue Light"/>
                <a:cs typeface="Helvetica Neue Light"/>
              </a:rPr>
              <a:t>ε</a:t>
            </a:r>
            <a:r>
              <a:rPr lang="en-US" sz="2300" b="1" dirty="0">
                <a:solidFill>
                  <a:srgbClr val="FFFFFF"/>
                </a:solidFill>
                <a:latin typeface="Helvetica Neue Light"/>
                <a:cs typeface="Helvetica Neue Light"/>
              </a:rPr>
              <a:t> </a:t>
            </a:r>
            <a:r>
              <a:rPr lang="en-US" sz="23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in </a:t>
            </a:r>
            <a:r>
              <a:rPr lang="en-US" sz="2300" dirty="0">
                <a:solidFill>
                  <a:srgbClr val="FFFFFF"/>
                </a:solidFill>
                <a:latin typeface="Helvetica Neue Light"/>
                <a:cs typeface="Helvetica Neue Light"/>
              </a:rPr>
              <a:t>time </a:t>
            </a:r>
            <a:r>
              <a:rPr lang="en-US" sz="2300" b="1" u="sng" dirty="0">
                <a:solidFill>
                  <a:srgbClr val="FFFFFF"/>
                </a:solidFill>
                <a:latin typeface="Helvetica Neue Light"/>
                <a:cs typeface="Helvetica Neue Light"/>
              </a:rPr>
              <a:t>polynomial</a:t>
            </a:r>
            <a:r>
              <a:rPr lang="en-US" sz="2300" dirty="0">
                <a:solidFill>
                  <a:srgbClr val="FFFFFF"/>
                </a:solidFill>
                <a:latin typeface="Helvetica Neue Light"/>
                <a:cs typeface="Helvetica Neue Light"/>
              </a:rPr>
              <a:t> in </a:t>
            </a:r>
            <a:r>
              <a:rPr lang="en-US" sz="2300" i="1" dirty="0">
                <a:solidFill>
                  <a:srgbClr val="FFFFFF"/>
                </a:solidFill>
                <a:latin typeface="Helvetica Neue Light"/>
                <a:cs typeface="Helvetica Neue Light"/>
              </a:rPr>
              <a:t>n</a:t>
            </a:r>
            <a:r>
              <a:rPr lang="en-US" sz="2300" i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, k</a:t>
            </a:r>
            <a:r>
              <a:rPr lang="en-US" sz="23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 (</a:t>
            </a:r>
            <a:r>
              <a:rPr lang="en-US" sz="2300" dirty="0">
                <a:solidFill>
                  <a:srgbClr val="FFFFFF"/>
                </a:solidFill>
                <a:latin typeface="Helvetica Neue Light"/>
                <a:cs typeface="Helvetica Neue Light"/>
              </a:rPr>
              <a:t>but not in 1/</a:t>
            </a:r>
            <a:r>
              <a:rPr lang="el-GR" sz="2300" dirty="0">
                <a:solidFill>
                  <a:srgbClr val="FFFFFF"/>
                </a:solidFill>
                <a:latin typeface="Helvetica Neue Light"/>
                <a:cs typeface="Helvetica Neue Light"/>
              </a:rPr>
              <a:t>ε)</a:t>
            </a:r>
            <a:r>
              <a:rPr lang="en-US" sz="2300" dirty="0">
                <a:solidFill>
                  <a:srgbClr val="FFFFFF"/>
                </a:solidFill>
                <a:latin typeface="Helvetica Neue Light"/>
                <a:cs typeface="Helvetica Neue Light"/>
              </a:rPr>
              <a:t>  </a:t>
            </a:r>
            <a:r>
              <a:rPr lang="en-US" sz="2300" b="1" dirty="0">
                <a:solidFill>
                  <a:srgbClr val="FFFFFF"/>
                </a:solidFill>
                <a:latin typeface="Helvetica Neue Light"/>
                <a:cs typeface="Helvetica Neue Light"/>
              </a:rPr>
              <a:t>(PTAS </a:t>
            </a:r>
            <a:r>
              <a:rPr lang="en-US" sz="23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guarantee)</a:t>
            </a:r>
            <a:endParaRPr lang="el-GR" sz="2300" b="1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4077072"/>
            <a:ext cx="9144000" cy="1224136"/>
            <a:chOff x="0" y="4077072"/>
            <a:chExt cx="9144000" cy="1224136"/>
          </a:xfrm>
        </p:grpSpPr>
        <p:sp>
          <p:nvSpPr>
            <p:cNvPr id="19" name="Rounded Rectangle 18"/>
            <p:cNvSpPr/>
            <p:nvPr/>
          </p:nvSpPr>
          <p:spPr>
            <a:xfrm>
              <a:off x="0" y="4077072"/>
              <a:ext cx="9144000" cy="1224136"/>
            </a:xfrm>
            <a:prstGeom prst="roundRect">
              <a:avLst>
                <a:gd name="adj" fmla="val 0"/>
              </a:avLst>
            </a:prstGeom>
            <a:solidFill>
              <a:srgbClr val="3E3E3E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300" b="1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Cor1:</a:t>
              </a:r>
              <a:r>
                <a:rPr lang="en-US" sz="2300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 If there is </a:t>
              </a:r>
              <a:r>
                <a:rPr lang="en-US" sz="2300" b="1" u="sng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any decay</a:t>
              </a:r>
              <a:r>
                <a:rPr lang="en-US" sz="2300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 in the eigenvalues, i.e., </a:t>
              </a:r>
            </a:p>
            <a:p>
              <a:pPr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300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then there exists a </a:t>
              </a:r>
              <a:r>
                <a:rPr lang="en-US" sz="2300" dirty="0" err="1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contant</a:t>
              </a:r>
              <a:r>
                <a:rPr lang="en-US" sz="2300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    </a:t>
              </a:r>
              <a:r>
                <a:rPr lang="en-US" sz="2300" dirty="0" err="1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s.t.</a:t>
              </a:r>
              <a:r>
                <a:rPr lang="en-US" sz="2300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 for all linear size supports</a:t>
              </a:r>
            </a:p>
            <a:p>
              <a:pPr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300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we obtain a </a:t>
              </a:r>
              <a:r>
                <a:rPr lang="en-US" sz="2300" b="1" u="sng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constant factor approximation</a:t>
              </a:r>
              <a:r>
                <a:rPr lang="en-US" sz="2300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 to sparse PCA</a:t>
              </a:r>
              <a:endParaRPr lang="en-US" sz="2300" i="1" dirty="0" smtClean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4149080"/>
              <a:ext cx="1468374" cy="364490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509120"/>
              <a:ext cx="197866" cy="302006"/>
            </a:xfrm>
            <a:prstGeom prst="rect">
              <a:avLst/>
            </a:prstGeom>
          </p:spPr>
        </p:pic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328" y="4567154"/>
              <a:ext cx="1234059" cy="302006"/>
            </a:xfrm>
            <a:prstGeom prst="rect">
              <a:avLst/>
            </a:prstGeom>
          </p:spPr>
        </p:pic>
      </p:grp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393" y="5688631"/>
            <a:ext cx="1903095" cy="3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7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25370" y="1417638"/>
            <a:ext cx="8581292" cy="3763961"/>
          </a:xfrm>
        </p:spPr>
        <p:txBody>
          <a:bodyPr/>
          <a:lstStyle/>
          <a:p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The complexity is  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	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	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, but is still very high!</a:t>
            </a: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Bad news: Cannot really run on big data sets like that.</a:t>
            </a: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Good news: We introduce a </a:t>
            </a:r>
            <a:r>
              <a:rPr lang="en-US" sz="21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provably safe word elimination</a:t>
            </a: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Elimination results (#words left) from Twitter data set when </a:t>
            </a:r>
            <a:r>
              <a:rPr lang="en-US" sz="2100" i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d=2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, </a:t>
            </a:r>
            <a:r>
              <a:rPr lang="en-US" sz="2100" i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k=10</a:t>
            </a: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21882"/>
              </p:ext>
            </p:extLst>
          </p:nvPr>
        </p:nvGraphicFramePr>
        <p:xfrm>
          <a:off x="755576" y="5013176"/>
          <a:ext cx="4248472" cy="90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201"/>
                <a:gridCol w="760920"/>
                <a:gridCol w="1014560"/>
                <a:gridCol w="1204791"/>
              </a:tblGrid>
              <a:tr h="453648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Helvetica Neue Light"/>
                          <a:cs typeface="Helvetica Neue Light"/>
                        </a:rPr>
                        <a:t>n</a:t>
                      </a:r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  </a:t>
                      </a:r>
                      <a:endParaRPr lang="en-US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1,000</a:t>
                      </a:r>
                      <a:endParaRPr lang="en-US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10,000</a:t>
                      </a:r>
                      <a:endParaRPr lang="en-US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Helvetica Neue Light"/>
                          <a:cs typeface="Helvetica Neue Light"/>
                        </a:rPr>
                        <a:t>100,000</a:t>
                      </a:r>
                      <a:endParaRPr lang="en-US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48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Helvetica Neue Light"/>
                          <a:cs typeface="Helvetica Neue Light"/>
                        </a:rPr>
                        <a:t>ñ</a:t>
                      </a:r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 (</a:t>
                      </a:r>
                      <a:r>
                        <a:rPr lang="en-US" dirty="0" err="1" smtClean="0">
                          <a:latin typeface="Helvetica Neue Light"/>
                          <a:cs typeface="Helvetica Neue Light"/>
                        </a:rPr>
                        <a:t>elim</a:t>
                      </a:r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)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20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30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35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Word Elimination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2196" y="5579948"/>
            <a:ext cx="330578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D1305A"/>
                </a:solidFill>
                <a:latin typeface="Helvetica Neue Light"/>
                <a:cs typeface="Helvetica Neue Light"/>
              </a:rPr>
              <a:t>Spannogram</a:t>
            </a:r>
            <a:r>
              <a:rPr lang="en-US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took seconds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004048" y="5229200"/>
            <a:ext cx="6181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22196" y="4870901"/>
            <a:ext cx="330578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D1305A"/>
                </a:solidFill>
                <a:latin typeface="Helvetica Neue Light"/>
                <a:cs typeface="Helvetica Neue Light"/>
              </a:rPr>
              <a:t>Spannogram</a:t>
            </a:r>
            <a:r>
              <a:rPr lang="en-US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needs months on Core2duo 2.53Ghz 4GB RAM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71444"/>
            <a:ext cx="1120140" cy="37338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004048" y="5733256"/>
            <a:ext cx="6181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9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6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512168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100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The Algorithm</a:t>
            </a:r>
            <a:endParaRPr lang="en-US" sz="4100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277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-756592" y="188640"/>
            <a:ext cx="8104454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Our </a:t>
            </a:r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sparse PCA algorithm</a:t>
            </a:r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:  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559654" y="1196753"/>
            <a:ext cx="316602" cy="4869158"/>
          </a:xfrm>
          <a:prstGeom prst="rightBrace">
            <a:avLst>
              <a:gd name="adj1" fmla="val 28374"/>
              <a:gd name="adj2" fmla="val 50000"/>
            </a:avLst>
          </a:prstGeom>
          <a:noFill/>
          <a:ln w="38100" cmpd="sng">
            <a:solidFill>
              <a:srgbClr val="D130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762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48264" y="2996952"/>
            <a:ext cx="2160240" cy="1210176"/>
          </a:xfrm>
          <a:prstGeom prst="rect">
            <a:avLst/>
          </a:prstGeom>
          <a:solidFill>
            <a:srgbClr val="D1305A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latin typeface="Helvetica Neue Light"/>
                <a:cs typeface="Helvetica Neue Light"/>
              </a:rPr>
              <a:t>Approximation Guarantees</a:t>
            </a:r>
            <a:endParaRPr lang="en-US" sz="2300" dirty="0">
              <a:latin typeface="Helvetica Neue Light"/>
              <a:cs typeface="Helvetica Neue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9512" y="1196752"/>
            <a:ext cx="6264696" cy="5544616"/>
            <a:chOff x="179512" y="1196752"/>
            <a:chExt cx="6264696" cy="5544616"/>
          </a:xfrm>
        </p:grpSpPr>
        <p:sp>
          <p:nvSpPr>
            <p:cNvPr id="39" name="Rectangle 38"/>
            <p:cNvSpPr/>
            <p:nvPr/>
          </p:nvSpPr>
          <p:spPr>
            <a:xfrm>
              <a:off x="755576" y="1196752"/>
              <a:ext cx="5688632" cy="4869159"/>
            </a:xfrm>
            <a:prstGeom prst="rect">
              <a:avLst/>
            </a:prstGeom>
            <a:solidFill>
              <a:srgbClr val="D9D9D9"/>
            </a:solidFill>
            <a:ln w="76200" cmpd="sng">
              <a:solidFill>
                <a:srgbClr val="3E3E3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95536" y="1765836"/>
              <a:ext cx="720080" cy="0"/>
            </a:xfrm>
            <a:prstGeom prst="straightConnector1">
              <a:avLst/>
            </a:prstGeom>
            <a:ln w="38100">
              <a:solidFill>
                <a:srgbClr val="D1305A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115616" y="1412776"/>
              <a:ext cx="1008112" cy="706120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dirty="0" smtClean="0">
                  <a:latin typeface="Helvetica Neue Light"/>
                  <a:cs typeface="Helvetica Neue Light"/>
                </a:rPr>
                <a:t>SVD</a:t>
              </a:r>
              <a:endParaRPr lang="en-US" sz="2300" dirty="0">
                <a:latin typeface="Helvetica Neue Light"/>
                <a:cs typeface="Helvetica Neue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9872" y="1412776"/>
              <a:ext cx="2160240" cy="706120"/>
            </a:xfrm>
            <a:prstGeom prst="rect">
              <a:avLst/>
            </a:prstGeom>
            <a:solidFill>
              <a:srgbClr val="D1305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dirty="0" smtClean="0">
                  <a:latin typeface="Helvetica Neue Light"/>
                  <a:cs typeface="Helvetica Neue Light"/>
                </a:rPr>
                <a:t>Word Elimination</a:t>
              </a:r>
              <a:endParaRPr lang="en-US" sz="2300" dirty="0">
                <a:latin typeface="Helvetica Neue Light"/>
                <a:cs typeface="Helvetica Neue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3212976"/>
              <a:ext cx="3600400" cy="908184"/>
            </a:xfrm>
            <a:prstGeom prst="rect">
              <a:avLst/>
            </a:prstGeom>
            <a:solidFill>
              <a:srgbClr val="2DAA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dirty="0" smtClean="0">
                  <a:latin typeface="Helvetica Neue Light"/>
                  <a:cs typeface="Helvetica Neue Light"/>
                </a:rPr>
                <a:t>Constant rank solver</a:t>
              </a:r>
            </a:p>
            <a:p>
              <a:pPr algn="ctr"/>
              <a:r>
                <a:rPr lang="en-US" sz="1700" dirty="0" smtClean="0">
                  <a:latin typeface="Helvetica Neue Light"/>
                  <a:cs typeface="Helvetica Neue Light"/>
                </a:rPr>
                <a:t>[</a:t>
              </a:r>
              <a:r>
                <a:rPr lang="en-US" sz="1700" dirty="0" err="1" smtClean="0">
                  <a:latin typeface="Helvetica Neue Light"/>
                  <a:cs typeface="Helvetica Neue Light"/>
                </a:rPr>
                <a:t>Asteris</a:t>
              </a:r>
              <a:r>
                <a:rPr lang="en-US" sz="1700" dirty="0" smtClean="0">
                  <a:latin typeface="Helvetica Neue Light"/>
                  <a:cs typeface="Helvetica Neue Light"/>
                </a:rPr>
                <a:t>, </a:t>
              </a:r>
              <a:r>
                <a:rPr lang="en-US" sz="1700" dirty="0" err="1" smtClean="0">
                  <a:latin typeface="Helvetica Neue Light"/>
                  <a:cs typeface="Helvetica Neue Light"/>
                </a:rPr>
                <a:t>Papailiopoulos</a:t>
              </a:r>
              <a:r>
                <a:rPr lang="en-US" sz="1700" dirty="0" smtClean="0">
                  <a:latin typeface="Helvetica Neue Light"/>
                  <a:cs typeface="Helvetica Neue Light"/>
                </a:rPr>
                <a:t>, </a:t>
              </a:r>
              <a:r>
                <a:rPr lang="en-US" sz="1700" dirty="0" err="1" smtClean="0">
                  <a:latin typeface="Helvetica Neue Light"/>
                  <a:cs typeface="Helvetica Neue Light"/>
                </a:rPr>
                <a:t>Karystinos</a:t>
              </a:r>
              <a:r>
                <a:rPr lang="en-US" sz="1700" dirty="0" smtClean="0">
                  <a:latin typeface="Helvetica Neue Light"/>
                  <a:cs typeface="Helvetica Neue Light"/>
                </a:rPr>
                <a:t>]</a:t>
              </a:r>
              <a:endParaRPr lang="en-US" sz="1700" dirty="0">
                <a:latin typeface="Helvetica Neue Light"/>
                <a:cs typeface="Helvetica Neue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9852" y="5040466"/>
              <a:ext cx="2520280" cy="706120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dirty="0" smtClean="0">
                  <a:latin typeface="Helvetica Neue Light"/>
                  <a:cs typeface="Helvetica Neue Light"/>
                </a:rPr>
                <a:t>Check sets on </a:t>
              </a:r>
              <a:r>
                <a:rPr lang="en-US" sz="2300" i="1" dirty="0" smtClean="0">
                  <a:latin typeface="Helvetica Neue Light"/>
                  <a:cs typeface="Helvetica Neue Light"/>
                </a:rPr>
                <a:t>A</a:t>
              </a:r>
            </a:p>
            <a:p>
              <a:pPr algn="ctr"/>
              <a:r>
                <a:rPr lang="en-US" sz="2300" dirty="0" smtClean="0">
                  <a:latin typeface="Helvetica Neue Light"/>
                  <a:cs typeface="Helvetica Neue Light"/>
                </a:rPr>
                <a:t>Keep the best one</a:t>
              </a:r>
              <a:endParaRPr lang="en-US" sz="23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6" name="Straight Arrow Connector 15"/>
            <p:cNvCxnSpPr>
              <a:stCxn id="6" idx="3"/>
              <a:endCxn id="7" idx="1"/>
            </p:cNvCxnSpPr>
            <p:nvPr/>
          </p:nvCxnSpPr>
          <p:spPr>
            <a:xfrm>
              <a:off x="2123728" y="1765836"/>
              <a:ext cx="1296144" cy="0"/>
            </a:xfrm>
            <a:prstGeom prst="straightConnector1">
              <a:avLst/>
            </a:prstGeom>
            <a:ln w="38100">
              <a:solidFill>
                <a:srgbClr val="D1305A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8" idx="0"/>
            </p:cNvCxnSpPr>
            <p:nvPr/>
          </p:nvCxnSpPr>
          <p:spPr>
            <a:xfrm>
              <a:off x="4499992" y="2118896"/>
              <a:ext cx="0" cy="1094080"/>
            </a:xfrm>
            <a:prstGeom prst="straightConnector1">
              <a:avLst/>
            </a:prstGeom>
            <a:ln w="38100">
              <a:solidFill>
                <a:srgbClr val="D1305A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</p:cNvCxnSpPr>
            <p:nvPr/>
          </p:nvCxnSpPr>
          <p:spPr>
            <a:xfrm flipH="1">
              <a:off x="3419872" y="4121160"/>
              <a:ext cx="1080120" cy="919306"/>
            </a:xfrm>
            <a:prstGeom prst="straightConnector1">
              <a:avLst/>
            </a:prstGeom>
            <a:ln w="38100">
              <a:solidFill>
                <a:srgbClr val="D1305A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>
              <a:off x="4499992" y="5746586"/>
              <a:ext cx="0" cy="576064"/>
            </a:xfrm>
            <a:prstGeom prst="straightConnector1">
              <a:avLst/>
            </a:prstGeom>
            <a:ln w="38100">
              <a:solidFill>
                <a:srgbClr val="D1305A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499662"/>
              <a:ext cx="400050" cy="41783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854" y="1482770"/>
              <a:ext cx="648970" cy="506730"/>
            </a:xfrm>
            <a:prstGeom prst="rect">
              <a:avLst/>
            </a:prstGeom>
            <a:solidFill>
              <a:srgbClr val="D9D9D9"/>
            </a:solidFill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206" y="6394658"/>
              <a:ext cx="542290" cy="346710"/>
            </a:xfrm>
            <a:prstGeom prst="rect">
              <a:avLst/>
            </a:prstGeom>
          </p:spPr>
        </p:pic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276872"/>
              <a:ext cx="648970" cy="631190"/>
            </a:xfrm>
            <a:prstGeom prst="rect">
              <a:avLst/>
            </a:prstGeom>
            <a:solidFill>
              <a:srgbClr val="D9D9D9"/>
            </a:solidFill>
          </p:spPr>
        </p:pic>
        <p:cxnSp>
          <p:nvCxnSpPr>
            <p:cNvPr id="47" name="Straight Arrow Connector 46"/>
            <p:cNvCxnSpPr>
              <a:endCxn id="9" idx="0"/>
            </p:cNvCxnSpPr>
            <p:nvPr/>
          </p:nvCxnSpPr>
          <p:spPr>
            <a:xfrm>
              <a:off x="4499992" y="4121160"/>
              <a:ext cx="0" cy="919306"/>
            </a:xfrm>
            <a:prstGeom prst="straightConnector1">
              <a:avLst/>
            </a:prstGeom>
            <a:ln w="38100">
              <a:solidFill>
                <a:srgbClr val="D1305A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2"/>
            </p:cNvCxnSpPr>
            <p:nvPr/>
          </p:nvCxnSpPr>
          <p:spPr>
            <a:xfrm>
              <a:off x="4499992" y="4121160"/>
              <a:ext cx="1080120" cy="919306"/>
            </a:xfrm>
            <a:prstGeom prst="straightConnector1">
              <a:avLst/>
            </a:prstGeom>
            <a:ln w="38100">
              <a:solidFill>
                <a:srgbClr val="D1305A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8" idx="2"/>
            </p:cNvCxnSpPr>
            <p:nvPr/>
          </p:nvCxnSpPr>
          <p:spPr>
            <a:xfrm>
              <a:off x="4499992" y="4121160"/>
              <a:ext cx="576064" cy="919306"/>
            </a:xfrm>
            <a:prstGeom prst="straightConnector1">
              <a:avLst/>
            </a:prstGeom>
            <a:ln w="38100">
              <a:solidFill>
                <a:srgbClr val="D1305A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995936" y="4121160"/>
              <a:ext cx="504056" cy="919306"/>
            </a:xfrm>
            <a:prstGeom prst="straightConnector1">
              <a:avLst/>
            </a:prstGeom>
            <a:ln w="38100">
              <a:solidFill>
                <a:srgbClr val="D1305A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294" y="4444970"/>
              <a:ext cx="374650" cy="342900"/>
            </a:xfrm>
            <a:prstGeom prst="rect">
              <a:avLst/>
            </a:prstGeom>
            <a:solidFill>
              <a:srgbClr val="D9D9D9"/>
            </a:solidFill>
          </p:spPr>
        </p:pic>
        <p:pic>
          <p:nvPicPr>
            <p:cNvPr id="63" name="Picture 62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326" y="4431010"/>
              <a:ext cx="1085850" cy="438150"/>
            </a:xfrm>
            <a:prstGeom prst="rect">
              <a:avLst/>
            </a:prstGeom>
            <a:solidFill>
              <a:srgbClr val="D9D9D9"/>
            </a:solidFill>
          </p:spPr>
        </p:pic>
      </p:grpSp>
    </p:spTree>
    <p:extLst>
      <p:ext uri="{BB962C8B-B14F-4D97-AF65-F5344CB8AC3E}">
        <p14:creationId xmlns:p14="http://schemas.microsoft.com/office/powerpoint/2010/main" val="325932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How it works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45350" y="1124744"/>
            <a:ext cx="8998650" cy="3384376"/>
          </a:xfrm>
        </p:spPr>
        <p:txBody>
          <a:bodyPr/>
          <a:lstStyle/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- If 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we knew the support of the sparse PC, it’s easy. </a:t>
            </a:r>
          </a:p>
          <a:p>
            <a:pPr>
              <a:buNone/>
            </a:pP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(Zero out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all but a 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k x k </a:t>
            </a:r>
            <a:r>
              <a:rPr lang="en-US" sz="21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submatrix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 of A, ﬁnd largest eigenvector of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that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). </a:t>
            </a: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- We 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can naively solve sparse PCA by testing all 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    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supports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. 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- But…</a:t>
            </a:r>
          </a:p>
          <a:p>
            <a:pPr>
              <a:buFontTx/>
              <a:buChar char="-"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Rank-1 case:</a:t>
            </a:r>
          </a:p>
          <a:p>
            <a:pPr>
              <a:buNone/>
            </a:pPr>
            <a:endParaRPr lang="en-US" sz="2100" b="1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b="1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Q: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Find the </a:t>
            </a:r>
            <a:r>
              <a:rPr lang="en-US" sz="2100" i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k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-sparse vector that maximizes the inner product with a given vector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A: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Sort the absolute entries of      , keep the </a:t>
            </a:r>
            <a:r>
              <a:rPr lang="en-US" sz="2100" i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k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largest. </a:t>
            </a:r>
            <a:r>
              <a:rPr lang="en-US" sz="2100" i="1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(aka PC </a:t>
            </a:r>
            <a:r>
              <a:rPr lang="en-US" sz="2100" i="1" dirty="0" err="1" smtClean="0">
                <a:solidFill>
                  <a:srgbClr val="E64EA1"/>
                </a:solidFill>
                <a:latin typeface="Helvetica Neue Light"/>
                <a:cs typeface="Helvetica Neue Light"/>
              </a:rPr>
              <a:t>thresholding</a:t>
            </a:r>
            <a:r>
              <a:rPr lang="en-US" sz="2100" i="1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)</a:t>
            </a: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i="1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2924944"/>
            <a:ext cx="9144000" cy="1080120"/>
          </a:xfrm>
          <a:prstGeom prst="roundRect">
            <a:avLst>
              <a:gd name="adj" fmla="val 0"/>
            </a:avLst>
          </a:prstGeom>
          <a:solidFill>
            <a:srgbClr val="3E3E3E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300" b="1" dirty="0">
                <a:solidFill>
                  <a:srgbClr val="E64EA1"/>
                </a:solidFill>
                <a:latin typeface="Helvetica Neue Light"/>
                <a:cs typeface="Helvetica Neue Light"/>
              </a:rPr>
              <a:t>Key </a:t>
            </a:r>
            <a:r>
              <a:rPr lang="en-US" sz="2300" b="1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lemma [</a:t>
            </a:r>
            <a:r>
              <a:rPr lang="en-US" sz="2300" b="1" dirty="0" err="1">
                <a:solidFill>
                  <a:srgbClr val="E64EA1"/>
                </a:solidFill>
                <a:latin typeface="Helvetica Neue Light"/>
                <a:cs typeface="Helvetica Neue Light"/>
              </a:rPr>
              <a:t>Asteris</a:t>
            </a:r>
            <a:r>
              <a:rPr lang="en-US" sz="2300" b="1" dirty="0">
                <a:solidFill>
                  <a:srgbClr val="E64EA1"/>
                </a:solidFill>
                <a:latin typeface="Helvetica Neue Light"/>
                <a:cs typeface="Helvetica Neue Light"/>
              </a:rPr>
              <a:t>, </a:t>
            </a:r>
            <a:r>
              <a:rPr lang="en-US" sz="2300" b="1" dirty="0" err="1">
                <a:solidFill>
                  <a:srgbClr val="E64EA1"/>
                </a:solidFill>
                <a:latin typeface="Helvetica Neue Light"/>
                <a:cs typeface="Helvetica Neue Light"/>
              </a:rPr>
              <a:t>Papailiopoulos</a:t>
            </a:r>
            <a:r>
              <a:rPr lang="en-US" sz="2300" b="1" dirty="0">
                <a:solidFill>
                  <a:srgbClr val="E64EA1"/>
                </a:solidFill>
                <a:latin typeface="Helvetica Neue Light"/>
                <a:cs typeface="Helvetica Neue Light"/>
              </a:rPr>
              <a:t>, </a:t>
            </a:r>
            <a:r>
              <a:rPr lang="en-US" sz="2300" b="1" dirty="0" err="1">
                <a:solidFill>
                  <a:srgbClr val="E64EA1"/>
                </a:solidFill>
                <a:latin typeface="Helvetica Neue Light"/>
                <a:cs typeface="Helvetica Neue Light"/>
              </a:rPr>
              <a:t>Karystinos</a:t>
            </a:r>
            <a:r>
              <a:rPr lang="en-US" sz="2300" b="1" dirty="0">
                <a:solidFill>
                  <a:srgbClr val="E64EA1"/>
                </a:solidFill>
                <a:latin typeface="Helvetica Neue Light"/>
                <a:cs typeface="Helvetica Neue Light"/>
              </a:rPr>
              <a:t>]: </a:t>
            </a:r>
          </a:p>
          <a:p>
            <a:pPr>
              <a:buNone/>
            </a:pPr>
            <a:r>
              <a:rPr lang="en-US" sz="2300" b="1" i="1" dirty="0">
                <a:solidFill>
                  <a:schemeClr val="bg1"/>
                </a:solidFill>
                <a:latin typeface="Helvetica Neue Light"/>
                <a:cs typeface="Helvetica Neue Light"/>
              </a:rPr>
              <a:t>“If the matrix is rank d, </a:t>
            </a:r>
            <a:r>
              <a:rPr lang="en-US" sz="2300" b="1" i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only			 supports </a:t>
            </a:r>
            <a:r>
              <a:rPr lang="en-US" sz="2300" b="1" i="1" dirty="0">
                <a:solidFill>
                  <a:schemeClr val="bg1"/>
                </a:solidFill>
                <a:latin typeface="Helvetica Neue Light"/>
                <a:cs typeface="Helvetica Neue Light"/>
              </a:rPr>
              <a:t>must be tested.”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005064"/>
            <a:ext cx="9144000" cy="0"/>
          </a:xfrm>
          <a:prstGeom prst="line">
            <a:avLst/>
          </a:prstGeom>
          <a:ln w="38100" cmpd="sng">
            <a:solidFill>
              <a:srgbClr val="3E3E3E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230451"/>
            <a:ext cx="291465" cy="222885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590491"/>
            <a:ext cx="291465" cy="222885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429000"/>
            <a:ext cx="948690" cy="474345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844824"/>
            <a:ext cx="397285" cy="57606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215239"/>
            <a:ext cx="2011680" cy="50990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01" y="5079335"/>
            <a:ext cx="5497195" cy="509905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-36512" y="4824536"/>
            <a:ext cx="9180512" cy="2060848"/>
          </a:xfrm>
          <a:prstGeom prst="roundRect">
            <a:avLst>
              <a:gd name="adj" fmla="val 0"/>
            </a:avLst>
          </a:prstGeom>
          <a:solidFill>
            <a:srgbClr val="3E3E3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 For the rank-1 case there is only one support that we need to check:</a:t>
            </a:r>
          </a:p>
          <a:p>
            <a:pPr>
              <a:buNone/>
            </a:pPr>
            <a:r>
              <a:rPr lang="en-US" sz="2300" b="1" i="1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			The k-largest elements of the first eigenvector</a:t>
            </a:r>
            <a:endParaRPr lang="en-US" sz="2300" b="1" i="1" dirty="0">
              <a:solidFill>
                <a:srgbClr val="E64EA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858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30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465668"/>
            <a:ext cx="266700" cy="195580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Rank-2 Approximation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45350" y="1124744"/>
            <a:ext cx="8998650" cy="3384376"/>
          </a:xfrm>
        </p:spPr>
        <p:txBody>
          <a:bodyPr/>
          <a:lstStyle/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Now we have</a:t>
            </a:r>
          </a:p>
          <a:p>
            <a:pPr>
              <a:buNone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FF3268"/>
                </a:solidFill>
                <a:latin typeface="Helvetica Neue Light"/>
                <a:cs typeface="Helvetica Neue Light"/>
              </a:rPr>
              <a:t>Claim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: </a:t>
            </a: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There is a special vector in the span of        and        such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that:</a:t>
            </a: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Proof:</a:t>
            </a:r>
          </a:p>
          <a:p>
            <a:pPr marL="0" indent="0">
              <a:buNone/>
            </a:pPr>
            <a:endParaRPr lang="en-US" sz="21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1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1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1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100" dirty="0" smtClean="0">
                <a:latin typeface="Helvetica Neue Light"/>
                <a:cs typeface="Helvetica Neue Light"/>
              </a:rPr>
              <a:t>    is generated from a 2 dimensional subspace</a:t>
            </a:r>
            <a:endParaRPr lang="en-US" sz="2100" baseline="-250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100" b="1" dirty="0" smtClean="0">
              <a:solidFill>
                <a:srgbClr val="E64EA1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Q</a:t>
            </a:r>
            <a:r>
              <a:rPr lang="en-US" sz="2100" b="1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: How </a:t>
            </a:r>
            <a:r>
              <a:rPr lang="en-US" sz="2100" b="1" dirty="0">
                <a:solidFill>
                  <a:srgbClr val="E64EA1"/>
                </a:solidFill>
                <a:latin typeface="Helvetica Neue Light"/>
                <a:cs typeface="Helvetica Neue Light"/>
              </a:rPr>
              <a:t>many top-k supports can there be in a </a:t>
            </a:r>
            <a:r>
              <a:rPr lang="en-US" sz="2100" b="1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2-dimensional </a:t>
            </a:r>
            <a:r>
              <a:rPr lang="en-US" sz="2100" b="1" dirty="0">
                <a:solidFill>
                  <a:srgbClr val="E64EA1"/>
                </a:solidFill>
                <a:latin typeface="Helvetica Neue Light"/>
                <a:cs typeface="Helvetica Neue Light"/>
              </a:rPr>
              <a:t>subspace</a:t>
            </a:r>
            <a:r>
              <a:rPr lang="en-US" sz="2100" b="1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?</a:t>
            </a:r>
            <a:endParaRPr lang="en-US" sz="2100" dirty="0">
              <a:solidFill>
                <a:srgbClr val="E64EA1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80928"/>
            <a:ext cx="2606040" cy="42291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91" y="2407166"/>
            <a:ext cx="291465" cy="22288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73" y="2414027"/>
            <a:ext cx="302895" cy="2228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56176" y="3995772"/>
            <a:ext cx="1710725" cy="369332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Cauchy-Schwarz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3311273"/>
            <a:ext cx="9144000" cy="4571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27497"/>
            <a:ext cx="9144000" cy="4571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84" y="3477512"/>
            <a:ext cx="4932040" cy="182369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3311273"/>
            <a:ext cx="9180512" cy="3574111"/>
          </a:xfrm>
          <a:prstGeom prst="roundRect">
            <a:avLst>
              <a:gd name="adj" fmla="val 0"/>
            </a:avLst>
          </a:prstGeom>
          <a:solidFill>
            <a:srgbClr val="3E3E3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5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The problem for rank -2 reduces to a combinatorial question:</a:t>
            </a:r>
          </a:p>
          <a:p>
            <a:pPr>
              <a:buNone/>
            </a:pPr>
            <a:endParaRPr lang="en-US" sz="2500" b="1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500" dirty="0" smtClean="0">
                <a:solidFill>
                  <a:srgbClr val="E64EA1"/>
                </a:solidFill>
                <a:latin typeface="Helvetica Neue Light"/>
                <a:cs typeface="Helvetica Neue Light"/>
              </a:rPr>
              <a:t>Q: How many candidate supports are in a 2-dimensional subspace</a:t>
            </a:r>
            <a:endParaRPr lang="en-US" sz="2500" dirty="0">
              <a:solidFill>
                <a:srgbClr val="E64EA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35" y="1139597"/>
            <a:ext cx="2851785" cy="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15" grpId="0" animBg="1"/>
      <p:bldP spid="2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A 2-dimensional problem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45350" y="1124744"/>
            <a:ext cx="8998650" cy="3384376"/>
          </a:xfrm>
        </p:spPr>
        <p:txBody>
          <a:bodyPr/>
          <a:lstStyle/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Q: number of different top-k supports in						  ? </a:t>
            </a:r>
          </a:p>
          <a:p>
            <a:pPr>
              <a:buNone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A: At least 2: top k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support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of       and top k of </a:t>
            </a:r>
          </a:p>
          <a:p>
            <a:pPr>
              <a:buNone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Total number    = </a:t>
            </a:r>
          </a:p>
          <a:p>
            <a:pPr>
              <a:buNone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To prove this we will use 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a spherical vector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[</a:t>
            </a:r>
            <a:r>
              <a:rPr lang="en-US" sz="2100" dirty="0">
                <a:solidFill>
                  <a:srgbClr val="000000"/>
                </a:solidFill>
                <a:latin typeface="Helvetica Neue Light"/>
                <a:cs typeface="Helvetica Neue Light"/>
              </a:rPr>
              <a:t>APK11,KL10]</a:t>
            </a: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And we will visit all possible vectors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157192"/>
            <a:ext cx="1872208" cy="8008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36096" y="908720"/>
            <a:ext cx="291465" cy="1656184"/>
          </a:xfrm>
          <a:prstGeom prst="rect">
            <a:avLst/>
          </a:prstGeom>
          <a:solidFill>
            <a:srgbClr val="2DAAF4">
              <a:alpha val="21000"/>
            </a:srgb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40804" y="908720"/>
            <a:ext cx="307460" cy="1656184"/>
          </a:xfrm>
          <a:prstGeom prst="rect">
            <a:avLst/>
          </a:prstGeom>
          <a:solidFill>
            <a:srgbClr val="2DAAF4">
              <a:alpha val="21000"/>
            </a:srgb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07652"/>
            <a:ext cx="268605" cy="222885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69" y="1607652"/>
            <a:ext cx="274320" cy="222885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17" y="1593364"/>
            <a:ext cx="251460" cy="25146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615078"/>
            <a:ext cx="291465" cy="222885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69" y="1621939"/>
            <a:ext cx="302895" cy="22288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339752" y="3525788"/>
            <a:ext cx="1295400" cy="1104900"/>
            <a:chOff x="2339752" y="3645024"/>
            <a:chExt cx="1295400" cy="1104900"/>
          </a:xfrm>
        </p:grpSpPr>
        <p:pic>
          <p:nvPicPr>
            <p:cNvPr id="24" name="Picture 23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4552" y="3645024"/>
              <a:ext cx="762000" cy="110490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2339752" y="3645024"/>
              <a:ext cx="1295400" cy="1104900"/>
            </a:xfrm>
            <a:prstGeom prst="line">
              <a:avLst/>
            </a:prstGeom>
            <a:ln w="76200" cap="flat" cmpd="sng" algn="ctr">
              <a:solidFill>
                <a:srgbClr val="D1305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 flipV="1">
              <a:off x="2492152" y="3645024"/>
              <a:ext cx="1143000" cy="1104900"/>
            </a:xfrm>
            <a:prstGeom prst="line">
              <a:avLst/>
            </a:prstGeom>
            <a:ln w="76200" cap="flat" cmpd="sng" algn="ctr">
              <a:solidFill>
                <a:srgbClr val="D1305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79" y="3206115"/>
            <a:ext cx="291465" cy="222885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65" y="3212976"/>
            <a:ext cx="302895" cy="22288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0" y="4797152"/>
            <a:ext cx="9144000" cy="4571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20" y="6346956"/>
            <a:ext cx="4601468" cy="39441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04" y="3500100"/>
            <a:ext cx="1115600" cy="11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033191"/>
            <a:ext cx="8581292" cy="3763961"/>
          </a:xfrm>
        </p:spPr>
        <p:txBody>
          <a:bodyPr/>
          <a:lstStyle/>
          <a:p>
            <a:r>
              <a:rPr lang="en-US" sz="2100" dirty="0" smtClean="0">
                <a:latin typeface="Helvetica Neue Light"/>
                <a:cs typeface="Helvetica Neue Light"/>
              </a:rPr>
              <a:t>Let’s see how all vectors in the 2-dim. </a:t>
            </a:r>
            <a:r>
              <a:rPr lang="en-US" sz="2100" dirty="0">
                <a:latin typeface="Helvetica Neue Light"/>
                <a:cs typeface="Helvetica Neue Light"/>
              </a:rPr>
              <a:t>s</a:t>
            </a:r>
            <a:r>
              <a:rPr lang="en-US" sz="2100" dirty="0" smtClean="0">
                <a:latin typeface="Helvetica Neue Light"/>
                <a:cs typeface="Helvetica Neue Light"/>
              </a:rPr>
              <a:t>pan look like:</a:t>
            </a: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100" dirty="0" smtClean="0">
              <a:latin typeface="Helvetica Neue Light"/>
              <a:cs typeface="Helvetica Neue Light"/>
            </a:endParaRPr>
          </a:p>
          <a:p>
            <a:r>
              <a:rPr lang="en-US" sz="2100" dirty="0" smtClean="0">
                <a:latin typeface="Helvetica Neue Light"/>
                <a:cs typeface="Helvetica Neue Light"/>
              </a:rPr>
              <a:t>Each element is a </a:t>
            </a:r>
            <a:r>
              <a:rPr lang="en-US" sz="2100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curve </a:t>
            </a:r>
          </a:p>
          <a:p>
            <a:pPr marL="0" indent="0">
              <a:buNone/>
            </a:pPr>
            <a:r>
              <a:rPr lang="en-US" sz="2100" dirty="0" smtClean="0">
                <a:latin typeface="Helvetica Neue Light"/>
                <a:cs typeface="Helvetica Neue Light"/>
              </a:rPr>
              <a:t>					Lets </a:t>
            </a:r>
            <a:r>
              <a:rPr lang="en-US" sz="2100" dirty="0">
                <a:latin typeface="Helvetica Neue Light"/>
                <a:cs typeface="Helvetica Neue Light"/>
              </a:rPr>
              <a:t>count top-</a:t>
            </a:r>
            <a:r>
              <a:rPr lang="en-US" sz="2100" i="1" dirty="0">
                <a:latin typeface="Helvetica Neue Light"/>
                <a:cs typeface="Helvetica Neue Light"/>
              </a:rPr>
              <a:t>k</a:t>
            </a:r>
            <a:r>
              <a:rPr lang="en-US" sz="2100" dirty="0">
                <a:latin typeface="Helvetica Neue Light"/>
                <a:cs typeface="Helvetica Neue Light"/>
              </a:rPr>
              <a:t> sets. </a:t>
            </a:r>
            <a:endParaRPr lang="en-US" sz="2100" dirty="0">
              <a:solidFill>
                <a:srgbClr val="D1305A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D1305A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11" name="Picture 10" descr="spanogram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20" y="3347164"/>
            <a:ext cx="4187190" cy="353822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rot="5400000" flipH="1" flipV="1">
            <a:off x="758408" y="4988639"/>
            <a:ext cx="3293110" cy="76200"/>
          </a:xfrm>
          <a:prstGeom prst="line">
            <a:avLst/>
          </a:prstGeom>
          <a:ln>
            <a:solidFill>
              <a:srgbClr val="3E3E3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5496" y="3861048"/>
            <a:ext cx="2331368" cy="1805136"/>
            <a:chOff x="693186" y="3833664"/>
            <a:chExt cx="2331368" cy="1805136"/>
          </a:xfrm>
        </p:grpSpPr>
        <p:cxnSp>
          <p:nvCxnSpPr>
            <p:cNvPr id="13" name="Curved Connector 12"/>
            <p:cNvCxnSpPr/>
            <p:nvPr/>
          </p:nvCxnSpPr>
          <p:spPr>
            <a:xfrm>
              <a:off x="1576754" y="3886200"/>
              <a:ext cx="1447799" cy="10668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>
              <a:off x="1576755" y="4267200"/>
              <a:ext cx="1447799" cy="10668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>
              <a:off x="1576755" y="4572000"/>
              <a:ext cx="1447799" cy="10668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93186" y="3833664"/>
              <a:ext cx="1676400" cy="923330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Helvetica Neue Light"/>
                  <a:cs typeface="Helvetica Neue Light"/>
                </a:rPr>
                <a:t>Local </a:t>
              </a:r>
              <a:r>
                <a:rPr lang="en-US" dirty="0" smtClean="0">
                  <a:solidFill>
                    <a:srgbClr val="FFFFFF"/>
                  </a:solidFill>
                  <a:latin typeface="Helvetica Neue Light"/>
                  <a:cs typeface="Helvetica Neue Light"/>
                </a:rPr>
                <a:t>top-3 </a:t>
              </a:r>
              <a:r>
                <a:rPr lang="en-US" dirty="0" smtClean="0">
                  <a:solidFill>
                    <a:srgbClr val="FFFFFF"/>
                  </a:solidFill>
                  <a:latin typeface="Helvetica Neue Light"/>
                  <a:cs typeface="Helvetica Neue Light"/>
                </a:rPr>
                <a:t>support </a:t>
              </a:r>
              <a:endParaRPr lang="en-US" dirty="0" smtClean="0">
                <a:solidFill>
                  <a:srgbClr val="FFFFFF"/>
                </a:solidFill>
                <a:latin typeface="Helvetica Neue Light"/>
                <a:cs typeface="Helvetica Neue Light"/>
              </a:endParaRPr>
            </a:p>
            <a:p>
              <a:r>
                <a:rPr lang="en-US" dirty="0" smtClean="0">
                  <a:solidFill>
                    <a:srgbClr val="FFFFFF"/>
                  </a:solidFill>
                  <a:latin typeface="Helvetica Neue Light"/>
                  <a:cs typeface="Helvetica Neue Light"/>
                </a:rPr>
                <a:t>	{2,5,1}</a:t>
              </a:r>
              <a:endParaRPr lang="en-US" dirty="0">
                <a:solidFill>
                  <a:srgbClr val="FFFFFF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17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The </a:t>
            </a:r>
            <a:r>
              <a:rPr lang="en-US" dirty="0" err="1" smtClean="0">
                <a:solidFill>
                  <a:srgbClr val="2DAAF4"/>
                </a:solidFill>
                <a:latin typeface="Helvetica Neue Light"/>
                <a:cs typeface="Helvetica Neue Light"/>
              </a:rPr>
              <a:t>Spannogram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0" y="1475580"/>
            <a:ext cx="6444208" cy="126553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6304638" y="3501008"/>
            <a:ext cx="2839362" cy="2059940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100" i="1" dirty="0" smtClean="0">
                <a:latin typeface="Helvetica Neue Light"/>
                <a:cs typeface="Helvetica Neue Light"/>
              </a:rPr>
              <a:t>  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curves</a:t>
            </a:r>
            <a:endParaRPr lang="en-US" sz="2100" baseline="0" dirty="0" smtClean="0">
              <a:latin typeface="Helvetica Neue Light"/>
              <a:cs typeface="Helvetica Neue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100" baseline="0" dirty="0" smtClean="0">
                <a:latin typeface="Helvetica Neue Light"/>
                <a:cs typeface="Helvetica Neue Light"/>
              </a:rPr>
              <a:t>every</a:t>
            </a:r>
            <a:r>
              <a:rPr lang="en-US" sz="2100" dirty="0" smtClean="0">
                <a:latin typeface="Helvetica Neue Light"/>
                <a:cs typeface="Helvetica Neue Light"/>
              </a:rPr>
              <a:t> </a:t>
            </a:r>
            <a:r>
              <a:rPr lang="en-US" sz="2100" dirty="0" smtClean="0">
                <a:latin typeface="Helvetica Neue Light"/>
                <a:cs typeface="Helvetica Neue Light"/>
              </a:rPr>
              <a:t>pair of curves intersects in exactly 2 points.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100" dirty="0" smtClean="0">
              <a:latin typeface="Helvetica Neue Light"/>
              <a:cs typeface="Helvetica Neue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100" dirty="0" smtClean="0">
                <a:latin typeface="Helvetica Neue Light"/>
                <a:cs typeface="Helvetica Neue Light"/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895510" y="5229200"/>
            <a:ext cx="3248490" cy="1628800"/>
            <a:chOff x="4011360" y="2803462"/>
            <a:chExt cx="2919883" cy="1628800"/>
          </a:xfrm>
        </p:grpSpPr>
        <p:sp>
          <p:nvSpPr>
            <p:cNvPr id="21" name="Rounded Rectangle 20"/>
            <p:cNvSpPr/>
            <p:nvPr/>
          </p:nvSpPr>
          <p:spPr>
            <a:xfrm>
              <a:off x="4011360" y="2803462"/>
              <a:ext cx="2919883" cy="1628800"/>
            </a:xfrm>
            <a:prstGeom prst="roundRect">
              <a:avLst>
                <a:gd name="adj" fmla="val 0"/>
              </a:avLst>
            </a:prstGeom>
            <a:solidFill>
              <a:srgbClr val="3E3E3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sz="1700" b="1" i="1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Total number of intersection </a:t>
              </a:r>
              <a:r>
                <a:rPr lang="en-US" sz="1700" b="1" i="1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points (total k-supports)</a:t>
              </a:r>
            </a:p>
            <a:p>
              <a:pPr>
                <a:buNone/>
              </a:pPr>
              <a:endParaRPr lang="en-US" sz="1700" b="1" i="1" dirty="0" smtClean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72" y="3555654"/>
              <a:ext cx="831984" cy="831984"/>
            </a:xfrm>
            <a:prstGeom prst="rect">
              <a:avLst/>
            </a:prstGeom>
          </p:spPr>
        </p:pic>
      </p:grp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28" y="3663773"/>
            <a:ext cx="222250" cy="187325"/>
          </a:xfrm>
          <a:prstGeom prst="rect">
            <a:avLst/>
          </a:prstGeom>
          <a:effectLst/>
        </p:spPr>
      </p:pic>
      <p:sp>
        <p:nvSpPr>
          <p:cNvPr id="24" name="Rectangle 23"/>
          <p:cNvSpPr/>
          <p:nvPr/>
        </p:nvSpPr>
        <p:spPr>
          <a:xfrm>
            <a:off x="0" y="2924944"/>
            <a:ext cx="9144000" cy="4571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1447185" y="4984705"/>
            <a:ext cx="3293110" cy="76200"/>
          </a:xfrm>
          <a:prstGeom prst="line">
            <a:avLst/>
          </a:prstGeom>
          <a:ln>
            <a:solidFill>
              <a:srgbClr val="3E3E3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55640" y="4875148"/>
            <a:ext cx="2138537" cy="1147465"/>
            <a:chOff x="3024554" y="4953000"/>
            <a:chExt cx="2138537" cy="1147465"/>
          </a:xfrm>
        </p:grpSpPr>
        <p:cxnSp>
          <p:nvCxnSpPr>
            <p:cNvPr id="33" name="Curved Connector 32"/>
            <p:cNvCxnSpPr/>
            <p:nvPr/>
          </p:nvCxnSpPr>
          <p:spPr>
            <a:xfrm rot="10800000">
              <a:off x="3024554" y="4953000"/>
              <a:ext cx="1300337" cy="48623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10800000">
              <a:off x="3024554" y="5334000"/>
              <a:ext cx="1156320" cy="41003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10800000">
              <a:off x="3024554" y="5638800"/>
              <a:ext cx="1156320" cy="42044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486691" y="5177135"/>
              <a:ext cx="1676400" cy="923330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Helvetica Neue Light"/>
                  <a:cs typeface="Helvetica Neue Light"/>
                </a:rPr>
                <a:t>Local </a:t>
              </a:r>
              <a:r>
                <a:rPr lang="en-US" dirty="0" smtClean="0">
                  <a:solidFill>
                    <a:srgbClr val="FFFFFF"/>
                  </a:solidFill>
                  <a:latin typeface="Helvetica Neue Light"/>
                  <a:cs typeface="Helvetica Neue Light"/>
                </a:rPr>
                <a:t>top-3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Helvetica Neue Light"/>
                  <a:cs typeface="Helvetica Neue Light"/>
                </a:rPr>
                <a:t>support </a:t>
              </a:r>
              <a:endParaRPr lang="en-US" dirty="0" smtClean="0">
                <a:solidFill>
                  <a:srgbClr val="FFFFFF"/>
                </a:solidFill>
                <a:latin typeface="Helvetica Neue Light"/>
                <a:cs typeface="Helvetica Neue Light"/>
              </a:endParaRPr>
            </a:p>
            <a:p>
              <a:r>
                <a:rPr lang="en-US" dirty="0" smtClean="0">
                  <a:solidFill>
                    <a:srgbClr val="FFFFFF"/>
                  </a:solidFill>
                  <a:latin typeface="Helvetica Neue Light"/>
                  <a:cs typeface="Helvetica Neue Light"/>
                </a:rPr>
                <a:t>	{</a:t>
              </a:r>
              <a:r>
                <a:rPr lang="en-US" dirty="0" smtClean="0">
                  <a:solidFill>
                    <a:srgbClr val="FFFFFF"/>
                  </a:solidFill>
                  <a:latin typeface="Helvetica Neue Light"/>
                  <a:cs typeface="Helvetica Neue Light"/>
                </a:rPr>
                <a:t>2,5,4}</a:t>
              </a:r>
              <a:endParaRPr lang="en-US" dirty="0">
                <a:solidFill>
                  <a:srgbClr val="FFFFFF"/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2924945"/>
            <a:ext cx="9180512" cy="3960440"/>
            <a:chOff x="0" y="2924945"/>
            <a:chExt cx="9180512" cy="3960440"/>
          </a:xfrm>
        </p:grpSpPr>
        <p:sp>
          <p:nvSpPr>
            <p:cNvPr id="27" name="Rounded Rectangle 26"/>
            <p:cNvSpPr/>
            <p:nvPr/>
          </p:nvSpPr>
          <p:spPr>
            <a:xfrm>
              <a:off x="0" y="2924945"/>
              <a:ext cx="9180512" cy="3960440"/>
            </a:xfrm>
            <a:prstGeom prst="roundRect">
              <a:avLst>
                <a:gd name="adj" fmla="val 0"/>
              </a:avLst>
            </a:prstGeom>
            <a:solidFill>
              <a:srgbClr val="3E3E3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sz="1700" b="1" dirty="0">
                  <a:solidFill>
                    <a:srgbClr val="E64EA1"/>
                  </a:solidFill>
                  <a:latin typeface="Helvetica Neue Light"/>
                  <a:cs typeface="Helvetica Neue Light"/>
                </a:rPr>
                <a:t>Key </a:t>
              </a:r>
              <a:r>
                <a:rPr lang="en-US" sz="1700" b="1" dirty="0" smtClean="0">
                  <a:solidFill>
                    <a:srgbClr val="E64EA1"/>
                  </a:solidFill>
                  <a:latin typeface="Helvetica Neue Light"/>
                  <a:cs typeface="Helvetica Neue Light"/>
                </a:rPr>
                <a:t>lemma [</a:t>
              </a:r>
              <a:r>
                <a:rPr lang="en-US" sz="1700" b="1" dirty="0" err="1">
                  <a:solidFill>
                    <a:srgbClr val="E64EA1"/>
                  </a:solidFill>
                  <a:latin typeface="Helvetica Neue Light"/>
                  <a:cs typeface="Helvetica Neue Light"/>
                </a:rPr>
                <a:t>Asteris</a:t>
              </a:r>
              <a:r>
                <a:rPr lang="en-US" sz="1700" b="1" dirty="0">
                  <a:solidFill>
                    <a:srgbClr val="E64EA1"/>
                  </a:solidFill>
                  <a:latin typeface="Helvetica Neue Light"/>
                  <a:cs typeface="Helvetica Neue Light"/>
                </a:rPr>
                <a:t>, </a:t>
              </a:r>
              <a:r>
                <a:rPr lang="en-US" sz="1700" b="1" dirty="0" err="1">
                  <a:solidFill>
                    <a:srgbClr val="E64EA1"/>
                  </a:solidFill>
                  <a:latin typeface="Helvetica Neue Light"/>
                  <a:cs typeface="Helvetica Neue Light"/>
                </a:rPr>
                <a:t>Papailiopoulos</a:t>
              </a:r>
              <a:r>
                <a:rPr lang="en-US" sz="1700" b="1" dirty="0">
                  <a:solidFill>
                    <a:srgbClr val="E64EA1"/>
                  </a:solidFill>
                  <a:latin typeface="Helvetica Neue Light"/>
                  <a:cs typeface="Helvetica Neue Light"/>
                </a:rPr>
                <a:t>, </a:t>
              </a:r>
              <a:r>
                <a:rPr lang="en-US" sz="1700" b="1" dirty="0" err="1">
                  <a:solidFill>
                    <a:srgbClr val="E64EA1"/>
                  </a:solidFill>
                  <a:latin typeface="Helvetica Neue Light"/>
                  <a:cs typeface="Helvetica Neue Light"/>
                </a:rPr>
                <a:t>Karystinos</a:t>
              </a:r>
              <a:r>
                <a:rPr lang="en-US" sz="1700" b="1" dirty="0">
                  <a:solidFill>
                    <a:srgbClr val="E64EA1"/>
                  </a:solidFill>
                  <a:latin typeface="Helvetica Neue Light"/>
                  <a:cs typeface="Helvetica Neue Light"/>
                </a:rPr>
                <a:t>]: </a:t>
              </a:r>
            </a:p>
            <a:p>
              <a:pPr>
                <a:buNone/>
              </a:pPr>
              <a:r>
                <a:rPr lang="en-US" sz="1700" b="1" i="1" dirty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“If the matrix is rank d, </a:t>
              </a:r>
              <a:r>
                <a:rPr lang="en-US" sz="1700" b="1" i="1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only		</a:t>
              </a:r>
              <a:r>
                <a:rPr lang="en-US" sz="1700" b="1" i="1" dirty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 </a:t>
              </a:r>
              <a:r>
                <a:rPr lang="en-US" sz="1700" b="1" i="1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  supports </a:t>
              </a:r>
              <a:r>
                <a:rPr lang="en-US" sz="1700" b="1" i="1" dirty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must be tested.</a:t>
              </a:r>
              <a:r>
                <a:rPr lang="en-US" sz="1700" b="1" i="1" dirty="0" smtClean="0">
                  <a:solidFill>
                    <a:schemeClr val="bg1"/>
                  </a:solidFill>
                  <a:latin typeface="Helvetica Neue Light"/>
                  <a:cs typeface="Helvetica Neue Light"/>
                </a:rPr>
                <a:t>”</a:t>
              </a:r>
            </a:p>
            <a:p>
              <a:pPr>
                <a:buNone/>
              </a:pPr>
              <a:endParaRPr lang="en-US" sz="1700" b="1" i="1" dirty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 smtClean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 smtClean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 smtClean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 smtClean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  <a:p>
              <a:pPr>
                <a:buNone/>
              </a:pPr>
              <a:endParaRPr lang="en-US" sz="1700" b="1" i="1" dirty="0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8" name="Picture 27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3730417"/>
              <a:ext cx="735592" cy="3663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1840" y="4300181"/>
              <a:ext cx="3210583" cy="219428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755576" y="1196752"/>
            <a:ext cx="5688632" cy="4869159"/>
          </a:xfrm>
          <a:prstGeom prst="rect">
            <a:avLst/>
          </a:prstGeom>
          <a:solidFill>
            <a:srgbClr val="D9D9D9"/>
          </a:solidFill>
          <a:ln w="76200" cmpd="sng">
            <a:solidFill>
              <a:srgbClr val="3E3E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5536" y="1765836"/>
            <a:ext cx="720080" cy="0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529614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Our algorithm:  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412776"/>
            <a:ext cx="1008112" cy="706120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 Light"/>
                <a:cs typeface="Helvetica Neue Light"/>
              </a:rPr>
              <a:t>SVD</a:t>
            </a:r>
            <a:endParaRPr lang="en-US" sz="2300" b="1" dirty="0"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9872" y="1412776"/>
            <a:ext cx="2160240" cy="706120"/>
          </a:xfrm>
          <a:prstGeom prst="rect">
            <a:avLst/>
          </a:prstGeom>
          <a:solidFill>
            <a:srgbClr val="D130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 Light"/>
                <a:cs typeface="Helvetica Neue Light"/>
              </a:rPr>
              <a:t>Word Elimination</a:t>
            </a:r>
            <a:endParaRPr lang="en-US" sz="2300" b="1" dirty="0"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9792" y="3212976"/>
            <a:ext cx="3600400" cy="908184"/>
          </a:xfrm>
          <a:prstGeom prst="rect">
            <a:avLst/>
          </a:prstGeom>
          <a:solidFill>
            <a:srgbClr val="2DAA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 Light"/>
                <a:cs typeface="Helvetica Neue Light"/>
              </a:rPr>
              <a:t>Constant rank solver</a:t>
            </a:r>
          </a:p>
          <a:p>
            <a:pPr algn="ctr"/>
            <a:r>
              <a:rPr lang="en-US" sz="1700" b="1" dirty="0" smtClean="0">
                <a:latin typeface="Helvetica Neue Light"/>
                <a:cs typeface="Helvetica Neue Light"/>
              </a:rPr>
              <a:t>[</a:t>
            </a:r>
            <a:r>
              <a:rPr lang="en-US" sz="1700" b="1" dirty="0" err="1" smtClean="0">
                <a:latin typeface="Helvetica Neue Light"/>
                <a:cs typeface="Helvetica Neue Light"/>
              </a:rPr>
              <a:t>Asteris</a:t>
            </a:r>
            <a:r>
              <a:rPr lang="en-US" sz="1700" b="1" dirty="0" smtClean="0">
                <a:latin typeface="Helvetica Neue Light"/>
                <a:cs typeface="Helvetica Neue Light"/>
              </a:rPr>
              <a:t>, </a:t>
            </a:r>
            <a:r>
              <a:rPr lang="en-US" sz="1700" b="1" dirty="0" err="1" smtClean="0">
                <a:latin typeface="Helvetica Neue Light"/>
                <a:cs typeface="Helvetica Neue Light"/>
              </a:rPr>
              <a:t>Papailiopoulos</a:t>
            </a:r>
            <a:r>
              <a:rPr lang="en-US" sz="1700" b="1" dirty="0" smtClean="0">
                <a:latin typeface="Helvetica Neue Light"/>
                <a:cs typeface="Helvetica Neue Light"/>
              </a:rPr>
              <a:t>, </a:t>
            </a:r>
            <a:r>
              <a:rPr lang="en-US" sz="1700" b="1" dirty="0" err="1" smtClean="0">
                <a:latin typeface="Helvetica Neue Light"/>
                <a:cs typeface="Helvetica Neue Light"/>
              </a:rPr>
              <a:t>Karystinos</a:t>
            </a:r>
            <a:r>
              <a:rPr lang="en-US" sz="1700" b="1" dirty="0" smtClean="0">
                <a:latin typeface="Helvetica Neue Light"/>
                <a:cs typeface="Helvetica Neue Light"/>
              </a:rPr>
              <a:t>]</a:t>
            </a:r>
            <a:endParaRPr lang="en-US" sz="1700" b="1" dirty="0">
              <a:latin typeface="Helvetica Neue Light"/>
              <a:cs typeface="Helvetica Neue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9852" y="5040466"/>
            <a:ext cx="2520280" cy="706120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 Light"/>
                <a:cs typeface="Helvetica Neue Light"/>
              </a:rPr>
              <a:t>Check sets on A</a:t>
            </a:r>
          </a:p>
          <a:p>
            <a:pPr algn="ctr"/>
            <a:r>
              <a:rPr lang="en-US" sz="2300" b="1" dirty="0" smtClean="0">
                <a:latin typeface="Helvetica Neue Light"/>
                <a:cs typeface="Helvetica Neue Light"/>
              </a:rPr>
              <a:t>Keep the best one</a:t>
            </a:r>
            <a:endParaRPr lang="en-US" sz="2300" b="1" dirty="0">
              <a:latin typeface="Helvetica Neue Light"/>
              <a:cs typeface="Helvetica Neue Light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559654" y="1196753"/>
            <a:ext cx="316602" cy="4869158"/>
          </a:xfrm>
          <a:prstGeom prst="rightBrace">
            <a:avLst>
              <a:gd name="adj1" fmla="val 28374"/>
              <a:gd name="adj2" fmla="val 50000"/>
            </a:avLst>
          </a:prstGeom>
          <a:noFill/>
          <a:ln w="38100" cmpd="sng">
            <a:solidFill>
              <a:srgbClr val="D130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762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48264" y="2996952"/>
            <a:ext cx="2160240" cy="1210176"/>
          </a:xfrm>
          <a:prstGeom prst="rect">
            <a:avLst/>
          </a:prstGeom>
          <a:solidFill>
            <a:srgbClr val="D1305A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latin typeface="Helvetica Neue Light"/>
                <a:cs typeface="Helvetica Neue Light"/>
              </a:rPr>
              <a:t>Approximation Guarantees</a:t>
            </a:r>
            <a:endParaRPr lang="en-US" sz="2300" dirty="0">
              <a:latin typeface="Helvetica Neue Light"/>
              <a:cs typeface="Helvetica Neue Light"/>
            </a:endParaRPr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2123728" y="1765836"/>
            <a:ext cx="1296144" cy="0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4499992" y="2118896"/>
            <a:ext cx="0" cy="1094080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 flipH="1">
            <a:off x="3419872" y="4121160"/>
            <a:ext cx="1080120" cy="919306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4499992" y="5746586"/>
            <a:ext cx="0" cy="576064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99662"/>
            <a:ext cx="400050" cy="41783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54" y="1482770"/>
            <a:ext cx="648970" cy="506730"/>
          </a:xfrm>
          <a:prstGeom prst="rect">
            <a:avLst/>
          </a:prstGeom>
          <a:solidFill>
            <a:srgbClr val="D9D9D9"/>
          </a:solidFill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06" y="6394658"/>
            <a:ext cx="542290" cy="34671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648970" cy="631190"/>
          </a:xfrm>
          <a:prstGeom prst="rect">
            <a:avLst/>
          </a:prstGeom>
          <a:solidFill>
            <a:srgbClr val="D9D9D9"/>
          </a:solidFill>
        </p:spPr>
      </p:pic>
      <p:cxnSp>
        <p:nvCxnSpPr>
          <p:cNvPr id="47" name="Straight Arrow Connector 46"/>
          <p:cNvCxnSpPr>
            <a:endCxn id="9" idx="0"/>
          </p:cNvCxnSpPr>
          <p:nvPr/>
        </p:nvCxnSpPr>
        <p:spPr>
          <a:xfrm>
            <a:off x="4499992" y="4121160"/>
            <a:ext cx="0" cy="919306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</p:cNvCxnSpPr>
          <p:nvPr/>
        </p:nvCxnSpPr>
        <p:spPr>
          <a:xfrm>
            <a:off x="4499992" y="4121160"/>
            <a:ext cx="1080120" cy="919306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2"/>
          </p:cNvCxnSpPr>
          <p:nvPr/>
        </p:nvCxnSpPr>
        <p:spPr>
          <a:xfrm>
            <a:off x="4499992" y="4121160"/>
            <a:ext cx="576064" cy="919306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995936" y="4121160"/>
            <a:ext cx="504056" cy="919306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94" y="4444970"/>
            <a:ext cx="374650" cy="342900"/>
          </a:xfrm>
          <a:prstGeom prst="rect">
            <a:avLst/>
          </a:prstGeom>
          <a:solidFill>
            <a:srgbClr val="D9D9D9"/>
          </a:solidFill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26" y="4431010"/>
            <a:ext cx="1085850" cy="438150"/>
          </a:xfrm>
          <a:prstGeom prst="rect">
            <a:avLst/>
          </a:prstGeom>
          <a:solidFill>
            <a:srgbClr val="D9D9D9"/>
          </a:solidFill>
        </p:spPr>
      </p:pic>
    </p:spTree>
    <p:extLst>
      <p:ext uri="{BB962C8B-B14F-4D97-AF65-F5344CB8AC3E}">
        <p14:creationId xmlns:p14="http://schemas.microsoft.com/office/powerpoint/2010/main" val="144268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Overview: PCA and Sparse PCA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149587"/>
            <a:ext cx="8862646" cy="3763961"/>
          </a:xfrm>
        </p:spPr>
        <p:txBody>
          <a:bodyPr/>
          <a:lstStyle/>
          <a:p>
            <a:endParaRPr lang="en-US" sz="23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r>
              <a:rPr lang="en-US" sz="23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Principal Component Analysis (PCA): </a:t>
            </a:r>
            <a:r>
              <a:rPr lang="en-US" sz="23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classic algorithm </a:t>
            </a:r>
            <a:r>
              <a:rPr lang="en-US" sz="23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for </a:t>
            </a:r>
            <a:r>
              <a:rPr lang="en-US" sz="23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dimensionality reduction, clustering, etc.</a:t>
            </a:r>
            <a:endParaRPr lang="en-US" sz="23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3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r>
              <a:rPr lang="en-US" sz="23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Sparse </a:t>
            </a:r>
            <a:r>
              <a:rPr lang="en-US" sz="23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PCA is a useful variant because of </a:t>
            </a:r>
            <a:r>
              <a:rPr lang="en-US" sz="23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interpretability</a:t>
            </a:r>
          </a:p>
          <a:p>
            <a:pPr marL="0" indent="0">
              <a:buNone/>
            </a:pPr>
            <a:r>
              <a:rPr lang="en-US" sz="1900" b="1" dirty="0" smtClean="0">
                <a:latin typeface="Helvetica Neue Light"/>
                <a:cs typeface="Helvetica Neue Light"/>
              </a:rPr>
              <a:t>      </a:t>
            </a:r>
            <a:r>
              <a:rPr lang="en-US" sz="1900" b="1" dirty="0" smtClean="0">
                <a:solidFill>
                  <a:srgbClr val="3E3E3E"/>
                </a:solidFill>
                <a:latin typeface="Helvetica Neue Light"/>
                <a:cs typeface="Helvetica Neue Light"/>
              </a:rPr>
              <a:t>(text analysis, gene expression data analysis, portfolio optimization, etc.)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D1305A"/>
                </a:solidFill>
                <a:latin typeface="Helvetica Neue Light"/>
                <a:cs typeface="Helvetica Neue Light"/>
              </a:rPr>
              <a:t>	</a:t>
            </a:r>
            <a:r>
              <a:rPr lang="en-US" sz="23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… but is NP-hard</a:t>
            </a:r>
            <a:endParaRPr lang="en-US" sz="2300" dirty="0" smtClean="0">
              <a:solidFill>
                <a:srgbClr val="D1305A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3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r>
              <a:rPr lang="en-US" sz="23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We present: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</a:t>
            </a:r>
            <a:r>
              <a:rPr lang="en-US" sz="23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- A </a:t>
            </a:r>
            <a:r>
              <a:rPr lang="en-US" sz="2300" b="1" dirty="0">
                <a:solidFill>
                  <a:srgbClr val="000000"/>
                </a:solidFill>
                <a:latin typeface="Helvetica Neue Light"/>
                <a:cs typeface="Helvetica Neue Light"/>
              </a:rPr>
              <a:t>new sparse </a:t>
            </a:r>
            <a:r>
              <a:rPr lang="en-US" sz="23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PCA algorithm suitable for large-scale data sets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- Provable approximation guarantees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- Experiments on large-scale Twitter data (millions of Tweets)</a:t>
            </a:r>
          </a:p>
          <a:p>
            <a:pPr>
              <a:buNone/>
            </a:pPr>
            <a:endParaRPr lang="en-US" sz="23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39954" y="1417638"/>
            <a:ext cx="9004046" cy="3763961"/>
          </a:xfrm>
        </p:spPr>
        <p:txBody>
          <a:bodyPr/>
          <a:lstStyle/>
          <a:p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Q: Can we throw away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words  (curves)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that never appear on top </a:t>
            </a:r>
            <a:r>
              <a:rPr lang="en-US" sz="2100" i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k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sets?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A: Yes, track the </a:t>
            </a:r>
            <a:r>
              <a:rPr lang="en-US" sz="2100" i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k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-</a:t>
            </a:r>
            <a:r>
              <a:rPr lang="en-US" sz="2100" dirty="0" err="1" smtClean="0">
                <a:solidFill>
                  <a:srgbClr val="000000"/>
                </a:solidFill>
                <a:latin typeface="Helvetica Neue Light"/>
                <a:cs typeface="Helvetica Neue Light"/>
              </a:rPr>
              <a:t>th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blanket (boundary), and throw the curves below.</a:t>
            </a:r>
          </a:p>
          <a:p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18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Word Elimination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5" name="Picture 4" descr="spanogram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411060"/>
            <a:ext cx="4187190" cy="35382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5023" y="5181599"/>
            <a:ext cx="4417217" cy="623665"/>
          </a:xfrm>
          <a:prstGeom prst="rect">
            <a:avLst/>
          </a:prstGeom>
          <a:solidFill>
            <a:srgbClr val="3E3E3E">
              <a:alpha val="10000"/>
            </a:srgbClr>
          </a:solidFill>
          <a:ln>
            <a:solidFill>
              <a:srgbClr val="3E3E3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483556" y="3866444"/>
            <a:ext cx="4007555" cy="762000"/>
          </a:xfrm>
          <a:custGeom>
            <a:avLst/>
            <a:gdLst>
              <a:gd name="connsiteX0" fmla="*/ 0 w 4007555"/>
              <a:gd name="connsiteY0" fmla="*/ 762000 h 762000"/>
              <a:gd name="connsiteX1" fmla="*/ 98777 w 4007555"/>
              <a:gd name="connsiteY1" fmla="*/ 635000 h 762000"/>
              <a:gd name="connsiteX2" fmla="*/ 169333 w 4007555"/>
              <a:gd name="connsiteY2" fmla="*/ 508000 h 762000"/>
              <a:gd name="connsiteX3" fmla="*/ 437444 w 4007555"/>
              <a:gd name="connsiteY3" fmla="*/ 747889 h 762000"/>
              <a:gd name="connsiteX4" fmla="*/ 762000 w 4007555"/>
              <a:gd name="connsiteY4" fmla="*/ 0 h 762000"/>
              <a:gd name="connsiteX5" fmla="*/ 2215444 w 4007555"/>
              <a:gd name="connsiteY5" fmla="*/ 310445 h 762000"/>
              <a:gd name="connsiteX6" fmla="*/ 3287888 w 4007555"/>
              <a:gd name="connsiteY6" fmla="*/ 56445 h 762000"/>
              <a:gd name="connsiteX7" fmla="*/ 3344333 w 4007555"/>
              <a:gd name="connsiteY7" fmla="*/ 296334 h 762000"/>
              <a:gd name="connsiteX8" fmla="*/ 3753555 w 4007555"/>
              <a:gd name="connsiteY8" fmla="*/ 366889 h 762000"/>
              <a:gd name="connsiteX9" fmla="*/ 4007555 w 4007555"/>
              <a:gd name="connsiteY9" fmla="*/ 578556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07555" h="762000">
                <a:moveTo>
                  <a:pt x="0" y="762000"/>
                </a:moveTo>
                <a:lnTo>
                  <a:pt x="98777" y="635000"/>
                </a:lnTo>
                <a:lnTo>
                  <a:pt x="169333" y="508000"/>
                </a:lnTo>
                <a:lnTo>
                  <a:pt x="437444" y="747889"/>
                </a:lnTo>
                <a:lnTo>
                  <a:pt x="762000" y="0"/>
                </a:lnTo>
                <a:lnTo>
                  <a:pt x="2215444" y="310445"/>
                </a:lnTo>
                <a:lnTo>
                  <a:pt x="3287888" y="56445"/>
                </a:lnTo>
                <a:lnTo>
                  <a:pt x="3344333" y="296334"/>
                </a:lnTo>
                <a:lnTo>
                  <a:pt x="3753555" y="366889"/>
                </a:lnTo>
                <a:lnTo>
                  <a:pt x="4007555" y="578556"/>
                </a:ln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4452077"/>
            <a:ext cx="109728" cy="109728"/>
          </a:xfrm>
          <a:prstGeom prst="ellipse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4333205"/>
            <a:ext cx="109728" cy="109728"/>
          </a:xfrm>
          <a:prstGeom prst="ellipse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62072" y="4561805"/>
            <a:ext cx="109728" cy="109728"/>
          </a:xfrm>
          <a:prstGeom prst="ellipse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6872" y="3842477"/>
            <a:ext cx="109728" cy="109728"/>
          </a:xfrm>
          <a:prstGeom prst="ellipse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4147277"/>
            <a:ext cx="109728" cy="109728"/>
          </a:xfrm>
          <a:prstGeom prst="ellipse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81472" y="3876005"/>
            <a:ext cx="109728" cy="109728"/>
          </a:xfrm>
          <a:prstGeom prst="ellipse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57672" y="4104605"/>
            <a:ext cx="109728" cy="109728"/>
          </a:xfrm>
          <a:prstGeom prst="ellipse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72200" y="4180805"/>
            <a:ext cx="109728" cy="109728"/>
          </a:xfrm>
          <a:prstGeom prst="ellipse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512168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100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Experiments</a:t>
            </a:r>
            <a:endParaRPr lang="en-US" sz="4100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63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4864"/>
            <a:ext cx="6375400" cy="2863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137518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Data set: 10M Tweets from Greek users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Time window: Jan 2011-June 2011</a:t>
            </a:r>
          </a:p>
          <a:p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Experiments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828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484784"/>
            <a:ext cx="8839200" cy="581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urier"/>
                <a:cs typeface="Courier"/>
              </a:rPr>
              <a:t>Spannogram</a:t>
            </a:r>
            <a:r>
              <a:rPr lang="en-US" sz="1200" dirty="0" smtClean="0">
                <a:latin typeface="Courier"/>
                <a:cs typeface="Courier"/>
              </a:rPr>
              <a:t>: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skype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microsoft</a:t>
            </a:r>
            <a:r>
              <a:rPr lang="en-US" sz="1200" dirty="0" smtClean="0">
                <a:latin typeface="Courier"/>
                <a:cs typeface="Courier"/>
              </a:rPr>
              <a:t>, acquisition, billion, acquired, acquires, buy, dollars, acquire, </a:t>
            </a:r>
            <a:r>
              <a:rPr lang="en-US" sz="1200" dirty="0" err="1" smtClean="0">
                <a:latin typeface="Courier"/>
                <a:cs typeface="Courier"/>
              </a:rPr>
              <a:t>google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Eurovision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greece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lucas</a:t>
            </a:r>
            <a:r>
              <a:rPr lang="en-US" sz="1200" dirty="0">
                <a:latin typeface="Courier"/>
                <a:cs typeface="Courier"/>
              </a:rPr>
              <a:t>, finals, final, stereo, semifinal, contest, </a:t>
            </a:r>
            <a:r>
              <a:rPr lang="en-US" sz="1200" dirty="0" err="1">
                <a:latin typeface="Courier"/>
                <a:cs typeface="Courier"/>
              </a:rPr>
              <a:t>greek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smtClean="0">
                <a:latin typeface="Courier"/>
                <a:cs typeface="Courier"/>
              </a:rPr>
              <a:t>watching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love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received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DB39A5"/>
                </a:solidFill>
                <a:latin typeface="Courier"/>
                <a:cs typeface="Courier"/>
              </a:rPr>
              <a:t>greek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know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DB39A5"/>
                </a:solidFill>
                <a:latin typeface="Courier"/>
                <a:cs typeface="Courier"/>
              </a:rPr>
              <a:t>damon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amazing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hate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twitter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great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sweet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downtown, </a:t>
            </a:r>
            <a:r>
              <a:rPr lang="en-US" sz="1200" dirty="0" err="1">
                <a:latin typeface="Courier"/>
                <a:cs typeface="Courier"/>
              </a:rPr>
              <a:t>athens</a:t>
            </a:r>
            <a:r>
              <a:rPr lang="en-US" sz="1200" dirty="0">
                <a:latin typeface="Courier"/>
                <a:cs typeface="Courier"/>
              </a:rPr>
              <a:t>, murder, years, brutal, stabbed, incident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>
                <a:latin typeface="Courier"/>
                <a:cs typeface="Courier"/>
              </a:rPr>
              <a:t>camera, year, </a:t>
            </a:r>
            <a:r>
              <a:rPr lang="en-US" sz="1200" dirty="0" smtClean="0">
                <a:latin typeface="Courier"/>
                <a:cs typeface="Courier"/>
              </a:rPr>
              <a:t>crime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FullPath</a:t>
            </a:r>
            <a:r>
              <a:rPr lang="en-US" sz="1200" dirty="0" smtClean="0">
                <a:latin typeface="Courier"/>
                <a:cs typeface="Courier"/>
              </a:rPr>
              <a:t>: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eurovision</a:t>
            </a:r>
            <a:r>
              <a:rPr lang="en-US" sz="1200" dirty="0">
                <a:latin typeface="Courier"/>
                <a:cs typeface="Courier"/>
              </a:rPr>
              <a:t>, finals, </a:t>
            </a:r>
            <a:r>
              <a:rPr lang="en-US" sz="1200" dirty="0" err="1">
                <a:latin typeface="Courier"/>
                <a:cs typeface="Courier"/>
              </a:rPr>
              <a:t>greek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greece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lucas</a:t>
            </a:r>
            <a:r>
              <a:rPr lang="en-US" sz="1200" dirty="0">
                <a:latin typeface="Courier"/>
                <a:cs typeface="Courier"/>
              </a:rPr>
              <a:t>, semifinal, final, contest, stereo, </a:t>
            </a:r>
            <a:r>
              <a:rPr lang="en-US" sz="1200" dirty="0" smtClean="0">
                <a:latin typeface="Courier"/>
                <a:cs typeface="Courier"/>
              </a:rPr>
              <a:t>watching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love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received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DB39A5"/>
                </a:solidFill>
                <a:latin typeface="Courier"/>
                <a:cs typeface="Courier"/>
              </a:rPr>
              <a:t>damon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DB39A5"/>
                </a:solidFill>
                <a:latin typeface="Courier"/>
                <a:cs typeface="Courier"/>
              </a:rPr>
              <a:t>greek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hate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know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amazing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sweet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great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DB39A5"/>
                </a:solidFill>
                <a:latin typeface="Courier"/>
                <a:cs typeface="Courier"/>
              </a:rPr>
              <a:t> songs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skype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microsoft</a:t>
            </a:r>
            <a:r>
              <a:rPr lang="en-US" sz="1200" dirty="0">
                <a:latin typeface="Courier"/>
                <a:cs typeface="Courier"/>
              </a:rPr>
              <a:t>, billion, acquisition, acquires, acquired, buying, dollars, official, </a:t>
            </a:r>
            <a:r>
              <a:rPr lang="en-US" sz="1200" dirty="0" err="1" smtClean="0">
                <a:latin typeface="Courier"/>
                <a:cs typeface="Courier"/>
              </a:rPr>
              <a:t>google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Twitter, </a:t>
            </a:r>
            <a:r>
              <a:rPr lang="en-US" sz="1200" dirty="0" err="1">
                <a:latin typeface="Courier"/>
                <a:cs typeface="Courier"/>
              </a:rPr>
              <a:t>facebook</a:t>
            </a:r>
            <a:r>
              <a:rPr lang="en-US" sz="1200" dirty="0">
                <a:latin typeface="Courier"/>
                <a:cs typeface="Courier"/>
              </a:rPr>
              <a:t>, welcome, account, good, followers,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census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population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home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starts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Tpower</a:t>
            </a:r>
            <a:r>
              <a:rPr lang="en-US" sz="1200" dirty="0" smtClean="0">
                <a:latin typeface="Courier"/>
                <a:cs typeface="Courier"/>
              </a:rPr>
              <a:t>: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greece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greek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>
                <a:latin typeface="Courier"/>
                <a:cs typeface="Courier"/>
              </a:rPr>
              <a:t>love,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loukas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b="1" dirty="0" smtClean="0">
                <a:solidFill>
                  <a:srgbClr val="984807"/>
                </a:solidFill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finals</a:t>
            </a:r>
            <a:r>
              <a:rPr lang="en-US" sz="1200" dirty="0">
                <a:latin typeface="Courier"/>
                <a:cs typeface="Courier"/>
              </a:rPr>
              <a:t>,</a:t>
            </a:r>
            <a:r>
              <a:rPr lang="en-US" sz="1200" b="1" dirty="0" smtClean="0">
                <a:solidFill>
                  <a:srgbClr val="984807"/>
                </a:solidFill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athens</a:t>
            </a:r>
            <a:r>
              <a:rPr lang="en-US" sz="1200" dirty="0">
                <a:latin typeface="Courier"/>
                <a:cs typeface="Courier"/>
              </a:rPr>
              <a:t>, final,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stereo</a:t>
            </a:r>
            <a:r>
              <a:rPr lang="en-US" sz="1200" dirty="0">
                <a:latin typeface="Courier"/>
                <a:cs typeface="Courier"/>
              </a:rPr>
              <a:t>, country,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sailing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48306"/>
            <a:ext cx="7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k=10, top 4 sparse PCs for the data set (65K tweets, 64K unique words)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9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8864092" cy="72008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Experiment:  May 10, 2011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527297"/>
            <a:ext cx="9144000" cy="4571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5615529"/>
            <a:ext cx="9144000" cy="4571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12" y="1412776"/>
            <a:ext cx="9144000" cy="4571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2404" y="1268760"/>
            <a:ext cx="8864092" cy="4525963"/>
          </a:xfrm>
        </p:spPr>
        <p:txBody>
          <a:bodyPr/>
          <a:lstStyle/>
          <a:p>
            <a:r>
              <a:rPr lang="en-US" sz="2400" dirty="0" smtClean="0">
                <a:latin typeface="Helvetica Neue Light"/>
                <a:cs typeface="Helvetica Neue Light"/>
              </a:rPr>
              <a:t>We presented a </a:t>
            </a:r>
            <a:r>
              <a:rPr lang="en-US" sz="2400" dirty="0" smtClean="0">
                <a:latin typeface="Helvetica Neue Light"/>
                <a:cs typeface="Helvetica Neue Light"/>
              </a:rPr>
              <a:t>new combinatorial </a:t>
            </a:r>
            <a:r>
              <a:rPr lang="en-US" sz="2400" dirty="0" smtClean="0">
                <a:latin typeface="Helvetica Neue Light"/>
                <a:cs typeface="Helvetica Neue Light"/>
              </a:rPr>
              <a:t>approximation algorithm for Sparse PCA</a:t>
            </a:r>
          </a:p>
          <a:p>
            <a:endParaRPr lang="en-US" sz="2400" dirty="0" smtClean="0">
              <a:latin typeface="Helvetica Neue Light"/>
              <a:cs typeface="Helvetica Neue Light"/>
            </a:endParaRPr>
          </a:p>
          <a:p>
            <a:r>
              <a:rPr lang="en-US" sz="2400" dirty="0" smtClean="0">
                <a:latin typeface="Helvetica Neue Light"/>
                <a:cs typeface="Helvetica Neue Light"/>
              </a:rPr>
              <a:t>Constant factor approximation for any reasonable matrix </a:t>
            </a:r>
          </a:p>
          <a:p>
            <a:endParaRPr lang="en-US" sz="2400" dirty="0" smtClean="0">
              <a:latin typeface="Helvetica Neue Light"/>
              <a:cs typeface="Helvetica Neue Light"/>
            </a:endParaRPr>
          </a:p>
          <a:p>
            <a:r>
              <a:rPr lang="en-US" sz="2400" dirty="0" smtClean="0">
                <a:latin typeface="Helvetica Neue Light"/>
                <a:cs typeface="Helvetica Neue Light"/>
              </a:rPr>
              <a:t>Arbitrary approximation for power-law decay</a:t>
            </a:r>
          </a:p>
          <a:p>
            <a:endParaRPr lang="en-US" sz="2400" dirty="0" smtClean="0">
              <a:latin typeface="Helvetica Neue Light"/>
              <a:cs typeface="Helvetica Neue Light"/>
            </a:endParaRPr>
          </a:p>
          <a:p>
            <a:r>
              <a:rPr lang="en-US" sz="2400" dirty="0" smtClean="0">
                <a:latin typeface="Helvetica Neue Light"/>
                <a:cs typeface="Helvetica Neue Light"/>
              </a:rPr>
              <a:t>General spectral bound </a:t>
            </a:r>
          </a:p>
          <a:p>
            <a:endParaRPr lang="en-US" sz="2400" dirty="0" smtClean="0">
              <a:latin typeface="Helvetica Neue Light"/>
              <a:cs typeface="Helvetica Neue Light"/>
            </a:endParaRPr>
          </a:p>
          <a:p>
            <a:r>
              <a:rPr lang="en-US" sz="2400" dirty="0" smtClean="0">
                <a:latin typeface="Helvetica Neue Light"/>
                <a:cs typeface="Helvetica Neue Light"/>
              </a:rPr>
              <a:t>Empirically </a:t>
            </a:r>
            <a:r>
              <a:rPr lang="en-US" sz="2400" dirty="0" err="1" smtClean="0">
                <a:latin typeface="Helvetica Neue Light"/>
                <a:cs typeface="Helvetica Neue Light"/>
              </a:rPr>
              <a:t>outperfoms</a:t>
            </a:r>
            <a:r>
              <a:rPr lang="en-US" sz="2400" dirty="0" smtClean="0">
                <a:latin typeface="Helvetica Neue Light"/>
                <a:cs typeface="Helvetica Neue Light"/>
              </a:rPr>
              <a:t> previous state of the art</a:t>
            </a:r>
          </a:p>
          <a:p>
            <a:endParaRPr lang="en-US" sz="2400" dirty="0" smtClean="0">
              <a:latin typeface="Helvetica Neue Light"/>
              <a:cs typeface="Helvetica Neue Light"/>
            </a:endParaRPr>
          </a:p>
          <a:p>
            <a:r>
              <a:rPr lang="en-US" sz="2400" dirty="0" smtClean="0">
                <a:latin typeface="Helvetica Neue Light"/>
                <a:cs typeface="Helvetica Neue Light"/>
              </a:rPr>
              <a:t>Parallel </a:t>
            </a:r>
            <a:r>
              <a:rPr lang="en-US" sz="2400" dirty="0" err="1" smtClean="0">
                <a:solidFill>
                  <a:srgbClr val="D1305A"/>
                </a:solidFill>
                <a:latin typeface="Helvetica Neue Light"/>
                <a:cs typeface="Helvetica Neue Light"/>
              </a:rPr>
              <a:t>Mapreduce</a:t>
            </a:r>
            <a:r>
              <a:rPr lang="en-US" sz="2400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latin typeface="Helvetica Neue Light"/>
                <a:cs typeface="Helvetica Neue Light"/>
              </a:rPr>
              <a:t>implementation?</a:t>
            </a:r>
          </a:p>
        </p:txBody>
      </p:sp>
      <p:sp>
        <p:nvSpPr>
          <p:cNvPr id="7" name="Title 18"/>
          <p:cNvSpPr>
            <a:spLocks noGrp="1"/>
          </p:cNvSpPr>
          <p:nvPr>
            <p:ph type="title"/>
          </p:nvPr>
        </p:nvSpPr>
        <p:spPr>
          <a:xfrm>
            <a:off x="139954" y="188640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Conclusions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the end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512168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100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Sparse PCA </a:t>
            </a:r>
            <a:br>
              <a:rPr lang="en-US" sz="4100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</a:br>
            <a:r>
              <a:rPr lang="en-US" sz="4100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explained on Tweet Analysis</a:t>
            </a:r>
            <a:endParaRPr lang="en-US" sz="4100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233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Modeling a Tweet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149587"/>
            <a:ext cx="8634046" cy="3763961"/>
          </a:xfrm>
        </p:spPr>
        <p:txBody>
          <a:bodyPr/>
          <a:lstStyle/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We represent each tweet as a </a:t>
            </a:r>
            <a:r>
              <a:rPr lang="en-US" sz="21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long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(100K), </a:t>
            </a:r>
            <a:r>
              <a:rPr lang="en-US" sz="21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sparse</a:t>
            </a:r>
            <a:r>
              <a:rPr lang="en-US" sz="2100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vector (~5 </a:t>
            </a:r>
            <a:r>
              <a:rPr lang="en-US" sz="2100" dirty="0" err="1" smtClean="0">
                <a:solidFill>
                  <a:srgbClr val="000000"/>
                </a:solidFill>
                <a:latin typeface="Helvetica Neue Light"/>
                <a:cs typeface="Helvetica Neue Light"/>
              </a:rPr>
              <a:t>nonzeros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) </a:t>
            </a: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with 1s in word indices</a:t>
            </a:r>
            <a:endParaRPr lang="en-US" sz="17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</a:t>
            </a: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1760" y="2996952"/>
            <a:ext cx="1721596" cy="427331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300" dirty="0" smtClean="0">
                <a:solidFill>
                  <a:srgbClr val="FFFFFF"/>
                </a:solidFill>
                <a:latin typeface="Helvetica Neue Light"/>
                <a:ea typeface="ＭＳ Ｐゴシック" charset="-128"/>
                <a:cs typeface="Helvetica Neue Light"/>
              </a:rPr>
              <a:t>I </a:t>
            </a:r>
            <a:endParaRPr lang="en-US" sz="2300" dirty="0">
              <a:solidFill>
                <a:srgbClr val="FFFFFF"/>
              </a:solidFill>
              <a:latin typeface="Helvetica Neue Light"/>
              <a:ea typeface="ＭＳ Ｐゴシック" charset="-128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34747" y="1760887"/>
            <a:ext cx="128298" cy="48992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53796">
              <a:defRPr/>
            </a:pPr>
            <a:endParaRPr lang="en-US">
              <a:latin typeface="+mj-lt"/>
              <a:cs typeface="Century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834747" y="2256517"/>
            <a:ext cx="128298" cy="124224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53796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entury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834747" y="3109611"/>
            <a:ext cx="128298" cy="122956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53796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entury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834747" y="3950026"/>
            <a:ext cx="128298" cy="124224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53796">
              <a:defRPr/>
            </a:pPr>
            <a:endParaRPr lang="en-US">
              <a:latin typeface="+mj-lt"/>
              <a:cs typeface="Century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834747" y="4792979"/>
            <a:ext cx="128298" cy="124224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53796">
              <a:defRPr/>
            </a:pPr>
            <a:endParaRPr lang="en-US">
              <a:latin typeface="+mj-lt"/>
              <a:cs typeface="Century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834747" y="5491425"/>
            <a:ext cx="128298" cy="122957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53796">
              <a:defRPr/>
            </a:pPr>
            <a:endParaRPr lang="en-US">
              <a:latin typeface="+mj-lt"/>
              <a:cs typeface="Century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8766" y="1700808"/>
            <a:ext cx="15794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 Light"/>
                <a:cs typeface="Helvetica Neue Light"/>
              </a:rPr>
              <a:t>word 1</a:t>
            </a:r>
          </a:p>
          <a:p>
            <a:r>
              <a:rPr lang="en-US" sz="2000" dirty="0" smtClean="0">
                <a:latin typeface="Helvetica Neue Light"/>
                <a:cs typeface="Helvetica Neue Light"/>
              </a:rPr>
              <a:t>word </a:t>
            </a:r>
            <a:r>
              <a:rPr lang="en-US" sz="2000" dirty="0" smtClean="0">
                <a:latin typeface="Helvetica Neue Light"/>
                <a:cs typeface="Helvetica Neue Light"/>
              </a:rPr>
              <a:t>2</a:t>
            </a: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endParaRPr lang="en-US" sz="2000" dirty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endParaRPr lang="en-US" sz="2000" dirty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endParaRPr lang="en-US" sz="2000" dirty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endParaRPr lang="en-US" sz="2000" dirty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  <a:p>
            <a:r>
              <a:rPr lang="en-US" sz="2000" dirty="0" smtClean="0">
                <a:latin typeface="Helvetica Neue Light"/>
                <a:cs typeface="Helvetica Neue Light"/>
              </a:rPr>
              <a:t>word 100K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  <p:cxnSp>
        <p:nvCxnSpPr>
          <p:cNvPr id="31" name="Straight Arrow Connector 30"/>
          <p:cNvCxnSpPr>
            <a:stCxn id="20" idx="3"/>
          </p:cNvCxnSpPr>
          <p:nvPr/>
        </p:nvCxnSpPr>
        <p:spPr>
          <a:xfrm flipV="1">
            <a:off x="4133356" y="2290810"/>
            <a:ext cx="701391" cy="919808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6" idx="3"/>
          </p:cNvCxnSpPr>
          <p:nvPr/>
        </p:nvCxnSpPr>
        <p:spPr>
          <a:xfrm flipV="1">
            <a:off x="4133356" y="3171089"/>
            <a:ext cx="701391" cy="537534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3"/>
          </p:cNvCxnSpPr>
          <p:nvPr/>
        </p:nvCxnSpPr>
        <p:spPr>
          <a:xfrm flipV="1">
            <a:off x="4133356" y="3950026"/>
            <a:ext cx="788401" cy="228781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8" idx="3"/>
          </p:cNvCxnSpPr>
          <p:nvPr/>
        </p:nvCxnSpPr>
        <p:spPr>
          <a:xfrm>
            <a:off x="4133356" y="4648992"/>
            <a:ext cx="701391" cy="206099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9" idx="3"/>
          </p:cNvCxnSpPr>
          <p:nvPr/>
        </p:nvCxnSpPr>
        <p:spPr>
          <a:xfrm>
            <a:off x="4133356" y="5119177"/>
            <a:ext cx="701391" cy="433727"/>
          </a:xfrm>
          <a:prstGeom prst="straightConnector1">
            <a:avLst/>
          </a:prstGeom>
          <a:ln w="38100"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11760" y="3494957"/>
            <a:ext cx="1721596" cy="427331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300" dirty="0" smtClean="0">
                <a:solidFill>
                  <a:srgbClr val="FFFFFF"/>
                </a:solidFill>
                <a:latin typeface="Helvetica Neue Light"/>
                <a:ea typeface="ＭＳ Ｐゴシック" charset="-128"/>
                <a:cs typeface="Helvetica Neue Light"/>
              </a:rPr>
              <a:t>really</a:t>
            </a:r>
            <a:endParaRPr lang="en-US" sz="2300" dirty="0">
              <a:solidFill>
                <a:srgbClr val="FFFFFF"/>
              </a:solidFill>
              <a:latin typeface="Helvetica Neue Light"/>
              <a:ea typeface="ＭＳ Ｐゴシック" charset="-128"/>
              <a:cs typeface="Helvetica Neue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11760" y="3965142"/>
            <a:ext cx="1721596" cy="427331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300" dirty="0" smtClean="0">
                <a:solidFill>
                  <a:srgbClr val="FFFFFF"/>
                </a:solidFill>
                <a:latin typeface="Helvetica Neue Light"/>
                <a:ea typeface="ＭＳ Ｐゴシック" charset="-128"/>
                <a:cs typeface="Helvetica Neue Light"/>
              </a:rPr>
              <a:t>love	</a:t>
            </a:r>
            <a:endParaRPr lang="en-US" sz="2300" dirty="0">
              <a:solidFill>
                <a:srgbClr val="FFFFFF"/>
              </a:solidFill>
              <a:latin typeface="Helvetica Neue Light"/>
              <a:ea typeface="ＭＳ Ｐゴシック" charset="-128"/>
              <a:cs typeface="Helvetica Neue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11760" y="4435326"/>
            <a:ext cx="1721596" cy="427331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300" dirty="0" smtClean="0">
                <a:solidFill>
                  <a:srgbClr val="FFFFFF"/>
                </a:solidFill>
                <a:latin typeface="Helvetica Neue Light"/>
                <a:ea typeface="ＭＳ Ｐゴシック" charset="-128"/>
                <a:cs typeface="Helvetica Neue Light"/>
              </a:rPr>
              <a:t>Lady		</a:t>
            </a:r>
            <a:endParaRPr lang="en-US" sz="2300" dirty="0">
              <a:solidFill>
                <a:srgbClr val="FFFFFF"/>
              </a:solidFill>
              <a:latin typeface="Helvetica Neue Light"/>
              <a:ea typeface="ＭＳ Ｐゴシック" charset="-128"/>
              <a:cs typeface="Helvetica Neue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11760" y="4905512"/>
            <a:ext cx="1721596" cy="427331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30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Century"/>
              </a:rPr>
              <a:t>Gaga</a:t>
            </a:r>
            <a:endParaRPr lang="en-US" sz="2300" dirty="0">
              <a:solidFill>
                <a:srgbClr val="FFFFFF"/>
              </a:solidFill>
              <a:latin typeface="+mj-lt"/>
              <a:ea typeface="ＭＳ Ｐゴシック" charset="-128"/>
              <a:cs typeface="Centur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Data Sample Matrix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1149587"/>
            <a:ext cx="8634046" cy="3763961"/>
          </a:xfrm>
        </p:spPr>
        <p:txBody>
          <a:bodyPr/>
          <a:lstStyle/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We collect all tweet vectors in a sample matrix of size </a:t>
            </a:r>
          </a:p>
          <a:p>
            <a:pPr lvl="1">
              <a:buNone/>
            </a:pPr>
            <a:endParaRPr lang="en-US" sz="17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</a:t>
            </a: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87556" y="2010658"/>
            <a:ext cx="91440" cy="37678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87556" y="2392006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187556" y="3047630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187556" y="3694635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87556" y="4342726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87556" y="4879478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480008" y="2010658"/>
            <a:ext cx="91440" cy="37678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480008" y="2104275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480008" y="3230510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480008" y="4256686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480008" y="5335154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765376" y="2010658"/>
            <a:ext cx="91440" cy="37678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765376" y="2104275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765376" y="2942779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765376" y="4151835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765376" y="4879478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050744" y="2010658"/>
            <a:ext cx="91440" cy="37678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050744" y="2487103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050744" y="3696159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050744" y="5335154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008520" y="2014122"/>
            <a:ext cx="91440" cy="37678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008520" y="3233974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008520" y="4155299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008520" y="5443469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299216" y="2014122"/>
            <a:ext cx="91440" cy="37678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99216" y="2107739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299216" y="2946243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299216" y="3698099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299216" y="4260150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299216" y="5626349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142" name="Double Bracket 141"/>
          <p:cNvSpPr/>
          <p:nvPr/>
        </p:nvSpPr>
        <p:spPr>
          <a:xfrm>
            <a:off x="1974196" y="1938897"/>
            <a:ext cx="5635148" cy="3901006"/>
          </a:xfrm>
          <a:prstGeom prst="bracketPair">
            <a:avLst>
              <a:gd name="adj" fmla="val 3254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031939" y="1484784"/>
            <a:ext cx="118813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Helvetica Neue Light"/>
                <a:cs typeface="Helvetica Neue Light"/>
              </a:rPr>
              <a:t> tweets</a:t>
            </a:r>
            <a:endParaRPr lang="en-US" sz="2500" dirty="0">
              <a:latin typeface="Helvetica Neue Light"/>
              <a:cs typeface="Helvetica Neue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00392" y="3419708"/>
            <a:ext cx="10339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Helvetica Neue Light"/>
                <a:cs typeface="Helvetica Neue Light"/>
              </a:rPr>
              <a:t>words</a:t>
            </a:r>
            <a:endParaRPr lang="en-US" sz="2500" dirty="0">
              <a:latin typeface="Helvetica Neue Light"/>
              <a:cs typeface="Helvetica Neue Light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1022555" cy="457200"/>
          </a:xfrm>
          <a:prstGeom prst="rect">
            <a:avLst/>
          </a:prstGeom>
          <a:effectLst/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573016"/>
            <a:ext cx="303766" cy="256032"/>
          </a:xfrm>
          <a:prstGeom prst="rect">
            <a:avLst/>
          </a:prstGeom>
          <a:effectLst/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80" y="3546405"/>
            <a:ext cx="1625600" cy="190500"/>
          </a:xfrm>
          <a:prstGeom prst="rect">
            <a:avLst/>
          </a:prstGeom>
          <a:effectLst/>
        </p:spPr>
      </p:pic>
      <p:sp>
        <p:nvSpPr>
          <p:cNvPr id="51" name="Rectangle 50"/>
          <p:cNvSpPr/>
          <p:nvPr/>
        </p:nvSpPr>
        <p:spPr>
          <a:xfrm>
            <a:off x="6382544" y="2010658"/>
            <a:ext cx="91440" cy="37678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382544" y="2104275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82544" y="2942779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82544" y="4151835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382544" y="4879478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20488" y="2010658"/>
            <a:ext cx="91440" cy="37678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20488" y="2487103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20488" y="3696159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720488" y="5335154"/>
            <a:ext cx="91440" cy="95098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5877272"/>
            <a:ext cx="9144000" cy="1035501"/>
            <a:chOff x="0" y="5877272"/>
            <a:chExt cx="9144000" cy="1035501"/>
          </a:xfrm>
        </p:grpSpPr>
        <p:sp>
          <p:nvSpPr>
            <p:cNvPr id="14" name="Rectangle 13"/>
            <p:cNvSpPr/>
            <p:nvPr/>
          </p:nvSpPr>
          <p:spPr>
            <a:xfrm>
              <a:off x="0" y="5921890"/>
              <a:ext cx="9144000" cy="936110"/>
            </a:xfrm>
            <a:prstGeom prst="rect">
              <a:avLst/>
            </a:prstGeom>
            <a:solidFill>
              <a:srgbClr val="2DAAF4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2089769" y="61376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Helvetica Neue Light"/>
                  <a:cs typeface="Helvetica Neue Light"/>
                </a:rPr>
                <a:t>politics</a:t>
              </a:r>
              <a:endPara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5400000">
              <a:off x="2831217" y="6034933"/>
              <a:ext cx="68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D1305A"/>
                  </a:solidFill>
                  <a:latin typeface="Helvetica Neue Light"/>
                  <a:cs typeface="Helvetica Neue Light"/>
                </a:rPr>
                <a:t>flood</a:t>
              </a:r>
              <a:endParaRPr lang="en-US" b="1" dirty="0">
                <a:solidFill>
                  <a:srgbClr val="D1305A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5400000">
              <a:off x="6071576" y="6034933"/>
              <a:ext cx="68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D1305A"/>
                  </a:solidFill>
                  <a:latin typeface="Helvetica Neue Light"/>
                  <a:cs typeface="Helvetica Neue Light"/>
                </a:rPr>
                <a:t>flood</a:t>
              </a:r>
              <a:endParaRPr lang="en-US" b="1" dirty="0">
                <a:solidFill>
                  <a:srgbClr val="D1305A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5400000">
              <a:off x="1878681" y="606065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Helvetica Neue Light"/>
                  <a:cs typeface="Helvetica Neue Light"/>
                </a:rPr>
                <a:t>show</a:t>
              </a:r>
              <a:endParaRPr lang="en-US" b="1" dirty="0">
                <a:solidFill>
                  <a:srgbClr val="0080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5400000">
              <a:off x="2305044" y="6210357"/>
              <a:ext cx="103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6A6A6"/>
                  </a:solidFill>
                  <a:latin typeface="Helvetica Neue Light"/>
                  <a:cs typeface="Helvetica Neue Light"/>
                </a:rPr>
                <a:t>personal</a:t>
              </a:r>
              <a:endParaRPr lang="en-US" b="1" dirty="0">
                <a:solidFill>
                  <a:srgbClr val="A6A6A6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6256192" y="6210357"/>
              <a:ext cx="103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Helvetica Neue Light"/>
                  <a:cs typeface="Helvetica Neue Light"/>
                </a:rPr>
                <a:t>personal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5400000">
              <a:off x="6616232" y="6210357"/>
              <a:ext cx="103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6A6A6"/>
                  </a:solidFill>
                  <a:latin typeface="Helvetica Neue Light"/>
                  <a:cs typeface="Helvetica Neue Light"/>
                </a:rPr>
                <a:t>personal</a:t>
              </a:r>
              <a:endParaRPr lang="en-US" b="1" dirty="0">
                <a:solidFill>
                  <a:srgbClr val="A6A6A6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7079688" y="6034933"/>
              <a:ext cx="68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D1305A"/>
                  </a:solidFill>
                  <a:latin typeface="Helvetica Neue Light"/>
                  <a:cs typeface="Helvetica Neue Light"/>
                </a:rPr>
                <a:t>flood</a:t>
              </a:r>
              <a:endParaRPr lang="en-US" b="1" dirty="0">
                <a:solidFill>
                  <a:srgbClr val="D1305A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15" y="6165304"/>
              <a:ext cx="198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Underlying </a:t>
              </a:r>
              <a:r>
                <a:rPr lang="en-US" dirty="0" smtClean="0">
                  <a:latin typeface="Helvetica Neue Light"/>
                  <a:cs typeface="Helvetica Neue Light"/>
                </a:rPr>
                <a:t>theme: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44" y="1628800"/>
            <a:ext cx="393700" cy="215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315874"/>
            <a:ext cx="853440" cy="16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>
          <a:xfrm>
            <a:off x="6588224" y="6021288"/>
            <a:ext cx="1738748" cy="792088"/>
          </a:xfrm>
          <a:prstGeom prst="roundRect">
            <a:avLst>
              <a:gd name="adj" fmla="val 0"/>
            </a:avLst>
          </a:prstGeom>
          <a:solidFill>
            <a:srgbClr val="2DAAF4">
              <a:alpha val="31000"/>
            </a:srgb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00" i="1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0" y="4769722"/>
            <a:ext cx="9144000" cy="27430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Vanilla PCA finds an “</a:t>
            </a:r>
            <a:r>
              <a:rPr lang="en-US" dirty="0" err="1" smtClean="0">
                <a:solidFill>
                  <a:srgbClr val="2DAAF4"/>
                </a:solidFill>
                <a:latin typeface="Helvetica Neue Light"/>
                <a:cs typeface="Helvetica Neue Light"/>
              </a:rPr>
              <a:t>EigenTweet</a:t>
            </a:r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”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81354" y="980728"/>
            <a:ext cx="8971166" cy="3763961"/>
          </a:xfrm>
        </p:spPr>
        <p:txBody>
          <a:bodyPr/>
          <a:lstStyle/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Q: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How to identify a potentially major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topic/trend? </a:t>
            </a: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A: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Find a vector that </a:t>
            </a:r>
            <a:r>
              <a:rPr lang="en-US" sz="21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closely </a:t>
            </a:r>
            <a:r>
              <a:rPr lang="en-US" sz="21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matches</a:t>
            </a:r>
            <a:r>
              <a:rPr lang="en-US" sz="2100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most tweets</a:t>
            </a: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dirty="0" err="1" smtClean="0">
                <a:solidFill>
                  <a:srgbClr val="000000"/>
                </a:solidFill>
                <a:latin typeface="Helvetica Neue Light"/>
                <a:cs typeface="Helvetica Neue Light"/>
              </a:rPr>
              <a:t>i.e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, a vector that </a:t>
            </a:r>
            <a:r>
              <a:rPr lang="en-US" sz="21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maximizes the sum of projections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(the match) </a:t>
            </a:r>
            <a:r>
              <a:rPr lang="en-US" sz="21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with each tweet</a:t>
            </a:r>
          </a:p>
          <a:p>
            <a:pPr algn="ctr"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algn="ctr">
              <a:buNone/>
            </a:pPr>
            <a:endParaRPr lang="en-US" sz="21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2258344" y="1791940"/>
            <a:ext cx="64008" cy="2637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1306392" y="3077404"/>
            <a:ext cx="64008" cy="66569"/>
          </a:xfrm>
          <a:prstGeom prst="rect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2152731" y="3077404"/>
            <a:ext cx="64008" cy="66569"/>
          </a:xfrm>
          <a:prstGeom prst="rect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3300027" y="3077404"/>
            <a:ext cx="64008" cy="66569"/>
          </a:xfrm>
          <a:prstGeom prst="rect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400" y="3033991"/>
            <a:ext cx="142240" cy="15113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136948" y="1916832"/>
            <a:ext cx="4011961" cy="2740879"/>
            <a:chOff x="1747828" y="2082913"/>
            <a:chExt cx="5635148" cy="3901006"/>
          </a:xfrm>
        </p:grpSpPr>
        <p:sp>
          <p:nvSpPr>
            <p:cNvPr id="45" name="Rectangle 44"/>
            <p:cNvSpPr/>
            <p:nvPr/>
          </p:nvSpPr>
          <p:spPr>
            <a:xfrm>
              <a:off x="1961188" y="2154674"/>
              <a:ext cx="91440" cy="3767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61188" y="2536022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61188" y="3191646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61188" y="3838651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61188" y="4486742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61188" y="5023494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53640" y="2154674"/>
              <a:ext cx="91440" cy="3767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3640" y="2248291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53640" y="3374526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53640" y="4400702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53640" y="5479170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39008" y="2154674"/>
              <a:ext cx="91440" cy="3767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39008" y="2248291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39008" y="3086795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39008" y="4295851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39008" y="5023494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24376" y="2154674"/>
              <a:ext cx="91440" cy="3767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24376" y="2631119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24376" y="3840175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24376" y="5479170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82152" y="2158138"/>
              <a:ext cx="91440" cy="3767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82152" y="3377990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82152" y="4299315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782152" y="5587485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72848" y="2158138"/>
              <a:ext cx="91440" cy="3767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72848" y="2251755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72848" y="3090259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072848" y="3842115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072848" y="4404166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72848" y="5770365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ouble Bracket 83"/>
            <p:cNvSpPr/>
            <p:nvPr/>
          </p:nvSpPr>
          <p:spPr>
            <a:xfrm>
              <a:off x="1747828" y="2082913"/>
              <a:ext cx="5635148" cy="3901006"/>
            </a:xfrm>
            <a:prstGeom prst="bracketPair">
              <a:avLst>
                <a:gd name="adj" fmla="val 3254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3690421"/>
              <a:ext cx="1625600" cy="190500"/>
            </a:xfrm>
            <a:prstGeom prst="rect">
              <a:avLst/>
            </a:prstGeom>
            <a:effectLst/>
          </p:spPr>
        </p:pic>
        <p:sp>
          <p:nvSpPr>
            <p:cNvPr id="86" name="Rectangle 85"/>
            <p:cNvSpPr/>
            <p:nvPr/>
          </p:nvSpPr>
          <p:spPr>
            <a:xfrm>
              <a:off x="6156176" y="2154674"/>
              <a:ext cx="91440" cy="3767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56176" y="2248291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56176" y="3086795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56176" y="4295851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156176" y="5023494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494120" y="2154674"/>
              <a:ext cx="91440" cy="3767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94120" y="2631119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94120" y="3840175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494120" y="5479170"/>
              <a:ext cx="91440" cy="95098"/>
            </a:xfrm>
            <a:prstGeom prst="rect">
              <a:avLst/>
            </a:prstGeom>
            <a:solidFill>
              <a:srgbClr val="3E3E3E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772816"/>
            <a:ext cx="9144000" cy="27430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45224"/>
            <a:ext cx="6945266" cy="1288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39954" y="274638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The problem with PCA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7908" y="1295400"/>
            <a:ext cx="8581292" cy="3763961"/>
          </a:xfrm>
        </p:spPr>
        <p:txBody>
          <a:bodyPr/>
          <a:lstStyle/>
          <a:p>
            <a:endParaRPr lang="en-US" sz="2100" dirty="0" smtClean="0">
              <a:latin typeface="Helvetica Neue Light"/>
              <a:cs typeface="Helvetica Neue Light"/>
            </a:endParaRPr>
          </a:p>
          <a:p>
            <a:r>
              <a:rPr lang="en-US" sz="2100" b="1" dirty="0" smtClean="0">
                <a:solidFill>
                  <a:srgbClr val="9E2646"/>
                </a:solidFill>
                <a:latin typeface="Helvetica Neue Light"/>
                <a:cs typeface="Helvetica Neue Light"/>
              </a:rPr>
              <a:t>Top Eigenvector will be super dense!</a:t>
            </a: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endParaRPr lang="en-US" sz="2100" dirty="0" smtClean="0">
              <a:latin typeface="Helvetica Neue Light"/>
              <a:cs typeface="Helvetica Neue Light"/>
            </a:endParaRPr>
          </a:p>
          <a:p>
            <a:r>
              <a:rPr lang="en-US" sz="2100" b="1" dirty="0" smtClean="0">
                <a:latin typeface="Helvetica Neue Light"/>
                <a:cs typeface="Helvetica Neue Light"/>
              </a:rPr>
              <a:t>We want </a:t>
            </a:r>
            <a:r>
              <a:rPr lang="en-US" sz="21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sparse</a:t>
            </a:r>
            <a:endParaRPr lang="en-US" sz="2100" b="1" dirty="0" smtClean="0">
              <a:solidFill>
                <a:srgbClr val="D1305A"/>
              </a:solidFill>
              <a:latin typeface="Helvetica Neue Light"/>
              <a:cs typeface="Helvetica Neue Light"/>
            </a:endParaRPr>
          </a:p>
          <a:p>
            <a:pPr>
              <a:buNone/>
            </a:pPr>
            <a:r>
              <a:rPr lang="en-US" sz="2100" b="1" dirty="0" smtClean="0">
                <a:latin typeface="Helvetica Neue Light"/>
                <a:cs typeface="Helvetica Neue Light"/>
              </a:rPr>
              <a:t>					Sparse = </a:t>
            </a:r>
            <a:r>
              <a:rPr lang="en-US" sz="21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Interpretable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52234" y="1340768"/>
            <a:ext cx="1143000" cy="3785651"/>
          </a:xfrm>
          <a:prstGeom prst="rect">
            <a:avLst/>
          </a:prstGeom>
          <a:solidFill>
            <a:srgbClr val="2DAAF4">
              <a:alpha val="20000"/>
            </a:srgbClr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Strong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Communities </a:t>
            </a:r>
            <a:endParaRPr lang="en-US" sz="1200" b="1" dirty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Japan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Morning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Deals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Engage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Uprising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Protest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Elections</a:t>
            </a:r>
          </a:p>
          <a:p>
            <a:pPr algn="ctr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teachers 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Summer</a:t>
            </a:r>
          </a:p>
          <a:p>
            <a:pPr algn="ctr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 support </a:t>
            </a:r>
          </a:p>
          <a:p>
            <a:pPr algn="ctr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Schools</a:t>
            </a:r>
          </a:p>
          <a:p>
            <a:pPr algn="ctr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.</a:t>
            </a:r>
          </a:p>
          <a:p>
            <a:pPr algn="ctr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.</a:t>
            </a:r>
          </a:p>
          <a:p>
            <a:pPr algn="ctr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.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Crisis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Earthquake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IMF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banks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3438" y="3308791"/>
            <a:ext cx="3518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Helvetica Neue Light"/>
                <a:cs typeface="Helvetica Neue Light"/>
              </a:rPr>
              <a:t>Dense =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Helvetica Neue Light"/>
                <a:cs typeface="Helvetica Neue Light"/>
              </a:rPr>
              <a:t>A tweet with thousands of words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Helvetica Neue Light"/>
                <a:cs typeface="Helvetica Neue Light"/>
              </a:rPr>
              <a:t>(makes no sense)</a:t>
            </a:r>
          </a:p>
          <a:p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234" y="1340768"/>
            <a:ext cx="689134" cy="3785651"/>
          </a:xfrm>
          <a:prstGeom prst="rect">
            <a:avLst/>
          </a:prstGeom>
          <a:solidFill>
            <a:srgbClr val="2DAAF4">
              <a:alpha val="20000"/>
            </a:srgbClr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6C6C6C"/>
                </a:solidFill>
                <a:latin typeface="Helvetica Neue Light"/>
                <a:cs typeface="Helvetica Neue Light"/>
              </a:rPr>
              <a:t>0.1</a:t>
            </a:r>
          </a:p>
          <a:p>
            <a:pPr algn="ctr"/>
            <a:r>
              <a:rPr lang="en-US" sz="1200" b="1" dirty="0" smtClean="0">
                <a:solidFill>
                  <a:srgbClr val="6C6C6C"/>
                </a:solidFill>
                <a:latin typeface="Helvetica Neue Light"/>
                <a:cs typeface="Helvetica Neue Light"/>
              </a:rPr>
              <a:t>0.02</a:t>
            </a:r>
          </a:p>
          <a:p>
            <a:pPr algn="ctr"/>
            <a:r>
              <a:rPr lang="en-US" sz="1200" b="1" dirty="0" smtClean="0">
                <a:solidFill>
                  <a:srgbClr val="6C6C6C"/>
                </a:solidFill>
                <a:latin typeface="Helvetica Neue Light"/>
                <a:cs typeface="Helvetica Neue Light"/>
              </a:rPr>
              <a:t>.</a:t>
            </a:r>
          </a:p>
          <a:p>
            <a:pPr algn="ctr"/>
            <a:r>
              <a:rPr lang="en-US" sz="1200" b="1" dirty="0" smtClean="0">
                <a:solidFill>
                  <a:srgbClr val="6C6C6C"/>
                </a:solidFill>
                <a:latin typeface="Helvetica Neue Light"/>
                <a:cs typeface="Helvetica Neue Light"/>
              </a:rPr>
              <a:t>.</a:t>
            </a:r>
          </a:p>
          <a:p>
            <a:pPr algn="ctr"/>
            <a:r>
              <a:rPr lang="en-US" sz="1200" b="1" dirty="0" smtClean="0">
                <a:solidFill>
                  <a:srgbClr val="6C6C6C"/>
                </a:solidFill>
                <a:latin typeface="Helvetica Neue Light"/>
                <a:cs typeface="Helvetica Neue Light"/>
              </a:rPr>
              <a:t>.</a:t>
            </a: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endParaRPr lang="en-US" sz="1200" b="1" dirty="0" smtClean="0">
              <a:solidFill>
                <a:srgbClr val="6C6C6C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b="1" dirty="0" smtClean="0">
                <a:solidFill>
                  <a:srgbClr val="6C6C6C"/>
                </a:solidFill>
                <a:latin typeface="Helvetica Neue Light"/>
                <a:cs typeface="Helvetica Neue Light"/>
              </a:rPr>
              <a:t>0.001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9599" y="5759181"/>
            <a:ext cx="764769" cy="830997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0.75</a:t>
            </a:r>
          </a:p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0.49</a:t>
            </a:r>
          </a:p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0.23</a:t>
            </a:r>
          </a:p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0.31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52233" y="5759181"/>
            <a:ext cx="1143001" cy="830997"/>
          </a:xfrm>
          <a:prstGeom prst="rect">
            <a:avLst/>
          </a:prstGeom>
          <a:solidFill>
            <a:srgbClr val="3E3E3E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Strong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Earthquake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Japan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Morning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399505"/>
            <a:ext cx="9144000" cy="45719"/>
          </a:xfrm>
          <a:prstGeom prst="rect">
            <a:avLst/>
          </a:prstGeom>
          <a:solidFill>
            <a:srgbClr val="3E3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9" grpId="0" animBg="1"/>
      <p:bldP spid="7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39954" y="274638"/>
            <a:ext cx="8864092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Sparse PCA</a:t>
            </a:r>
            <a:endParaRPr lang="en-US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700" dirty="0" smtClean="0">
              <a:latin typeface="Helvetica Neue Light"/>
              <a:cs typeface="Helvetica Neue Light"/>
            </a:endParaRPr>
          </a:p>
          <a:p>
            <a:endParaRPr lang="en-US" sz="1700" dirty="0">
              <a:latin typeface="Helvetica Neue Light"/>
              <a:cs typeface="Helvetica Neue Light"/>
            </a:endParaRPr>
          </a:p>
          <a:p>
            <a:endParaRPr lang="en-US" sz="17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17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17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17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17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17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17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1700" b="1" dirty="0" smtClean="0">
                <a:latin typeface="Helvetica Neue Light"/>
                <a:cs typeface="Helvetica Neue Light"/>
              </a:rPr>
              <a:t>Algorithms</a:t>
            </a:r>
            <a:r>
              <a:rPr lang="en-US" sz="1700" b="1" dirty="0">
                <a:latin typeface="Helvetica Neue Light"/>
                <a:cs typeface="Helvetica Neue Light"/>
              </a:rPr>
              <a:t>:</a:t>
            </a:r>
            <a:r>
              <a:rPr lang="en-US" sz="1700" dirty="0">
                <a:latin typeface="Helvetica Neue Light"/>
                <a:cs typeface="Helvetica Neue Light"/>
              </a:rPr>
              <a:t> </a:t>
            </a:r>
            <a:endParaRPr lang="en-US" sz="17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1700" dirty="0" smtClean="0">
                <a:latin typeface="Helvetica Neue Light"/>
                <a:cs typeface="Helvetica Neue Light"/>
              </a:rPr>
              <a:t>Kaiser </a:t>
            </a:r>
            <a:r>
              <a:rPr lang="en-US" sz="1700" dirty="0">
                <a:latin typeface="Helvetica Neue Light"/>
                <a:cs typeface="Helvetica Neue Light"/>
              </a:rPr>
              <a:t>1958, </a:t>
            </a:r>
            <a:r>
              <a:rPr lang="en-US" sz="1700" dirty="0" err="1">
                <a:latin typeface="Helvetica Neue Light"/>
                <a:cs typeface="Helvetica Neue Light"/>
              </a:rPr>
              <a:t>Jolliffe</a:t>
            </a:r>
            <a:r>
              <a:rPr lang="en-US" sz="1700" dirty="0">
                <a:latin typeface="Helvetica Neue Light"/>
                <a:cs typeface="Helvetica Neue Light"/>
              </a:rPr>
              <a:t> 1995, </a:t>
            </a:r>
            <a:r>
              <a:rPr lang="en-US" sz="1700" dirty="0" err="1">
                <a:latin typeface="Helvetica Neue Light"/>
                <a:cs typeface="Helvetica Neue Light"/>
              </a:rPr>
              <a:t>Jolliffe</a:t>
            </a:r>
            <a:r>
              <a:rPr lang="en-US" sz="1700" dirty="0">
                <a:latin typeface="Helvetica Neue Light"/>
                <a:cs typeface="Helvetica Neue Light"/>
              </a:rPr>
              <a:t> et al. 2003, Zhou et al. </a:t>
            </a:r>
            <a:r>
              <a:rPr lang="en-US" sz="1700" dirty="0" smtClean="0">
                <a:latin typeface="Helvetica Neue Light"/>
                <a:cs typeface="Helvetica Neue Light"/>
              </a:rPr>
              <a:t>2006</a:t>
            </a:r>
            <a:r>
              <a:rPr lang="en-US" sz="1700" dirty="0">
                <a:latin typeface="Helvetica Neue Light"/>
                <a:cs typeface="Helvetica Neue Light"/>
              </a:rPr>
              <a:t>, </a:t>
            </a:r>
            <a:r>
              <a:rPr lang="en-US" sz="1700" dirty="0" err="1">
                <a:latin typeface="Helvetica Neue Light"/>
                <a:cs typeface="Helvetica Neue Light"/>
              </a:rPr>
              <a:t>Moghaddam</a:t>
            </a:r>
            <a:r>
              <a:rPr lang="en-US" sz="1700" dirty="0">
                <a:latin typeface="Helvetica Neue Light"/>
                <a:cs typeface="Helvetica Neue Light"/>
              </a:rPr>
              <a:t> et al. 2006, </a:t>
            </a:r>
            <a:r>
              <a:rPr lang="en-US" sz="1700" dirty="0" err="1">
                <a:latin typeface="Helvetica Neue Light"/>
                <a:cs typeface="Helvetica Neue Light"/>
              </a:rPr>
              <a:t>Sriperumbudur</a:t>
            </a:r>
            <a:r>
              <a:rPr lang="en-US" sz="1700" dirty="0">
                <a:latin typeface="Helvetica Neue Light"/>
                <a:cs typeface="Helvetica Neue Light"/>
              </a:rPr>
              <a:t> et al. 2007, </a:t>
            </a:r>
            <a:r>
              <a:rPr lang="en-US" sz="1700" dirty="0" err="1">
                <a:latin typeface="Helvetica Neue Light"/>
                <a:cs typeface="Helvetica Neue Light"/>
              </a:rPr>
              <a:t>Shen</a:t>
            </a:r>
            <a:r>
              <a:rPr lang="en-US" sz="1700" dirty="0">
                <a:latin typeface="Helvetica Neue Light"/>
                <a:cs typeface="Helvetica Neue Light"/>
              </a:rPr>
              <a:t> and </a:t>
            </a:r>
            <a:r>
              <a:rPr lang="en-US" sz="1700" dirty="0" smtClean="0">
                <a:latin typeface="Helvetica Neue Light"/>
                <a:cs typeface="Helvetica Neue Light"/>
              </a:rPr>
              <a:t>Huang </a:t>
            </a:r>
            <a:r>
              <a:rPr lang="en-US" sz="1700" dirty="0">
                <a:latin typeface="Helvetica Neue Light"/>
                <a:cs typeface="Helvetica Neue Light"/>
              </a:rPr>
              <a:t>2008, </a:t>
            </a:r>
            <a:r>
              <a:rPr lang="en-US" sz="1700" dirty="0" err="1">
                <a:latin typeface="Helvetica Neue Light"/>
                <a:cs typeface="Helvetica Neue Light"/>
              </a:rPr>
              <a:t>d'Aspermont</a:t>
            </a:r>
            <a:r>
              <a:rPr lang="en-US" sz="1700" dirty="0">
                <a:latin typeface="Helvetica Neue Light"/>
                <a:cs typeface="Helvetica Neue Light"/>
              </a:rPr>
              <a:t> et al. 2007, </a:t>
            </a:r>
            <a:r>
              <a:rPr lang="en-US" sz="1700" dirty="0" err="1">
                <a:latin typeface="Helvetica Neue Light"/>
                <a:cs typeface="Helvetica Neue Light"/>
              </a:rPr>
              <a:t>d'Aspermont</a:t>
            </a:r>
            <a:r>
              <a:rPr lang="en-US" sz="1700" dirty="0">
                <a:latin typeface="Helvetica Neue Light"/>
                <a:cs typeface="Helvetica Neue Light"/>
              </a:rPr>
              <a:t> et al. 2008, </a:t>
            </a:r>
            <a:r>
              <a:rPr lang="en-US" sz="1700" dirty="0" smtClean="0">
                <a:latin typeface="Helvetica Neue Light"/>
                <a:cs typeface="Helvetica Neue Light"/>
              </a:rPr>
              <a:t>Yuan </a:t>
            </a:r>
            <a:r>
              <a:rPr lang="en-US" sz="1700" dirty="0">
                <a:latin typeface="Helvetica Neue Light"/>
                <a:cs typeface="Helvetica Neue Light"/>
              </a:rPr>
              <a:t>and Zhang 2011</a:t>
            </a:r>
            <a:r>
              <a:rPr lang="en-US" sz="1700" dirty="0" smtClean="0">
                <a:latin typeface="Helvetica Neue Light"/>
                <a:cs typeface="Helvetica Neue Light"/>
              </a:rPr>
              <a:t>, Ma 2011, </a:t>
            </a:r>
            <a:r>
              <a:rPr lang="en-US" sz="1700" dirty="0">
                <a:latin typeface="Helvetica Neue Light"/>
                <a:cs typeface="Helvetica Neue Light"/>
              </a:rPr>
              <a:t>Zhang et al. </a:t>
            </a:r>
            <a:r>
              <a:rPr lang="en-US" sz="1700" dirty="0" smtClean="0">
                <a:latin typeface="Helvetica Neue Light"/>
                <a:cs typeface="Helvetica Neue Light"/>
              </a:rPr>
              <a:t>2012</a:t>
            </a:r>
            <a:r>
              <a:rPr lang="en-US" sz="1700" dirty="0">
                <a:latin typeface="Helvetica Neue Light"/>
                <a:cs typeface="Helvetica Neue Light"/>
              </a:rPr>
              <a:t/>
            </a:r>
            <a:br>
              <a:rPr lang="en-US" sz="1700" dirty="0">
                <a:latin typeface="Helvetica Neue Light"/>
                <a:cs typeface="Helvetica Neue Light"/>
              </a:rPr>
            </a:br>
            <a:r>
              <a:rPr lang="en-US" sz="1700" dirty="0" err="1" smtClean="0">
                <a:latin typeface="Helvetica Neue Light"/>
                <a:cs typeface="Helvetica Neue Light"/>
              </a:rPr>
              <a:t>Asteris</a:t>
            </a:r>
            <a:r>
              <a:rPr lang="en-US" sz="1700" dirty="0" smtClean="0">
                <a:latin typeface="Helvetica Neue Light"/>
                <a:cs typeface="Helvetica Neue Light"/>
              </a:rPr>
              <a:t> </a:t>
            </a:r>
            <a:r>
              <a:rPr lang="en-US" sz="1700" dirty="0" err="1" smtClean="0">
                <a:latin typeface="Helvetica Neue Light"/>
                <a:cs typeface="Helvetica Neue Light"/>
              </a:rPr>
              <a:t>Papailiopoulos</a:t>
            </a:r>
            <a:r>
              <a:rPr lang="en-US" sz="1700" dirty="0" smtClean="0">
                <a:latin typeface="Helvetica Neue Light"/>
                <a:cs typeface="Helvetica Neue Light"/>
              </a:rPr>
              <a:t> </a:t>
            </a:r>
            <a:r>
              <a:rPr lang="en-US" sz="1700" dirty="0" err="1" smtClean="0">
                <a:latin typeface="Helvetica Neue Light"/>
                <a:cs typeface="Helvetica Neue Light"/>
              </a:rPr>
              <a:t>Karystinos</a:t>
            </a:r>
            <a:r>
              <a:rPr lang="en-US" sz="1700" dirty="0" smtClean="0">
                <a:latin typeface="Helvetica Neue Light"/>
                <a:cs typeface="Helvetica Neue Light"/>
              </a:rPr>
              <a:t> 2011</a:t>
            </a:r>
          </a:p>
          <a:p>
            <a:pPr marL="0" indent="0">
              <a:buNone/>
            </a:pPr>
            <a:endParaRPr lang="en-US" sz="1700" b="1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1700" b="1" dirty="0" smtClean="0">
                <a:latin typeface="Helvetica Neue Light"/>
                <a:cs typeface="Helvetica Neue Light"/>
              </a:rPr>
              <a:t>Few </a:t>
            </a:r>
            <a:r>
              <a:rPr lang="en-US" sz="1700" b="1" dirty="0" smtClean="0">
                <a:latin typeface="Helvetica Neue Light"/>
                <a:cs typeface="Helvetica Neue Light"/>
              </a:rPr>
              <a:t>model based </a:t>
            </a:r>
            <a:r>
              <a:rPr lang="en-US" sz="1700" b="1" dirty="0" smtClean="0">
                <a:latin typeface="Helvetica Neue Light"/>
                <a:cs typeface="Helvetica Neue Light"/>
              </a:rPr>
              <a:t>approximation/statistical guarantees:</a:t>
            </a:r>
          </a:p>
          <a:p>
            <a:pPr marL="0" indent="0">
              <a:buNone/>
            </a:pPr>
            <a:r>
              <a:rPr lang="en-US" sz="1700" b="1" dirty="0">
                <a:latin typeface="Helvetica Neue Light"/>
                <a:cs typeface="Helvetica Neue Light"/>
              </a:rPr>
              <a:t>[</a:t>
            </a:r>
            <a:r>
              <a:rPr lang="en-US" sz="1700" b="1" dirty="0" err="1" smtClean="0">
                <a:latin typeface="Helvetica Neue Light"/>
                <a:cs typeface="Helvetica Neue Light"/>
              </a:rPr>
              <a:t>Amini</a:t>
            </a:r>
            <a:r>
              <a:rPr lang="en-US" sz="1700" b="1" dirty="0" smtClean="0">
                <a:latin typeface="Helvetica Neue Light"/>
                <a:cs typeface="Helvetica Neue Light"/>
              </a:rPr>
              <a:t> </a:t>
            </a:r>
            <a:r>
              <a:rPr lang="en-US" sz="1700" b="1" dirty="0">
                <a:latin typeface="Helvetica Neue Light"/>
                <a:cs typeface="Helvetica Neue Light"/>
              </a:rPr>
              <a:t>&amp; Wainwright 2008, Yuan </a:t>
            </a:r>
            <a:r>
              <a:rPr lang="en-US" sz="1700" b="1" dirty="0" smtClean="0">
                <a:latin typeface="Helvetica Neue Light"/>
                <a:cs typeface="Helvetica Neue Light"/>
              </a:rPr>
              <a:t>&amp; </a:t>
            </a:r>
            <a:r>
              <a:rPr lang="en-US" sz="1700" b="1" dirty="0">
                <a:latin typeface="Helvetica Neue Light"/>
                <a:cs typeface="Helvetica Neue Light"/>
              </a:rPr>
              <a:t>Zhang 2011, </a:t>
            </a:r>
            <a:r>
              <a:rPr lang="en-US" sz="1700" b="1" dirty="0" smtClean="0">
                <a:latin typeface="Helvetica Neue Light"/>
                <a:cs typeface="Helvetica Neue Light"/>
              </a:rPr>
              <a:t>Ma 2011, </a:t>
            </a:r>
            <a:r>
              <a:rPr lang="en-US" sz="1700" b="1" dirty="0" err="1" smtClean="0">
                <a:latin typeface="Helvetica Neue Light"/>
                <a:cs typeface="Helvetica Neue Light"/>
              </a:rPr>
              <a:t>d’Aspermont</a:t>
            </a:r>
            <a:r>
              <a:rPr lang="en-US" sz="1700" b="1" dirty="0" smtClean="0">
                <a:latin typeface="Helvetica Neue Light"/>
                <a:cs typeface="Helvetica Neue Light"/>
              </a:rPr>
              <a:t> </a:t>
            </a:r>
            <a:r>
              <a:rPr lang="en-US" sz="1700" b="1" dirty="0">
                <a:latin typeface="Helvetica Neue Light"/>
                <a:cs typeface="Helvetica Neue Light"/>
              </a:rPr>
              <a:t>et al. </a:t>
            </a:r>
            <a:r>
              <a:rPr lang="en-US" sz="1700" b="1" dirty="0" smtClean="0">
                <a:latin typeface="Helvetica Neue Light"/>
                <a:cs typeface="Helvetica Neue Light"/>
              </a:rPr>
              <a:t>2012]</a:t>
            </a:r>
            <a:endParaRPr lang="en-US" sz="1700" b="1" dirty="0">
              <a:latin typeface="Helvetica Neue Light"/>
              <a:cs typeface="Helvetica Neue Ligh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31640" y="3356992"/>
            <a:ext cx="6043246" cy="929639"/>
          </a:xfrm>
          <a:prstGeom prst="roundRect">
            <a:avLst>
              <a:gd name="adj" fmla="val 0"/>
            </a:avLst>
          </a:prstGeom>
          <a:solidFill>
            <a:srgbClr val="3E3E3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Sparse PCA is NP-Hard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rgbClr val="D1305A"/>
                </a:solidFill>
                <a:latin typeface="Helvetica Neue Light"/>
                <a:cs typeface="Helvetica Neue Light"/>
              </a:rPr>
              <a:t> </a:t>
            </a:r>
            <a:r>
              <a:rPr lang="en-US" sz="21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[</a:t>
            </a:r>
            <a:r>
              <a:rPr lang="en-US" sz="21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Natarajan</a:t>
            </a:r>
            <a:r>
              <a:rPr lang="en-US" sz="21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et al.] [</a:t>
            </a:r>
            <a:r>
              <a:rPr lang="en-US" sz="2100" dirty="0" err="1" smtClean="0">
                <a:latin typeface="Helvetica Neue Light"/>
                <a:cs typeface="Helvetica Neue Light"/>
              </a:rPr>
              <a:t>Moghaddam</a:t>
            </a:r>
            <a:r>
              <a:rPr lang="en-US" sz="21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et. Al]</a:t>
            </a:r>
            <a:endParaRPr lang="en-US" sz="2100" i="1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112568" cy="958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512168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100" dirty="0" smtClean="0">
                <a:solidFill>
                  <a:srgbClr val="2DAAF4"/>
                </a:solidFill>
                <a:latin typeface="Helvetica Neue Light"/>
                <a:cs typeface="Helvetica Neue Light"/>
              </a:rPr>
              <a:t>Our Contributions</a:t>
            </a:r>
            <a:endParaRPr lang="en-US" sz="4100" dirty="0">
              <a:solidFill>
                <a:srgbClr val="2DAAF4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024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21850</TotalTime>
  <Words>2644</Words>
  <Application>Microsoft Macintosh PowerPoint</Application>
  <PresentationFormat>Letter Paper (8.5x11 in)</PresentationFormat>
  <Paragraphs>466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Sparse PCA  through Low-rank Approximations</vt:lpstr>
      <vt:lpstr>Overview: PCA and Sparse PCA</vt:lpstr>
      <vt:lpstr>Sparse PCA  explained on Tweet Analysis</vt:lpstr>
      <vt:lpstr>Modeling a Tweet</vt:lpstr>
      <vt:lpstr>Data Sample Matrix</vt:lpstr>
      <vt:lpstr>Vanilla PCA finds an “EigenTweet”</vt:lpstr>
      <vt:lpstr>The problem with PCA</vt:lpstr>
      <vt:lpstr>Sparse PCA</vt:lpstr>
      <vt:lpstr>Our Contributions</vt:lpstr>
      <vt:lpstr>Our Result</vt:lpstr>
      <vt:lpstr>Corollaries</vt:lpstr>
      <vt:lpstr>Word Elimination</vt:lpstr>
      <vt:lpstr>The Algorithm</vt:lpstr>
      <vt:lpstr>Our sparse PCA algorithm:  </vt:lpstr>
      <vt:lpstr>How it works</vt:lpstr>
      <vt:lpstr>Rank-2 Approximation</vt:lpstr>
      <vt:lpstr>A 2-dimensional problem</vt:lpstr>
      <vt:lpstr>The Spannogram</vt:lpstr>
      <vt:lpstr>Our algorithm:  </vt:lpstr>
      <vt:lpstr>Word Elimination</vt:lpstr>
      <vt:lpstr>Experiments</vt:lpstr>
      <vt:lpstr>Experiments</vt:lpstr>
      <vt:lpstr>Experiment:  May 10, 2011</vt:lpstr>
      <vt:lpstr>Conclusions</vt:lpstr>
      <vt:lpstr>the end</vt:lpstr>
    </vt:vector>
  </TitlesOfParts>
  <Company>Technical University of Crete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Anadim</dc:creator>
  <cp:lastModifiedBy>anadim</cp:lastModifiedBy>
  <cp:revision>1012</cp:revision>
  <cp:lastPrinted>2013-06-14T00:36:29Z</cp:lastPrinted>
  <dcterms:created xsi:type="dcterms:W3CDTF">2012-04-30T15:27:04Z</dcterms:created>
  <dcterms:modified xsi:type="dcterms:W3CDTF">2013-06-17T20:15:00Z</dcterms:modified>
</cp:coreProperties>
</file>