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Default Extension="pdf" ContentType="application/pdf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27"/>
  </p:notesMasterIdLst>
  <p:handoutMasterIdLst>
    <p:handoutMasterId r:id="rId28"/>
  </p:handoutMasterIdLst>
  <p:sldIdLst>
    <p:sldId id="258" r:id="rId2"/>
    <p:sldId id="278" r:id="rId3"/>
    <p:sldId id="259" r:id="rId4"/>
    <p:sldId id="279" r:id="rId5"/>
    <p:sldId id="272" r:id="rId6"/>
    <p:sldId id="274" r:id="rId7"/>
    <p:sldId id="280" r:id="rId8"/>
    <p:sldId id="275" r:id="rId9"/>
    <p:sldId id="273" r:id="rId10"/>
    <p:sldId id="283" r:id="rId11"/>
    <p:sldId id="276" r:id="rId12"/>
    <p:sldId id="284" r:id="rId13"/>
    <p:sldId id="282" r:id="rId14"/>
    <p:sldId id="277" r:id="rId15"/>
    <p:sldId id="285" r:id="rId16"/>
    <p:sldId id="28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6" r:id="rId25"/>
    <p:sldId id="297" r:id="rId26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6C6C6C"/>
    <a:srgbClr val="E1FCFF"/>
    <a:srgbClr val="D1305A"/>
    <a:srgbClr val="9E2646"/>
    <a:srgbClr val="A3A3A3"/>
    <a:srgbClr val="62A7FF"/>
    <a:srgbClr val="2DAAF4"/>
    <a:srgbClr val="E64EA1"/>
    <a:srgbClr val="AA3A76"/>
    <a:srgbClr val="AD6FA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9" d="100"/>
          <a:sy n="119" d="100"/>
        </p:scale>
        <p:origin x="-3984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9B5-BB49-2940-B173-B22ABAE5FA67}" type="datetime1">
              <a:rPr lang="en-US" smtClean="0"/>
              <a:pPr/>
              <a:t>7/31/11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5FCA6-891D-F448-8091-1872F1CBB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D82D8-034D-8D41-954F-3B34A2E5F8F0}" type="datetime1">
              <a:rPr lang="en-US" smtClean="0"/>
              <a:pPr/>
              <a:t>7/31/11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03ED-34BE-A34E-8C11-FA7D49C9E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df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df"/><Relationship Id="rId4" Type="http://schemas.openxmlformats.org/officeDocument/2006/relationships/image" Target="../media/image15.png"/><Relationship Id="rId5" Type="http://schemas.openxmlformats.org/officeDocument/2006/relationships/image" Target="../media/image16.pdf"/><Relationship Id="rId6" Type="http://schemas.openxmlformats.org/officeDocument/2006/relationships/image" Target="../media/image17.png"/><Relationship Id="rId7" Type="http://schemas.openxmlformats.org/officeDocument/2006/relationships/image" Target="../media/image18.pdf"/><Relationship Id="rId8" Type="http://schemas.openxmlformats.org/officeDocument/2006/relationships/image" Target="../media/image19.png"/><Relationship Id="rId9" Type="http://schemas.openxmlformats.org/officeDocument/2006/relationships/image" Target="../media/image20.pdf"/><Relationship Id="rId10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df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df"/><Relationship Id="rId4" Type="http://schemas.openxmlformats.org/officeDocument/2006/relationships/image" Target="../media/image25.png"/><Relationship Id="rId5" Type="http://schemas.openxmlformats.org/officeDocument/2006/relationships/image" Target="../media/image26.pdf"/><Relationship Id="rId6" Type="http://schemas.openxmlformats.org/officeDocument/2006/relationships/image" Target="../media/image27.png"/><Relationship Id="rId7" Type="http://schemas.openxmlformats.org/officeDocument/2006/relationships/image" Target="../media/image28.pdf"/><Relationship Id="rId8" Type="http://schemas.openxmlformats.org/officeDocument/2006/relationships/image" Target="../media/image29.png"/><Relationship Id="rId9" Type="http://schemas.openxmlformats.org/officeDocument/2006/relationships/image" Target="../media/image30.pdf"/><Relationship Id="rId10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4" Type="http://schemas.openxmlformats.org/officeDocument/2006/relationships/image" Target="../media/image35.png"/><Relationship Id="rId5" Type="http://schemas.openxmlformats.org/officeDocument/2006/relationships/image" Target="../media/image36.pdf"/><Relationship Id="rId6" Type="http://schemas.openxmlformats.org/officeDocument/2006/relationships/image" Target="../media/image37.png"/><Relationship Id="rId7" Type="http://schemas.openxmlformats.org/officeDocument/2006/relationships/image" Target="../media/image38.pdf"/><Relationship Id="rId8" Type="http://schemas.openxmlformats.org/officeDocument/2006/relationships/image" Target="../media/image39.png"/><Relationship Id="rId9" Type="http://schemas.openxmlformats.org/officeDocument/2006/relationships/image" Target="../media/image40.pdf"/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4" Type="http://schemas.openxmlformats.org/officeDocument/2006/relationships/image" Target="../media/image43.png"/><Relationship Id="rId5" Type="http://schemas.openxmlformats.org/officeDocument/2006/relationships/image" Target="../media/image44.pdf"/><Relationship Id="rId6" Type="http://schemas.openxmlformats.org/officeDocument/2006/relationships/image" Target="../media/image45.png"/><Relationship Id="rId7" Type="http://schemas.openxmlformats.org/officeDocument/2006/relationships/image" Target="../media/image46.pdf"/><Relationship Id="rId8" Type="http://schemas.openxmlformats.org/officeDocument/2006/relationships/image" Target="../media/image47.png"/><Relationship Id="rId9" Type="http://schemas.openxmlformats.org/officeDocument/2006/relationships/image" Target="../media/image38.pdf"/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4" Type="http://schemas.openxmlformats.org/officeDocument/2006/relationships/image" Target="../media/image49.png"/><Relationship Id="rId5" Type="http://schemas.openxmlformats.org/officeDocument/2006/relationships/image" Target="../media/image50.pdf"/><Relationship Id="rId6" Type="http://schemas.openxmlformats.org/officeDocument/2006/relationships/image" Target="../media/image51.png"/><Relationship Id="rId7" Type="http://schemas.openxmlformats.org/officeDocument/2006/relationships/image" Target="../media/image46.pdf"/><Relationship Id="rId8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df"/><Relationship Id="rId4" Type="http://schemas.openxmlformats.org/officeDocument/2006/relationships/image" Target="../media/image53.png"/><Relationship Id="rId5" Type="http://schemas.openxmlformats.org/officeDocument/2006/relationships/image" Target="../media/image54.pdf"/><Relationship Id="rId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df"/><Relationship Id="rId4" Type="http://schemas.openxmlformats.org/officeDocument/2006/relationships/image" Target="../media/image55.png"/><Relationship Id="rId5" Type="http://schemas.openxmlformats.org/officeDocument/2006/relationships/image" Target="../media/image56.pdf"/><Relationship Id="rId6" Type="http://schemas.openxmlformats.org/officeDocument/2006/relationships/image" Target="../media/image57.png"/><Relationship Id="rId7" Type="http://schemas.openxmlformats.org/officeDocument/2006/relationships/image" Target="../media/image58.pdf"/><Relationship Id="rId8" Type="http://schemas.openxmlformats.org/officeDocument/2006/relationships/image" Target="../media/image59.png"/><Relationship Id="rId9" Type="http://schemas.openxmlformats.org/officeDocument/2006/relationships/image" Target="../media/image60.pdf"/><Relationship Id="rId1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df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df"/><Relationship Id="rId4" Type="http://schemas.openxmlformats.org/officeDocument/2006/relationships/image" Target="../media/image63.png"/><Relationship Id="rId5" Type="http://schemas.openxmlformats.org/officeDocument/2006/relationships/image" Target="../media/image64.pdf"/><Relationship Id="rId6" Type="http://schemas.openxmlformats.org/officeDocument/2006/relationships/image" Target="../media/image65.png"/><Relationship Id="rId7" Type="http://schemas.openxmlformats.org/officeDocument/2006/relationships/image" Target="../media/image66.pdf"/><Relationship Id="rId8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df"/><Relationship Id="rId4" Type="http://schemas.openxmlformats.org/officeDocument/2006/relationships/image" Target="../media/image69.png"/><Relationship Id="rId5" Type="http://schemas.openxmlformats.org/officeDocument/2006/relationships/image" Target="../media/image70.pdf"/><Relationship Id="rId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5" Type="http://schemas.openxmlformats.org/officeDocument/2006/relationships/image" Target="../media/image3.pd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df"/><Relationship Id="rId12" Type="http://schemas.openxmlformats.org/officeDocument/2006/relationships/image" Target="../media/image11.png"/><Relationship Id="rId13" Type="http://schemas.openxmlformats.org/officeDocument/2006/relationships/image" Target="../media/image1.pdf"/><Relationship Id="rId14" Type="http://schemas.openxmlformats.org/officeDocument/2006/relationships/image" Target="../media/image2.png"/><Relationship Id="rId15" Type="http://schemas.openxmlformats.org/officeDocument/2006/relationships/image" Target="../media/image3.pdf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df"/><Relationship Id="rId4" Type="http://schemas.openxmlformats.org/officeDocument/2006/relationships/image" Target="../media/image6.png"/><Relationship Id="rId5" Type="http://schemas.openxmlformats.org/officeDocument/2006/relationships/image" Target="../media/image7.pdf"/><Relationship Id="rId8" Type="http://schemas.openxmlformats.org/officeDocument/2006/relationships/image" Target="../media/image62.png"/><Relationship Id="rId9" Type="http://schemas.openxmlformats.org/officeDocument/2006/relationships/image" Target="../media/image8.pdf"/><Relationship Id="rId10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7800"/>
            <a:ext cx="9144000" cy="1676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Sparse Principal Component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of a Rank-deficient Matrix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3124200"/>
            <a:ext cx="8915400" cy="3733800"/>
          </a:xfrm>
        </p:spPr>
        <p:txBody>
          <a:bodyPr/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err="1" smtClean="0"/>
              <a:t>Megasthenis</a:t>
            </a:r>
            <a:r>
              <a:rPr lang="en-US" sz="2400" dirty="0" smtClean="0"/>
              <a:t> </a:t>
            </a:r>
            <a:r>
              <a:rPr lang="en-US" sz="2400" dirty="0" err="1" smtClean="0"/>
              <a:t>Asteris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Dimitris</a:t>
            </a:r>
            <a:r>
              <a:rPr lang="en-US" sz="2400" b="1" dirty="0" smtClean="0"/>
              <a:t> S. </a:t>
            </a:r>
            <a:r>
              <a:rPr lang="en-US" sz="2400" b="1" dirty="0" err="1" smtClean="0"/>
              <a:t>Papailiopoulos</a:t>
            </a:r>
            <a:endParaRPr lang="en-US" sz="2400" b="1" dirty="0" smtClean="0"/>
          </a:p>
          <a:p>
            <a:pPr algn="ctr">
              <a:buNone/>
            </a:pPr>
            <a:r>
              <a:rPr lang="en-US" sz="2400" b="1" dirty="0" smtClean="0">
                <a:solidFill>
                  <a:srgbClr val="2DAAF4"/>
                </a:solidFill>
              </a:rPr>
              <a:t>USC</a:t>
            </a:r>
          </a:p>
          <a:p>
            <a:pPr algn="ctr">
              <a:buNone/>
            </a:pPr>
            <a:r>
              <a:rPr lang="en-US" sz="2400" dirty="0" smtClean="0"/>
              <a:t>George N. </a:t>
            </a:r>
            <a:r>
              <a:rPr lang="en-US" sz="2400" dirty="0" err="1" smtClean="0"/>
              <a:t>Karystinos</a:t>
            </a:r>
            <a:endParaRPr lang="en-US" sz="2400" dirty="0" smtClean="0"/>
          </a:p>
          <a:p>
            <a:pPr algn="ctr">
              <a:buNone/>
            </a:pPr>
            <a:r>
              <a:rPr lang="en-US" sz="2400" b="1" dirty="0" smtClean="0">
                <a:solidFill>
                  <a:srgbClr val="2DAAF4"/>
                </a:solidFill>
              </a:rPr>
              <a:t>Technical University of Crete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ISIT 2011</a:t>
            </a:r>
          </a:p>
          <a:p>
            <a:pPr algn="ctr">
              <a:buNone/>
            </a:pPr>
            <a:r>
              <a:rPr lang="en-US" sz="2400" dirty="0" smtClean="0"/>
              <a:t>St. Petersburg, Russia</a:t>
            </a: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166019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PCA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7F7F7F"/>
                </a:solidFill>
              </a:rPr>
              <a:t>Sparse PCA and Relaxations</a:t>
            </a:r>
          </a:p>
          <a:p>
            <a:pPr>
              <a:buNone/>
            </a:pPr>
            <a:r>
              <a:rPr lang="en-US" sz="3600" dirty="0" smtClean="0">
                <a:solidFill>
                  <a:srgbClr val="2DAAF4"/>
                </a:solidFill>
              </a:rPr>
              <a:t>Sparse PC for Rank-1 </a:t>
            </a:r>
            <a:r>
              <a:rPr lang="en-US" sz="3600" dirty="0" err="1" smtClean="0">
                <a:solidFill>
                  <a:srgbClr val="2DAAF4"/>
                </a:solidFill>
              </a:rPr>
              <a:t>Covariances</a:t>
            </a:r>
            <a:endParaRPr lang="en-US" sz="3600" dirty="0" smtClean="0">
              <a:solidFill>
                <a:srgbClr val="2DAAF4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Sparse PC for Rank-2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Covariances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Rank-D Solvability Theorem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Sparse PC of Rank-1 </a:t>
            </a:r>
            <a:r>
              <a:rPr lang="en-US" dirty="0" err="1" smtClean="0">
                <a:solidFill>
                  <a:srgbClr val="2DAAF4"/>
                </a:solidFill>
              </a:rPr>
              <a:t>Covariances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57908" y="1417638"/>
            <a:ext cx="8581292" cy="3763961"/>
          </a:xfrm>
        </p:spPr>
        <p:txBody>
          <a:bodyPr/>
          <a:lstStyle/>
          <a:p>
            <a:r>
              <a:rPr lang="en-US" sz="2100" dirty="0" smtClean="0">
                <a:solidFill>
                  <a:srgbClr val="000000"/>
                </a:solidFill>
              </a:rPr>
              <a:t>Start with rank 1</a:t>
            </a:r>
            <a:r>
              <a:rPr lang="en-US" sz="2100" dirty="0" smtClean="0">
                <a:solidFill>
                  <a:srgbClr val="000000"/>
                </a:solidFill>
              </a:rPr>
              <a:t> covariance</a:t>
            </a: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</a:rPr>
              <a:t>  </a:t>
            </a:r>
            <a:endParaRPr lang="en-US" sz="21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100" dirty="0" smtClean="0">
                <a:solidFill>
                  <a:srgbClr val="000000"/>
                </a:solidFill>
              </a:rPr>
              <a:t>Then,</a:t>
            </a: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100" b="1" dirty="0" smtClean="0">
                <a:solidFill>
                  <a:srgbClr val="000000"/>
                </a:solidFill>
              </a:rPr>
              <a:t>Solution</a:t>
            </a:r>
            <a:r>
              <a:rPr lang="en-US" sz="2100" dirty="0" smtClean="0">
                <a:solidFill>
                  <a:srgbClr val="000000"/>
                </a:solidFill>
              </a:rPr>
              <a:t>: </a:t>
            </a:r>
            <a:r>
              <a:rPr lang="en-US" sz="2100" dirty="0" smtClean="0">
                <a:solidFill>
                  <a:srgbClr val="D1305A"/>
                </a:solidFill>
              </a:rPr>
              <a:t>1)</a:t>
            </a:r>
            <a:r>
              <a:rPr lang="en-US" sz="2100" dirty="0" smtClean="0">
                <a:solidFill>
                  <a:srgbClr val="000000"/>
                </a:solidFill>
              </a:rPr>
              <a:t> </a:t>
            </a:r>
            <a:r>
              <a:rPr lang="en-US" sz="2100" b="1" u="sng" dirty="0" smtClean="0">
                <a:solidFill>
                  <a:srgbClr val="000000"/>
                </a:solidFill>
              </a:rPr>
              <a:t>sort</a:t>
            </a:r>
            <a:r>
              <a:rPr lang="en-US" sz="2100" b="1" dirty="0" smtClean="0">
                <a:solidFill>
                  <a:srgbClr val="000000"/>
                </a:solidFill>
              </a:rPr>
              <a:t>     </a:t>
            </a:r>
            <a:r>
              <a:rPr lang="en-US" sz="2100" dirty="0" smtClean="0">
                <a:solidFill>
                  <a:srgbClr val="000000"/>
                </a:solidFill>
              </a:rPr>
              <a:t>     </a:t>
            </a: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</a:rPr>
              <a:t>				</a:t>
            </a:r>
            <a:r>
              <a:rPr lang="en-US" sz="2100" dirty="0" smtClean="0">
                <a:solidFill>
                  <a:srgbClr val="D1305A"/>
                </a:solidFill>
              </a:rPr>
              <a:t>2)</a:t>
            </a:r>
            <a:r>
              <a:rPr lang="en-US" sz="2100" dirty="0" smtClean="0">
                <a:solidFill>
                  <a:srgbClr val="000000"/>
                </a:solidFill>
              </a:rPr>
              <a:t> </a:t>
            </a:r>
            <a:r>
              <a:rPr lang="en-US" sz="2100" b="1" u="sng" dirty="0" smtClean="0"/>
              <a:t>distribute</a:t>
            </a:r>
            <a:r>
              <a:rPr lang="en-US" sz="2100" dirty="0" smtClean="0"/>
              <a:t> the</a:t>
            </a:r>
            <a:r>
              <a:rPr lang="en-US" sz="2100" dirty="0" smtClean="0"/>
              <a:t>       elements </a:t>
            </a:r>
            <a:r>
              <a:rPr lang="en-US" sz="2100" dirty="0" smtClean="0"/>
              <a:t>of     to the </a:t>
            </a:r>
            <a:r>
              <a:rPr lang="en-US" sz="2100" i="1" dirty="0" smtClean="0"/>
              <a:t>     </a:t>
            </a:r>
            <a:r>
              <a:rPr lang="en-US" sz="2100" dirty="0" smtClean="0"/>
              <a:t>largest  </a:t>
            </a:r>
            <a:endParaRPr lang="en-US" sz="2100" b="1" dirty="0" smtClean="0">
              <a:solidFill>
                <a:srgbClr val="000000"/>
              </a:solidFill>
            </a:endParaRPr>
          </a:p>
          <a:p>
            <a:endParaRPr lang="en-US" sz="2100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590800" y="5334000"/>
            <a:ext cx="364490" cy="32893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257800" y="5803900"/>
            <a:ext cx="177800" cy="15113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201410" y="5763895"/>
            <a:ext cx="275590" cy="23114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327900" y="5715000"/>
            <a:ext cx="364490" cy="32893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892094" y="6123057"/>
            <a:ext cx="448990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700" dirty="0" smtClean="0">
                <a:solidFill>
                  <a:srgbClr val="000000"/>
                </a:solidFill>
              </a:rPr>
              <a:t>(in </a:t>
            </a:r>
            <a:r>
              <a:rPr lang="en-US" sz="1700" dirty="0" smtClean="0">
                <a:solidFill>
                  <a:srgbClr val="000000"/>
                </a:solidFill>
              </a:rPr>
              <a:t>linear time [</a:t>
            </a:r>
            <a:r>
              <a:rPr lang="en-US" sz="1700" dirty="0" err="1" smtClean="0"/>
              <a:t>Cormen</a:t>
            </a:r>
            <a:r>
              <a:rPr lang="en-US" sz="1700" dirty="0" smtClean="0"/>
              <a:t>, </a:t>
            </a:r>
            <a:r>
              <a:rPr lang="en-US" sz="1700" dirty="0" err="1" smtClean="0"/>
              <a:t>Leiserson</a:t>
            </a:r>
            <a:r>
              <a:rPr lang="en-US" sz="1700" dirty="0" smtClean="0"/>
              <a:t>, </a:t>
            </a:r>
            <a:r>
              <a:rPr lang="en-US" sz="1700" dirty="0" err="1" smtClean="0"/>
              <a:t>Rivest</a:t>
            </a:r>
            <a:r>
              <a:rPr lang="en-US" sz="1700" dirty="0" smtClean="0"/>
              <a:t>, Stein])</a:t>
            </a: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3947160" y="2392680"/>
            <a:ext cx="1005840" cy="27432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3610610" y="5763895"/>
            <a:ext cx="275590" cy="23114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859280" y="3825240"/>
            <a:ext cx="5760720" cy="1127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Sparse PC of Rank-1 </a:t>
            </a:r>
            <a:r>
              <a:rPr lang="en-US" dirty="0" err="1" smtClean="0">
                <a:solidFill>
                  <a:srgbClr val="2DAAF4"/>
                </a:solidFill>
              </a:rPr>
              <a:t>Covariances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57908" y="1417638"/>
            <a:ext cx="8581292" cy="3763961"/>
          </a:xfrm>
        </p:spPr>
        <p:txBody>
          <a:bodyPr/>
          <a:lstStyle/>
          <a:p>
            <a:endParaRPr lang="en-US" sz="2300" b="1" i="1" dirty="0" smtClean="0">
              <a:solidFill>
                <a:srgbClr val="000000"/>
              </a:solidFill>
            </a:endParaRPr>
          </a:p>
          <a:p>
            <a:r>
              <a:rPr lang="en-US" sz="2300" b="1" i="1" dirty="0" err="1" smtClean="0">
                <a:solidFill>
                  <a:srgbClr val="000000"/>
                </a:solidFill>
              </a:rPr>
              <a:t>Thm</a:t>
            </a:r>
            <a:r>
              <a:rPr lang="en-US" sz="2300" b="1" i="1" dirty="0" smtClean="0">
                <a:solidFill>
                  <a:srgbClr val="000000"/>
                </a:solidFill>
              </a:rPr>
              <a:t>:</a:t>
            </a:r>
            <a:r>
              <a:rPr lang="en-US" sz="2300" b="1" i="1" dirty="0" smtClean="0">
                <a:solidFill>
                  <a:srgbClr val="000000"/>
                </a:solidFill>
              </a:rPr>
              <a:t> </a:t>
            </a:r>
            <a:r>
              <a:rPr lang="en-US" sz="2300" i="1" dirty="0" smtClean="0">
                <a:solidFill>
                  <a:srgbClr val="000000"/>
                </a:solidFill>
              </a:rPr>
              <a:t>The </a:t>
            </a:r>
            <a:r>
              <a:rPr lang="en-US" sz="2300" i="1" dirty="0" smtClean="0">
                <a:solidFill>
                  <a:srgbClr val="000000"/>
                </a:solidFill>
              </a:rPr>
              <a:t>sparse PC of rank-1 covariance matrices</a:t>
            </a:r>
            <a:r>
              <a:rPr lang="en-US" sz="2300" i="1" dirty="0" smtClean="0">
                <a:solidFill>
                  <a:srgbClr val="000000"/>
                </a:solidFill>
              </a:rPr>
              <a:t> is O(N)</a:t>
            </a:r>
          </a:p>
          <a:p>
            <a:pPr lvl="1">
              <a:buNone/>
            </a:pPr>
            <a:r>
              <a:rPr lang="en-US" sz="1700" i="1" dirty="0" smtClean="0">
                <a:solidFill>
                  <a:srgbClr val="000000"/>
                </a:solidFill>
              </a:rPr>
              <a:t>		…  that is how much it costs to find the optimal support</a:t>
            </a:r>
            <a:endParaRPr lang="en-US" sz="17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3657600"/>
            <a:ext cx="8839200" cy="1371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 smtClean="0">
                <a:solidFill>
                  <a:srgbClr val="D1305A"/>
                </a:solidFill>
              </a:rPr>
              <a:t>Q:</a:t>
            </a:r>
            <a:r>
              <a:rPr lang="en-US" sz="2300" b="1" dirty="0" smtClean="0">
                <a:solidFill>
                  <a:srgbClr val="FFFFFF"/>
                </a:solidFill>
              </a:rPr>
              <a:t> </a:t>
            </a:r>
            <a:r>
              <a:rPr lang="en-US" sz="2300" i="1" dirty="0" smtClean="0">
                <a:solidFill>
                  <a:srgbClr val="FFFFFF"/>
                </a:solidFill>
              </a:rPr>
              <a:t>What happens for</a:t>
            </a:r>
            <a:r>
              <a:rPr lang="en-US" sz="2300" i="1" dirty="0" smtClean="0">
                <a:solidFill>
                  <a:srgbClr val="FFFFFF"/>
                </a:solidFill>
              </a:rPr>
              <a:t> rank</a:t>
            </a:r>
            <a:r>
              <a:rPr lang="el-GR" sz="2300" i="1" dirty="0" smtClean="0">
                <a:solidFill>
                  <a:srgbClr val="FFFFFF"/>
                </a:solidFill>
              </a:rPr>
              <a:t>-2 </a:t>
            </a:r>
            <a:r>
              <a:rPr lang="en-US" sz="2300" i="1" dirty="0" err="1" smtClean="0">
                <a:solidFill>
                  <a:srgbClr val="FFFFFF"/>
                </a:solidFill>
              </a:rPr>
              <a:t>covariances</a:t>
            </a:r>
            <a:r>
              <a:rPr lang="en-US" sz="2300" i="1" dirty="0" smtClean="0">
                <a:solidFill>
                  <a:srgbClr val="FFFFFF"/>
                </a:solidFill>
              </a:rPr>
              <a:t>?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i="1" dirty="0" smtClean="0">
                <a:solidFill>
                  <a:srgbClr val="FFFFFF"/>
                </a:solidFill>
              </a:rPr>
              <a:t>rank</a:t>
            </a:r>
            <a:r>
              <a:rPr lang="en-US" sz="1700" i="1" dirty="0" smtClean="0">
                <a:solidFill>
                  <a:srgbClr val="FFFFFF"/>
                </a:solidFill>
              </a:rPr>
              <a:t>-2 </a:t>
            </a:r>
            <a:r>
              <a:rPr lang="en-US" sz="1700" i="1" dirty="0" smtClean="0">
                <a:solidFill>
                  <a:srgbClr val="FFFFFF"/>
                </a:solidFill>
              </a:rPr>
              <a:t>case</a:t>
            </a:r>
            <a:r>
              <a:rPr lang="el-GR" sz="1700" i="1" dirty="0" smtClean="0">
                <a:solidFill>
                  <a:srgbClr val="FFFFFF"/>
                </a:solidFill>
              </a:rPr>
              <a:t> </a:t>
            </a:r>
            <a:r>
              <a:rPr lang="el-GR" sz="1700" i="1" dirty="0" smtClean="0">
                <a:solidFill>
                  <a:srgbClr val="FFFFFF"/>
                </a:solidFill>
              </a:rPr>
              <a:t>=</a:t>
            </a:r>
            <a:r>
              <a:rPr lang="en-US" sz="1700" i="1" dirty="0" smtClean="0">
                <a:solidFill>
                  <a:srgbClr val="FFFFFF"/>
                </a:solidFill>
              </a:rPr>
              <a:t> </a:t>
            </a:r>
            <a:r>
              <a:rPr lang="en-US" sz="1700" i="1" dirty="0" smtClean="0">
                <a:solidFill>
                  <a:srgbClr val="FFFFFF"/>
                </a:solidFill>
              </a:rPr>
              <a:t> </a:t>
            </a:r>
            <a:r>
              <a:rPr lang="en-US" sz="1700" i="1" dirty="0" smtClean="0">
                <a:solidFill>
                  <a:srgbClr val="FFFFFF"/>
                </a:solidFill>
              </a:rPr>
              <a:t>O</a:t>
            </a:r>
            <a:r>
              <a:rPr lang="en-US" sz="1700" i="1" dirty="0" smtClean="0">
                <a:solidFill>
                  <a:srgbClr val="FFFFFF"/>
                </a:solidFill>
              </a:rPr>
              <a:t>(N^2) </a:t>
            </a:r>
            <a:r>
              <a:rPr lang="en-US" sz="1700" i="1" dirty="0" smtClean="0">
                <a:solidFill>
                  <a:srgbClr val="FFFFFF"/>
                </a:solidFill>
              </a:rPr>
              <a:t>rank</a:t>
            </a:r>
            <a:r>
              <a:rPr lang="en-US" sz="1700" i="1" dirty="0" smtClean="0">
                <a:solidFill>
                  <a:srgbClr val="FFFFFF"/>
                </a:solidFill>
              </a:rPr>
              <a:t>-1 instances.</a:t>
            </a:r>
            <a:endParaRPr lang="en-US" sz="17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166019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PCA</a:t>
            </a:r>
            <a:endParaRPr lang="en-US" sz="2800" dirty="0" smtClean="0">
              <a:solidFill>
                <a:srgbClr val="2DAAF4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Sparse PCA and Relaxations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Sparse PC of Rank-1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Covariances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2DAAF4"/>
                </a:solidFill>
              </a:rPr>
              <a:t>Sparse PC of Rank-2 </a:t>
            </a:r>
            <a:r>
              <a:rPr lang="en-US" sz="3600" dirty="0" err="1" smtClean="0">
                <a:solidFill>
                  <a:srgbClr val="2DAAF4"/>
                </a:solidFill>
              </a:rPr>
              <a:t>Covariances</a:t>
            </a:r>
            <a:endParaRPr lang="en-US" sz="3600" dirty="0" smtClean="0">
              <a:solidFill>
                <a:srgbClr val="2DAAF4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Rank-D Solvability Theorem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706880" y="5410200"/>
            <a:ext cx="5608320" cy="477520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Sparse PC of Rank-2 </a:t>
            </a:r>
            <a:r>
              <a:rPr lang="en-US" dirty="0" err="1" smtClean="0">
                <a:solidFill>
                  <a:srgbClr val="2DAAF4"/>
                </a:solidFill>
              </a:rPr>
              <a:t>Covariances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417638"/>
            <a:ext cx="8581292" cy="3763961"/>
          </a:xfrm>
        </p:spPr>
        <p:txBody>
          <a:bodyPr/>
          <a:lstStyle/>
          <a:p>
            <a:r>
              <a:rPr lang="en-US" sz="2100" dirty="0" smtClean="0"/>
              <a:t>The </a:t>
            </a:r>
            <a:r>
              <a:rPr lang="en-US" sz="2100" dirty="0" smtClean="0"/>
              <a:t>covariance matrix is </a:t>
            </a:r>
            <a:r>
              <a:rPr lang="en-US" sz="2100" dirty="0" smtClean="0"/>
              <a:t>rank-2:</a:t>
            </a:r>
          </a:p>
          <a:p>
            <a:r>
              <a:rPr lang="en-US" sz="2100" dirty="0" smtClean="0"/>
              <a:t>The Sparse PC</a:t>
            </a:r>
            <a:r>
              <a:rPr lang="en-US" sz="2100" dirty="0" smtClean="0"/>
              <a:t> is</a:t>
            </a: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How to unlock the “low-rank-</a:t>
            </a:r>
            <a:r>
              <a:rPr lang="en-US" sz="2100" dirty="0" err="1" smtClean="0"/>
              <a:t>ness</a:t>
            </a:r>
            <a:r>
              <a:rPr lang="en-US" sz="2100" dirty="0" smtClean="0"/>
              <a:t>”? The </a:t>
            </a:r>
            <a:r>
              <a:rPr lang="en-US" sz="2100" dirty="0" smtClean="0"/>
              <a:t>key</a:t>
            </a:r>
            <a:r>
              <a:rPr lang="en-US" sz="2100" dirty="0" smtClean="0"/>
              <a:t> is a polar </a:t>
            </a:r>
            <a:r>
              <a:rPr lang="en-US" sz="2100" dirty="0" smtClean="0"/>
              <a:t>vector 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r>
              <a:rPr lang="en-US" sz="2100" dirty="0" smtClean="0"/>
              <a:t>From the Cauchy Swartz Inequality we </a:t>
            </a:r>
            <a:r>
              <a:rPr lang="en-US" sz="2100" dirty="0" smtClean="0"/>
              <a:t>obtain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err="1" smtClean="0"/>
              <a:t>Colinear</a:t>
            </a:r>
            <a:r>
              <a:rPr lang="en-US" sz="2100" dirty="0" smtClean="0"/>
              <a:t> polar vector achieves “=“</a:t>
            </a:r>
            <a:endParaRPr lang="en-US" sz="2100" dirty="0" smtClean="0"/>
          </a:p>
          <a:p>
            <a:endParaRPr lang="en-US" sz="21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304540" y="3722370"/>
            <a:ext cx="2580640" cy="883920"/>
          </a:xfrm>
          <a:prstGeom prst="rect">
            <a:avLst/>
          </a:prstGeom>
        </p:spPr>
      </p:pic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412992" y="3285744"/>
            <a:ext cx="2121408" cy="2048256"/>
            <a:chOff x="5871210" y="3200400"/>
            <a:chExt cx="2651760" cy="2560320"/>
          </a:xfrm>
        </p:grpSpPr>
        <p:sp>
          <p:nvSpPr>
            <p:cNvPr id="7" name="Quad Arrow 6"/>
            <p:cNvSpPr>
              <a:spLocks noChangeAspect="1"/>
            </p:cNvSpPr>
            <p:nvPr/>
          </p:nvSpPr>
          <p:spPr>
            <a:xfrm>
              <a:off x="5871210" y="3200400"/>
              <a:ext cx="2651760" cy="2560320"/>
            </a:xfrm>
            <a:prstGeom prst="quadArrow">
              <a:avLst>
                <a:gd name="adj1" fmla="val 1055"/>
                <a:gd name="adj2" fmla="val 1583"/>
                <a:gd name="adj3" fmla="val 519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nut 7"/>
            <p:cNvSpPr/>
            <p:nvPr/>
          </p:nvSpPr>
          <p:spPr>
            <a:xfrm>
              <a:off x="6282690" y="3566160"/>
              <a:ext cx="1828800" cy="1828800"/>
            </a:xfrm>
            <a:prstGeom prst="donut">
              <a:avLst>
                <a:gd name="adj" fmla="val 0"/>
              </a:avLst>
            </a:prstGeom>
            <a:noFill/>
            <a:ln w="31750" cap="flat">
              <a:solidFill>
                <a:srgbClr val="FF0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cxnSpLocks noChangeAspect="1"/>
            </p:cNvCxnSpPr>
            <p:nvPr/>
          </p:nvCxnSpPr>
          <p:spPr>
            <a:xfrm rot="5400000" flipH="1" flipV="1">
              <a:off x="7177362" y="3824562"/>
              <a:ext cx="701528" cy="640948"/>
            </a:xfrm>
            <a:prstGeom prst="straightConnector1">
              <a:avLst/>
            </a:prstGeom>
            <a:ln>
              <a:solidFill>
                <a:srgbClr val="2DAAF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7832407" y="3478212"/>
              <a:ext cx="500063" cy="293688"/>
            </a:xfrm>
            <a:prstGeom prst="rect">
              <a:avLst/>
            </a:prstGeom>
          </p:spPr>
        </p:pic>
      </p:grpSp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352040" y="2209800"/>
            <a:ext cx="3972560" cy="72136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4277360" y="1447800"/>
            <a:ext cx="1818640" cy="37592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572000" y="5430521"/>
            <a:ext cx="1170432" cy="609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5800" y="4323080"/>
            <a:ext cx="2938780" cy="7061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38600" y="4323080"/>
            <a:ext cx="4114800" cy="70612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417638"/>
            <a:ext cx="8581292" cy="3763961"/>
          </a:xfrm>
        </p:spPr>
        <p:txBody>
          <a:bodyPr/>
          <a:lstStyle/>
          <a:p>
            <a:r>
              <a:rPr lang="en-US" sz="2100" dirty="0" smtClean="0"/>
              <a:t>The </a:t>
            </a:r>
            <a:r>
              <a:rPr lang="en-US" sz="2100" dirty="0" smtClean="0"/>
              <a:t>sparse     of</a:t>
            </a:r>
            <a:r>
              <a:rPr lang="en-US" sz="2100" dirty="0" smtClean="0"/>
              <a:t> pair                that </a:t>
            </a:r>
            <a:r>
              <a:rPr lang="en-US" sz="2100" b="1" dirty="0" smtClean="0"/>
              <a:t>maximizes</a:t>
            </a:r>
            <a:r>
              <a:rPr lang="en-US" sz="2100" b="1" dirty="0" smtClean="0"/>
              <a:t> </a:t>
            </a:r>
            <a:r>
              <a:rPr lang="en-US" sz="2100" dirty="0" smtClean="0"/>
              <a:t>the left, </a:t>
            </a:r>
            <a:r>
              <a:rPr lang="en-US" sz="2100" b="1" dirty="0" smtClean="0"/>
              <a:t>maximizes </a:t>
            </a:r>
            <a:r>
              <a:rPr lang="en-US" sz="2100" dirty="0" smtClean="0"/>
              <a:t>the right</a:t>
            </a:r>
            <a:r>
              <a:rPr lang="en-US" sz="2100" dirty="0" smtClean="0"/>
              <a:t>:</a:t>
            </a:r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 </a:t>
            </a:r>
          </a:p>
          <a:p>
            <a:pPr>
              <a:buNone/>
            </a:pPr>
            <a:r>
              <a:rPr lang="en-US" sz="2100" b="1" i="1" dirty="0" smtClean="0">
                <a:solidFill>
                  <a:srgbClr val="D1305A"/>
                </a:solidFill>
              </a:rPr>
              <a:t>    The sparse PC is associated with a </a:t>
            </a:r>
            <a:r>
              <a:rPr lang="en-US" sz="2100" b="1" i="1" dirty="0" smtClean="0">
                <a:solidFill>
                  <a:srgbClr val="D1305A"/>
                </a:solidFill>
              </a:rPr>
              <a:t>polar vector that</a:t>
            </a:r>
            <a:r>
              <a:rPr lang="en-US" sz="2100" b="1" i="1" dirty="0" smtClean="0">
                <a:solidFill>
                  <a:srgbClr val="D1305A"/>
                </a:solidFill>
              </a:rPr>
              <a:t> gives equality</a:t>
            </a:r>
            <a:r>
              <a:rPr lang="en-US" sz="2100" b="1" i="1" dirty="0" smtClean="0">
                <a:solidFill>
                  <a:srgbClr val="D1305A"/>
                </a:solidFill>
              </a:rPr>
              <a:t>.</a:t>
            </a:r>
          </a:p>
          <a:p>
            <a:endParaRPr lang="en-US" sz="2100" dirty="0" smtClean="0"/>
          </a:p>
          <a:p>
            <a:r>
              <a:rPr lang="en-US" sz="2100" dirty="0" smtClean="0"/>
              <a:t>So,</a:t>
            </a:r>
            <a:r>
              <a:rPr lang="en-US" sz="2100" dirty="0" smtClean="0"/>
              <a:t> 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905000" y="1981200"/>
            <a:ext cx="2819400" cy="70612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5400" y="1981200"/>
            <a:ext cx="2042160" cy="7061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Sparse PC of Rank-2 </a:t>
            </a:r>
            <a:r>
              <a:rPr lang="en-US" dirty="0" err="1" smtClean="0">
                <a:solidFill>
                  <a:srgbClr val="2DAAF4"/>
                </a:solidFill>
              </a:rPr>
              <a:t>Covariances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021840" y="2113280"/>
            <a:ext cx="4988560" cy="47752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997200" y="1447800"/>
            <a:ext cx="812800" cy="37592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905000" y="1584960"/>
            <a:ext cx="203200" cy="17272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975360" y="4343400"/>
            <a:ext cx="6949440" cy="62992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260817" y="5562600"/>
            <a:ext cx="6755423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 smtClean="0">
                <a:solidFill>
                  <a:srgbClr val="D1305A"/>
                </a:solidFill>
              </a:rPr>
              <a:t>Q:</a:t>
            </a:r>
            <a:r>
              <a:rPr lang="en-US" sz="2300" b="1" dirty="0" smtClean="0">
                <a:solidFill>
                  <a:srgbClr val="FFFFFF"/>
                </a:solidFill>
              </a:rPr>
              <a:t> </a:t>
            </a:r>
            <a:r>
              <a:rPr lang="en-US" sz="2300" i="1" dirty="0" smtClean="0">
                <a:solidFill>
                  <a:srgbClr val="FFFFFF"/>
                </a:solidFill>
              </a:rPr>
              <a:t>What happens if we fix the angle?</a:t>
            </a:r>
            <a:endParaRPr lang="en-US" sz="2100" i="1" dirty="0" smtClean="0">
              <a:solidFill>
                <a:schemeClr val="bg1"/>
              </a:solidFill>
            </a:endParaRP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Sparse PC of Rank-2 </a:t>
            </a:r>
            <a:r>
              <a:rPr lang="en-US" dirty="0" err="1" smtClean="0">
                <a:solidFill>
                  <a:srgbClr val="2DAAF4"/>
                </a:solidFill>
              </a:rPr>
              <a:t>Covariances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417638"/>
            <a:ext cx="8746758" cy="5404802"/>
          </a:xfrm>
        </p:spPr>
        <p:txBody>
          <a:bodyPr/>
          <a:lstStyle/>
          <a:p>
            <a:r>
              <a:rPr lang="en-US" sz="2100" dirty="0" smtClean="0"/>
              <a:t>For fixed </a:t>
            </a:r>
            <a:r>
              <a:rPr lang="en-US" sz="2100" dirty="0" smtClean="0"/>
              <a:t>angle, there is a local optimal</a:t>
            </a: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 algn="ctr">
              <a:buNone/>
            </a:pPr>
            <a:r>
              <a:rPr lang="en-US" sz="2100" b="1" dirty="0" smtClean="0">
                <a:solidFill>
                  <a:srgbClr val="D1305A"/>
                </a:solidFill>
              </a:rPr>
              <a:t>A </a:t>
            </a:r>
            <a:r>
              <a:rPr lang="en-US" sz="2100" b="1" dirty="0" smtClean="0">
                <a:solidFill>
                  <a:srgbClr val="D1305A"/>
                </a:solidFill>
              </a:rPr>
              <a:t>rank-1 instance! </a:t>
            </a:r>
            <a:r>
              <a:rPr lang="en-US" sz="2100" dirty="0" smtClean="0">
                <a:solidFill>
                  <a:srgbClr val="D1305A"/>
                </a:solidFill>
              </a:rPr>
              <a:t>(solved in</a:t>
            </a:r>
            <a:r>
              <a:rPr lang="en-US" sz="2100" dirty="0" smtClean="0">
                <a:solidFill>
                  <a:srgbClr val="D1305A"/>
                </a:solidFill>
              </a:rPr>
              <a:t> </a:t>
            </a:r>
            <a:r>
              <a:rPr lang="en-US" sz="2100" i="1" dirty="0" smtClean="0">
                <a:solidFill>
                  <a:srgbClr val="D1305A"/>
                </a:solidFill>
              </a:rPr>
              <a:t>O(N)</a:t>
            </a:r>
            <a:r>
              <a:rPr lang="en-US" sz="2100" dirty="0" smtClean="0">
                <a:solidFill>
                  <a:srgbClr val="D1305A"/>
                </a:solidFill>
              </a:rPr>
              <a:t>)</a:t>
            </a:r>
          </a:p>
          <a:p>
            <a:endParaRPr lang="en-US" sz="2100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r>
              <a:rPr lang="en-US" sz="2100" b="1" dirty="0" smtClean="0"/>
              <a:t>Q</a:t>
            </a:r>
            <a:r>
              <a:rPr lang="en-US" sz="2100" b="1" dirty="0" smtClean="0"/>
              <a:t>:</a:t>
            </a:r>
            <a:r>
              <a:rPr lang="en-US" sz="2100" dirty="0" smtClean="0"/>
              <a:t> Can we scan all </a:t>
            </a:r>
            <a:r>
              <a:rPr lang="en-US" sz="2100" dirty="0" smtClean="0"/>
              <a:t>angles t</a:t>
            </a:r>
            <a:r>
              <a:rPr lang="en-US" sz="2100" dirty="0" smtClean="0"/>
              <a:t>o find it</a:t>
            </a:r>
            <a:r>
              <a:rPr lang="en-US" sz="2100" dirty="0" smtClean="0"/>
              <a:t>?</a:t>
            </a:r>
            <a:r>
              <a:rPr lang="en-US" sz="2100" dirty="0" smtClean="0"/>
              <a:t> </a:t>
            </a:r>
            <a:r>
              <a:rPr lang="en-US" sz="2100" b="1" dirty="0" smtClean="0"/>
              <a:t>A</a:t>
            </a:r>
            <a:r>
              <a:rPr lang="en-US" sz="2100" b="1" dirty="0" smtClean="0"/>
              <a:t>: </a:t>
            </a:r>
            <a:r>
              <a:rPr lang="en-US" sz="2100" dirty="0" smtClean="0"/>
              <a:t>Not exhaustively!</a:t>
            </a:r>
            <a:r>
              <a:rPr lang="en-US" sz="2100" dirty="0" smtClean="0"/>
              <a:t> </a:t>
            </a:r>
          </a:p>
          <a:p>
            <a:r>
              <a:rPr lang="en-US" sz="2100" dirty="0" smtClean="0"/>
              <a:t>Hmm… the “local optimal     ”</a:t>
            </a:r>
            <a:r>
              <a:rPr lang="en-US" sz="2100" dirty="0" smtClean="0"/>
              <a:t> depends </a:t>
            </a:r>
            <a:r>
              <a:rPr lang="en-US" sz="2100" dirty="0" smtClean="0"/>
              <a:t>on the </a:t>
            </a:r>
            <a:r>
              <a:rPr lang="en-US" sz="2100" b="1" dirty="0" smtClean="0"/>
              <a:t>sorting </a:t>
            </a:r>
            <a:r>
              <a:rPr lang="en-US" sz="2100" dirty="0" smtClean="0"/>
              <a:t>of </a:t>
            </a:r>
          </a:p>
          <a:p>
            <a:endParaRPr lang="en-US" sz="2100" dirty="0" smtClean="0"/>
          </a:p>
          <a:p>
            <a:pPr algn="ctr">
              <a:buNone/>
            </a:pPr>
            <a:r>
              <a:rPr lang="en-US" sz="2100" b="1" dirty="0" smtClean="0"/>
              <a:t># </a:t>
            </a:r>
            <a:r>
              <a:rPr lang="en-US" sz="2100" dirty="0" err="1" smtClean="0"/>
              <a:t>sortings</a:t>
            </a:r>
            <a:r>
              <a:rPr lang="en-US" sz="2100" dirty="0" smtClean="0"/>
              <a:t> for </a:t>
            </a:r>
            <a:r>
              <a:rPr lang="en-US" sz="2100" dirty="0" smtClean="0"/>
              <a:t>all      ?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951480" y="2118360"/>
            <a:ext cx="3220720" cy="100584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6858000" y="5720080"/>
            <a:ext cx="690880" cy="37592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5369560" y="6436360"/>
            <a:ext cx="193040" cy="34544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28600" y="4038600"/>
            <a:ext cx="8799512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i="1" dirty="0" smtClean="0">
                <a:solidFill>
                  <a:srgbClr val="D1305A"/>
                </a:solidFill>
              </a:rPr>
              <a:t>Basic Idea:</a:t>
            </a:r>
            <a:r>
              <a:rPr lang="en-US" sz="2300" b="1" dirty="0" smtClean="0">
                <a:solidFill>
                  <a:srgbClr val="FFFFFF"/>
                </a:solidFill>
              </a:rPr>
              <a:t> </a:t>
            </a:r>
            <a:r>
              <a:rPr lang="en-US" sz="2300" i="1" dirty="0" smtClean="0">
                <a:solidFill>
                  <a:srgbClr val="FFFFFF"/>
                </a:solidFill>
              </a:rPr>
              <a:t>The </a:t>
            </a:r>
            <a:r>
              <a:rPr lang="en-US" sz="2300" i="1" dirty="0" smtClean="0">
                <a:solidFill>
                  <a:srgbClr val="FFFFFF"/>
                </a:solidFill>
              </a:rPr>
              <a:t>sparse PC is a solution of</a:t>
            </a:r>
            <a:r>
              <a:rPr lang="en-US" sz="2300" i="1" dirty="0" smtClean="0">
                <a:solidFill>
                  <a:srgbClr val="FFFFFF"/>
                </a:solidFill>
              </a:rPr>
              <a:t> a rank</a:t>
            </a:r>
            <a:r>
              <a:rPr lang="en-US" sz="2300" i="1" dirty="0" smtClean="0">
                <a:solidFill>
                  <a:srgbClr val="FFFFFF"/>
                </a:solidFill>
              </a:rPr>
              <a:t>-1 </a:t>
            </a:r>
            <a:r>
              <a:rPr lang="en-US" sz="2300" i="1" dirty="0" smtClean="0">
                <a:solidFill>
                  <a:srgbClr val="FFFFFF"/>
                </a:solidFill>
              </a:rPr>
              <a:t>instance</a:t>
            </a: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3530600" y="5791200"/>
            <a:ext cx="203200" cy="172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Sparse PC of Rank-2 </a:t>
            </a:r>
            <a:r>
              <a:rPr lang="en-US" dirty="0" err="1" smtClean="0">
                <a:solidFill>
                  <a:srgbClr val="2DAAF4"/>
                </a:solidFill>
              </a:rPr>
              <a:t>Covariances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417638"/>
            <a:ext cx="8581292" cy="3763961"/>
          </a:xfrm>
        </p:spPr>
        <p:txBody>
          <a:bodyPr/>
          <a:lstStyle/>
          <a:p>
            <a:r>
              <a:rPr lang="en-US" sz="2100" dirty="0" smtClean="0"/>
              <a:t>Lets revisit the “variable vector</a:t>
            </a:r>
            <a:r>
              <a:rPr lang="en-US" sz="2100" dirty="0" smtClean="0"/>
              <a:t>”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r>
              <a:rPr lang="en-US" sz="2100" dirty="0" smtClean="0"/>
              <a:t>Hence each element is a </a:t>
            </a:r>
            <a:r>
              <a:rPr lang="en-US" sz="2100" dirty="0" smtClean="0">
                <a:solidFill>
                  <a:srgbClr val="D1305A"/>
                </a:solidFill>
              </a:rPr>
              <a:t>continuous </a:t>
            </a:r>
            <a:r>
              <a:rPr lang="en-US" sz="2100" dirty="0" smtClean="0">
                <a:solidFill>
                  <a:srgbClr val="D1305A"/>
                </a:solidFill>
              </a:rPr>
              <a:t>curve in   </a:t>
            </a:r>
            <a:endParaRPr lang="en-US" sz="2100" dirty="0" smtClean="0">
              <a:solidFill>
                <a:srgbClr val="D1305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07415" y="1795272"/>
            <a:ext cx="5711571" cy="1100328"/>
          </a:xfrm>
          <a:prstGeom prst="rect">
            <a:avLst/>
          </a:prstGeom>
        </p:spPr>
      </p:pic>
      <p:pic>
        <p:nvPicPr>
          <p:cNvPr id="10" name="Picture 9" descr="curv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559813" y="3505200"/>
            <a:ext cx="6678099" cy="3279424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5715000" y="3007360"/>
            <a:ext cx="193040" cy="34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Sparse PC of Rank-2 </a:t>
            </a:r>
            <a:r>
              <a:rPr lang="en-US" dirty="0" err="1" smtClean="0">
                <a:solidFill>
                  <a:srgbClr val="2DAAF4"/>
                </a:solidFill>
              </a:rPr>
              <a:t>Covariances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447800"/>
            <a:ext cx="9396046" cy="3763961"/>
          </a:xfrm>
        </p:spPr>
        <p:txBody>
          <a:bodyPr/>
          <a:lstStyle/>
          <a:p>
            <a:r>
              <a:rPr lang="en-US" sz="2100" dirty="0" smtClean="0"/>
              <a:t>All </a:t>
            </a:r>
            <a:r>
              <a:rPr lang="en-US" sz="2100" dirty="0" err="1" smtClean="0"/>
              <a:t>sortings</a:t>
            </a:r>
            <a:r>
              <a:rPr lang="en-US" sz="2100" dirty="0" smtClean="0"/>
              <a:t> = </a:t>
            </a:r>
            <a:r>
              <a:rPr lang="en-US" sz="2100" dirty="0" smtClean="0"/>
              <a:t>all </a:t>
            </a:r>
            <a:r>
              <a:rPr lang="en-US" sz="2100" dirty="0" smtClean="0"/>
              <a:t>rank-1 instances, </a:t>
            </a:r>
            <a:r>
              <a:rPr lang="en-US" sz="2100" b="1" dirty="0" smtClean="0"/>
              <a:t>including the optimal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When does a sorting change? </a:t>
            </a:r>
            <a:r>
              <a:rPr lang="en-US" sz="2100" b="1" dirty="0" smtClean="0"/>
              <a:t>When</a:t>
            </a:r>
            <a:r>
              <a:rPr lang="en-US" sz="2100" b="1" dirty="0" smtClean="0"/>
              <a:t> 2 curves </a:t>
            </a:r>
            <a:r>
              <a:rPr lang="en-US" sz="2100" b="1" dirty="0" smtClean="0"/>
              <a:t>“cross”.</a:t>
            </a:r>
          </a:p>
          <a:p>
            <a:r>
              <a:rPr lang="en-US" sz="2100" b="1" dirty="0" smtClean="0"/>
              <a:t>#</a:t>
            </a:r>
            <a:r>
              <a:rPr lang="en-US" sz="2100" b="1" dirty="0" smtClean="0"/>
              <a:t> rank</a:t>
            </a:r>
            <a:r>
              <a:rPr lang="en-US" sz="2100" b="1" dirty="0" smtClean="0"/>
              <a:t>-1 instances = # </a:t>
            </a:r>
            <a:r>
              <a:rPr lang="en-US" sz="2100" b="1" dirty="0" err="1" smtClean="0"/>
              <a:t>sortings</a:t>
            </a:r>
            <a:r>
              <a:rPr lang="en-US" sz="2100" b="1" dirty="0" smtClean="0"/>
              <a:t> of                = # curve crossings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curv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55187" y="2133600"/>
            <a:ext cx="6698213" cy="3289301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419600" y="6096000"/>
            <a:ext cx="800100" cy="32893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914400" y="3657600"/>
            <a:ext cx="6755423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 smtClean="0">
                <a:solidFill>
                  <a:srgbClr val="D1305A"/>
                </a:solidFill>
              </a:rPr>
              <a:t>Q:</a:t>
            </a:r>
            <a:r>
              <a:rPr lang="en-US" sz="2300" b="1" dirty="0" smtClean="0">
                <a:solidFill>
                  <a:srgbClr val="FFFFFF"/>
                </a:solidFill>
              </a:rPr>
              <a:t> </a:t>
            </a:r>
            <a:r>
              <a:rPr lang="en-US" sz="2300" i="1" dirty="0" smtClean="0">
                <a:solidFill>
                  <a:srgbClr val="FFFFFF"/>
                </a:solidFill>
              </a:rPr>
              <a:t># </a:t>
            </a:r>
            <a:r>
              <a:rPr lang="en-US" sz="2300" i="1" dirty="0" err="1" smtClean="0">
                <a:solidFill>
                  <a:srgbClr val="FFFFFF"/>
                </a:solidFill>
              </a:rPr>
              <a:t>sortings</a:t>
            </a:r>
            <a:r>
              <a:rPr lang="en-US" sz="2300" i="1" dirty="0" smtClean="0">
                <a:solidFill>
                  <a:srgbClr val="FFFFFF"/>
                </a:solidFill>
              </a:rPr>
              <a:t>, how to find them</a:t>
            </a:r>
            <a:r>
              <a:rPr lang="en-US" sz="2300" i="1" dirty="0" smtClean="0">
                <a:solidFill>
                  <a:srgbClr val="FFFFFF"/>
                </a:solidFill>
              </a:rPr>
              <a:t>?</a:t>
            </a:r>
            <a:endParaRPr lang="en-US" sz="2100" i="1" dirty="0" smtClean="0">
              <a:solidFill>
                <a:schemeClr val="bg1"/>
              </a:solidFill>
            </a:endParaRP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Sparse PC of Rank-2 </a:t>
            </a:r>
            <a:r>
              <a:rPr lang="en-US" dirty="0" err="1" smtClean="0">
                <a:solidFill>
                  <a:srgbClr val="2DAAF4"/>
                </a:solidFill>
              </a:rPr>
              <a:t>Covariances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417639"/>
            <a:ext cx="9319846" cy="3763961"/>
          </a:xfrm>
        </p:spPr>
        <p:txBody>
          <a:bodyPr/>
          <a:lstStyle/>
          <a:p>
            <a:pPr>
              <a:buNone/>
            </a:pPr>
            <a:endParaRPr lang="en-US" sz="2100" dirty="0" smtClean="0"/>
          </a:p>
          <a:p>
            <a:r>
              <a:rPr lang="en-US" sz="2100" b="1" dirty="0" smtClean="0"/>
              <a:t># curve crossings = # </a:t>
            </a:r>
            <a:r>
              <a:rPr lang="en-US" sz="2100" b="1" dirty="0" err="1" smtClean="0"/>
              <a:t>sortings</a:t>
            </a:r>
            <a:r>
              <a:rPr lang="en-US" sz="2100" b="1" dirty="0" smtClean="0"/>
              <a:t> of                = # of rank-1 instances </a:t>
            </a:r>
          </a:p>
          <a:p>
            <a:endParaRPr lang="en-US" sz="2100" b="1" dirty="0" smtClean="0"/>
          </a:p>
          <a:p>
            <a:r>
              <a:rPr lang="en-US" sz="2100" dirty="0" smtClean="0"/>
              <a:t>How to find them? Solve</a:t>
            </a:r>
          </a:p>
          <a:p>
            <a:endParaRPr lang="en-US" sz="2100" b="1" dirty="0" smtClean="0"/>
          </a:p>
          <a:p>
            <a:pPr>
              <a:buNone/>
            </a:pPr>
            <a:r>
              <a:rPr lang="en-US" sz="2100" b="1" dirty="0" smtClean="0"/>
              <a:t>	</a:t>
            </a: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For </a:t>
            </a:r>
            <a:r>
              <a:rPr lang="en-US" sz="2100" dirty="0" smtClean="0"/>
              <a:t>each sorting, solve</a:t>
            </a:r>
            <a:r>
              <a:rPr lang="en-US" sz="2100" dirty="0" smtClean="0"/>
              <a:t> rank</a:t>
            </a:r>
            <a:r>
              <a:rPr lang="en-US" sz="2100" dirty="0" smtClean="0"/>
              <a:t>-1 instance, build a </a:t>
            </a:r>
            <a:r>
              <a:rPr lang="en-US" sz="2100" b="1" dirty="0" smtClean="0"/>
              <a:t>candidate sparse PC set</a:t>
            </a:r>
            <a:r>
              <a:rPr lang="en-US" sz="2100" b="1" dirty="0" smtClean="0"/>
              <a:t>.</a:t>
            </a:r>
            <a:endParaRPr lang="en-US" sz="2100" b="1" dirty="0" smtClean="0"/>
          </a:p>
          <a:p>
            <a:endParaRPr lang="en-US" sz="2100" b="1" dirty="0" smtClean="0"/>
          </a:p>
          <a:p>
            <a:endParaRPr lang="en-US" sz="2100" dirty="0" smtClean="0"/>
          </a:p>
          <a:p>
            <a:r>
              <a:rPr lang="en-US" sz="2100" dirty="0" smtClean="0"/>
              <a:t>Plug </a:t>
            </a:r>
            <a:r>
              <a:rPr lang="en-US" sz="2100" dirty="0" smtClean="0"/>
              <a:t>each </a:t>
            </a:r>
            <a:r>
              <a:rPr lang="en-US" sz="2100" b="1" dirty="0" smtClean="0"/>
              <a:t>candidate sparse PC </a:t>
            </a:r>
            <a:r>
              <a:rPr lang="en-US" sz="2100" dirty="0" smtClean="0"/>
              <a:t>in                            , keep the </a:t>
            </a:r>
            <a:r>
              <a:rPr lang="en-US" sz="2100" dirty="0" err="1" smtClean="0"/>
              <a:t>maximizer</a:t>
            </a:r>
            <a:r>
              <a:rPr lang="en-US" sz="2100" dirty="0" smtClean="0"/>
              <a:t>. </a:t>
            </a:r>
            <a:endParaRPr lang="en-US" sz="2100" dirty="0" smtClean="0"/>
          </a:p>
          <a:p>
            <a:endParaRPr lang="en-US" sz="2100" b="1" dirty="0" smtClean="0">
              <a:solidFill>
                <a:srgbClr val="D1305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267200" y="1905000"/>
            <a:ext cx="800100" cy="32893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370070" y="6019800"/>
            <a:ext cx="1573530" cy="37338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3425952" y="2689479"/>
            <a:ext cx="1679448" cy="282321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194289" y="3246120"/>
            <a:ext cx="6755423" cy="10210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	Lemma: # curve crossings =</a:t>
            </a:r>
            <a:endParaRPr lang="en-US" sz="2300" i="1" dirty="0">
              <a:solidFill>
                <a:schemeClr val="tx1"/>
              </a:solidFill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022340" y="3417570"/>
            <a:ext cx="835660" cy="773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166019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3700" dirty="0" smtClean="0">
                <a:solidFill>
                  <a:srgbClr val="2DAAF4"/>
                </a:solidFill>
              </a:rPr>
              <a:t>Intro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PCA</a:t>
            </a:r>
            <a:endParaRPr lang="en-US" sz="2800" dirty="0" smtClean="0">
              <a:solidFill>
                <a:srgbClr val="2DAAF4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Sparse PCA and Approaches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Sparse PC for Rank-1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Covariances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Sparse PC for Rank-2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Covariances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Rank-D Solvability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Theorem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Sparse PC of Rank-2 </a:t>
            </a:r>
            <a:r>
              <a:rPr lang="en-US" dirty="0" err="1" smtClean="0">
                <a:solidFill>
                  <a:srgbClr val="2DAAF4"/>
                </a:solidFill>
              </a:rPr>
              <a:t>Covariances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57908" y="1417638"/>
            <a:ext cx="8581292" cy="3763961"/>
          </a:xfrm>
        </p:spPr>
        <p:txBody>
          <a:bodyPr/>
          <a:lstStyle/>
          <a:p>
            <a:endParaRPr lang="en-US" sz="2300" b="1" i="1" dirty="0" smtClean="0">
              <a:solidFill>
                <a:srgbClr val="000000"/>
              </a:solidFill>
            </a:endParaRPr>
          </a:p>
          <a:p>
            <a:endParaRPr lang="en-US" sz="2300" b="1" i="1" dirty="0" smtClean="0">
              <a:solidFill>
                <a:srgbClr val="000000"/>
              </a:solidFill>
            </a:endParaRPr>
          </a:p>
          <a:p>
            <a:endParaRPr lang="en-US" sz="2300" b="1" i="1" dirty="0" smtClean="0">
              <a:solidFill>
                <a:srgbClr val="000000"/>
              </a:solidFill>
            </a:endParaRPr>
          </a:p>
          <a:p>
            <a:endParaRPr lang="en-US" sz="2300" b="1" i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300" b="1" i="1" dirty="0" smtClean="0">
                <a:solidFill>
                  <a:srgbClr val="000000"/>
                </a:solidFill>
              </a:rPr>
              <a:t>			</a:t>
            </a:r>
          </a:p>
          <a:p>
            <a:pPr algn="ctr">
              <a:buNone/>
            </a:pPr>
            <a:r>
              <a:rPr lang="en-US" sz="2600" b="1" i="1" dirty="0" err="1" smtClean="0">
                <a:solidFill>
                  <a:srgbClr val="000000"/>
                </a:solidFill>
              </a:rPr>
              <a:t>Thm</a:t>
            </a:r>
            <a:r>
              <a:rPr lang="en-US" sz="2600" b="1" i="1" dirty="0" smtClean="0">
                <a:solidFill>
                  <a:srgbClr val="000000"/>
                </a:solidFill>
              </a:rPr>
              <a:t>:</a:t>
            </a:r>
            <a:r>
              <a:rPr lang="en-US" sz="2600" b="1" i="1" dirty="0" smtClean="0">
                <a:solidFill>
                  <a:srgbClr val="000000"/>
                </a:solidFill>
              </a:rPr>
              <a:t> </a:t>
            </a:r>
            <a:r>
              <a:rPr lang="en-US" sz="2600" i="1" dirty="0" smtClean="0">
                <a:solidFill>
                  <a:srgbClr val="000000"/>
                </a:solidFill>
              </a:rPr>
              <a:t>The </a:t>
            </a:r>
            <a:r>
              <a:rPr lang="en-US" sz="2600" i="1" dirty="0" smtClean="0">
                <a:solidFill>
                  <a:srgbClr val="000000"/>
                </a:solidFill>
              </a:rPr>
              <a:t>sparse PC of rank-2 </a:t>
            </a:r>
            <a:r>
              <a:rPr lang="en-US" sz="2600" i="1" dirty="0" err="1" smtClean="0">
                <a:solidFill>
                  <a:srgbClr val="000000"/>
                </a:solidFill>
              </a:rPr>
              <a:t>covariance</a:t>
            </a:r>
            <a:r>
              <a:rPr lang="en-US" sz="2600" i="1" dirty="0" err="1" smtClean="0">
                <a:solidFill>
                  <a:srgbClr val="000000"/>
                </a:solidFill>
              </a:rPr>
              <a:t>s</a:t>
            </a:r>
            <a:r>
              <a:rPr lang="en-US" sz="2600" i="1" dirty="0" smtClean="0">
                <a:solidFill>
                  <a:srgbClr val="000000"/>
                </a:solidFill>
              </a:rPr>
              <a:t> is O(N^3).</a:t>
            </a:r>
            <a:endParaRPr lang="en-US" sz="26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1600" y="4419600"/>
            <a:ext cx="6755423" cy="1371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 smtClean="0">
                <a:solidFill>
                  <a:srgbClr val="D1305A"/>
                </a:solidFill>
              </a:rPr>
              <a:t>Q:</a:t>
            </a:r>
            <a:r>
              <a:rPr lang="en-US" sz="2300" b="1" dirty="0" smtClean="0">
                <a:solidFill>
                  <a:srgbClr val="FFFFFF"/>
                </a:solidFill>
              </a:rPr>
              <a:t> </a:t>
            </a:r>
            <a:r>
              <a:rPr lang="en-US" sz="2300" i="1" dirty="0" smtClean="0">
                <a:solidFill>
                  <a:srgbClr val="FFFFFF"/>
                </a:solidFill>
              </a:rPr>
              <a:t>What happens for</a:t>
            </a:r>
            <a:r>
              <a:rPr lang="en-US" sz="2300" i="1" dirty="0" smtClean="0">
                <a:solidFill>
                  <a:srgbClr val="FFFFFF"/>
                </a:solidFill>
              </a:rPr>
              <a:t> rank-D </a:t>
            </a:r>
            <a:r>
              <a:rPr lang="en-US" sz="2300" i="1" dirty="0" err="1" smtClean="0">
                <a:solidFill>
                  <a:srgbClr val="FFFFFF"/>
                </a:solidFill>
              </a:rPr>
              <a:t>covariances</a:t>
            </a:r>
            <a:r>
              <a:rPr lang="en-US" sz="2300" i="1" dirty="0" smtClean="0">
                <a:solidFill>
                  <a:srgbClr val="FFFFFF"/>
                </a:solidFill>
              </a:rPr>
              <a:t>?</a:t>
            </a:r>
            <a:endParaRPr lang="en-US" sz="2100" i="1" dirty="0" smtClean="0">
              <a:solidFill>
                <a:schemeClr val="bg1"/>
              </a:solidFill>
            </a:endParaRP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/>
          </a:p>
        </p:txBody>
      </p:sp>
      <p:sp>
        <p:nvSpPr>
          <p:cNvPr id="6" name="Rounded Rectangle 5"/>
          <p:cNvSpPr/>
          <p:nvPr/>
        </p:nvSpPr>
        <p:spPr>
          <a:xfrm>
            <a:off x="3475892" y="1600200"/>
            <a:ext cx="2057400" cy="12954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Rank-1 solver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951892" y="1600200"/>
            <a:ext cx="15240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1951892" y="22479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1951892" y="2247900"/>
            <a:ext cx="15240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5533292" y="1600200"/>
            <a:ext cx="15240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5533292" y="22479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>
            <a:off x="5533292" y="2247900"/>
            <a:ext cx="15240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400" y="1861185"/>
            <a:ext cx="835660" cy="77343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41405" y="206323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angles</a:t>
            </a:r>
            <a:endParaRPr lang="en-US" dirty="0"/>
          </a:p>
        </p:txBody>
      </p:sp>
      <p:pic>
        <p:nvPicPr>
          <p:cNvPr id="32" name="Picture 3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199534" y="1862773"/>
            <a:ext cx="835660" cy="77343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35194" y="20648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166019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PCA</a:t>
            </a:r>
            <a:endParaRPr lang="en-US" sz="2800" dirty="0" smtClean="0">
              <a:solidFill>
                <a:srgbClr val="2DAAF4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Sparse PCA and Relaxations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Sparse PC of Rank-1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Covariances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Sparse PC of Rank-2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Covariances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2DAAF4"/>
                </a:solidFill>
              </a:rPr>
              <a:t>Rank-D Solvability Theorem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Rank-D sparse PC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28600" y="1417639"/>
            <a:ext cx="8915400" cy="3763961"/>
          </a:xfrm>
        </p:spPr>
        <p:txBody>
          <a:bodyPr/>
          <a:lstStyle/>
          <a:p>
            <a:r>
              <a:rPr lang="en-US" sz="2100" dirty="0" smtClean="0"/>
              <a:t>Now</a:t>
            </a:r>
          </a:p>
          <a:p>
            <a:pPr>
              <a:buNone/>
            </a:pPr>
            <a:endParaRPr lang="en-US" sz="2100" dirty="0" smtClean="0"/>
          </a:p>
          <a:p>
            <a:r>
              <a:rPr lang="en-US" sz="2100" dirty="0" smtClean="0"/>
              <a:t>and</a:t>
            </a:r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r>
              <a:rPr lang="en-US" sz="2100" dirty="0" smtClean="0"/>
              <a:t>We unlock </a:t>
            </a:r>
            <a:r>
              <a:rPr lang="en-US" sz="2100" dirty="0" smtClean="0"/>
              <a:t>the low-rank structure,</a:t>
            </a:r>
            <a:r>
              <a:rPr lang="en-US" sz="2100" dirty="0" smtClean="0"/>
              <a:t> </a:t>
            </a:r>
            <a:r>
              <a:rPr lang="en-US" sz="2100" dirty="0" err="1" smtClean="0"/>
              <a:t>trhough</a:t>
            </a:r>
            <a:r>
              <a:rPr lang="en-US" sz="2100" dirty="0" smtClean="0"/>
              <a:t> a vector </a:t>
            </a:r>
            <a:r>
              <a:rPr lang="en-US" sz="2100" dirty="0" smtClean="0"/>
              <a:t>on</a:t>
            </a:r>
            <a:r>
              <a:rPr lang="en-US" sz="2100" i="1" dirty="0" smtClean="0"/>
              <a:t> </a:t>
            </a:r>
            <a:r>
              <a:rPr lang="en-US" sz="2100" b="1" i="1" dirty="0" smtClean="0"/>
              <a:t>D-1 </a:t>
            </a:r>
            <a:r>
              <a:rPr lang="en-US" sz="2100" b="1" dirty="0" smtClean="0"/>
              <a:t>angles</a:t>
            </a:r>
            <a:r>
              <a:rPr lang="en-US" sz="2100" dirty="0" smtClean="0"/>
              <a:t> that scans the </a:t>
            </a:r>
            <a:r>
              <a:rPr lang="en-US" sz="2100" i="1" dirty="0" smtClean="0"/>
              <a:t>D</a:t>
            </a:r>
            <a:r>
              <a:rPr lang="en-US" sz="2100" dirty="0" smtClean="0"/>
              <a:t>-dimensional sphere</a:t>
            </a:r>
            <a:r>
              <a:rPr lang="en-US" sz="2100" dirty="0" smtClean="0"/>
              <a:t>.</a:t>
            </a:r>
            <a:endParaRPr lang="en-US" sz="2100" i="1" dirty="0" smtClean="0"/>
          </a:p>
          <a:p>
            <a:endParaRPr lang="en-US" sz="2100" dirty="0" smtClean="0"/>
          </a:p>
          <a:p>
            <a:r>
              <a:rPr lang="en-US" sz="2100" dirty="0" smtClean="0"/>
              <a:t>The vector defines </a:t>
            </a:r>
          </a:p>
          <a:p>
            <a:pPr>
              <a:buNone/>
            </a:pPr>
            <a:r>
              <a:rPr lang="en-US" sz="2100" b="1" dirty="0" smtClean="0"/>
              <a:t>	</a:t>
            </a:r>
            <a:r>
              <a:rPr lang="en-US" sz="2100" b="1" dirty="0" err="1" smtClean="0"/>
              <a:t>hypercurves</a:t>
            </a:r>
            <a:r>
              <a:rPr lang="en-US" sz="2100" dirty="0" smtClean="0"/>
              <a:t> =  </a:t>
            </a:r>
            <a:r>
              <a:rPr lang="en-US" sz="2100" b="1" dirty="0" smtClean="0"/>
              <a:t>sorting regions</a:t>
            </a:r>
            <a:r>
              <a:rPr lang="en-US" sz="2100" dirty="0" smtClean="0"/>
              <a:t> = rank</a:t>
            </a:r>
            <a:r>
              <a:rPr lang="en-US" sz="2100" dirty="0" smtClean="0"/>
              <a:t>-1 </a:t>
            </a:r>
            <a:r>
              <a:rPr lang="en-US" sz="2100" dirty="0" smtClean="0"/>
              <a:t>instances = </a:t>
            </a:r>
            <a:r>
              <a:rPr lang="en-US" sz="2100" b="1" dirty="0" smtClean="0"/>
              <a:t>candidate set</a:t>
            </a:r>
            <a:r>
              <a:rPr lang="en-US" sz="2100" dirty="0" smtClean="0"/>
              <a:t>… </a:t>
            </a:r>
          </a:p>
          <a:p>
            <a:pPr>
              <a:buNone/>
            </a:pPr>
            <a:r>
              <a:rPr lang="en-US" sz="2100" dirty="0" smtClean="0"/>
              <a:t>						</a:t>
            </a:r>
            <a:r>
              <a:rPr lang="en-US" sz="2100" dirty="0" smtClean="0"/>
              <a:t>the </a:t>
            </a:r>
            <a:r>
              <a:rPr lang="en-US" sz="2100" b="1" dirty="0" smtClean="0"/>
              <a:t>sparse PC</a:t>
            </a:r>
            <a:r>
              <a:rPr lang="en-US" sz="2100" dirty="0" smtClean="0"/>
              <a:t> is among </a:t>
            </a:r>
            <a:r>
              <a:rPr lang="en-US" sz="2100" dirty="0" smtClean="0"/>
              <a:t>them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462530" y="2590800"/>
            <a:ext cx="3938270" cy="65786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371600" y="5791200"/>
            <a:ext cx="6755423" cy="10210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        Lemma: # rank-1 instances =</a:t>
            </a:r>
            <a:endParaRPr lang="en-US" sz="2300" i="1" dirty="0">
              <a:solidFill>
                <a:schemeClr val="tx1"/>
              </a:solidFill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943600" y="5958205"/>
            <a:ext cx="1457960" cy="77343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965450" y="1828800"/>
            <a:ext cx="2570480" cy="375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ertical Scroll 11"/>
          <p:cNvSpPr/>
          <p:nvPr/>
        </p:nvSpPr>
        <p:spPr>
          <a:xfrm>
            <a:off x="76200" y="2133600"/>
            <a:ext cx="8686800" cy="28194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D1305A"/>
                </a:solidFill>
              </a:rPr>
              <a:t>Theomem</a:t>
            </a:r>
            <a:r>
              <a:rPr lang="en-US" b="1" dirty="0" smtClean="0">
                <a:solidFill>
                  <a:srgbClr val="D1305A"/>
                </a:solidFill>
              </a:rPr>
              <a:t>:</a:t>
            </a:r>
            <a:r>
              <a:rPr lang="en-US" dirty="0" smtClean="0"/>
              <a:t> </a:t>
            </a:r>
            <a:r>
              <a:rPr lang="en-US" sz="2100" i="1" dirty="0" smtClean="0"/>
              <a:t>The Sparse PC of  a rank-D update matrix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00" i="1" dirty="0" smtClean="0"/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00" i="1" dirty="0" smtClean="0"/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i="1" dirty="0" smtClean="0"/>
              <a:t>can be computed in time </a:t>
            </a:r>
            <a:endParaRPr lang="en-US" sz="2100" i="1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Sparse PC of Rank-D </a:t>
            </a:r>
            <a:r>
              <a:rPr lang="en-US" dirty="0" err="1" smtClean="0">
                <a:solidFill>
                  <a:srgbClr val="2DAAF4"/>
                </a:solidFill>
              </a:rPr>
              <a:t>Covariances</a:t>
            </a:r>
            <a:endParaRPr lang="en-US" dirty="0">
              <a:solidFill>
                <a:srgbClr val="2DAAF4"/>
              </a:solidFill>
            </a:endParaRPr>
          </a:p>
        </p:txBody>
      </p:sp>
      <p:pic>
        <p:nvPicPr>
          <p:cNvPr id="13" name="Content Placeholder 12" descr="latex-image-1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25240" y="4318000"/>
            <a:ext cx="1584960" cy="467360"/>
          </a:xfrm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200400" y="3489960"/>
            <a:ext cx="2702560" cy="39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Conclusions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417638"/>
            <a:ext cx="8581292" cy="3763961"/>
          </a:xfrm>
        </p:spPr>
        <p:txBody>
          <a:bodyPr/>
          <a:lstStyle/>
          <a:p>
            <a:r>
              <a:rPr lang="en-US" sz="2100" dirty="0" smtClean="0">
                <a:solidFill>
                  <a:srgbClr val="000000"/>
                </a:solidFill>
              </a:rPr>
              <a:t>Sparse PCA is an intractable problem, but there are tractable regimes.</a:t>
            </a: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100" dirty="0" smtClean="0">
                <a:solidFill>
                  <a:srgbClr val="000000"/>
                </a:solidFill>
              </a:rPr>
              <a:t>Interesting instances of rank deficient matrices can be solved efficiently.</a:t>
            </a: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100" dirty="0" smtClean="0">
                <a:solidFill>
                  <a:srgbClr val="000000"/>
                </a:solidFill>
              </a:rPr>
              <a:t>Samples of low rank </a:t>
            </a:r>
            <a:r>
              <a:rPr lang="en-US" sz="2100" dirty="0" err="1" smtClean="0">
                <a:solidFill>
                  <a:srgbClr val="000000"/>
                </a:solidFill>
              </a:rPr>
              <a:t>covariances</a:t>
            </a:r>
            <a:r>
              <a:rPr lang="en-US" sz="2100" dirty="0" smtClean="0">
                <a:solidFill>
                  <a:srgbClr val="000000"/>
                </a:solidFill>
              </a:rPr>
              <a:t> corrupted by </a:t>
            </a:r>
            <a:r>
              <a:rPr lang="en-US" sz="2100" dirty="0" err="1" smtClean="0">
                <a:solidFill>
                  <a:srgbClr val="000000"/>
                </a:solidFill>
              </a:rPr>
              <a:t>i.i.d</a:t>
            </a:r>
            <a:r>
              <a:rPr lang="en-US" sz="2100" dirty="0" smtClean="0">
                <a:solidFill>
                  <a:srgbClr val="000000"/>
                </a:solidFill>
              </a:rPr>
              <a:t>. noise still falls within the computationally tractable regime.</a:t>
            </a: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</a:rPr>
              <a:t>Future work:</a:t>
            </a:r>
          </a:p>
          <a:p>
            <a:r>
              <a:rPr lang="en-US" sz="2100" dirty="0" smtClean="0">
                <a:solidFill>
                  <a:srgbClr val="000000"/>
                </a:solidFill>
              </a:rPr>
              <a:t>Can we solve these instances any faster?</a:t>
            </a:r>
          </a:p>
          <a:p>
            <a:r>
              <a:rPr lang="en-US" sz="2100" dirty="0" smtClean="0">
                <a:solidFill>
                  <a:srgbClr val="000000"/>
                </a:solidFill>
              </a:rPr>
              <a:t>Run tests on practical data sets to measure performance.</a:t>
            </a:r>
          </a:p>
          <a:p>
            <a:r>
              <a:rPr lang="en-US" sz="2100" dirty="0" smtClean="0">
                <a:solidFill>
                  <a:srgbClr val="000000"/>
                </a:solidFill>
              </a:rPr>
              <a:t>Compare with relaxations.</a:t>
            </a:r>
          </a:p>
          <a:p>
            <a:r>
              <a:rPr lang="en-US" sz="2100" dirty="0" smtClean="0">
                <a:solidFill>
                  <a:srgbClr val="000000"/>
                </a:solidFill>
              </a:rPr>
              <a:t>Does the rank-deficient + identity assumption make practical sense?</a:t>
            </a:r>
            <a:endParaRPr lang="en-US" sz="2100" dirty="0" smtClean="0"/>
          </a:p>
          <a:p>
            <a:endParaRPr lang="en-US" dirty="0" smtClean="0"/>
          </a:p>
        </p:txBody>
      </p:sp>
      <p:sp>
        <p:nvSpPr>
          <p:cNvPr id="28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the end</a:t>
            </a:r>
            <a:endParaRPr lang="en-US" dirty="0">
              <a:solidFill>
                <a:srgbClr val="2DAAF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Intro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417638"/>
            <a:ext cx="8581292" cy="3763961"/>
          </a:xfrm>
        </p:spPr>
        <p:txBody>
          <a:bodyPr/>
          <a:lstStyle/>
          <a:p>
            <a:r>
              <a:rPr lang="en-US" sz="2100" dirty="0" smtClean="0">
                <a:solidFill>
                  <a:srgbClr val="000000"/>
                </a:solidFill>
              </a:rPr>
              <a:t>Principal Component Analysis:</a:t>
            </a:r>
            <a:r>
              <a:rPr lang="en-US" sz="2100" dirty="0" smtClean="0">
                <a:solidFill>
                  <a:srgbClr val="000000"/>
                </a:solidFill>
              </a:rPr>
              <a:t> very </a:t>
            </a:r>
            <a:r>
              <a:rPr lang="en-US" sz="2100" dirty="0" smtClean="0">
                <a:solidFill>
                  <a:srgbClr val="000000"/>
                </a:solidFill>
              </a:rPr>
              <a:t>popular and well studied tools in</a:t>
            </a:r>
            <a:r>
              <a:rPr lang="en-US" sz="2100" dirty="0" smtClean="0">
                <a:solidFill>
                  <a:srgbClr val="000000"/>
                </a:solidFill>
              </a:rPr>
              <a:t>  SP.</a:t>
            </a: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100" dirty="0" smtClean="0">
                <a:solidFill>
                  <a:srgbClr val="000000"/>
                </a:solidFill>
              </a:rPr>
              <a:t>PCA captures maximum variance</a:t>
            </a:r>
            <a:r>
              <a:rPr lang="en-US" sz="2100" dirty="0" smtClean="0">
                <a:solidFill>
                  <a:srgbClr val="000000"/>
                </a:solidFill>
              </a:rPr>
              <a:t> directions in </a:t>
            </a:r>
            <a:r>
              <a:rPr lang="en-US" sz="2100" dirty="0" smtClean="0">
                <a:solidFill>
                  <a:srgbClr val="000000"/>
                </a:solidFill>
              </a:rPr>
              <a:t>sample space</a:t>
            </a:r>
          </a:p>
          <a:p>
            <a:pPr algn="ctr">
              <a:buNone/>
            </a:pPr>
            <a:r>
              <a:rPr lang="en-US" sz="2100" b="1" dirty="0" smtClean="0">
                <a:solidFill>
                  <a:srgbClr val="000000"/>
                </a:solidFill>
              </a:rPr>
              <a:t>PCs usually are </a:t>
            </a:r>
            <a:r>
              <a:rPr lang="en-US" sz="2100" b="1" dirty="0" smtClean="0">
                <a:solidFill>
                  <a:srgbClr val="000000"/>
                </a:solidFill>
              </a:rPr>
              <a:t>nonzero. </a:t>
            </a:r>
            <a:r>
              <a:rPr lang="en-US" sz="2100" dirty="0" smtClean="0">
                <a:solidFill>
                  <a:srgbClr val="000000"/>
                </a:solidFill>
              </a:rPr>
              <a:t>Is that a problem?</a:t>
            </a: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100" dirty="0" smtClean="0">
                <a:solidFill>
                  <a:srgbClr val="000000"/>
                </a:solidFill>
              </a:rPr>
              <a:t>Some applications are favored by PC </a:t>
            </a:r>
            <a:r>
              <a:rPr lang="en-US" sz="2100" dirty="0" err="1" smtClean="0">
                <a:solidFill>
                  <a:srgbClr val="000000"/>
                </a:solidFill>
              </a:rPr>
              <a:t>sparsity</a:t>
            </a:r>
            <a:r>
              <a:rPr lang="en-US" sz="2100" dirty="0" smtClean="0">
                <a:solidFill>
                  <a:srgbClr val="000000"/>
                </a:solidFill>
              </a:rPr>
              <a:t>: Gene Extraction, Portfolio Optimization, Image </a:t>
            </a:r>
            <a:r>
              <a:rPr lang="en-US" sz="2100" dirty="0" smtClean="0">
                <a:solidFill>
                  <a:srgbClr val="000000"/>
                </a:solidFill>
              </a:rPr>
              <a:t>Processing…</a:t>
            </a: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100" dirty="0" smtClean="0">
                <a:solidFill>
                  <a:srgbClr val="000000"/>
                </a:solidFill>
              </a:rPr>
              <a:t>Sparse PC: 1) easier to interpret, 2) store, 3) </a:t>
            </a:r>
            <a:r>
              <a:rPr lang="en-US" sz="2100" dirty="0" smtClean="0">
                <a:solidFill>
                  <a:srgbClr val="000000"/>
                </a:solidFill>
              </a:rPr>
              <a:t>compress</a:t>
            </a:r>
          </a:p>
          <a:p>
            <a:pPr algn="ctr">
              <a:buNone/>
            </a:pPr>
            <a:r>
              <a:rPr lang="en-US" sz="2100" b="1" dirty="0" smtClean="0">
                <a:solidFill>
                  <a:srgbClr val="000000"/>
                </a:solidFill>
              </a:rPr>
              <a:t>PCA is oblivious to </a:t>
            </a:r>
            <a:r>
              <a:rPr lang="en-US" sz="2100" b="1" dirty="0" err="1" smtClean="0">
                <a:solidFill>
                  <a:srgbClr val="000000"/>
                </a:solidFill>
              </a:rPr>
              <a:t>sparsity</a:t>
            </a:r>
            <a:endParaRPr lang="en-US" sz="21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100" dirty="0" smtClean="0">
                <a:solidFill>
                  <a:srgbClr val="000000"/>
                </a:solidFill>
              </a:rPr>
              <a:t>OK, </a:t>
            </a:r>
            <a:r>
              <a:rPr lang="en-US" sz="2100" dirty="0" smtClean="0">
                <a:solidFill>
                  <a:srgbClr val="000000"/>
                </a:solidFill>
              </a:rPr>
              <a:t>then compute </a:t>
            </a:r>
            <a:r>
              <a:rPr lang="en-US" sz="2100" dirty="0" smtClean="0">
                <a:solidFill>
                  <a:srgbClr val="000000"/>
                </a:solidFill>
              </a:rPr>
              <a:t>sparse PCs</a:t>
            </a:r>
            <a:endParaRPr lang="en-US" sz="2100" dirty="0" smtClean="0">
              <a:solidFill>
                <a:srgbClr val="000000"/>
              </a:solidFill>
            </a:endParaRPr>
          </a:p>
          <a:p>
            <a:pPr algn="ctr">
              <a:buNone/>
            </a:pPr>
            <a:r>
              <a:rPr lang="en-US" sz="2100" b="1" dirty="0" smtClean="0">
                <a:solidFill>
                  <a:srgbClr val="000000"/>
                </a:solidFill>
              </a:rPr>
              <a:t>…sparse PCA is NP-Hard</a:t>
            </a: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</a:rPr>
              <a:t> </a:t>
            </a:r>
          </a:p>
          <a:p>
            <a:endParaRPr lang="en-US" sz="2100" dirty="0" smtClean="0"/>
          </a:p>
          <a:p>
            <a:endParaRPr lang="en-US" dirty="0" smtClean="0"/>
          </a:p>
        </p:txBody>
      </p:sp>
      <p:sp>
        <p:nvSpPr>
          <p:cNvPr id="27" name="Vertical Scroll 26"/>
          <p:cNvSpPr/>
          <p:nvPr/>
        </p:nvSpPr>
        <p:spPr>
          <a:xfrm>
            <a:off x="228600" y="5638800"/>
            <a:ext cx="8686800" cy="10668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D1305A"/>
                </a:solidFill>
              </a:rPr>
              <a:t>Thm</a:t>
            </a:r>
            <a:r>
              <a:rPr lang="en-US" b="1" dirty="0" smtClean="0">
                <a:solidFill>
                  <a:srgbClr val="D1305A"/>
                </a:solidFill>
              </a:rPr>
              <a:t>:</a:t>
            </a:r>
            <a:r>
              <a:rPr lang="en-US" dirty="0" smtClean="0"/>
              <a:t> </a:t>
            </a:r>
            <a:r>
              <a:rPr lang="en-US" sz="2100" i="1" dirty="0" smtClean="0"/>
              <a:t>The </a:t>
            </a:r>
            <a:r>
              <a:rPr lang="en-US" sz="2100" i="1" dirty="0" smtClean="0"/>
              <a:t>Sparse PC of “highly-correlated” data</a:t>
            </a:r>
            <a:r>
              <a:rPr lang="en-US" sz="2100" i="1" dirty="0" smtClean="0"/>
              <a:t> and/or features</a:t>
            </a:r>
          </a:p>
          <a:p>
            <a:pPr algn="ctr" defTabSz="1161379">
              <a:defRPr/>
            </a:pPr>
            <a:r>
              <a:rPr lang="en-US" sz="2100" i="1" dirty="0" smtClean="0"/>
              <a:t>(i.e., of rank deficient </a:t>
            </a:r>
            <a:r>
              <a:rPr lang="en-US" sz="2100" i="1" dirty="0" err="1" smtClean="0"/>
              <a:t>covariances</a:t>
            </a:r>
            <a:r>
              <a:rPr lang="en-US" sz="2100" i="1" dirty="0" smtClean="0"/>
              <a:t>)</a:t>
            </a:r>
            <a:r>
              <a:rPr lang="en-US" sz="2100" i="1" dirty="0" smtClean="0"/>
              <a:t> is </a:t>
            </a:r>
            <a:r>
              <a:rPr lang="en-US" sz="2100" b="1" dirty="0" err="1" smtClean="0"/>
              <a:t>poly(N</a:t>
            </a:r>
            <a:r>
              <a:rPr lang="en-US" sz="2100" b="1" dirty="0" smtClean="0"/>
              <a:t>)</a:t>
            </a:r>
          </a:p>
        </p:txBody>
      </p:sp>
      <p:sp>
        <p:nvSpPr>
          <p:cNvPr id="28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166019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</a:p>
          <a:p>
            <a:pPr>
              <a:buNone/>
            </a:pPr>
            <a:r>
              <a:rPr lang="en-US" sz="3600" dirty="0" smtClean="0">
                <a:solidFill>
                  <a:srgbClr val="2DAAF4"/>
                </a:solidFill>
              </a:rPr>
              <a:t>PCA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Sparse PCA and Approaches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Sparse PC for Rank-1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Covariances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Sparse PC for Rank-2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Covariances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Rank-D Solvability Theorem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Principal Component Analysis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417638"/>
            <a:ext cx="8581292" cy="3763961"/>
          </a:xfrm>
        </p:spPr>
        <p:txBody>
          <a:bodyPr/>
          <a:lstStyle/>
          <a:p>
            <a:r>
              <a:rPr lang="en-US" sz="2100" dirty="0" smtClean="0">
                <a:solidFill>
                  <a:srgbClr val="000000"/>
                </a:solidFill>
              </a:rPr>
              <a:t>PCA</a:t>
            </a:r>
            <a:r>
              <a:rPr lang="en-US" sz="2100" dirty="0" smtClean="0">
                <a:solidFill>
                  <a:srgbClr val="000000"/>
                </a:solidFill>
              </a:rPr>
              <a:t>: been</a:t>
            </a:r>
            <a:r>
              <a:rPr lang="en-US" sz="2100" dirty="0" smtClean="0">
                <a:solidFill>
                  <a:srgbClr val="000000"/>
                </a:solidFill>
              </a:rPr>
              <a:t> </a:t>
            </a:r>
            <a:r>
              <a:rPr lang="en-US" sz="2100" dirty="0" smtClean="0">
                <a:solidFill>
                  <a:srgbClr val="000000"/>
                </a:solidFill>
              </a:rPr>
              <a:t>well</a:t>
            </a:r>
            <a:r>
              <a:rPr lang="en-US" sz="2100" dirty="0" smtClean="0">
                <a:solidFill>
                  <a:srgbClr val="000000"/>
                </a:solidFill>
              </a:rPr>
              <a:t> studied </a:t>
            </a:r>
            <a:r>
              <a:rPr lang="en-US" sz="2100" dirty="0" smtClean="0">
                <a:solidFill>
                  <a:srgbClr val="000000"/>
                </a:solidFill>
              </a:rPr>
              <a:t>from the early 1900s [</a:t>
            </a:r>
            <a:r>
              <a:rPr lang="en-US" sz="2100" dirty="0" err="1" smtClean="0">
                <a:solidFill>
                  <a:srgbClr val="000000"/>
                </a:solidFill>
              </a:rPr>
              <a:t>Pearson],[</a:t>
            </a:r>
            <a:r>
              <a:rPr lang="en-US" sz="2100" dirty="0" err="1" smtClean="0"/>
              <a:t>Jolliffe</a:t>
            </a:r>
            <a:r>
              <a:rPr lang="en-US" sz="2100" dirty="0" smtClean="0"/>
              <a:t>]…</a:t>
            </a:r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100" dirty="0" smtClean="0">
                <a:solidFill>
                  <a:srgbClr val="000000"/>
                </a:solidFill>
              </a:rPr>
              <a:t>Dimensionality reduction:</a:t>
            </a: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</a:rPr>
              <a:t>	Takes</a:t>
            </a:r>
            <a:r>
              <a:rPr lang="en-US" sz="2100" dirty="0" smtClean="0">
                <a:solidFill>
                  <a:srgbClr val="000000"/>
                </a:solidFill>
              </a:rPr>
              <a:t> </a:t>
            </a:r>
            <a:r>
              <a:rPr lang="en-US" sz="2100" dirty="0" smtClean="0">
                <a:solidFill>
                  <a:srgbClr val="000000"/>
                </a:solidFill>
              </a:rPr>
              <a:t>samples of</a:t>
            </a:r>
            <a:r>
              <a:rPr lang="en-US" sz="2100" dirty="0" smtClean="0">
                <a:solidFill>
                  <a:srgbClr val="000000"/>
                </a:solidFill>
              </a:rPr>
              <a:t> </a:t>
            </a:r>
            <a:r>
              <a:rPr lang="en-US" sz="2100" dirty="0" smtClean="0">
                <a:solidFill>
                  <a:srgbClr val="000000"/>
                </a:solidFill>
              </a:rPr>
              <a:t>various features, finds</a:t>
            </a:r>
            <a:r>
              <a:rPr lang="en-US" sz="2100" dirty="0" smtClean="0">
                <a:solidFill>
                  <a:srgbClr val="000000"/>
                </a:solidFill>
              </a:rPr>
              <a:t> maximum variance trends</a:t>
            </a: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100" dirty="0" smtClean="0">
                <a:solidFill>
                  <a:srgbClr val="000000"/>
                </a:solidFill>
              </a:rPr>
              <a:t>Applications in</a:t>
            </a:r>
            <a:r>
              <a:rPr lang="en-US" sz="2100" dirty="0" smtClean="0">
                <a:solidFill>
                  <a:srgbClr val="000000"/>
                </a:solidFill>
              </a:rPr>
              <a:t> SP, </a:t>
            </a:r>
            <a:r>
              <a:rPr lang="en-US" sz="2100" dirty="0" err="1" smtClean="0">
                <a:solidFill>
                  <a:srgbClr val="000000"/>
                </a:solidFill>
              </a:rPr>
              <a:t>PatReco</a:t>
            </a:r>
            <a:r>
              <a:rPr lang="en-US" sz="2100" dirty="0" smtClean="0">
                <a:solidFill>
                  <a:srgbClr val="000000"/>
                </a:solidFill>
              </a:rPr>
              <a:t>, </a:t>
            </a:r>
            <a:r>
              <a:rPr lang="en-US" sz="2100" dirty="0" smtClean="0">
                <a:solidFill>
                  <a:srgbClr val="000000"/>
                </a:solidFill>
              </a:rPr>
              <a:t>Feature extraction,...</a:t>
            </a: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</a:rPr>
              <a:t> </a:t>
            </a:r>
          </a:p>
          <a:p>
            <a:endParaRPr lang="en-US" sz="2100" dirty="0" smtClean="0"/>
          </a:p>
          <a:p>
            <a:endParaRPr lang="en-US" dirty="0" smtClean="0"/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246120" y="2971800"/>
            <a:ext cx="3180080" cy="2865120"/>
            <a:chOff x="3246120" y="2971800"/>
            <a:chExt cx="3180080" cy="2865120"/>
          </a:xfrm>
        </p:grpSpPr>
        <p:grpSp>
          <p:nvGrpSpPr>
            <p:cNvPr id="36" name="Group 35"/>
            <p:cNvGrpSpPr/>
            <p:nvPr/>
          </p:nvGrpSpPr>
          <p:grpSpPr>
            <a:xfrm>
              <a:off x="3246120" y="3124200"/>
              <a:ext cx="2651760" cy="2712720"/>
              <a:chOff x="3246120" y="3124200"/>
              <a:chExt cx="2651760" cy="2712720"/>
            </a:xfrm>
          </p:grpSpPr>
          <p:sp>
            <p:nvSpPr>
              <p:cNvPr id="5" name="Quad Arrow 4"/>
              <p:cNvSpPr>
                <a:spLocks noChangeAspect="1"/>
              </p:cNvSpPr>
              <p:nvPr/>
            </p:nvSpPr>
            <p:spPr>
              <a:xfrm>
                <a:off x="3246120" y="3276600"/>
                <a:ext cx="2651760" cy="2560320"/>
              </a:xfrm>
              <a:prstGeom prst="quadArrow">
                <a:avLst>
                  <a:gd name="adj1" fmla="val 1055"/>
                  <a:gd name="adj2" fmla="val 1583"/>
                  <a:gd name="adj3" fmla="val 519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962400" y="49225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114800" y="53035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962400" y="52273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114800" y="51511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114800" y="498348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175760" y="472440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251960" y="49987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28160" y="47701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556760" y="43129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19600" y="455676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632960" y="457200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724400" y="40081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480560" y="46939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709160" y="43129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709160" y="414528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61560" y="38557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861560" y="40843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013960" y="376428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66360" y="394716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166360" y="379476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94760" y="539496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181600" y="36271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rot="5400000" flipH="1" flipV="1">
                <a:off x="3352800" y="3474720"/>
                <a:ext cx="2636520" cy="1935480"/>
              </a:xfrm>
              <a:prstGeom prst="line">
                <a:avLst/>
              </a:prstGeom>
              <a:ln w="47625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1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 rot="16200000">
              <a:off x="3981450" y="3314700"/>
              <a:ext cx="857250" cy="171450"/>
            </a:xfrm>
            <a:prstGeom prst="rect">
              <a:avLst/>
            </a:prstGeom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5562600" y="4648200"/>
              <a:ext cx="863600" cy="1714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39954" y="274638"/>
            <a:ext cx="8864092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Computing the Principal Component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417638"/>
            <a:ext cx="8581292" cy="3763961"/>
          </a:xfrm>
        </p:spPr>
        <p:txBody>
          <a:bodyPr/>
          <a:lstStyle/>
          <a:p>
            <a:r>
              <a:rPr lang="en-US" sz="2100" dirty="0" smtClean="0">
                <a:solidFill>
                  <a:srgbClr val="000000"/>
                </a:solidFill>
              </a:rPr>
              <a:t>The            </a:t>
            </a:r>
            <a:r>
              <a:rPr lang="en-US" sz="2100" dirty="0" smtClean="0">
                <a:solidFill>
                  <a:srgbClr val="000000"/>
                </a:solidFill>
              </a:rPr>
              <a:t>sample</a:t>
            </a:r>
            <a:r>
              <a:rPr lang="en-US" sz="2100" dirty="0" smtClean="0">
                <a:solidFill>
                  <a:srgbClr val="000000"/>
                </a:solidFill>
              </a:rPr>
              <a:t>s </a:t>
            </a:r>
            <a:r>
              <a:rPr lang="en-US" sz="2100" dirty="0" smtClean="0">
                <a:solidFill>
                  <a:srgbClr val="000000"/>
                </a:solidFill>
              </a:rPr>
              <a:t>give </a:t>
            </a:r>
            <a:r>
              <a:rPr lang="en-US" sz="2100" dirty="0" smtClean="0">
                <a:solidFill>
                  <a:srgbClr val="000000"/>
                </a:solidFill>
              </a:rPr>
              <a:t>an “empirical” covariance matrix 			   Finding the </a:t>
            </a:r>
            <a:r>
              <a:rPr lang="en-US" sz="2100" dirty="0" smtClean="0">
                <a:solidFill>
                  <a:srgbClr val="000000"/>
                </a:solidFill>
              </a:rPr>
              <a:t>PC:</a:t>
            </a: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100" dirty="0" smtClean="0">
                <a:solidFill>
                  <a:srgbClr val="000000"/>
                </a:solidFill>
              </a:rPr>
              <a:t>SVD  solves </a:t>
            </a:r>
            <a:r>
              <a:rPr lang="en-US" sz="2100" dirty="0" smtClean="0">
                <a:solidFill>
                  <a:srgbClr val="000000"/>
                </a:solidFill>
              </a:rPr>
              <a:t>it in		    </a:t>
            </a:r>
            <a:r>
              <a:rPr lang="en-US" sz="2100" dirty="0" smtClean="0">
                <a:solidFill>
                  <a:srgbClr val="000000"/>
                </a:solidFill>
              </a:rPr>
              <a:t> </a:t>
            </a:r>
          </a:p>
          <a:p>
            <a:endParaRPr lang="en-US" sz="2100" dirty="0" smtClean="0"/>
          </a:p>
          <a:p>
            <a:endParaRPr lang="en-US" dirty="0" smtClean="0"/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" name="Picture 3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909308" y="1484884"/>
            <a:ext cx="1244092" cy="267716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143000" y="1564386"/>
            <a:ext cx="651510" cy="188214"/>
          </a:xfrm>
          <a:prstGeom prst="rect">
            <a:avLst/>
          </a:prstGeom>
        </p:spPr>
      </p:pic>
      <p:pic>
        <p:nvPicPr>
          <p:cNvPr id="39" name="Picture 3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494915" y="6400800"/>
            <a:ext cx="705485" cy="29337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3657600" y="2169160"/>
            <a:ext cx="1981200" cy="65024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246120" y="2971800"/>
            <a:ext cx="3180080" cy="2865120"/>
            <a:chOff x="3246120" y="2971800"/>
            <a:chExt cx="3180080" cy="2865120"/>
          </a:xfrm>
        </p:grpSpPr>
        <p:grpSp>
          <p:nvGrpSpPr>
            <p:cNvPr id="41" name="Group 35"/>
            <p:cNvGrpSpPr/>
            <p:nvPr/>
          </p:nvGrpSpPr>
          <p:grpSpPr>
            <a:xfrm>
              <a:off x="3246120" y="3124200"/>
              <a:ext cx="2651760" cy="2712720"/>
              <a:chOff x="3246120" y="3124200"/>
              <a:chExt cx="2651760" cy="2712720"/>
            </a:xfrm>
          </p:grpSpPr>
          <p:sp>
            <p:nvSpPr>
              <p:cNvPr id="44" name="Quad Arrow 43"/>
              <p:cNvSpPr>
                <a:spLocks noChangeAspect="1"/>
              </p:cNvSpPr>
              <p:nvPr/>
            </p:nvSpPr>
            <p:spPr>
              <a:xfrm>
                <a:off x="3246120" y="3276600"/>
                <a:ext cx="2651760" cy="2560320"/>
              </a:xfrm>
              <a:prstGeom prst="quadArrow">
                <a:avLst>
                  <a:gd name="adj1" fmla="val 1055"/>
                  <a:gd name="adj2" fmla="val 1583"/>
                  <a:gd name="adj3" fmla="val 519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962400" y="49225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114800" y="53035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962400" y="52273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114800" y="51511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114800" y="498348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175760" y="472440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251960" y="49987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328160" y="47701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556760" y="43129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419600" y="455676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632960" y="457200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724400" y="40081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80560" y="46939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709160" y="43129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709160" y="414528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861560" y="38557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861560" y="40843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013960" y="376428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166360" y="394716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166360" y="379476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794760" y="539496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181600" y="3627120"/>
                <a:ext cx="91440" cy="91440"/>
              </a:xfrm>
              <a:prstGeom prst="ellipse">
                <a:avLst/>
              </a:prstGeom>
              <a:solidFill>
                <a:srgbClr val="D1305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rot="5400000" flipH="1" flipV="1">
                <a:off x="3352800" y="3474720"/>
                <a:ext cx="2636520" cy="1935480"/>
              </a:xfrm>
              <a:prstGeom prst="line">
                <a:avLst/>
              </a:prstGeom>
              <a:ln w="47625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Picture 41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3"/>
                <a:stretch>
                  <a:fillRect/>
                </a:stretch>
              </p:blipFill>
            </mc:Choice>
            <mc:Fallback>
              <p:blipFill>
                <a:blip r:embed="rId14"/>
                <a:stretch>
                  <a:fillRect/>
                </a:stretch>
              </p:blipFill>
            </mc:Fallback>
          </mc:AlternateContent>
          <p:spPr>
            <a:xfrm rot="16200000">
              <a:off x="3981450" y="3314700"/>
              <a:ext cx="857250" cy="171450"/>
            </a:xfrm>
            <a:prstGeom prst="rect">
              <a:avLst/>
            </a:prstGeom>
          </p:spPr>
        </p:pic>
        <p:pic>
          <p:nvPicPr>
            <p:cNvPr id="43" name="Picture 4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5"/>
                <a:stretch>
                  <a:fillRect/>
                </a:stretch>
              </p:blipFill>
            </mc:Choice>
            <mc:Fallback>
              <p:blipFill>
                <a:blip r:embed="rId16"/>
                <a:stretch>
                  <a:fillRect/>
                </a:stretch>
              </p:blipFill>
            </mc:Fallback>
          </mc:AlternateContent>
          <p:spPr>
            <a:xfrm>
              <a:off x="5562600" y="4648200"/>
              <a:ext cx="863600" cy="1714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166019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PCA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2DAAF4"/>
                </a:solidFill>
              </a:rPr>
              <a:t>Sparse PCA and Approaches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Sparse PC for Rank-1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Covariances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Sparse PC for Rank-2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Covariances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Rank-D Solvability Theorem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Sparse PCA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417638"/>
            <a:ext cx="8581292" cy="3763961"/>
          </a:xfrm>
        </p:spPr>
        <p:txBody>
          <a:bodyPr/>
          <a:lstStyle/>
          <a:p>
            <a:r>
              <a:rPr lang="en-US" sz="2100" dirty="0" smtClean="0">
                <a:solidFill>
                  <a:srgbClr val="000000"/>
                </a:solidFill>
              </a:rPr>
              <a:t>SPCA</a:t>
            </a:r>
            <a:r>
              <a:rPr lang="en-US" sz="2100" dirty="0" smtClean="0">
                <a:solidFill>
                  <a:srgbClr val="000000"/>
                </a:solidFill>
              </a:rPr>
              <a:t>: </a:t>
            </a:r>
            <a:r>
              <a:rPr lang="en-US" sz="2100" dirty="0" smtClean="0">
                <a:solidFill>
                  <a:srgbClr val="000000"/>
                </a:solidFill>
              </a:rPr>
              <a:t>the </a:t>
            </a:r>
            <a:r>
              <a:rPr lang="en-US" sz="2100" dirty="0" smtClean="0">
                <a:solidFill>
                  <a:srgbClr val="000000"/>
                </a:solidFill>
              </a:rPr>
              <a:t>“</a:t>
            </a:r>
            <a:r>
              <a:rPr lang="en-US" sz="2100" dirty="0" smtClean="0">
                <a:solidFill>
                  <a:srgbClr val="000000"/>
                </a:solidFill>
              </a:rPr>
              <a:t>sparse vector” of maximum variance, combines </a:t>
            </a:r>
            <a:r>
              <a:rPr lang="en-US" sz="2100" i="1" dirty="0" smtClean="0">
                <a:solidFill>
                  <a:srgbClr val="000000"/>
                </a:solidFill>
              </a:rPr>
              <a:t>K</a:t>
            </a:r>
            <a:r>
              <a:rPr lang="en-US" sz="2100" dirty="0" smtClean="0">
                <a:solidFill>
                  <a:srgbClr val="000000"/>
                </a:solidFill>
              </a:rPr>
              <a:t> features</a:t>
            </a: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100" dirty="0" smtClean="0">
                <a:solidFill>
                  <a:srgbClr val="000000"/>
                </a:solidFill>
              </a:rPr>
              <a:t>What is the </a:t>
            </a:r>
            <a:r>
              <a:rPr lang="en-US" sz="2100" b="1" dirty="0" smtClean="0">
                <a:solidFill>
                  <a:srgbClr val="000000"/>
                </a:solidFill>
              </a:rPr>
              <a:t>optimal </a:t>
            </a:r>
            <a:r>
              <a:rPr lang="en-US" sz="2100" dirty="0" smtClean="0">
                <a:solidFill>
                  <a:srgbClr val="000000"/>
                </a:solidFill>
              </a:rPr>
              <a:t>support = </a:t>
            </a:r>
            <a:r>
              <a:rPr lang="en-US" sz="2100" dirty="0" smtClean="0">
                <a:solidFill>
                  <a:srgbClr val="000000"/>
                </a:solidFill>
              </a:rPr>
              <a:t>c</a:t>
            </a:r>
            <a:r>
              <a:rPr lang="en-US" sz="2100" dirty="0" smtClean="0">
                <a:solidFill>
                  <a:srgbClr val="000000"/>
                </a:solidFill>
              </a:rPr>
              <a:t>ombinatorial part that makes it tricky</a:t>
            </a:r>
            <a:endParaRPr lang="en-US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3246120" y="3200400"/>
            <a:ext cx="2651760" cy="2560320"/>
            <a:chOff x="3246120" y="3200400"/>
            <a:chExt cx="2651760" cy="2560320"/>
          </a:xfrm>
        </p:grpSpPr>
        <p:sp>
          <p:nvSpPr>
            <p:cNvPr id="5" name="Quad Arrow 4"/>
            <p:cNvSpPr>
              <a:spLocks noChangeAspect="1"/>
            </p:cNvSpPr>
            <p:nvPr/>
          </p:nvSpPr>
          <p:spPr>
            <a:xfrm>
              <a:off x="3246120" y="3200400"/>
              <a:ext cx="2651760" cy="2560320"/>
            </a:xfrm>
            <a:prstGeom prst="quadArrow">
              <a:avLst>
                <a:gd name="adj1" fmla="val 1055"/>
                <a:gd name="adj2" fmla="val 1583"/>
                <a:gd name="adj3" fmla="val 519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62400" y="49225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53035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52273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14800" y="51511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498348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14800" y="46939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251960" y="49987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28160" y="47701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556760" y="43129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28160" y="45415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19600" y="43891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40081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480560" y="46939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09160" y="43129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709160" y="414528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861560" y="38557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61560" y="40843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13960" y="376428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013960" y="36271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13960" y="34747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53797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181600" y="3627120"/>
              <a:ext cx="91440" cy="91440"/>
            </a:xfrm>
            <a:prstGeom prst="ellipse">
              <a:avLst/>
            </a:prstGeom>
            <a:solidFill>
              <a:srgbClr val="D1305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 flipH="1" flipV="1">
              <a:off x="3551714" y="4449286"/>
              <a:ext cx="2042160" cy="1588"/>
            </a:xfrm>
            <a:prstGeom prst="line">
              <a:avLst/>
            </a:prstGeom>
            <a:ln w="66675">
              <a:solidFill>
                <a:srgbClr val="62A7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ounded Rectangle 34"/>
          <p:cNvSpPr/>
          <p:nvPr/>
        </p:nvSpPr>
        <p:spPr>
          <a:xfrm>
            <a:off x="788377" y="6156960"/>
            <a:ext cx="7567246" cy="4724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 smtClean="0">
                <a:solidFill>
                  <a:srgbClr val="FFFFFF"/>
                </a:solidFill>
              </a:rPr>
              <a:t>Sparse PCA is NP-Hard</a:t>
            </a:r>
            <a:r>
              <a:rPr lang="en-US" sz="2300" b="1" dirty="0" smtClean="0">
                <a:solidFill>
                  <a:srgbClr val="D1305A"/>
                </a:solidFill>
              </a:rPr>
              <a:t> </a:t>
            </a:r>
            <a:r>
              <a:rPr lang="en-US" sz="2100" dirty="0" smtClean="0">
                <a:solidFill>
                  <a:schemeClr val="bg1"/>
                </a:solidFill>
              </a:rPr>
              <a:t>[</a:t>
            </a:r>
            <a:r>
              <a:rPr lang="en-US" sz="2100" dirty="0" err="1" smtClean="0">
                <a:solidFill>
                  <a:schemeClr val="bg1"/>
                </a:solidFill>
              </a:rPr>
              <a:t>Natarajan</a:t>
            </a:r>
            <a:r>
              <a:rPr lang="en-US" sz="2100" dirty="0" smtClean="0">
                <a:solidFill>
                  <a:schemeClr val="bg1"/>
                </a:solidFill>
              </a:rPr>
              <a:t> et al.] [</a:t>
            </a:r>
            <a:r>
              <a:rPr lang="en-US" sz="2100" dirty="0" err="1" smtClean="0"/>
              <a:t>Moghaddam</a:t>
            </a:r>
            <a:r>
              <a:rPr lang="en-US" sz="2100" dirty="0" smtClean="0">
                <a:solidFill>
                  <a:schemeClr val="bg1"/>
                </a:solidFill>
              </a:rPr>
              <a:t> et. al]</a:t>
            </a:r>
            <a:endParaRPr lang="en-US" sz="2100" i="1" dirty="0" smtClean="0">
              <a:solidFill>
                <a:schemeClr val="bg1"/>
              </a:solidFill>
            </a:endParaRP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" name="Picture 3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819400" y="2169160"/>
            <a:ext cx="3505200" cy="65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Approaches for SPCA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417638"/>
            <a:ext cx="8581292" cy="3763961"/>
          </a:xfrm>
        </p:spPr>
        <p:txBody>
          <a:bodyPr/>
          <a:lstStyle/>
          <a:p>
            <a:pPr>
              <a:buNone/>
            </a:pPr>
            <a:r>
              <a:rPr lang="en-US" sz="2100" b="1" dirty="0" smtClean="0">
                <a:solidFill>
                  <a:srgbClr val="D1305A"/>
                </a:solidFill>
              </a:rPr>
              <a:t>Various flavors of relaxations:</a:t>
            </a:r>
          </a:p>
          <a:p>
            <a:r>
              <a:rPr lang="en-US" sz="2100" b="1" dirty="0" err="1" smtClean="0">
                <a:solidFill>
                  <a:srgbClr val="000000"/>
                </a:solidFill>
              </a:rPr>
              <a:t>Thresholding</a:t>
            </a:r>
            <a:r>
              <a:rPr lang="en-US" sz="2100" b="1" dirty="0" smtClean="0">
                <a:solidFill>
                  <a:srgbClr val="000000"/>
                </a:solidFill>
              </a:rPr>
              <a:t> of PCs</a:t>
            </a:r>
            <a:r>
              <a:rPr lang="en-US" sz="2100" dirty="0" smtClean="0">
                <a:solidFill>
                  <a:srgbClr val="000000"/>
                </a:solidFill>
              </a:rPr>
              <a:t> [</a:t>
            </a:r>
            <a:r>
              <a:rPr lang="en-US" sz="2100" dirty="0" err="1" smtClean="0"/>
              <a:t>Cadima</a:t>
            </a:r>
            <a:r>
              <a:rPr lang="en-US" sz="2100" dirty="0" smtClean="0"/>
              <a:t>, </a:t>
            </a:r>
            <a:r>
              <a:rPr lang="en-US" sz="2100" dirty="0" err="1" smtClean="0"/>
              <a:t>Jolliffe</a:t>
            </a:r>
            <a:r>
              <a:rPr lang="en-US" sz="2100" dirty="0" smtClean="0"/>
              <a:t>]</a:t>
            </a:r>
            <a:endParaRPr lang="en-US" sz="2100" dirty="0" smtClean="0"/>
          </a:p>
          <a:p>
            <a:r>
              <a:rPr lang="en-US" sz="2100" b="1" dirty="0" err="1" smtClean="0">
                <a:solidFill>
                  <a:srgbClr val="000000"/>
                </a:solidFill>
              </a:rPr>
              <a:t>Sparsity</a:t>
            </a:r>
            <a:r>
              <a:rPr lang="en-US" sz="2100" b="1" dirty="0" smtClean="0">
                <a:solidFill>
                  <a:srgbClr val="000000"/>
                </a:solidFill>
              </a:rPr>
              <a:t> </a:t>
            </a:r>
            <a:r>
              <a:rPr lang="en-US" sz="2100" b="1" dirty="0" smtClean="0">
                <a:solidFill>
                  <a:srgbClr val="000000"/>
                </a:solidFill>
              </a:rPr>
              <a:t>favoring LASSO</a:t>
            </a:r>
            <a:r>
              <a:rPr lang="en-US" sz="2100" dirty="0" smtClean="0">
                <a:solidFill>
                  <a:srgbClr val="000000"/>
                </a:solidFill>
              </a:rPr>
              <a:t> [</a:t>
            </a:r>
            <a:r>
              <a:rPr lang="en-US" sz="2100" dirty="0" err="1" smtClean="0"/>
              <a:t>Zou</a:t>
            </a:r>
            <a:r>
              <a:rPr lang="en-US" sz="2100" dirty="0" smtClean="0"/>
              <a:t>, Hastie &amp; </a:t>
            </a:r>
            <a:r>
              <a:rPr lang="en-US" sz="2100" dirty="0" err="1" smtClean="0"/>
              <a:t>Tibshirani</a:t>
            </a:r>
            <a:r>
              <a:rPr lang="en-US" sz="2100" dirty="0" smtClean="0"/>
              <a:t>]: </a:t>
            </a:r>
            <a:r>
              <a:rPr lang="en-US" sz="2100" i="1" dirty="0" smtClean="0"/>
              <a:t>LS with l1(+l2) penalty</a:t>
            </a:r>
            <a:endParaRPr lang="en-US" sz="2100" i="1" dirty="0" smtClean="0">
              <a:solidFill>
                <a:srgbClr val="000000"/>
              </a:solidFill>
            </a:endParaRPr>
          </a:p>
          <a:p>
            <a:r>
              <a:rPr lang="en-US" sz="2100" b="1" dirty="0" smtClean="0">
                <a:solidFill>
                  <a:srgbClr val="000000"/>
                </a:solidFill>
              </a:rPr>
              <a:t>Greedy and Branch and Bound</a:t>
            </a:r>
            <a:r>
              <a:rPr lang="en-US" sz="2100" dirty="0" smtClean="0">
                <a:solidFill>
                  <a:srgbClr val="000000"/>
                </a:solidFill>
              </a:rPr>
              <a:t> [</a:t>
            </a:r>
            <a:r>
              <a:rPr lang="en-US" sz="2100" dirty="0" err="1" smtClean="0"/>
              <a:t>Moghaddam</a:t>
            </a:r>
            <a:r>
              <a:rPr lang="en-US" sz="2100" dirty="0" smtClean="0"/>
              <a:t>, Weiss, </a:t>
            </a:r>
            <a:r>
              <a:rPr lang="en-US" sz="2100" dirty="0" err="1" smtClean="0"/>
              <a:t>Avidan</a:t>
            </a:r>
            <a:r>
              <a:rPr lang="en-US" sz="2100" dirty="0" smtClean="0"/>
              <a:t>]:</a:t>
            </a:r>
            <a:r>
              <a:rPr lang="en-US" sz="2100" dirty="0" smtClean="0"/>
              <a:t> </a:t>
            </a:r>
          </a:p>
          <a:p>
            <a:pPr>
              <a:buNone/>
            </a:pPr>
            <a:r>
              <a:rPr lang="en-US" sz="2100" i="1" dirty="0" smtClean="0"/>
              <a:t>	</a:t>
            </a:r>
            <a:r>
              <a:rPr lang="en-US" sz="2100" i="1" dirty="0" smtClean="0"/>
              <a:t>solves </a:t>
            </a:r>
            <a:r>
              <a:rPr lang="en-US" sz="2100" i="1" dirty="0" smtClean="0"/>
              <a:t>small instances and locally search for larger ones O</a:t>
            </a:r>
            <a:r>
              <a:rPr lang="en-US" sz="2100" i="1" dirty="0" smtClean="0"/>
              <a:t>(N^</a:t>
            </a:r>
            <a:r>
              <a:rPr lang="en-US" sz="2100" i="1" dirty="0" smtClean="0"/>
              <a:t>4)</a:t>
            </a:r>
          </a:p>
          <a:p>
            <a:r>
              <a:rPr lang="en-US" sz="2100" b="1" dirty="0" smtClean="0">
                <a:solidFill>
                  <a:srgbClr val="000000"/>
                </a:solidFill>
              </a:rPr>
              <a:t>SDP Relaxations</a:t>
            </a:r>
            <a:r>
              <a:rPr lang="en-US" sz="2100" dirty="0" smtClean="0">
                <a:solidFill>
                  <a:srgbClr val="000000"/>
                </a:solidFill>
              </a:rPr>
              <a:t> [</a:t>
            </a:r>
            <a:r>
              <a:rPr lang="en-US" sz="2100" dirty="0" err="1" smtClean="0"/>
              <a:t>d’Aspremont</a:t>
            </a:r>
            <a:r>
              <a:rPr lang="en-US" sz="2100" dirty="0" smtClean="0"/>
              <a:t>, </a:t>
            </a:r>
            <a:r>
              <a:rPr lang="en-US" sz="2100" dirty="0" err="1" smtClean="0"/>
              <a:t>Ghaoui</a:t>
            </a:r>
            <a:r>
              <a:rPr lang="en-US" sz="2100" dirty="0" smtClean="0"/>
              <a:t>,  Jordan, </a:t>
            </a:r>
            <a:r>
              <a:rPr lang="en-US" sz="2100" dirty="0" err="1" smtClean="0"/>
              <a:t>Lanckriet</a:t>
            </a:r>
            <a:r>
              <a:rPr lang="en-US" sz="2100" dirty="0" smtClean="0"/>
              <a:t>]: </a:t>
            </a:r>
            <a:endParaRPr lang="en-US" sz="2100" dirty="0" smtClean="0"/>
          </a:p>
          <a:p>
            <a:pPr>
              <a:buNone/>
            </a:pPr>
            <a:r>
              <a:rPr lang="en-US" sz="2100" i="1" dirty="0" smtClean="0"/>
              <a:t>	relax </a:t>
            </a:r>
            <a:r>
              <a:rPr lang="en-US" sz="2100" i="1" dirty="0" smtClean="0"/>
              <a:t>hard </a:t>
            </a:r>
            <a:r>
              <a:rPr lang="en-US" sz="2100" i="1" dirty="0" err="1" smtClean="0"/>
              <a:t>contraints</a:t>
            </a:r>
            <a:r>
              <a:rPr lang="en-US" sz="2100" i="1" dirty="0" smtClean="0"/>
              <a:t> to</a:t>
            </a:r>
            <a:r>
              <a:rPr lang="en-US" sz="2100" i="1" dirty="0" smtClean="0"/>
              <a:t> convex </a:t>
            </a:r>
            <a:r>
              <a:rPr lang="en-US" sz="2100" i="1" dirty="0" smtClean="0"/>
              <a:t>ones O</a:t>
            </a:r>
            <a:r>
              <a:rPr lang="en-US" sz="2100" i="1" dirty="0" smtClean="0"/>
              <a:t>(N^</a:t>
            </a:r>
            <a:r>
              <a:rPr lang="en-US" sz="2100" i="1" dirty="0" smtClean="0"/>
              <a:t>4), O</a:t>
            </a:r>
            <a:r>
              <a:rPr lang="en-US" sz="2100" i="1" dirty="0" smtClean="0"/>
              <a:t>(N^</a:t>
            </a:r>
            <a:r>
              <a:rPr lang="en-US" sz="2100" i="1" dirty="0" smtClean="0"/>
              <a:t>3)</a:t>
            </a: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100" dirty="0" smtClean="0">
                <a:solidFill>
                  <a:srgbClr val="000000"/>
                </a:solidFill>
              </a:rPr>
              <a:t>Optimality </a:t>
            </a:r>
            <a:r>
              <a:rPr lang="en-US" sz="2100" dirty="0" smtClean="0">
                <a:solidFill>
                  <a:srgbClr val="000000"/>
                </a:solidFill>
              </a:rPr>
              <a:t>guarantees </a:t>
            </a:r>
            <a:r>
              <a:rPr lang="en-US" sz="2100" dirty="0" smtClean="0">
                <a:solidFill>
                  <a:srgbClr val="000000"/>
                </a:solidFill>
              </a:rPr>
              <a:t>in some </a:t>
            </a:r>
            <a:r>
              <a:rPr lang="en-US" sz="2100" dirty="0" smtClean="0">
                <a:solidFill>
                  <a:srgbClr val="000000"/>
                </a:solidFill>
              </a:rPr>
              <a:t>cases</a:t>
            </a:r>
          </a:p>
          <a:p>
            <a:endParaRPr lang="en-US" sz="2100" dirty="0" smtClean="0">
              <a:solidFill>
                <a:srgbClr val="000000"/>
              </a:solidFill>
            </a:endParaRPr>
          </a:p>
          <a:p>
            <a:r>
              <a:rPr lang="en-US" sz="2600" b="1" dirty="0" smtClean="0">
                <a:solidFill>
                  <a:srgbClr val="2DAAF4"/>
                </a:solidFill>
              </a:rPr>
              <a:t>In general the problem </a:t>
            </a:r>
            <a:r>
              <a:rPr lang="en-US" sz="2600" b="1" dirty="0" smtClean="0">
                <a:solidFill>
                  <a:srgbClr val="2DAAF4"/>
                </a:solidFill>
              </a:rPr>
              <a:t>remains hard.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354" y="5715000"/>
            <a:ext cx="8839200" cy="1066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 smtClean="0">
                <a:solidFill>
                  <a:srgbClr val="D1305A"/>
                </a:solidFill>
              </a:rPr>
              <a:t>Q:</a:t>
            </a:r>
            <a:r>
              <a:rPr lang="en-US" sz="2300" b="1" dirty="0" smtClean="0">
                <a:solidFill>
                  <a:srgbClr val="FFFFFF"/>
                </a:solidFill>
              </a:rPr>
              <a:t> Any easy cases?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i="1" dirty="0" smtClean="0">
                <a:solidFill>
                  <a:srgbClr val="FFFFFF"/>
                </a:solidFill>
              </a:rPr>
              <a:t>Hmm… how about fully correlated features? (Rank-1 </a:t>
            </a:r>
            <a:r>
              <a:rPr lang="en-US" sz="2300" i="1" dirty="0" err="1" smtClean="0">
                <a:solidFill>
                  <a:srgbClr val="FFFFFF"/>
                </a:solidFill>
              </a:rPr>
              <a:t>Covariances</a:t>
            </a:r>
            <a:r>
              <a:rPr lang="en-US" sz="2300" i="1" dirty="0" smtClean="0">
                <a:solidFill>
                  <a:srgbClr val="FFFFFF"/>
                </a:solidFill>
              </a:rPr>
              <a:t>)</a:t>
            </a:r>
            <a:endParaRPr lang="en-US" sz="17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11847</TotalTime>
  <Words>1240</Words>
  <Application>Microsoft Macintosh PowerPoint</Application>
  <PresentationFormat>Letter Paper (8.5x11 in)</PresentationFormat>
  <Paragraphs>310</Paragraphs>
  <Slides>25</Slides>
  <Notes>25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Sparse Principal Component  of a Rank-deficient Matrix</vt:lpstr>
      <vt:lpstr>Slide 2</vt:lpstr>
      <vt:lpstr>Intro</vt:lpstr>
      <vt:lpstr>Slide 4</vt:lpstr>
      <vt:lpstr>Principal Component Analysis</vt:lpstr>
      <vt:lpstr>Computing the Principal Component</vt:lpstr>
      <vt:lpstr>Slide 7</vt:lpstr>
      <vt:lpstr>Sparse PCA</vt:lpstr>
      <vt:lpstr>Approaches for SPCA</vt:lpstr>
      <vt:lpstr>Slide 10</vt:lpstr>
      <vt:lpstr>Sparse PC of Rank-1 Covariances</vt:lpstr>
      <vt:lpstr>Sparse PC of Rank-1 Covariances</vt:lpstr>
      <vt:lpstr>Slide 13</vt:lpstr>
      <vt:lpstr>Sparse PC of Rank-2 Covariances</vt:lpstr>
      <vt:lpstr>Sparse PC of Rank-2 Covariances</vt:lpstr>
      <vt:lpstr>Sparse PC of Rank-2 Covariances</vt:lpstr>
      <vt:lpstr>Sparse PC of Rank-2 Covariances</vt:lpstr>
      <vt:lpstr>Sparse PC of Rank-2 Covariances</vt:lpstr>
      <vt:lpstr>Sparse PC of Rank-2 Covariances</vt:lpstr>
      <vt:lpstr>Sparse PC of Rank-2 Covariances</vt:lpstr>
      <vt:lpstr>Slide 21</vt:lpstr>
      <vt:lpstr>Rank-D sparse PC</vt:lpstr>
      <vt:lpstr>Sparse PC of Rank-D Covariances</vt:lpstr>
      <vt:lpstr>Conclusions</vt:lpstr>
      <vt:lpstr>the end</vt:lpstr>
    </vt:vector>
  </TitlesOfParts>
  <Company>Technical University of Crete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Anadim</dc:creator>
  <cp:lastModifiedBy>Anadim</cp:lastModifiedBy>
  <cp:revision>645</cp:revision>
  <cp:lastPrinted>2011-05-27T19:30:00Z</cp:lastPrinted>
  <dcterms:created xsi:type="dcterms:W3CDTF">2011-07-31T11:36:27Z</dcterms:created>
  <dcterms:modified xsi:type="dcterms:W3CDTF">2011-08-01T09:52:12Z</dcterms:modified>
</cp:coreProperties>
</file>