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308" r:id="rId3"/>
    <p:sldId id="309" r:id="rId4"/>
    <p:sldId id="381" r:id="rId5"/>
    <p:sldId id="377" r:id="rId6"/>
    <p:sldId id="343" r:id="rId7"/>
    <p:sldId id="333" r:id="rId8"/>
    <p:sldId id="380" r:id="rId9"/>
    <p:sldId id="344" r:id="rId10"/>
    <p:sldId id="351" r:id="rId11"/>
    <p:sldId id="347" r:id="rId12"/>
    <p:sldId id="348" r:id="rId13"/>
    <p:sldId id="349" r:id="rId14"/>
    <p:sldId id="350" r:id="rId15"/>
    <p:sldId id="352" r:id="rId16"/>
    <p:sldId id="353" r:id="rId17"/>
    <p:sldId id="357" r:id="rId18"/>
    <p:sldId id="358" r:id="rId19"/>
    <p:sldId id="375" r:id="rId20"/>
    <p:sldId id="376" r:id="rId21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8A7FA"/>
    <a:srgbClr val="FF3268"/>
    <a:srgbClr val="3B5898"/>
    <a:srgbClr val="E9D69C"/>
    <a:srgbClr val="F5F4F4"/>
    <a:srgbClr val="D8EEF4"/>
    <a:srgbClr val="769EA5"/>
    <a:srgbClr val="3E3E3E"/>
    <a:srgbClr val="E5D171"/>
    <a:srgbClr val="217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6" autoAdjust="0"/>
  </p:normalViewPr>
  <p:slideViewPr>
    <p:cSldViewPr snapToObjects="1">
      <p:cViewPr varScale="1">
        <p:scale>
          <a:sx n="85" d="100"/>
          <a:sy n="85" d="100"/>
        </p:scale>
        <p:origin x="-17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9/14/14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1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9/14/14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4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0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5.emf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61.png"/><Relationship Id="rId47" Type="http://schemas.openxmlformats.org/officeDocument/2006/relationships/image" Target="../media/image62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9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Relationship Id="rId35" Type="http://schemas.openxmlformats.org/officeDocument/2006/relationships/image" Target="../media/image50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37" Type="http://schemas.openxmlformats.org/officeDocument/2006/relationships/image" Target="../media/image52.png"/><Relationship Id="rId38" Type="http://schemas.openxmlformats.org/officeDocument/2006/relationships/image" Target="../media/image53.png"/><Relationship Id="rId39" Type="http://schemas.openxmlformats.org/officeDocument/2006/relationships/image" Target="../media/image54.png"/><Relationship Id="rId40" Type="http://schemas.openxmlformats.org/officeDocument/2006/relationships/image" Target="../media/image55.png"/><Relationship Id="rId41" Type="http://schemas.openxmlformats.org/officeDocument/2006/relationships/image" Target="../media/image56.png"/><Relationship Id="rId42" Type="http://schemas.openxmlformats.org/officeDocument/2006/relationships/image" Target="../media/image57.png"/><Relationship Id="rId43" Type="http://schemas.openxmlformats.org/officeDocument/2006/relationships/image" Target="../media/image58.png"/><Relationship Id="rId44" Type="http://schemas.openxmlformats.org/officeDocument/2006/relationships/image" Target="../media/image59.png"/><Relationship Id="rId45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emf"/><Relationship Id="rId12" Type="http://schemas.openxmlformats.org/officeDocument/2006/relationships/image" Target="../media/image72.emf"/><Relationship Id="rId13" Type="http://schemas.openxmlformats.org/officeDocument/2006/relationships/image" Target="../media/image73.emf"/><Relationship Id="rId14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6" Type="http://schemas.openxmlformats.org/officeDocument/2006/relationships/image" Target="../media/image66.emf"/><Relationship Id="rId7" Type="http://schemas.openxmlformats.org/officeDocument/2006/relationships/image" Target="../media/image67.emf"/><Relationship Id="rId8" Type="http://schemas.openxmlformats.org/officeDocument/2006/relationships/image" Target="../media/image68.emf"/><Relationship Id="rId9" Type="http://schemas.openxmlformats.org/officeDocument/2006/relationships/image" Target="../media/image69.emf"/><Relationship Id="rId10" Type="http://schemas.openxmlformats.org/officeDocument/2006/relationships/image" Target="../media/image70.e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emf"/><Relationship Id="rId12" Type="http://schemas.openxmlformats.org/officeDocument/2006/relationships/image" Target="../media/image72.emf"/><Relationship Id="rId13" Type="http://schemas.openxmlformats.org/officeDocument/2006/relationships/image" Target="../media/image73.emf"/><Relationship Id="rId14" Type="http://schemas.openxmlformats.org/officeDocument/2006/relationships/image" Target="../media/image74.emf"/><Relationship Id="rId15" Type="http://schemas.openxmlformats.org/officeDocument/2006/relationships/image" Target="../media/image75.emf"/><Relationship Id="rId16" Type="http://schemas.openxmlformats.org/officeDocument/2006/relationships/image" Target="../media/image76.emf"/><Relationship Id="rId17" Type="http://schemas.openxmlformats.org/officeDocument/2006/relationships/image" Target="../media/image77.emf"/><Relationship Id="rId18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6" Type="http://schemas.openxmlformats.org/officeDocument/2006/relationships/image" Target="../media/image66.emf"/><Relationship Id="rId7" Type="http://schemas.openxmlformats.org/officeDocument/2006/relationships/image" Target="../media/image67.emf"/><Relationship Id="rId8" Type="http://schemas.openxmlformats.org/officeDocument/2006/relationships/image" Target="../media/image68.emf"/><Relationship Id="rId9" Type="http://schemas.openxmlformats.org/officeDocument/2006/relationships/image" Target="../media/image69.emf"/><Relationship Id="rId10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6400"/>
            <a:ext cx="9144000" cy="1066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Locally Repairable Codes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4738" y="4599295"/>
            <a:ext cx="65145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err="1" smtClean="0"/>
              <a:t>Dimitris</a:t>
            </a:r>
            <a:r>
              <a:rPr lang="en-US" sz="3000" dirty="0" smtClean="0"/>
              <a:t> </a:t>
            </a:r>
            <a:r>
              <a:rPr lang="en-US" sz="3000" dirty="0" err="1" smtClean="0"/>
              <a:t>Papailiopoulos</a:t>
            </a:r>
            <a:r>
              <a:rPr lang="en-US" sz="3000" dirty="0" smtClean="0"/>
              <a:t> and Alex </a:t>
            </a:r>
            <a:r>
              <a:rPr lang="en-US" sz="3000" dirty="0" err="1" smtClean="0"/>
              <a:t>Dimakis</a:t>
            </a:r>
            <a:endParaRPr lang="en-US" sz="3000" dirty="0" smtClean="0"/>
          </a:p>
          <a:p>
            <a:pPr algn="ctr"/>
            <a:r>
              <a:rPr lang="en-US" sz="3000" b="1" dirty="0" smtClean="0"/>
              <a:t>USC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3000" i="1" dirty="0" smtClean="0"/>
              <a:t>ISIT 2012</a:t>
            </a:r>
          </a:p>
          <a:p>
            <a:pPr algn="ctr"/>
            <a:endParaRPr lang="en-US" sz="3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850" y="2971800"/>
            <a:ext cx="3924300" cy="636189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Achievability Proof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 txBox="1">
            <a:spLocks/>
          </p:cNvSpPr>
          <p:nvPr/>
        </p:nvSpPr>
        <p:spPr>
          <a:xfrm>
            <a:off x="562708" y="1417639"/>
            <a:ext cx="8581292" cy="1020762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divide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nodes in “repair groups”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21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1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2 nodes within a group can repair the 3rd 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274893" y="2247901"/>
            <a:ext cx="3649907" cy="2286000"/>
          </a:xfrm>
          <a:prstGeom prst="ellipse">
            <a:avLst/>
          </a:prstGeom>
          <a:solidFill>
            <a:srgbClr val="217DB3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3400" y="2247901"/>
            <a:ext cx="3649907" cy="2286000"/>
          </a:xfrm>
          <a:prstGeom prst="ellipse">
            <a:avLst/>
          </a:prstGeom>
          <a:solidFill>
            <a:srgbClr val="217DB3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773357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1922035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3135557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>
            <a:spLocks noChangeAspect="1"/>
          </p:cNvSpPr>
          <p:nvPr/>
        </p:nvSpPr>
        <p:spPr>
          <a:xfrm>
            <a:off x="4411907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581688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6836935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Proof Sketch (Bound)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" name="Slide Number Placeholder 3"/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8802688" y="6492875"/>
            <a:ext cx="493712" cy="365125"/>
          </a:xfrm>
          <a:prstGeom prst="rect">
            <a:avLst/>
          </a:prstGeom>
        </p:spPr>
        <p:txBody>
          <a:bodyPr/>
          <a:lstStyle/>
          <a:p>
            <a:fld id="{5EBAF0FC-CBA2-D344-97C3-D9327FE079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773357" y="2882902"/>
            <a:ext cx="868973" cy="850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5581688" y="2882902"/>
            <a:ext cx="868973" cy="850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5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6836935" y="2882902"/>
            <a:ext cx="868973" cy="850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6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1922035" y="2882902"/>
            <a:ext cx="868973" cy="850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3135557" y="2882902"/>
            <a:ext cx="868973" cy="850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3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4411907" y="2882902"/>
            <a:ext cx="868973" cy="850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4 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07843" y="4724400"/>
            <a:ext cx="868973" cy="965200"/>
            <a:chOff x="1207843" y="4724400"/>
            <a:chExt cx="868973" cy="965200"/>
          </a:xfrm>
        </p:grpSpPr>
        <p:sp>
          <p:nvSpPr>
            <p:cNvPr id="39" name="Rounded Rectangle 38"/>
            <p:cNvSpPr>
              <a:spLocks noChangeAspect="1"/>
            </p:cNvSpPr>
            <p:nvPr/>
          </p:nvSpPr>
          <p:spPr>
            <a:xfrm>
              <a:off x="1207843" y="4838700"/>
              <a:ext cx="868973" cy="8509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0" name="Rounded Rectangle 39"/>
            <p:cNvSpPr>
              <a:spLocks noChangeAspect="1"/>
            </p:cNvSpPr>
            <p:nvPr/>
          </p:nvSpPr>
          <p:spPr>
            <a:xfrm>
              <a:off x="1207843" y="4724400"/>
              <a:ext cx="868973" cy="850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node 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168574" y="4724400"/>
            <a:ext cx="868973" cy="965200"/>
            <a:chOff x="6168574" y="4724400"/>
            <a:chExt cx="868973" cy="965200"/>
          </a:xfrm>
        </p:grpSpPr>
        <p:sp>
          <p:nvSpPr>
            <p:cNvPr id="41" name="Rounded Rectangle 40"/>
            <p:cNvSpPr>
              <a:spLocks noChangeAspect="1"/>
            </p:cNvSpPr>
            <p:nvPr/>
          </p:nvSpPr>
          <p:spPr>
            <a:xfrm>
              <a:off x="6168574" y="4838700"/>
              <a:ext cx="868973" cy="8509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6168574" y="4724400"/>
              <a:ext cx="868973" cy="8509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node 5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44" name="Straight Arrow Connector 43"/>
          <p:cNvCxnSpPr>
            <a:stCxn id="27" idx="2"/>
            <a:endCxn id="40" idx="0"/>
          </p:cNvCxnSpPr>
          <p:nvPr/>
        </p:nvCxnSpPr>
        <p:spPr>
          <a:xfrm rot="5400000">
            <a:off x="1561277" y="3929155"/>
            <a:ext cx="876298" cy="714192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</p:cNvCxnSpPr>
          <p:nvPr/>
        </p:nvCxnSpPr>
        <p:spPr>
          <a:xfrm rot="5400000">
            <a:off x="2328131" y="3596787"/>
            <a:ext cx="990598" cy="1493228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2"/>
          </p:cNvCxnSpPr>
          <p:nvPr/>
        </p:nvCxnSpPr>
        <p:spPr>
          <a:xfrm rot="16200000" flipH="1">
            <a:off x="5210378" y="3484117"/>
            <a:ext cx="876298" cy="1604267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</p:cNvCxnSpPr>
          <p:nvPr/>
        </p:nvCxnSpPr>
        <p:spPr>
          <a:xfrm rot="5400000">
            <a:off x="6616030" y="4069008"/>
            <a:ext cx="876298" cy="434487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37" descr="MCj025017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753" y="2438401"/>
            <a:ext cx="468577" cy="6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7" descr="MCj025017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285" y="2565998"/>
            <a:ext cx="468577" cy="6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Left Brace 55"/>
          <p:cNvSpPr/>
          <p:nvPr/>
        </p:nvSpPr>
        <p:spPr>
          <a:xfrm>
            <a:off x="445843" y="2895600"/>
            <a:ext cx="316157" cy="952502"/>
          </a:xfrm>
          <a:prstGeom prst="leftBrace">
            <a:avLst>
              <a:gd name="adj1" fmla="val 34063"/>
              <a:gd name="adj2" fmla="val 50000"/>
            </a:avLst>
          </a:prstGeom>
          <a:ln>
            <a:solidFill>
              <a:srgbClr val="9E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82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351" y="3294072"/>
            <a:ext cx="144649" cy="13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3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 txBox="1">
            <a:spLocks/>
          </p:cNvSpPr>
          <p:nvPr/>
        </p:nvSpPr>
        <p:spPr>
          <a:xfrm>
            <a:off x="562708" y="1417639"/>
            <a:ext cx="8581292" cy="1020762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100" dirty="0" smtClean="0"/>
              <a:t>Information Theory: </a:t>
            </a:r>
            <a:r>
              <a:rPr lang="en-US" sz="2100" b="1" dirty="0" smtClean="0"/>
              <a:t>Entropy</a:t>
            </a:r>
            <a:r>
              <a:rPr lang="en-US" sz="2100" dirty="0" smtClean="0"/>
              <a:t>(3 nodes) = </a:t>
            </a:r>
            <a:r>
              <a:rPr lang="en-US" sz="2100" b="1" dirty="0" smtClean="0"/>
              <a:t>Entropy</a:t>
            </a:r>
            <a:r>
              <a:rPr lang="en-US" sz="2100" dirty="0" smtClean="0"/>
              <a:t>(2 nodes)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3400" y="2247901"/>
            <a:ext cx="3649907" cy="2286000"/>
          </a:xfrm>
          <a:prstGeom prst="ellipse">
            <a:avLst/>
          </a:prstGeom>
          <a:solidFill>
            <a:srgbClr val="217DB3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773357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1922035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3135557" y="2997202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Proof Sketch (Bound)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773357" y="2882902"/>
            <a:ext cx="868973" cy="850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1922035" y="2882902"/>
            <a:ext cx="868973" cy="850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3135557" y="2882902"/>
            <a:ext cx="868973" cy="850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3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1207843" y="4838700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1207843" y="4724400"/>
            <a:ext cx="868973" cy="8509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node 1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4" name="Straight Arrow Connector 43"/>
          <p:cNvCxnSpPr>
            <a:stCxn id="27" idx="2"/>
            <a:endCxn id="40" idx="0"/>
          </p:cNvCxnSpPr>
          <p:nvPr/>
        </p:nvCxnSpPr>
        <p:spPr>
          <a:xfrm rot="5400000">
            <a:off x="1561277" y="3929155"/>
            <a:ext cx="876298" cy="714192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</p:cNvCxnSpPr>
          <p:nvPr/>
        </p:nvCxnSpPr>
        <p:spPr>
          <a:xfrm rot="5400000">
            <a:off x="2328131" y="3596787"/>
            <a:ext cx="990598" cy="1493228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37" descr="MCj025017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753" y="2438401"/>
            <a:ext cx="468577" cy="6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3404632"/>
            <a:ext cx="381000" cy="241300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4800600" y="3962400"/>
            <a:ext cx="4267200" cy="1828808"/>
            <a:chOff x="4876800" y="3962400"/>
            <a:chExt cx="4267200" cy="1828808"/>
          </a:xfrm>
        </p:grpSpPr>
        <p:grpSp>
          <p:nvGrpSpPr>
            <p:cNvPr id="81" name="Group 80"/>
            <p:cNvGrpSpPr/>
            <p:nvPr/>
          </p:nvGrpSpPr>
          <p:grpSpPr>
            <a:xfrm>
              <a:off x="4876800" y="4229107"/>
              <a:ext cx="2819400" cy="1562101"/>
              <a:chOff x="5056188" y="2971800"/>
              <a:chExt cx="3706812" cy="213360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056188" y="2971800"/>
                <a:ext cx="3706812" cy="2133601"/>
                <a:chOff x="131763" y="2109637"/>
                <a:chExt cx="4678362" cy="2535395"/>
              </a:xfrm>
            </p:grpSpPr>
            <p:cxnSp>
              <p:nvCxnSpPr>
                <p:cNvPr id="32" name="Curved Connector 44"/>
                <p:cNvCxnSpPr>
                  <a:stCxn id="65" idx="0"/>
                  <a:endCxn id="35" idx="2"/>
                </p:cNvCxnSpPr>
                <p:nvPr/>
              </p:nvCxnSpPr>
              <p:spPr>
                <a:xfrm rot="5400000" flipH="1" flipV="1">
                  <a:off x="1967040" y="2193650"/>
                  <a:ext cx="737933" cy="110966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urved Connector 49"/>
                <p:cNvCxnSpPr>
                  <a:stCxn id="65" idx="4"/>
                  <a:endCxn id="61" idx="2"/>
                </p:cNvCxnSpPr>
                <p:nvPr/>
              </p:nvCxnSpPr>
              <p:spPr>
                <a:xfrm rot="16200000" flipH="1">
                  <a:off x="1977027" y="3461344"/>
                  <a:ext cx="717959" cy="110966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2890838" y="2109637"/>
                  <a:ext cx="539750" cy="539752"/>
                </a:xfrm>
                <a:prstGeom prst="ellipse">
                  <a:avLst/>
                </a:prstGeom>
                <a:solidFill>
                  <a:srgbClr val="7B9EA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4270375" y="2109637"/>
                  <a:ext cx="539750" cy="539752"/>
                </a:xfrm>
                <a:prstGeom prst="ellipse">
                  <a:avLst/>
                </a:prstGeom>
                <a:solidFill>
                  <a:srgbClr val="7B9EA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5" idx="6"/>
                  <a:endCxn id="36" idx="2"/>
                </p:cNvCxnSpPr>
                <p:nvPr/>
              </p:nvCxnSpPr>
              <p:spPr>
                <a:xfrm>
                  <a:off x="3430588" y="2379513"/>
                  <a:ext cx="839787" cy="25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5" name="Picture 82" descr="latex-image-1.pdf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763962" y="2109637"/>
                  <a:ext cx="182561" cy="160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" name="Picture 83" descr="latex-image-1.pdf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763962" y="3070524"/>
                  <a:ext cx="182561" cy="160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" name="Picture 88" descr="latex-image-1.pdf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158999" y="2191110"/>
                  <a:ext cx="288925" cy="158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2" name="Picture 89" descr="latex-image-1.pdf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158999" y="3030298"/>
                  <a:ext cx="288925" cy="160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5" name="Picture 90" descr="latex-image-1.pdf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158999" y="3962405"/>
                  <a:ext cx="288925" cy="160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8" name="Oval 57"/>
                <p:cNvSpPr>
                  <a:spLocks noChangeAspect="1"/>
                </p:cNvSpPr>
                <p:nvPr/>
              </p:nvSpPr>
              <p:spPr>
                <a:xfrm>
                  <a:off x="2890838" y="3117446"/>
                  <a:ext cx="539750" cy="539752"/>
                </a:xfrm>
                <a:prstGeom prst="ellipse">
                  <a:avLst/>
                </a:prstGeom>
                <a:solidFill>
                  <a:srgbClr val="7B9EA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4270375" y="3117446"/>
                  <a:ext cx="539750" cy="539752"/>
                </a:xfrm>
                <a:prstGeom prst="ellipse">
                  <a:avLst/>
                </a:prstGeom>
                <a:solidFill>
                  <a:srgbClr val="7B9EA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" name="Straight Arrow Connector 59"/>
                <p:cNvCxnSpPr>
                  <a:stCxn id="58" idx="6"/>
                  <a:endCxn id="59" idx="2"/>
                </p:cNvCxnSpPr>
                <p:nvPr/>
              </p:nvCxnSpPr>
              <p:spPr>
                <a:xfrm>
                  <a:off x="3430588" y="3387322"/>
                  <a:ext cx="839787" cy="25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>
                  <a:spLocks noChangeAspect="1"/>
                </p:cNvSpPr>
                <p:nvPr/>
              </p:nvSpPr>
              <p:spPr>
                <a:xfrm>
                  <a:off x="2890838" y="4105280"/>
                  <a:ext cx="539750" cy="539752"/>
                </a:xfrm>
                <a:prstGeom prst="ellipse">
                  <a:avLst/>
                </a:prstGeom>
                <a:solidFill>
                  <a:srgbClr val="7B9EA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4270375" y="4105280"/>
                  <a:ext cx="539750" cy="539752"/>
                </a:xfrm>
                <a:prstGeom prst="ellipse">
                  <a:avLst/>
                </a:prstGeom>
                <a:solidFill>
                  <a:srgbClr val="7B9EA6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" name="Straight Arrow Connector 62"/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3430588" y="4375156"/>
                  <a:ext cx="83978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131763" y="3117446"/>
                  <a:ext cx="539750" cy="539752"/>
                </a:xfrm>
                <a:prstGeom prst="ellipse">
                  <a:avLst/>
                </a:prstGeom>
                <a:solidFill>
                  <a:srgbClr val="F3F3F3">
                    <a:alpha val="70000"/>
                  </a:srgb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1511300" y="3117446"/>
                  <a:ext cx="539750" cy="539752"/>
                </a:xfrm>
                <a:prstGeom prst="ellipse">
                  <a:avLst/>
                </a:prstGeom>
                <a:solidFill>
                  <a:srgbClr val="F3F3F3">
                    <a:alpha val="70000"/>
                  </a:srgb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6" name="Curved Connector 44"/>
                <p:cNvCxnSpPr>
                  <a:stCxn id="65" idx="6"/>
                  <a:endCxn id="58" idx="2"/>
                </p:cNvCxnSpPr>
                <p:nvPr/>
              </p:nvCxnSpPr>
              <p:spPr>
                <a:xfrm>
                  <a:off x="2051050" y="3387322"/>
                  <a:ext cx="839789" cy="250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7" name="Picture 83" descr="latex-image-1.pdf"/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763962" y="4106869"/>
                  <a:ext cx="182561" cy="160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72" name="Straight Arrow Connector 71"/>
                <p:cNvCxnSpPr>
                  <a:stCxn id="64" idx="6"/>
                </p:cNvCxnSpPr>
                <p:nvPr/>
              </p:nvCxnSpPr>
              <p:spPr>
                <a:xfrm flipV="1">
                  <a:off x="671513" y="3375030"/>
                  <a:ext cx="854075" cy="122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9" name="Picture 78" descr="latex-image-1.pd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92128" y="3757930"/>
                <a:ext cx="302260" cy="204470"/>
              </a:xfrm>
              <a:prstGeom prst="rect">
                <a:avLst/>
              </a:prstGeom>
            </p:spPr>
          </p:pic>
        </p:grpSp>
        <p:pic>
          <p:nvPicPr>
            <p:cNvPr id="83" name="Picture 83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513533" y="4540746"/>
              <a:ext cx="110020" cy="98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7987348" y="4569656"/>
              <a:ext cx="325279" cy="332551"/>
            </a:xfrm>
            <a:prstGeom prst="ellipse">
              <a:avLst/>
            </a:prstGeom>
            <a:solidFill>
              <a:srgbClr val="7B9E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8818721" y="4569656"/>
              <a:ext cx="325279" cy="332551"/>
            </a:xfrm>
            <a:prstGeom prst="ellipse">
              <a:avLst/>
            </a:prstGeom>
            <a:solidFill>
              <a:srgbClr val="7B9E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Arrow Connector 85"/>
            <p:cNvCxnSpPr>
              <a:stCxn id="84" idx="6"/>
              <a:endCxn id="85" idx="2"/>
            </p:cNvCxnSpPr>
            <p:nvPr/>
          </p:nvCxnSpPr>
          <p:spPr>
            <a:xfrm>
              <a:off x="8312626" y="4735931"/>
              <a:ext cx="506095" cy="15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hape 87"/>
            <p:cNvCxnSpPr>
              <a:endCxn id="84" idx="3"/>
            </p:cNvCxnSpPr>
            <p:nvPr/>
          </p:nvCxnSpPr>
          <p:spPr>
            <a:xfrm flipV="1">
              <a:off x="7696200" y="4853506"/>
              <a:ext cx="338784" cy="162806"/>
            </a:xfrm>
            <a:prstGeom prst="curvedConnector2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hape 88"/>
            <p:cNvCxnSpPr>
              <a:endCxn id="84" idx="4"/>
            </p:cNvCxnSpPr>
            <p:nvPr/>
          </p:nvCxnSpPr>
          <p:spPr>
            <a:xfrm flipV="1">
              <a:off x="7696200" y="4902207"/>
              <a:ext cx="453788" cy="722726"/>
            </a:xfrm>
            <a:prstGeom prst="curvedConnector2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37" descr="MCj0250176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64827" y="3962400"/>
              <a:ext cx="468577" cy="63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83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814780" y="4816120"/>
              <a:ext cx="110020" cy="98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83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848600" y="5273320"/>
              <a:ext cx="110020" cy="98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5" name="TextBox 94"/>
          <p:cNvSpPr txBox="1"/>
          <p:nvPr/>
        </p:nvSpPr>
        <p:spPr>
          <a:xfrm>
            <a:off x="4800600" y="3276600"/>
            <a:ext cx="33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Entropy</a:t>
            </a:r>
            <a:r>
              <a:rPr lang="en-US" dirty="0" smtClean="0"/>
              <a:t>(node1|node2, node3)=0</a:t>
            </a:r>
            <a:endParaRPr lang="en-US" dirty="0"/>
          </a:p>
        </p:txBody>
      </p:sp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864100"/>
            <a:ext cx="381000" cy="2413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578845" y="2526268"/>
            <a:ext cx="230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(r,r+1)-MDS code</a:t>
            </a:r>
            <a:endParaRPr lang="en-US" dirty="0"/>
          </a:p>
        </p:txBody>
      </p:sp>
      <p:sp>
        <p:nvSpPr>
          <p:cNvPr id="98" name="Slide Number Placeholder 3"/>
          <p:cNvSpPr txBox="1">
            <a:spLocks noChangeAspect="1"/>
          </p:cNvSpPr>
          <p:nvPr/>
        </p:nvSpPr>
        <p:spPr>
          <a:xfrm>
            <a:off x="88026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 txBox="1">
            <a:spLocks/>
          </p:cNvSpPr>
          <p:nvPr/>
        </p:nvSpPr>
        <p:spPr>
          <a:xfrm>
            <a:off x="562708" y="1417639"/>
            <a:ext cx="8581292" cy="1020762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we want the “any 4” property we need data collectors with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degree 4.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reconstruction is possible if flow is enough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tune extra storage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A New “locality aware” Flow Graph</a:t>
            </a:r>
            <a:endParaRPr lang="en-US" dirty="0">
              <a:solidFill>
                <a:srgbClr val="2DAAF4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938538" y="2362200"/>
            <a:ext cx="2332892" cy="1302312"/>
            <a:chOff x="562708" y="2713610"/>
            <a:chExt cx="3706812" cy="2133601"/>
          </a:xfrm>
        </p:grpSpPr>
        <p:grpSp>
          <p:nvGrpSpPr>
            <p:cNvPr id="3" name="Group 76"/>
            <p:cNvGrpSpPr/>
            <p:nvPr/>
          </p:nvGrpSpPr>
          <p:grpSpPr>
            <a:xfrm>
              <a:off x="562708" y="2713610"/>
              <a:ext cx="3706812" cy="2133601"/>
              <a:chOff x="131763" y="2109637"/>
              <a:chExt cx="4678362" cy="2535395"/>
            </a:xfrm>
          </p:grpSpPr>
          <p:cxnSp>
            <p:nvCxnSpPr>
              <p:cNvPr id="32" name="Curved Connector 44"/>
              <p:cNvCxnSpPr>
                <a:stCxn id="65" idx="0"/>
                <a:endCxn id="35" idx="2"/>
              </p:cNvCxnSpPr>
              <p:nvPr/>
            </p:nvCxnSpPr>
            <p:spPr>
              <a:xfrm rot="5400000" flipH="1" flipV="1">
                <a:off x="1967040" y="2193650"/>
                <a:ext cx="737933" cy="11096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49"/>
              <p:cNvCxnSpPr>
                <a:stCxn id="65" idx="4"/>
                <a:endCxn id="61" idx="2"/>
              </p:cNvCxnSpPr>
              <p:nvPr/>
            </p:nvCxnSpPr>
            <p:spPr>
              <a:xfrm rot="16200000" flipH="1">
                <a:off x="1977027" y="3461344"/>
                <a:ext cx="717959" cy="11096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2890838" y="2109637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4270375" y="2109637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35" idx="6"/>
                <a:endCxn id="36" idx="2"/>
              </p:cNvCxnSpPr>
              <p:nvPr/>
            </p:nvCxnSpPr>
            <p:spPr>
              <a:xfrm>
                <a:off x="3430588" y="2379513"/>
                <a:ext cx="839787" cy="2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82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2109637"/>
                <a:ext cx="182561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83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3070524"/>
                <a:ext cx="182561" cy="160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88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2191110"/>
                <a:ext cx="288925" cy="158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89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3030298"/>
                <a:ext cx="288925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90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3962405"/>
                <a:ext cx="288925" cy="160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2890838" y="3117446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4270375" y="3117446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8" idx="6"/>
                <a:endCxn id="59" idx="2"/>
              </p:cNvCxnSpPr>
              <p:nvPr/>
            </p:nvCxnSpPr>
            <p:spPr>
              <a:xfrm>
                <a:off x="3430588" y="3387322"/>
                <a:ext cx="839787" cy="2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2890838" y="4105280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4270375" y="4105280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61" idx="6"/>
                <a:endCxn id="62" idx="2"/>
              </p:cNvCxnSpPr>
              <p:nvPr/>
            </p:nvCxnSpPr>
            <p:spPr>
              <a:xfrm>
                <a:off x="3430588" y="4375156"/>
                <a:ext cx="8397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131763" y="3117446"/>
                <a:ext cx="539750" cy="539752"/>
              </a:xfrm>
              <a:prstGeom prst="ellipse">
                <a:avLst/>
              </a:prstGeom>
              <a:solidFill>
                <a:srgbClr val="F3F3F3">
                  <a:alpha val="7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1511300" y="3117446"/>
                <a:ext cx="539750" cy="539752"/>
              </a:xfrm>
              <a:prstGeom prst="ellipse">
                <a:avLst/>
              </a:prstGeom>
              <a:solidFill>
                <a:srgbClr val="F3F3F3">
                  <a:alpha val="7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6" name="Curved Connector 44"/>
              <p:cNvCxnSpPr>
                <a:stCxn id="65" idx="6"/>
                <a:endCxn id="58" idx="2"/>
              </p:cNvCxnSpPr>
              <p:nvPr/>
            </p:nvCxnSpPr>
            <p:spPr>
              <a:xfrm>
                <a:off x="2051050" y="3387322"/>
                <a:ext cx="839789" cy="250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83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4106869"/>
                <a:ext cx="182561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2" name="Straight Arrow Connector 71"/>
              <p:cNvCxnSpPr>
                <a:stCxn id="64" idx="6"/>
              </p:cNvCxnSpPr>
              <p:nvPr/>
            </p:nvCxnSpPr>
            <p:spPr>
              <a:xfrm flipV="1">
                <a:off x="671513" y="3375030"/>
                <a:ext cx="854075" cy="12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Picture 78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648" y="3499740"/>
              <a:ext cx="302260" cy="20447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938538" y="4296789"/>
            <a:ext cx="2332892" cy="1302312"/>
            <a:chOff x="562708" y="2713610"/>
            <a:chExt cx="3706812" cy="2133601"/>
          </a:xfrm>
        </p:grpSpPr>
        <p:grpSp>
          <p:nvGrpSpPr>
            <p:cNvPr id="43" name="Group 76"/>
            <p:cNvGrpSpPr/>
            <p:nvPr/>
          </p:nvGrpSpPr>
          <p:grpSpPr>
            <a:xfrm>
              <a:off x="562708" y="2713609"/>
              <a:ext cx="3706814" cy="2133600"/>
              <a:chOff x="131763" y="2109637"/>
              <a:chExt cx="4678362" cy="2535395"/>
            </a:xfrm>
          </p:grpSpPr>
          <p:cxnSp>
            <p:nvCxnSpPr>
              <p:cNvPr id="49" name="Curved Connector 44"/>
              <p:cNvCxnSpPr>
                <a:stCxn id="83" idx="0"/>
                <a:endCxn id="54" idx="2"/>
              </p:cNvCxnSpPr>
              <p:nvPr/>
            </p:nvCxnSpPr>
            <p:spPr>
              <a:xfrm rot="5400000" flipH="1" flipV="1">
                <a:off x="1967040" y="2193650"/>
                <a:ext cx="737933" cy="11096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/>
              <p:cNvCxnSpPr>
                <a:stCxn id="83" idx="4"/>
                <a:endCxn id="77" idx="2"/>
              </p:cNvCxnSpPr>
              <p:nvPr/>
            </p:nvCxnSpPr>
            <p:spPr>
              <a:xfrm rot="16200000" flipH="1">
                <a:off x="1977027" y="3461344"/>
                <a:ext cx="717959" cy="11096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890838" y="2109637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4270375" y="2109637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7" name="Straight Arrow Connector 56"/>
              <p:cNvCxnSpPr>
                <a:stCxn id="54" idx="6"/>
                <a:endCxn id="56" idx="2"/>
              </p:cNvCxnSpPr>
              <p:nvPr/>
            </p:nvCxnSpPr>
            <p:spPr>
              <a:xfrm>
                <a:off x="3430588" y="2379513"/>
                <a:ext cx="839787" cy="2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82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2109637"/>
                <a:ext cx="182561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9" name="Picture 83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3070524"/>
                <a:ext cx="182561" cy="160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0" name="Picture 88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2191110"/>
                <a:ext cx="288925" cy="158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" name="Picture 89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3030298"/>
                <a:ext cx="288925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3" name="Picture 90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3962405"/>
                <a:ext cx="288925" cy="160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2890838" y="3117446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4270375" y="3117446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6" name="Straight Arrow Connector 75"/>
              <p:cNvCxnSpPr>
                <a:stCxn id="74" idx="6"/>
                <a:endCxn id="75" idx="2"/>
              </p:cNvCxnSpPr>
              <p:nvPr/>
            </p:nvCxnSpPr>
            <p:spPr>
              <a:xfrm>
                <a:off x="3430588" y="3387322"/>
                <a:ext cx="839787" cy="2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2890838" y="4105280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4270375" y="4105280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77" idx="6"/>
                <a:endCxn id="78" idx="2"/>
              </p:cNvCxnSpPr>
              <p:nvPr/>
            </p:nvCxnSpPr>
            <p:spPr>
              <a:xfrm>
                <a:off x="3430588" y="4375156"/>
                <a:ext cx="8397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31763" y="3117446"/>
                <a:ext cx="539750" cy="539752"/>
              </a:xfrm>
              <a:prstGeom prst="ellipse">
                <a:avLst/>
              </a:prstGeom>
              <a:solidFill>
                <a:srgbClr val="F3F3F3">
                  <a:alpha val="7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1511300" y="3117446"/>
                <a:ext cx="539750" cy="539752"/>
              </a:xfrm>
              <a:prstGeom prst="ellipse">
                <a:avLst/>
              </a:prstGeom>
              <a:solidFill>
                <a:srgbClr val="F3F3F3">
                  <a:alpha val="7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Curved Connector 44"/>
              <p:cNvCxnSpPr>
                <a:stCxn id="83" idx="6"/>
                <a:endCxn id="74" idx="2"/>
              </p:cNvCxnSpPr>
              <p:nvPr/>
            </p:nvCxnSpPr>
            <p:spPr>
              <a:xfrm>
                <a:off x="2051050" y="3387322"/>
                <a:ext cx="839789" cy="250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Picture 83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4106869"/>
                <a:ext cx="182561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6" name="Straight Arrow Connector 85"/>
              <p:cNvCxnSpPr>
                <a:stCxn id="82" idx="6"/>
              </p:cNvCxnSpPr>
              <p:nvPr/>
            </p:nvCxnSpPr>
            <p:spPr>
              <a:xfrm flipV="1">
                <a:off x="671513" y="3375030"/>
                <a:ext cx="854075" cy="12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Picture 46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648" y="3499740"/>
              <a:ext cx="302260" cy="204470"/>
            </a:xfrm>
            <a:prstGeom prst="rect">
              <a:avLst/>
            </a:prstGeom>
          </p:spPr>
        </p:pic>
      </p:grpSp>
      <p:sp>
        <p:nvSpPr>
          <p:cNvPr id="87" name="Oval 86"/>
          <p:cNvSpPr/>
          <p:nvPr/>
        </p:nvSpPr>
        <p:spPr>
          <a:xfrm>
            <a:off x="562708" y="3741701"/>
            <a:ext cx="402336" cy="403872"/>
          </a:xfrm>
          <a:prstGeom prst="ellipse">
            <a:avLst/>
          </a:prstGeom>
          <a:solidFill>
            <a:srgbClr val="D1305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87" idx="7"/>
          </p:cNvCxnSpPr>
          <p:nvPr/>
        </p:nvCxnSpPr>
        <p:spPr>
          <a:xfrm rot="5400000" flipH="1" flipV="1">
            <a:off x="1099868" y="2922762"/>
            <a:ext cx="684340" cy="1071831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5"/>
          </p:cNvCxnSpPr>
          <p:nvPr/>
        </p:nvCxnSpPr>
        <p:spPr>
          <a:xfrm rot="16200000" flipH="1">
            <a:off x="1057725" y="3934824"/>
            <a:ext cx="768626" cy="1071831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324755" y="2545373"/>
            <a:ext cx="3206033" cy="901736"/>
            <a:chOff x="5324755" y="2545373"/>
            <a:chExt cx="3206033" cy="901736"/>
          </a:xfrm>
        </p:grpSpPr>
        <p:sp>
          <p:nvSpPr>
            <p:cNvPr id="97" name="Oval 96"/>
            <p:cNvSpPr/>
            <p:nvPr/>
          </p:nvSpPr>
          <p:spPr>
            <a:xfrm>
              <a:off x="6010555" y="2694811"/>
              <a:ext cx="457200" cy="4595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99" name="Straight Arrow Connector 98"/>
            <p:cNvCxnSpPr>
              <a:endCxn id="97" idx="1"/>
            </p:cNvCxnSpPr>
            <p:nvPr/>
          </p:nvCxnSpPr>
          <p:spPr>
            <a:xfrm>
              <a:off x="5324755" y="2545373"/>
              <a:ext cx="752755" cy="216745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2"/>
            </p:cNvCxnSpPr>
            <p:nvPr/>
          </p:nvCxnSpPr>
          <p:spPr>
            <a:xfrm>
              <a:off x="5400955" y="2837509"/>
              <a:ext cx="609600" cy="87102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5400955" y="3066109"/>
              <a:ext cx="685800" cy="158551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638800" y="3157151"/>
              <a:ext cx="524155" cy="289958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848755" y="2762118"/>
              <a:ext cx="1682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Collector 1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34355" y="3592263"/>
            <a:ext cx="2825033" cy="901736"/>
            <a:chOff x="5934355" y="3592263"/>
            <a:chExt cx="2825033" cy="901736"/>
          </a:xfrm>
        </p:grpSpPr>
        <p:sp>
          <p:nvSpPr>
            <p:cNvPr id="109" name="Oval 108"/>
            <p:cNvSpPr/>
            <p:nvPr/>
          </p:nvSpPr>
          <p:spPr>
            <a:xfrm>
              <a:off x="6620155" y="3741701"/>
              <a:ext cx="457200" cy="4595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endCxn id="109" idx="1"/>
            </p:cNvCxnSpPr>
            <p:nvPr/>
          </p:nvCxnSpPr>
          <p:spPr>
            <a:xfrm>
              <a:off x="5934355" y="3592263"/>
              <a:ext cx="752755" cy="216745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109" idx="2"/>
            </p:cNvCxnSpPr>
            <p:nvPr/>
          </p:nvCxnSpPr>
          <p:spPr>
            <a:xfrm>
              <a:off x="6010555" y="3884399"/>
              <a:ext cx="609600" cy="87102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6010555" y="4112999"/>
              <a:ext cx="685800" cy="158551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6248400" y="4204041"/>
              <a:ext cx="524155" cy="289958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077355" y="3699733"/>
              <a:ext cx="1682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Collector 2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953000" y="4790350"/>
            <a:ext cx="3431051" cy="901736"/>
            <a:chOff x="4953000" y="4790350"/>
            <a:chExt cx="3431051" cy="901736"/>
          </a:xfrm>
        </p:grpSpPr>
        <p:sp>
          <p:nvSpPr>
            <p:cNvPr id="114" name="Oval 113"/>
            <p:cNvSpPr/>
            <p:nvPr/>
          </p:nvSpPr>
          <p:spPr>
            <a:xfrm>
              <a:off x="5638800" y="4939788"/>
              <a:ext cx="457200" cy="4595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endCxn id="114" idx="1"/>
            </p:cNvCxnSpPr>
            <p:nvPr/>
          </p:nvCxnSpPr>
          <p:spPr>
            <a:xfrm>
              <a:off x="4953000" y="4790350"/>
              <a:ext cx="752755" cy="216745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114" idx="2"/>
            </p:cNvCxnSpPr>
            <p:nvPr/>
          </p:nvCxnSpPr>
          <p:spPr>
            <a:xfrm>
              <a:off x="5029200" y="5082486"/>
              <a:ext cx="609600" cy="87102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5029200" y="5311086"/>
              <a:ext cx="685800" cy="158551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5267045" y="5402128"/>
              <a:ext cx="524155" cy="289958"/>
            </a:xfrm>
            <a:prstGeom prst="straightConnector1">
              <a:avLst/>
            </a:prstGeom>
            <a:ln>
              <a:solidFill>
                <a:srgbClr val="3E3E3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578010" y="5030055"/>
              <a:ext cx="1806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Collector </a:t>
              </a:r>
              <a:r>
                <a:rPr lang="en-US" i="1" dirty="0" smtClean="0"/>
                <a:t>M</a:t>
              </a:r>
              <a:endParaRPr lang="en-US" i="1" dirty="0"/>
            </a:p>
          </p:txBody>
        </p:sp>
      </p:grpSp>
      <p:pic>
        <p:nvPicPr>
          <p:cNvPr id="124" name="Picture 88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302031"/>
            <a:ext cx="144074" cy="8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88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445031"/>
            <a:ext cx="144074" cy="8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" name="Vertical Scroll 126"/>
          <p:cNvSpPr/>
          <p:nvPr/>
        </p:nvSpPr>
        <p:spPr>
          <a:xfrm>
            <a:off x="685800" y="5791200"/>
            <a:ext cx="8153400" cy="9906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Cut-set Bound: </a:t>
            </a:r>
            <a:r>
              <a:rPr lang="en-US" dirty="0" smtClean="0"/>
              <a:t>locality </a:t>
            </a:r>
            <a:r>
              <a:rPr lang="en-US" i="1" dirty="0" err="1" smtClean="0"/>
              <a:t>r</a:t>
            </a:r>
            <a:r>
              <a:rPr lang="en-US" dirty="0" smtClean="0"/>
              <a:t>, requires (1+1/r)M/k in storage</a:t>
            </a:r>
            <a:endParaRPr lang="en-US" dirty="0"/>
          </a:p>
        </p:txBody>
      </p:sp>
      <p:sp>
        <p:nvSpPr>
          <p:cNvPr id="129" name="Slide Number Placeholder 3"/>
          <p:cNvSpPr txBox="1">
            <a:spLocks noChangeAspect="1"/>
          </p:cNvSpPr>
          <p:nvPr/>
        </p:nvSpPr>
        <p:spPr>
          <a:xfrm>
            <a:off x="88026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87" grpId="0" animBg="1"/>
      <p:bldP spid="1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 txBox="1">
            <a:spLocks/>
          </p:cNvSpPr>
          <p:nvPr/>
        </p:nvSpPr>
        <p:spPr>
          <a:xfrm>
            <a:off x="562708" y="1417639"/>
            <a:ext cx="8581292" cy="1020762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multicasting</a:t>
            </a:r>
            <a:r>
              <a:rPr kumimoji="0" lang="en-US" sz="21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Network. Minimum cut-set bound achievable using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00" baseline="0" dirty="0" smtClean="0"/>
              <a:t>						</a:t>
            </a:r>
            <a:r>
              <a:rPr lang="en-US" sz="2100" b="1" baseline="0" dirty="0" smtClean="0"/>
              <a:t>Random</a:t>
            </a:r>
            <a:r>
              <a:rPr lang="en-US" sz="2100" b="1" dirty="0" smtClean="0"/>
              <a:t> Linear Network Coding </a:t>
            </a:r>
            <a:r>
              <a:rPr lang="en-US" sz="2100" dirty="0" smtClean="0"/>
              <a:t>[Ho et al.]</a:t>
            </a:r>
            <a:endParaRPr kumimoji="0" lang="en-US" sz="21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Proof Sketch (Achievability)</a:t>
            </a:r>
            <a:endParaRPr lang="en-US" dirty="0">
              <a:solidFill>
                <a:srgbClr val="2DAAF4"/>
              </a:solidFill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1938538" y="2362200"/>
            <a:ext cx="2332892" cy="1302312"/>
            <a:chOff x="562708" y="2713610"/>
            <a:chExt cx="3706812" cy="2133601"/>
          </a:xfrm>
        </p:grpSpPr>
        <p:grpSp>
          <p:nvGrpSpPr>
            <p:cNvPr id="5" name="Group 76"/>
            <p:cNvGrpSpPr/>
            <p:nvPr/>
          </p:nvGrpSpPr>
          <p:grpSpPr>
            <a:xfrm>
              <a:off x="562708" y="2713610"/>
              <a:ext cx="3706812" cy="2133601"/>
              <a:chOff x="131763" y="2109637"/>
              <a:chExt cx="4678362" cy="2535395"/>
            </a:xfrm>
          </p:grpSpPr>
          <p:cxnSp>
            <p:nvCxnSpPr>
              <p:cNvPr id="32" name="Curved Connector 44"/>
              <p:cNvCxnSpPr>
                <a:stCxn id="65" idx="0"/>
                <a:endCxn id="35" idx="2"/>
              </p:cNvCxnSpPr>
              <p:nvPr/>
            </p:nvCxnSpPr>
            <p:spPr>
              <a:xfrm rot="5400000" flipH="1" flipV="1">
                <a:off x="1967040" y="2193650"/>
                <a:ext cx="737933" cy="11096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49"/>
              <p:cNvCxnSpPr>
                <a:stCxn id="65" idx="4"/>
                <a:endCxn id="61" idx="2"/>
              </p:cNvCxnSpPr>
              <p:nvPr/>
            </p:nvCxnSpPr>
            <p:spPr>
              <a:xfrm rot="16200000" flipH="1">
                <a:off x="1977027" y="3461344"/>
                <a:ext cx="717959" cy="11096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2890838" y="2109637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4270375" y="2109637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35" idx="6"/>
                <a:endCxn id="36" idx="2"/>
              </p:cNvCxnSpPr>
              <p:nvPr/>
            </p:nvCxnSpPr>
            <p:spPr>
              <a:xfrm>
                <a:off x="3430588" y="2379513"/>
                <a:ext cx="839787" cy="2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82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2109637"/>
                <a:ext cx="182561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83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3070524"/>
                <a:ext cx="182561" cy="160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88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2191110"/>
                <a:ext cx="288925" cy="158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89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3030298"/>
                <a:ext cx="288925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90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3962405"/>
                <a:ext cx="288925" cy="160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2890838" y="3117446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4270375" y="3117446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8" idx="6"/>
                <a:endCxn id="59" idx="2"/>
              </p:cNvCxnSpPr>
              <p:nvPr/>
            </p:nvCxnSpPr>
            <p:spPr>
              <a:xfrm>
                <a:off x="3430588" y="3387322"/>
                <a:ext cx="839787" cy="2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2890838" y="4105280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4270375" y="4105280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61" idx="6"/>
                <a:endCxn id="62" idx="2"/>
              </p:cNvCxnSpPr>
              <p:nvPr/>
            </p:nvCxnSpPr>
            <p:spPr>
              <a:xfrm>
                <a:off x="3430588" y="4375156"/>
                <a:ext cx="8397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131763" y="3117446"/>
                <a:ext cx="539750" cy="539752"/>
              </a:xfrm>
              <a:prstGeom prst="ellipse">
                <a:avLst/>
              </a:prstGeom>
              <a:solidFill>
                <a:srgbClr val="F3F3F3">
                  <a:alpha val="7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1511300" y="3117446"/>
                <a:ext cx="539750" cy="539752"/>
              </a:xfrm>
              <a:prstGeom prst="ellipse">
                <a:avLst/>
              </a:prstGeom>
              <a:solidFill>
                <a:srgbClr val="F3F3F3">
                  <a:alpha val="7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6" name="Curved Connector 44"/>
              <p:cNvCxnSpPr>
                <a:stCxn id="65" idx="6"/>
                <a:endCxn id="58" idx="2"/>
              </p:cNvCxnSpPr>
              <p:nvPr/>
            </p:nvCxnSpPr>
            <p:spPr>
              <a:xfrm>
                <a:off x="2051050" y="3387322"/>
                <a:ext cx="839789" cy="250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83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4106869"/>
                <a:ext cx="182561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2" name="Straight Arrow Connector 71"/>
              <p:cNvCxnSpPr>
                <a:stCxn id="64" idx="6"/>
              </p:cNvCxnSpPr>
              <p:nvPr/>
            </p:nvCxnSpPr>
            <p:spPr>
              <a:xfrm flipV="1">
                <a:off x="671513" y="3375030"/>
                <a:ext cx="854075" cy="12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Picture 78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648" y="3499740"/>
              <a:ext cx="302260" cy="204470"/>
            </a:xfrm>
            <a:prstGeom prst="rect">
              <a:avLst/>
            </a:prstGeom>
          </p:spPr>
        </p:pic>
      </p:grpSp>
      <p:grpSp>
        <p:nvGrpSpPr>
          <p:cNvPr id="6" name="Group 41"/>
          <p:cNvGrpSpPr/>
          <p:nvPr/>
        </p:nvGrpSpPr>
        <p:grpSpPr>
          <a:xfrm>
            <a:off x="1938538" y="4296789"/>
            <a:ext cx="2332892" cy="1302312"/>
            <a:chOff x="562708" y="2713610"/>
            <a:chExt cx="3706812" cy="2133601"/>
          </a:xfrm>
        </p:grpSpPr>
        <p:grpSp>
          <p:nvGrpSpPr>
            <p:cNvPr id="7" name="Group 76"/>
            <p:cNvGrpSpPr/>
            <p:nvPr/>
          </p:nvGrpSpPr>
          <p:grpSpPr>
            <a:xfrm>
              <a:off x="562708" y="2713609"/>
              <a:ext cx="3706814" cy="2133600"/>
              <a:chOff x="131763" y="2109637"/>
              <a:chExt cx="4678362" cy="2535395"/>
            </a:xfrm>
          </p:grpSpPr>
          <p:cxnSp>
            <p:nvCxnSpPr>
              <p:cNvPr id="49" name="Curved Connector 44"/>
              <p:cNvCxnSpPr>
                <a:stCxn id="83" idx="0"/>
                <a:endCxn id="54" idx="2"/>
              </p:cNvCxnSpPr>
              <p:nvPr/>
            </p:nvCxnSpPr>
            <p:spPr>
              <a:xfrm rot="5400000" flipH="1" flipV="1">
                <a:off x="1967040" y="2193650"/>
                <a:ext cx="737933" cy="11096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/>
              <p:cNvCxnSpPr>
                <a:stCxn id="83" idx="4"/>
                <a:endCxn id="77" idx="2"/>
              </p:cNvCxnSpPr>
              <p:nvPr/>
            </p:nvCxnSpPr>
            <p:spPr>
              <a:xfrm rot="16200000" flipH="1">
                <a:off x="1977027" y="3461344"/>
                <a:ext cx="717959" cy="11096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890838" y="2109637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4270375" y="2109637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7" name="Straight Arrow Connector 56"/>
              <p:cNvCxnSpPr>
                <a:stCxn id="54" idx="6"/>
                <a:endCxn id="56" idx="2"/>
              </p:cNvCxnSpPr>
              <p:nvPr/>
            </p:nvCxnSpPr>
            <p:spPr>
              <a:xfrm>
                <a:off x="3430588" y="2379513"/>
                <a:ext cx="839787" cy="2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82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2109637"/>
                <a:ext cx="182561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9" name="Picture 83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3070524"/>
                <a:ext cx="182561" cy="160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0" name="Picture 88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2191110"/>
                <a:ext cx="288925" cy="158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" name="Picture 89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3030298"/>
                <a:ext cx="288925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3" name="Picture 90" descr="latex-image-1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58999" y="3962405"/>
                <a:ext cx="288925" cy="160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2890838" y="3117446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4270375" y="3117446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6" name="Straight Arrow Connector 75"/>
              <p:cNvCxnSpPr>
                <a:stCxn id="74" idx="6"/>
                <a:endCxn id="75" idx="2"/>
              </p:cNvCxnSpPr>
              <p:nvPr/>
            </p:nvCxnSpPr>
            <p:spPr>
              <a:xfrm>
                <a:off x="3430588" y="3387322"/>
                <a:ext cx="839787" cy="25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2890838" y="4105280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4270375" y="4105280"/>
                <a:ext cx="539750" cy="539752"/>
              </a:xfrm>
              <a:prstGeom prst="ellipse">
                <a:avLst/>
              </a:prstGeom>
              <a:solidFill>
                <a:srgbClr val="7B9E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77" idx="6"/>
                <a:endCxn id="78" idx="2"/>
              </p:cNvCxnSpPr>
              <p:nvPr/>
            </p:nvCxnSpPr>
            <p:spPr>
              <a:xfrm>
                <a:off x="3430588" y="4375156"/>
                <a:ext cx="8397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31763" y="3117446"/>
                <a:ext cx="539750" cy="539752"/>
              </a:xfrm>
              <a:prstGeom prst="ellipse">
                <a:avLst/>
              </a:prstGeom>
              <a:solidFill>
                <a:srgbClr val="F3F3F3">
                  <a:alpha val="7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1511300" y="3117446"/>
                <a:ext cx="539750" cy="539752"/>
              </a:xfrm>
              <a:prstGeom prst="ellipse">
                <a:avLst/>
              </a:prstGeom>
              <a:solidFill>
                <a:srgbClr val="F3F3F3">
                  <a:alpha val="7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Curved Connector 44"/>
              <p:cNvCxnSpPr>
                <a:stCxn id="83" idx="6"/>
                <a:endCxn id="74" idx="2"/>
              </p:cNvCxnSpPr>
              <p:nvPr/>
            </p:nvCxnSpPr>
            <p:spPr>
              <a:xfrm>
                <a:off x="2051050" y="3387322"/>
                <a:ext cx="839789" cy="250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Picture 83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763962" y="4106869"/>
                <a:ext cx="182561" cy="16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6" name="Straight Arrow Connector 85"/>
              <p:cNvCxnSpPr>
                <a:stCxn id="82" idx="6"/>
              </p:cNvCxnSpPr>
              <p:nvPr/>
            </p:nvCxnSpPr>
            <p:spPr>
              <a:xfrm flipV="1">
                <a:off x="671513" y="3375030"/>
                <a:ext cx="854075" cy="12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Picture 46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8648" y="3499740"/>
              <a:ext cx="302260" cy="204470"/>
            </a:xfrm>
            <a:prstGeom prst="rect">
              <a:avLst/>
            </a:prstGeom>
          </p:spPr>
        </p:pic>
      </p:grpSp>
      <p:sp>
        <p:nvSpPr>
          <p:cNvPr id="87" name="Oval 86"/>
          <p:cNvSpPr/>
          <p:nvPr/>
        </p:nvSpPr>
        <p:spPr>
          <a:xfrm>
            <a:off x="562708" y="3741701"/>
            <a:ext cx="402336" cy="403872"/>
          </a:xfrm>
          <a:prstGeom prst="ellipse">
            <a:avLst/>
          </a:prstGeom>
          <a:solidFill>
            <a:srgbClr val="D1305A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87" idx="7"/>
          </p:cNvCxnSpPr>
          <p:nvPr/>
        </p:nvCxnSpPr>
        <p:spPr>
          <a:xfrm rot="5400000" flipH="1" flipV="1">
            <a:off x="1099868" y="2922762"/>
            <a:ext cx="684340" cy="1071831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5"/>
          </p:cNvCxnSpPr>
          <p:nvPr/>
        </p:nvCxnSpPr>
        <p:spPr>
          <a:xfrm rot="16200000" flipH="1">
            <a:off x="1057725" y="3934824"/>
            <a:ext cx="768626" cy="1071831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010555" y="2694811"/>
            <a:ext cx="457200" cy="459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9" name="Straight Arrow Connector 98"/>
          <p:cNvCxnSpPr>
            <a:endCxn id="97" idx="1"/>
          </p:cNvCxnSpPr>
          <p:nvPr/>
        </p:nvCxnSpPr>
        <p:spPr>
          <a:xfrm>
            <a:off x="5324755" y="2545373"/>
            <a:ext cx="752755" cy="216745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7" idx="2"/>
          </p:cNvCxnSpPr>
          <p:nvPr/>
        </p:nvCxnSpPr>
        <p:spPr>
          <a:xfrm>
            <a:off x="5400955" y="2837509"/>
            <a:ext cx="609600" cy="87102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5400955" y="3066109"/>
            <a:ext cx="685800" cy="158551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638800" y="3157151"/>
            <a:ext cx="524155" cy="289958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6620155" y="3741701"/>
            <a:ext cx="457200" cy="459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endCxn id="109" idx="1"/>
          </p:cNvCxnSpPr>
          <p:nvPr/>
        </p:nvCxnSpPr>
        <p:spPr>
          <a:xfrm>
            <a:off x="5934355" y="3592263"/>
            <a:ext cx="752755" cy="216745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9" idx="2"/>
          </p:cNvCxnSpPr>
          <p:nvPr/>
        </p:nvCxnSpPr>
        <p:spPr>
          <a:xfrm>
            <a:off x="6010555" y="3884399"/>
            <a:ext cx="609600" cy="87102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6010555" y="4112999"/>
            <a:ext cx="685800" cy="158551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248400" y="4204041"/>
            <a:ext cx="524155" cy="289958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638800" y="4939788"/>
            <a:ext cx="457200" cy="459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endCxn id="114" idx="1"/>
          </p:cNvCxnSpPr>
          <p:nvPr/>
        </p:nvCxnSpPr>
        <p:spPr>
          <a:xfrm>
            <a:off x="4953000" y="4790350"/>
            <a:ext cx="752755" cy="216745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4" idx="2"/>
          </p:cNvCxnSpPr>
          <p:nvPr/>
        </p:nvCxnSpPr>
        <p:spPr>
          <a:xfrm>
            <a:off x="5029200" y="5082486"/>
            <a:ext cx="609600" cy="87102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5029200" y="5311086"/>
            <a:ext cx="685800" cy="158551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267045" y="5402128"/>
            <a:ext cx="524155" cy="289958"/>
          </a:xfrm>
          <a:prstGeom prst="straightConnector1">
            <a:avLst/>
          </a:prstGeom>
          <a:ln>
            <a:solidFill>
              <a:srgbClr val="3E3E3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848755" y="2762118"/>
            <a:ext cx="168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Collector 1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077355" y="3699733"/>
            <a:ext cx="168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Collector 2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578010" y="5030055"/>
            <a:ext cx="180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Collector </a:t>
            </a:r>
            <a:r>
              <a:rPr lang="en-US" i="1" dirty="0" smtClean="0"/>
              <a:t>M</a:t>
            </a:r>
            <a:endParaRPr lang="en-US" i="1" dirty="0"/>
          </a:p>
        </p:txBody>
      </p:sp>
      <p:pic>
        <p:nvPicPr>
          <p:cNvPr id="124" name="Picture 88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302031"/>
            <a:ext cx="144074" cy="8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88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445031"/>
            <a:ext cx="144074" cy="8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Vertical Scroll 79"/>
          <p:cNvSpPr/>
          <p:nvPr/>
        </p:nvSpPr>
        <p:spPr>
          <a:xfrm>
            <a:off x="2207688" y="5791200"/>
            <a:ext cx="5029200" cy="9906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Random Locally Repairable Codes Exist</a:t>
            </a:r>
            <a:endParaRPr lang="en-US" dirty="0"/>
          </a:p>
        </p:txBody>
      </p:sp>
      <p:sp>
        <p:nvSpPr>
          <p:cNvPr id="88" name="Slide Number Placeholder 3"/>
          <p:cNvSpPr txBox="1">
            <a:spLocks noChangeAspect="1"/>
          </p:cNvSpPr>
          <p:nvPr/>
        </p:nvSpPr>
        <p:spPr>
          <a:xfrm>
            <a:off x="88026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110906"/>
            <a:ext cx="7620000" cy="636189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Locally Repairable Codes: Constructions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Locally Repairable Codes</a:t>
            </a:r>
            <a:endParaRPr lang="en-US" dirty="0">
              <a:solidFill>
                <a:srgbClr val="48A7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smtClean="0"/>
              <a:t>Two stages: MDS-</a:t>
            </a:r>
            <a:r>
              <a:rPr lang="en-US" sz="2300" dirty="0" err="1" smtClean="0"/>
              <a:t>Precode</a:t>
            </a:r>
            <a:r>
              <a:rPr lang="en-US" sz="2300" dirty="0" smtClean="0"/>
              <a:t> and Placement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2449" y="3628492"/>
            <a:ext cx="890518" cy="2646533"/>
          </a:xfrm>
          <a:prstGeom prst="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7344" y="3540509"/>
            <a:ext cx="734805" cy="1326785"/>
          </a:xfrm>
          <a:prstGeom prst="rect">
            <a:avLst/>
          </a:prstGeom>
          <a:solidFill>
            <a:srgbClr val="4284A1">
              <a:alpha val="5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(6,4)MDS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3548" y="3656646"/>
            <a:ext cx="679470" cy="6757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9981" y="4558767"/>
            <a:ext cx="673036" cy="7660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8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4247893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756121" y="4332357"/>
            <a:ext cx="676896" cy="7672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09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4698367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1753548" y="3881883"/>
            <a:ext cx="679470" cy="676884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08033" y="4331184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99"/>
          <p:cNvGrpSpPr>
            <a:grpSpLocks/>
          </p:cNvGrpSpPr>
          <p:nvPr/>
        </p:nvGrpSpPr>
        <p:grpSpPr bwMode="auto">
          <a:xfrm>
            <a:off x="1308289" y="3662512"/>
            <a:ext cx="135121" cy="1082779"/>
            <a:chOff x="3260725" y="650875"/>
            <a:chExt cx="166688" cy="146526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260725" y="6508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60725" y="9429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60725" y="1236662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60725" y="1528763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60725" y="18224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60725" y="21145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77344" y="5004549"/>
            <a:ext cx="734805" cy="1326785"/>
          </a:xfrm>
          <a:prstGeom prst="rect">
            <a:avLst/>
          </a:prstGeom>
          <a:solidFill>
            <a:srgbClr val="E9D69C">
              <a:alpha val="9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(6,4)MDS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753548" y="4310068"/>
            <a:ext cx="679470" cy="69799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18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4923604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 flipV="1">
            <a:off x="1762555" y="5008067"/>
            <a:ext cx="670462" cy="7672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53548" y="4096562"/>
            <a:ext cx="679470" cy="68626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18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4474303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1759981" y="4782831"/>
            <a:ext cx="673036" cy="7672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53548" y="4738253"/>
            <a:ext cx="679470" cy="729674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183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5383462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V="1">
            <a:off x="1759981" y="5242689"/>
            <a:ext cx="673036" cy="7578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759981" y="5467926"/>
            <a:ext cx="673036" cy="7578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209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018" y="5158225"/>
            <a:ext cx="175015" cy="16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31"/>
          <p:cNvCxnSpPr/>
          <p:nvPr/>
        </p:nvCxnSpPr>
        <p:spPr>
          <a:xfrm>
            <a:off x="1753548" y="4523574"/>
            <a:ext cx="679470" cy="71911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608033" y="4557594"/>
            <a:ext cx="173728" cy="3520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08033" y="4781658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608033" y="5006895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608033" y="5241516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608033" y="5466753"/>
            <a:ext cx="173728" cy="2346"/>
          </a:xfrm>
          <a:prstGeom prst="straightConnector1">
            <a:avLst/>
          </a:prstGeom>
          <a:ln w="2159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121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6467" y="3615588"/>
            <a:ext cx="178875" cy="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23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6467" y="3827920"/>
            <a:ext cx="185310" cy="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24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6467" y="4040253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25" descr="latex-image-1.pd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06467" y="4258451"/>
            <a:ext cx="185310" cy="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26" descr="latex-image-1.pd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06467" y="4470784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27" descr="latex-image-1.pd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06467" y="4688982"/>
            <a:ext cx="185310" cy="12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29" descr="latex-image-1.pdf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06467" y="5267325"/>
            <a:ext cx="166006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31" descr="latex-image-1.pd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06467" y="5059684"/>
            <a:ext cx="159573" cy="12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32" descr="latex-image-1.pdf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06467" y="5474965"/>
            <a:ext cx="166006" cy="12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33" descr="latex-image-1.pd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06467" y="5682605"/>
            <a:ext cx="172441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34" descr="latex-image-1.pd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06467" y="5890245"/>
            <a:ext cx="166006" cy="12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35" descr="latex-image-1.pd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06467" y="6097886"/>
            <a:ext cx="166006" cy="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58" descr="latex-image-1.pdf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871842" y="4701887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66" descr="latex-image-1.pdf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78276" y="4247893"/>
            <a:ext cx="618987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67" descr="latex-image-1.pdf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871842" y="4475476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68" descr="latex-image-1.pdf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71842" y="4929470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69" descr="latex-image-1.pdf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871842" y="5155879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170" descr="latex-image-1.pdf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871842" y="5383462"/>
            <a:ext cx="625421" cy="1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171" descr="latex-image-1.pdf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28600" y="3795073"/>
            <a:ext cx="153139" cy="17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72" descr="latex-image-1.pdf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228600" y="4002714"/>
            <a:ext cx="159573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73" descr="latex-image-1.pdf"/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228600" y="4210354"/>
            <a:ext cx="159573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74" descr="latex-image-1.pdf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228600" y="4417994"/>
            <a:ext cx="166007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175" descr="latex-image-1.pdf"/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28600" y="5255594"/>
            <a:ext cx="159573" cy="1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176" descr="latex-image-1.pdf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228600" y="5483177"/>
            <a:ext cx="159573" cy="17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177" descr="latex-image-1.pdf"/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228600" y="5709586"/>
            <a:ext cx="166007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179" descr="latex-image-1.pdf"/>
          <p:cNvPicPr>
            <a:picLocks noChangeAspect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228600" y="5937170"/>
            <a:ext cx="159573" cy="1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oup 182"/>
          <p:cNvGrpSpPr>
            <a:grpSpLocks/>
          </p:cNvGrpSpPr>
          <p:nvPr/>
        </p:nvGrpSpPr>
        <p:grpSpPr bwMode="auto">
          <a:xfrm>
            <a:off x="446082" y="3865460"/>
            <a:ext cx="135121" cy="676884"/>
            <a:chOff x="2197100" y="762000"/>
            <a:chExt cx="166688" cy="915987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97100" y="7620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97100" y="10668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197100" y="13715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97100" y="16763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190"/>
          <p:cNvGrpSpPr>
            <a:grpSpLocks/>
          </p:cNvGrpSpPr>
          <p:nvPr/>
        </p:nvGrpSpPr>
        <p:grpSpPr bwMode="auto">
          <a:xfrm>
            <a:off x="434500" y="5329499"/>
            <a:ext cx="135122" cy="676884"/>
            <a:chOff x="2197100" y="762000"/>
            <a:chExt cx="166688" cy="915987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197100" y="7620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97100" y="1066800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97100" y="13715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97100" y="1676399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218"/>
          <p:cNvGrpSpPr>
            <a:grpSpLocks/>
          </p:cNvGrpSpPr>
          <p:nvPr/>
        </p:nvGrpSpPr>
        <p:grpSpPr bwMode="auto">
          <a:xfrm>
            <a:off x="1312149" y="5126552"/>
            <a:ext cx="135122" cy="1082779"/>
            <a:chOff x="3260725" y="650875"/>
            <a:chExt cx="166688" cy="1465263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260725" y="6508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260725" y="942975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260725" y="1236662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260725" y="1528763"/>
              <a:ext cx="166688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60725" y="18224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260725" y="2114551"/>
              <a:ext cx="166688" cy="158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143000" y="2971800"/>
            <a:ext cx="83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1789906" y="4762500"/>
            <a:ext cx="3886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218274" y="22098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dirty="0" smtClean="0"/>
              <a:t>=6</a:t>
            </a:r>
            <a:r>
              <a:rPr lang="en-US" dirty="0" smtClean="0"/>
              <a:t>,</a:t>
            </a:r>
            <a:r>
              <a:rPr lang="en-US" i="1" dirty="0" smtClean="0"/>
              <a:t>k=4</a:t>
            </a:r>
            <a:r>
              <a:rPr lang="en-US" dirty="0" smtClean="0"/>
              <a:t>,</a:t>
            </a:r>
            <a:r>
              <a:rPr lang="en-US" i="1" dirty="0" smtClean="0"/>
              <a:t>r=2</a:t>
            </a:r>
            <a:r>
              <a:rPr lang="en-US" dirty="0" smtClean="0"/>
              <a:t>)-LRC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3962400" y="2971800"/>
            <a:ext cx="5089278" cy="2578885"/>
            <a:chOff x="3962400" y="2971800"/>
            <a:chExt cx="5089278" cy="2578885"/>
          </a:xfrm>
        </p:grpSpPr>
        <p:grpSp>
          <p:nvGrpSpPr>
            <p:cNvPr id="135" name="Group 134"/>
            <p:cNvGrpSpPr/>
            <p:nvPr/>
          </p:nvGrpSpPr>
          <p:grpSpPr>
            <a:xfrm>
              <a:off x="4168336" y="4547009"/>
              <a:ext cx="4687601" cy="558391"/>
              <a:chOff x="4168336" y="4501293"/>
              <a:chExt cx="4687601" cy="628199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4168336" y="4711889"/>
                <a:ext cx="540328" cy="209400"/>
              </a:xfrm>
              <a:prstGeom prst="rect">
                <a:avLst/>
              </a:prstGeom>
              <a:solidFill>
                <a:srgbClr val="E9D69C">
                  <a:alpha val="9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4168336" y="4501293"/>
                <a:ext cx="540328" cy="210596"/>
              </a:xfrm>
              <a:prstGeom prst="rect">
                <a:avLst/>
              </a:prstGeom>
              <a:solidFill>
                <a:srgbClr val="8EBCC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4168336" y="4918896"/>
                <a:ext cx="540328" cy="210596"/>
              </a:xfrm>
              <a:prstGeom prst="rect">
                <a:avLst/>
              </a:prstGeom>
              <a:solidFill>
                <a:srgbClr val="F5F4F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5" name="Picture 133" descr="latex-image-1.pdf"/>
              <p:cNvPicPr>
                <a:picLocks noChangeAspect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4367137" y="4546762"/>
                <a:ext cx="141708" cy="119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" name="Picture 157" descr="latex-image-1.pdf"/>
              <p:cNvPicPr>
                <a:picLocks noChangeAspect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4372234" y="4751376"/>
                <a:ext cx="131514" cy="130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" name="Picture 163" descr="latex-image-1.pdf"/>
              <p:cNvPicPr>
                <a:picLocks noChangeAspect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4190765" y="4947613"/>
                <a:ext cx="495471" cy="153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8" name="Rectangle 87"/>
              <p:cNvSpPr/>
              <p:nvPr/>
            </p:nvSpPr>
            <p:spPr bwMode="auto">
              <a:xfrm>
                <a:off x="4910523" y="4711889"/>
                <a:ext cx="540328" cy="209400"/>
              </a:xfrm>
              <a:prstGeom prst="rect">
                <a:avLst/>
              </a:prstGeom>
              <a:solidFill>
                <a:srgbClr val="E9D69C">
                  <a:alpha val="9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910523" y="4501293"/>
                <a:ext cx="540328" cy="210596"/>
              </a:xfrm>
              <a:prstGeom prst="rect">
                <a:avLst/>
              </a:prstGeom>
              <a:solidFill>
                <a:srgbClr val="8EBCC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4910523" y="4918896"/>
                <a:ext cx="540328" cy="210596"/>
              </a:xfrm>
              <a:prstGeom prst="rect">
                <a:avLst/>
              </a:prstGeom>
              <a:solidFill>
                <a:srgbClr val="F5F4F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5651690" y="4711889"/>
                <a:ext cx="540328" cy="209400"/>
              </a:xfrm>
              <a:prstGeom prst="rect">
                <a:avLst/>
              </a:prstGeom>
              <a:solidFill>
                <a:srgbClr val="E9D69C">
                  <a:alpha val="9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5651690" y="4501293"/>
                <a:ext cx="540328" cy="210596"/>
              </a:xfrm>
              <a:prstGeom prst="rect">
                <a:avLst/>
              </a:prstGeom>
              <a:solidFill>
                <a:srgbClr val="8EBCC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5651690" y="4918896"/>
                <a:ext cx="540328" cy="210596"/>
              </a:xfrm>
              <a:prstGeom prst="rect">
                <a:avLst/>
              </a:prstGeom>
              <a:solidFill>
                <a:srgbClr val="F5F4F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6832256" y="4711889"/>
                <a:ext cx="540328" cy="209400"/>
              </a:xfrm>
              <a:prstGeom prst="rect">
                <a:avLst/>
              </a:prstGeom>
              <a:solidFill>
                <a:srgbClr val="E9D69C">
                  <a:alpha val="9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6832256" y="4501293"/>
                <a:ext cx="540328" cy="210596"/>
              </a:xfrm>
              <a:prstGeom prst="rect">
                <a:avLst/>
              </a:prstGeom>
              <a:solidFill>
                <a:srgbClr val="8EBCC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6832256" y="4918896"/>
                <a:ext cx="540328" cy="210596"/>
              </a:xfrm>
              <a:prstGeom prst="rect">
                <a:avLst/>
              </a:prstGeom>
              <a:solidFill>
                <a:srgbClr val="F5F4F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7573422" y="4711889"/>
                <a:ext cx="540328" cy="209400"/>
              </a:xfrm>
              <a:prstGeom prst="rect">
                <a:avLst/>
              </a:prstGeom>
              <a:solidFill>
                <a:srgbClr val="E9D69C">
                  <a:alpha val="9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7573422" y="4501293"/>
                <a:ext cx="540328" cy="210596"/>
              </a:xfrm>
              <a:prstGeom prst="rect">
                <a:avLst/>
              </a:prstGeom>
              <a:solidFill>
                <a:srgbClr val="8EBCC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7573422" y="4918896"/>
                <a:ext cx="540328" cy="210596"/>
              </a:xfrm>
              <a:prstGeom prst="rect">
                <a:avLst/>
              </a:prstGeom>
              <a:solidFill>
                <a:srgbClr val="F5F4F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8315609" y="4711889"/>
                <a:ext cx="540328" cy="209400"/>
              </a:xfrm>
              <a:prstGeom prst="rect">
                <a:avLst/>
              </a:prstGeom>
              <a:solidFill>
                <a:srgbClr val="E9D69C">
                  <a:alpha val="9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8315609" y="4501293"/>
                <a:ext cx="540328" cy="210596"/>
              </a:xfrm>
              <a:prstGeom prst="rect">
                <a:avLst/>
              </a:prstGeom>
              <a:solidFill>
                <a:srgbClr val="8EBCCA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8315609" y="4918896"/>
                <a:ext cx="540328" cy="210596"/>
              </a:xfrm>
              <a:prstGeom prst="rect">
                <a:avLst/>
              </a:prstGeom>
              <a:solidFill>
                <a:srgbClr val="F5F4F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3" name="Picture 221" descr="latex-image-1.pdf"/>
              <p:cNvPicPr>
                <a:picLocks noChangeAspect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>
                <a:off x="5107284" y="4546762"/>
                <a:ext cx="145786" cy="119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4" name="Picture 222" descr="latex-image-1.pdf"/>
              <p:cNvPicPr>
                <a:picLocks noChangeAspect="1"/>
              </p:cNvPicPr>
              <p:nvPr/>
            </p:nvPicPr>
            <p:blipFill>
              <a:blip r:embed="rId34"/>
              <a:srcRect/>
              <a:stretch>
                <a:fillRect/>
              </a:stretch>
            </p:blipFill>
            <p:spPr bwMode="auto">
              <a:xfrm>
                <a:off x="5848451" y="4544369"/>
                <a:ext cx="146806" cy="124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5" name="Picture 224" descr="latex-image-1.pdf"/>
              <p:cNvPicPr>
                <a:picLocks noChangeAspect="1"/>
              </p:cNvPicPr>
              <p:nvPr/>
            </p:nvPicPr>
            <p:blipFill>
              <a:blip r:embed="rId35"/>
              <a:srcRect/>
              <a:stretch>
                <a:fillRect/>
              </a:stretch>
            </p:blipFill>
            <p:spPr bwMode="auto">
              <a:xfrm>
                <a:off x="7029016" y="4546762"/>
                <a:ext cx="146806" cy="119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6" name="Picture 225" descr="latex-image-1.pdf"/>
              <p:cNvPicPr>
                <a:picLocks noChangeAspect="1"/>
              </p:cNvPicPr>
              <p:nvPr/>
            </p:nvPicPr>
            <p:blipFill>
              <a:blip r:embed="rId36"/>
              <a:srcRect/>
              <a:stretch>
                <a:fillRect/>
              </a:stretch>
            </p:blipFill>
            <p:spPr bwMode="auto">
              <a:xfrm>
                <a:off x="7770183" y="4544369"/>
                <a:ext cx="146806" cy="124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7" name="Picture 226" descr="latex-image-1.pdf"/>
              <p:cNvPicPr>
                <a:picLocks noChangeAspect="1"/>
              </p:cNvPicPr>
              <p:nvPr/>
            </p:nvPicPr>
            <p:blipFill>
              <a:blip r:embed="rId37"/>
              <a:srcRect/>
              <a:stretch>
                <a:fillRect/>
              </a:stretch>
            </p:blipFill>
            <p:spPr bwMode="auto">
              <a:xfrm>
                <a:off x="8512370" y="4544369"/>
                <a:ext cx="146806" cy="124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8" name="Picture 227" descr="latex-image-1.pdf"/>
              <p:cNvPicPr>
                <a:picLocks noChangeAspect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5858645" y="4746589"/>
                <a:ext cx="126416" cy="130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9" name="Picture 229" descr="latex-image-1.pdf"/>
              <p:cNvPicPr>
                <a:picLocks noChangeAspect="1"/>
              </p:cNvPicPr>
              <p:nvPr/>
            </p:nvPicPr>
            <p:blipFill>
              <a:blip r:embed="rId39"/>
              <a:srcRect/>
              <a:stretch>
                <a:fillRect/>
              </a:stretch>
            </p:blipFill>
            <p:spPr bwMode="auto">
              <a:xfrm>
                <a:off x="5114420" y="4751376"/>
                <a:ext cx="131514" cy="130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0" name="Picture 230" descr="latex-image-1.pdf"/>
              <p:cNvPicPr>
                <a:picLocks noChangeAspect="1"/>
              </p:cNvPicPr>
              <p:nvPr/>
            </p:nvPicPr>
            <p:blipFill>
              <a:blip r:embed="rId40"/>
              <a:srcRect/>
              <a:stretch>
                <a:fillRect/>
              </a:stretch>
            </p:blipFill>
            <p:spPr bwMode="auto">
              <a:xfrm>
                <a:off x="8517467" y="4751376"/>
                <a:ext cx="136611" cy="130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1" name="Picture 231" descr="latex-image-1.pdf"/>
              <p:cNvPicPr>
                <a:picLocks noChangeAspect="1"/>
              </p:cNvPicPr>
              <p:nvPr/>
            </p:nvPicPr>
            <p:blipFill>
              <a:blip r:embed="rId41"/>
              <a:srcRect/>
              <a:stretch>
                <a:fillRect/>
              </a:stretch>
            </p:blipFill>
            <p:spPr bwMode="auto">
              <a:xfrm>
                <a:off x="7036153" y="4751376"/>
                <a:ext cx="131513" cy="130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" name="Picture 232" descr="latex-image-1.pdf"/>
              <p:cNvPicPr>
                <a:picLocks noChangeAspect="1"/>
              </p:cNvPicPr>
              <p:nvPr/>
            </p:nvPicPr>
            <p:blipFill>
              <a:blip r:embed="rId42"/>
              <a:srcRect/>
              <a:stretch>
                <a:fillRect/>
              </a:stretch>
            </p:blipFill>
            <p:spPr bwMode="auto">
              <a:xfrm>
                <a:off x="7778339" y="4751376"/>
                <a:ext cx="131513" cy="130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3" name="Picture 233" descr="latex-image-1.pdf"/>
              <p:cNvPicPr>
                <a:picLocks noChangeAspect="1"/>
              </p:cNvPicPr>
              <p:nvPr/>
            </p:nvPicPr>
            <p:blipFill>
              <a:blip r:embed="rId43"/>
              <a:srcRect/>
              <a:stretch>
                <a:fillRect/>
              </a:stretch>
            </p:blipFill>
            <p:spPr bwMode="auto">
              <a:xfrm>
                <a:off x="4934990" y="4947613"/>
                <a:ext cx="490373" cy="153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" name="Picture 234" descr="latex-image-1.pdf"/>
              <p:cNvPicPr>
                <a:picLocks noChangeAspect="1"/>
              </p:cNvPicPr>
              <p:nvPr/>
            </p:nvPicPr>
            <p:blipFill>
              <a:blip r:embed="rId44"/>
              <a:srcRect/>
              <a:stretch>
                <a:fillRect/>
              </a:stretch>
            </p:blipFill>
            <p:spPr bwMode="auto">
              <a:xfrm>
                <a:off x="5674119" y="4947613"/>
                <a:ext cx="495471" cy="153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" name="Picture 236" descr="latex-image-1.pdf"/>
              <p:cNvPicPr>
                <a:picLocks noChangeAspect="1"/>
              </p:cNvPicPr>
              <p:nvPr/>
            </p:nvPicPr>
            <p:blipFill>
              <a:blip r:embed="rId45"/>
              <a:srcRect/>
              <a:stretch>
                <a:fillRect/>
              </a:stretch>
            </p:blipFill>
            <p:spPr bwMode="auto">
              <a:xfrm>
                <a:off x="7595851" y="4947613"/>
                <a:ext cx="495471" cy="153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" name="Picture 237" descr="latex-image-1.pdf"/>
              <p:cNvPicPr>
                <a:picLocks noChangeAspect="1"/>
              </p:cNvPicPr>
              <p:nvPr/>
            </p:nvPicPr>
            <p:blipFill>
              <a:blip r:embed="rId46"/>
              <a:srcRect/>
              <a:stretch>
                <a:fillRect/>
              </a:stretch>
            </p:blipFill>
            <p:spPr bwMode="auto">
              <a:xfrm>
                <a:off x="8338037" y="4947613"/>
                <a:ext cx="495471" cy="153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" name="Picture 238" descr="latex-image-1.pdf"/>
              <p:cNvPicPr>
                <a:picLocks noChangeAspect="1"/>
              </p:cNvPicPr>
              <p:nvPr/>
            </p:nvPicPr>
            <p:blipFill>
              <a:blip r:embed="rId47"/>
              <a:srcRect/>
              <a:stretch>
                <a:fillRect/>
              </a:stretch>
            </p:blipFill>
            <p:spPr bwMode="auto">
              <a:xfrm>
                <a:off x="6854684" y="4947613"/>
                <a:ext cx="495471" cy="153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8" name="Frame 117"/>
            <p:cNvSpPr/>
            <p:nvPr/>
          </p:nvSpPr>
          <p:spPr>
            <a:xfrm>
              <a:off x="3962400" y="4114800"/>
              <a:ext cx="2446768" cy="1435885"/>
            </a:xfrm>
            <a:prstGeom prst="frame">
              <a:avLst>
                <a:gd name="adj1" fmla="val 0"/>
              </a:avLst>
            </a:prstGeom>
            <a:noFill/>
            <a:ln w="12700">
              <a:solidFill>
                <a:srgbClr val="3E3E3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Frame 118"/>
            <p:cNvSpPr/>
            <p:nvPr/>
          </p:nvSpPr>
          <p:spPr>
            <a:xfrm>
              <a:off x="6604910" y="4114800"/>
              <a:ext cx="2446768" cy="1435885"/>
            </a:xfrm>
            <a:prstGeom prst="frame">
              <a:avLst>
                <a:gd name="adj1" fmla="val 0"/>
              </a:avLst>
            </a:prstGeom>
            <a:noFill/>
            <a:ln w="12700">
              <a:solidFill>
                <a:srgbClr val="3E3E3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21027" y="2971800"/>
              <a:ext cx="117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Placement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142189" y="419100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node1</a:t>
              </a:r>
              <a:endParaRPr 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04189" y="419100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node2</a:t>
              </a:r>
              <a:endParaRPr lang="en-US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638800" y="419100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node3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09189" y="419100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node4</a:t>
              </a:r>
              <a:endParaRPr lang="en-US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571189" y="4191000"/>
              <a:ext cx="582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node5</a:t>
              </a:r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305800" y="4191000"/>
              <a:ext cx="582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node6</a:t>
              </a:r>
              <a:endParaRPr lang="en-US" sz="1200" dirty="0"/>
            </a:p>
          </p:txBody>
        </p:sp>
      </p:grpSp>
      <p:sp>
        <p:nvSpPr>
          <p:cNvPr id="134" name="Slide Number Placeholder 3"/>
          <p:cNvSpPr txBox="1">
            <a:spLocks noChangeAspect="1"/>
          </p:cNvSpPr>
          <p:nvPr/>
        </p:nvSpPr>
        <p:spPr>
          <a:xfrm>
            <a:off x="88026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68640" y="5256693"/>
            <a:ext cx="68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Group 1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541040" y="5206178"/>
            <a:ext cx="68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Group 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Locally Repairable Codes</a:t>
            </a:r>
            <a:endParaRPr lang="en-US" dirty="0">
              <a:solidFill>
                <a:srgbClr val="48A7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LRC vs. MDS specs</a:t>
            </a:r>
          </a:p>
          <a:p>
            <a:endParaRPr lang="en-US" dirty="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304800" y="3276600"/>
          <a:ext cx="8610600" cy="2956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98445"/>
                <a:gridCol w="2941955"/>
                <a:gridCol w="2870200"/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n,k</a:t>
                      </a:r>
                      <a:r>
                        <a:rPr lang="en-US" dirty="0" smtClean="0"/>
                        <a:t>)-Locally Repairable</a:t>
                      </a:r>
                      <a:r>
                        <a:rPr lang="en-US" baseline="0" dirty="0" smtClean="0"/>
                        <a:t> Code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n,k</a:t>
                      </a:r>
                      <a:r>
                        <a:rPr lang="en-US" dirty="0" smtClean="0"/>
                        <a:t>)-MSR Code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per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Repair Locality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Repair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3886200"/>
            <a:ext cx="1028700" cy="4953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0" y="3962400"/>
            <a:ext cx="215900" cy="42545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4495800"/>
            <a:ext cx="762000" cy="43815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725" y="4527550"/>
            <a:ext cx="120650" cy="42545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575" y="5181600"/>
            <a:ext cx="82550" cy="1016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4425" y="5181600"/>
            <a:ext cx="9525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0550" y="5638800"/>
            <a:ext cx="476250" cy="42545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4100" y="5638800"/>
            <a:ext cx="749300" cy="42545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3600" y="4502150"/>
            <a:ext cx="204470" cy="21336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5350" y="3962400"/>
            <a:ext cx="160020" cy="14224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4400" y="5105400"/>
            <a:ext cx="133350" cy="21336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1700" y="5715000"/>
            <a:ext cx="151130" cy="195580"/>
          </a:xfrm>
          <a:prstGeom prst="rect">
            <a:avLst/>
          </a:prstGeom>
        </p:spPr>
      </p:pic>
      <p:sp>
        <p:nvSpPr>
          <p:cNvPr id="106" name="Slide Number Placeholder 3"/>
          <p:cNvSpPr txBox="1">
            <a:spLocks noChangeAspect="1"/>
          </p:cNvSpPr>
          <p:nvPr/>
        </p:nvSpPr>
        <p:spPr>
          <a:xfrm>
            <a:off x="88026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8A7FA"/>
                </a:solidFill>
              </a:rPr>
              <a:t>Locally Repairable Codes</a:t>
            </a:r>
            <a:endParaRPr lang="en-US" dirty="0">
              <a:solidFill>
                <a:srgbClr val="48A7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smtClean="0"/>
              <a:t>What happens if we require log locality 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r>
              <a:rPr lang="en-US" sz="2300" dirty="0" smtClean="0"/>
              <a:t>And let </a:t>
            </a:r>
          </a:p>
          <a:p>
            <a:endParaRPr lang="en-US" sz="2300" dirty="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304800" y="3276600"/>
          <a:ext cx="8610600" cy="29565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98445"/>
                <a:gridCol w="2941955"/>
                <a:gridCol w="2870200"/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n,k</a:t>
                      </a:r>
                      <a:r>
                        <a:rPr lang="en-US" dirty="0" smtClean="0"/>
                        <a:t>)-Locally Repairable</a:t>
                      </a:r>
                      <a:r>
                        <a:rPr lang="en-US" baseline="0" dirty="0" smtClean="0"/>
                        <a:t> Code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n,k</a:t>
                      </a:r>
                      <a:r>
                        <a:rPr lang="en-US" dirty="0" smtClean="0"/>
                        <a:t>)-MSR Code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per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Repair Locality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Repair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3886200"/>
            <a:ext cx="1028700" cy="4953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0" y="3962400"/>
            <a:ext cx="215900" cy="42545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4495800"/>
            <a:ext cx="762000" cy="43815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725" y="4527550"/>
            <a:ext cx="120650" cy="42545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575" y="5181600"/>
            <a:ext cx="82550" cy="1016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4425" y="5181600"/>
            <a:ext cx="9525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2125" y="5638800"/>
            <a:ext cx="476250" cy="42545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6950" y="5638800"/>
            <a:ext cx="749300" cy="42545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3600" y="4502150"/>
            <a:ext cx="204470" cy="21336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5350" y="3962400"/>
            <a:ext cx="160020" cy="14224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4400" y="5105400"/>
            <a:ext cx="133350" cy="21336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1700" y="5715000"/>
            <a:ext cx="151130" cy="19558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2600" y="5181600"/>
            <a:ext cx="508000" cy="209550"/>
          </a:xfrm>
          <a:prstGeom prst="rect">
            <a:avLst/>
          </a:prstGeom>
          <a:solidFill>
            <a:srgbClr val="D8EEF4"/>
          </a:solidFill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73600" y="5734050"/>
            <a:ext cx="508000" cy="20955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6" name="Group 25"/>
          <p:cNvGrpSpPr/>
          <p:nvPr/>
        </p:nvGrpSpPr>
        <p:grpSpPr>
          <a:xfrm>
            <a:off x="7600950" y="5638800"/>
            <a:ext cx="704850" cy="457200"/>
            <a:chOff x="7600950" y="5638800"/>
            <a:chExt cx="704850" cy="457200"/>
          </a:xfrm>
        </p:grpSpPr>
        <p:sp>
          <p:nvSpPr>
            <p:cNvPr id="20" name="Rectangle 19"/>
            <p:cNvSpPr/>
            <p:nvPr/>
          </p:nvSpPr>
          <p:spPr>
            <a:xfrm>
              <a:off x="7600950" y="5638800"/>
              <a:ext cx="7048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673975" y="5777230"/>
              <a:ext cx="495300" cy="13335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1" name="Rectangle 20"/>
          <p:cNvSpPr/>
          <p:nvPr/>
        </p:nvSpPr>
        <p:spPr>
          <a:xfrm>
            <a:off x="4673600" y="3876040"/>
            <a:ext cx="736600" cy="511810"/>
          </a:xfrm>
          <a:prstGeom prst="rect">
            <a:avLst/>
          </a:prstGeom>
          <a:solidFill>
            <a:srgbClr val="D8EE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83000" y="4441190"/>
            <a:ext cx="736600" cy="5118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02050" y="2514600"/>
            <a:ext cx="1739900" cy="4191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62400" y="6324600"/>
            <a:ext cx="1219200" cy="304800"/>
          </a:xfrm>
          <a:prstGeom prst="rect">
            <a:avLst/>
          </a:prstGeom>
        </p:spPr>
      </p:pic>
      <p:sp>
        <p:nvSpPr>
          <p:cNvPr id="25" name="Slide Number Placeholder 3"/>
          <p:cNvSpPr txBox="1">
            <a:spLocks noChangeAspect="1"/>
          </p:cNvSpPr>
          <p:nvPr/>
        </p:nvSpPr>
        <p:spPr>
          <a:xfrm>
            <a:off x="88026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 txBox="1">
            <a:spLocks/>
          </p:cNvSpPr>
          <p:nvPr/>
        </p:nvSpPr>
        <p:spPr>
          <a:xfrm>
            <a:off x="76200" y="1143000"/>
            <a:ext cx="9144000" cy="1020762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have introduce a new locality</a:t>
            </a:r>
            <a:r>
              <a:rPr lang="en-US" sz="2100" baseline="0" dirty="0" smtClean="0"/>
              <a:t>,</a:t>
            </a:r>
            <a:r>
              <a:rPr lang="en-US" sz="2100" dirty="0" smtClean="0"/>
              <a:t> storage tradeoff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1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baseline="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100" baseline="0" dirty="0" smtClean="0"/>
              <a:t>Locally</a:t>
            </a:r>
            <a:r>
              <a:rPr lang="en-US" sz="2100" dirty="0" smtClean="0"/>
              <a:t> Repairable Codes lie on the tradeoff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100" dirty="0" smtClean="0"/>
              <a:t>Code constructions based on simple and Local </a:t>
            </a:r>
            <a:r>
              <a:rPr lang="en-US" sz="2100" dirty="0" err="1" smtClean="0"/>
              <a:t>XORs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100" dirty="0" err="1" smtClean="0"/>
              <a:t>LRCs</a:t>
            </a:r>
            <a:r>
              <a:rPr lang="en-US" sz="2100" dirty="0" smtClean="0"/>
              <a:t> can be made asymptotically MDS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Problems: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00" baseline="0" dirty="0" smtClean="0"/>
              <a:t>	1)</a:t>
            </a:r>
            <a:r>
              <a:rPr lang="en-US" sz="2100" dirty="0" smtClean="0"/>
              <a:t> LRC deterministic constructions for any point.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00" dirty="0" smtClean="0"/>
              <a:t>	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Put repair BW in picture (</a:t>
            </a:r>
            <a:r>
              <a:rPr lang="en-US" sz="2100" dirty="0" err="1" smtClean="0"/>
              <a:t>BW+locality</a:t>
            </a:r>
            <a:r>
              <a:rPr lang="en-US" sz="2100" dirty="0" smtClean="0"/>
              <a:t> tradeoff?)</a:t>
            </a:r>
            <a:endParaRPr kumimoji="0" lang="en-US" sz="21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3) Connections to Locally Decodable Codes.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100" b="1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100" b="1" dirty="0" smtClean="0"/>
              <a:t>MS, </a:t>
            </a:r>
            <a:r>
              <a:rPr lang="en-US" sz="2100" b="1" dirty="0" err="1" smtClean="0"/>
              <a:t>fb</a:t>
            </a:r>
            <a:r>
              <a:rPr lang="en-US" sz="2100" b="1" dirty="0" smtClean="0"/>
              <a:t>, Google are investigating LRC constructions in their cloud storage clusters.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100" dirty="0" smtClean="0"/>
              <a:t/>
            </a:r>
            <a:br>
              <a:rPr lang="en-US" sz="2100" dirty="0" smtClean="0"/>
            </a:br>
            <a:endParaRPr lang="en-US" sz="2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Conclusions</a:t>
            </a:r>
            <a:endParaRPr lang="en-US" dirty="0">
              <a:solidFill>
                <a:srgbClr val="2DAAF4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300" y="1676400"/>
            <a:ext cx="8915400" cy="5181600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Storing information using Erasure Codes and the Exact Repair problem.</a:t>
            </a:r>
          </a:p>
          <a:p>
            <a:pPr>
              <a:buNone/>
            </a:pPr>
            <a:endParaRPr lang="en-US" sz="2100" b="1" dirty="0" smtClean="0">
              <a:solidFill>
                <a:srgbClr val="2DAAF4"/>
              </a:solidFill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What is Locality?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A Locality-Distance-Storage Tradeoff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Locally Repairable Codes</a:t>
            </a:r>
          </a:p>
          <a:p>
            <a:endParaRPr lang="en-US" sz="2100" dirty="0" smtClean="0">
              <a:latin typeface="Calibri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Calibri" charset="0"/>
              </a:rPr>
              <a:t>Intro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00" y="3110906"/>
            <a:ext cx="1752600" cy="636189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the end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Big Data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14300" y="1417638"/>
            <a:ext cx="8915400" cy="5181600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Big Data Players (</a:t>
            </a:r>
            <a:r>
              <a:rPr lang="en-US" sz="2100" dirty="0" err="1" smtClean="0">
                <a:latin typeface="Calibri" charset="0"/>
              </a:rPr>
              <a:t>Facebook</a:t>
            </a:r>
            <a:r>
              <a:rPr lang="en-US" sz="2100" dirty="0" smtClean="0">
                <a:latin typeface="Calibri" charset="0"/>
              </a:rPr>
              <a:t>, Amazon, Google, Yahoo,  …)</a:t>
            </a:r>
          </a:p>
          <a:p>
            <a:r>
              <a:rPr lang="en-US" sz="2100" dirty="0" smtClean="0">
                <a:latin typeface="Calibri" charset="0"/>
              </a:rPr>
              <a:t>FB has the biggest </a:t>
            </a:r>
            <a:r>
              <a:rPr lang="en-US" sz="2100" dirty="0" err="1" smtClean="0">
                <a:latin typeface="Calibri" charset="0"/>
              </a:rPr>
              <a:t>Hadoop</a:t>
            </a:r>
            <a:r>
              <a:rPr lang="en-US" sz="2100" dirty="0" smtClean="0">
                <a:latin typeface="Calibri" charset="0"/>
              </a:rPr>
              <a:t> cluster.</a:t>
            </a: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r>
              <a:rPr lang="en-US" sz="1600" i="1" dirty="0" smtClean="0"/>
              <a:t>					Cluster of machines running </a:t>
            </a:r>
            <a:r>
              <a:rPr lang="en-US" sz="1600" i="1" dirty="0" err="1" smtClean="0"/>
              <a:t>Hadoop</a:t>
            </a:r>
            <a:r>
              <a:rPr lang="en-US" sz="1600" i="1" dirty="0" smtClean="0"/>
              <a:t> at Yahoo! (Source: Yahoo!)</a:t>
            </a:r>
            <a:endParaRPr lang="en-US" sz="1600" dirty="0" smtClean="0"/>
          </a:p>
          <a:p>
            <a:r>
              <a:rPr lang="en-US" sz="2100" dirty="0" smtClean="0"/>
              <a:t>Failures are the </a:t>
            </a:r>
            <a:r>
              <a:rPr lang="en-US" sz="2100" b="1" dirty="0" smtClean="0"/>
              <a:t>norm.</a:t>
            </a:r>
          </a:p>
          <a:p>
            <a:r>
              <a:rPr lang="en-US" sz="2100" dirty="0" smtClean="0"/>
              <a:t>We need to protect the data: </a:t>
            </a:r>
            <a:r>
              <a:rPr lang="en-US" sz="2100" b="1" dirty="0" smtClean="0"/>
              <a:t>Introduce redundancy</a:t>
            </a:r>
          </a:p>
          <a:p>
            <a:pPr>
              <a:buNone/>
            </a:pPr>
            <a:endParaRPr lang="en-US" sz="1600" dirty="0" smtClean="0">
              <a:latin typeface="Calibri" charset="0"/>
            </a:endParaRPr>
          </a:p>
        </p:txBody>
      </p:sp>
      <p:pic>
        <p:nvPicPr>
          <p:cNvPr id="30" name="Picture 29" descr="Yahoo-hadoop-cluster_OSCON_20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20" y="2286000"/>
            <a:ext cx="7803880" cy="3368675"/>
          </a:xfrm>
          <a:prstGeom prst="rect">
            <a:avLst/>
          </a:prstGeom>
        </p:spPr>
      </p:pic>
      <p:pic>
        <p:nvPicPr>
          <p:cNvPr id="31" name="Picture 37" descr="MCj025017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628900"/>
            <a:ext cx="300446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7" descr="MCj025017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400300"/>
            <a:ext cx="457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7" descr="MCj025017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895600"/>
            <a:ext cx="36576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7" descr="MCj025017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1" y="3543300"/>
            <a:ext cx="18288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14300" y="1417638"/>
            <a:ext cx="8915400" cy="5181600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Data </a:t>
            </a:r>
            <a:r>
              <a:rPr lang="en-US" sz="2100" smtClean="0">
                <a:latin typeface="Calibri" charset="0"/>
              </a:rPr>
              <a:t>one week old</a:t>
            </a:r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1573" y="1951038"/>
            <a:ext cx="2667000" cy="4648200"/>
          </a:xfrm>
          <a:prstGeom prst="roundRect">
            <a:avLst>
              <a:gd name="adj" fmla="val 7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(14,10) - Reed Solomon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Coding on the Biggest </a:t>
            </a:r>
            <a:r>
              <a:rPr lang="en-US" dirty="0" err="1" smtClean="0">
                <a:solidFill>
                  <a:srgbClr val="2DAAF4"/>
                </a:solidFill>
              </a:rPr>
              <a:t>Hadoop</a:t>
            </a:r>
            <a:r>
              <a:rPr lang="en-US" dirty="0" smtClean="0">
                <a:solidFill>
                  <a:srgbClr val="2DAAF4"/>
                </a:solidFill>
              </a:rPr>
              <a:t> Cluster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8788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Yahoo-hadoop-cluster_OSCON_20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6" y="2484438"/>
            <a:ext cx="1941773" cy="838199"/>
          </a:xfrm>
          <a:prstGeom prst="rect">
            <a:avLst/>
          </a:prstGeom>
        </p:spPr>
      </p:pic>
      <p:pic>
        <p:nvPicPr>
          <p:cNvPr id="13" name="Picture 12" descr="Yahoo-hadoop-cluster_OSCON_20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6" y="3475037"/>
            <a:ext cx="1941773" cy="838199"/>
          </a:xfrm>
          <a:prstGeom prst="rect">
            <a:avLst/>
          </a:prstGeom>
        </p:spPr>
      </p:pic>
      <p:pic>
        <p:nvPicPr>
          <p:cNvPr id="14" name="Picture 13" descr="Yahoo-hadoop-cluster_OSCON_20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6" y="4465636"/>
            <a:ext cx="1941773" cy="838199"/>
          </a:xfrm>
          <a:prstGeom prst="rect">
            <a:avLst/>
          </a:prstGeom>
        </p:spPr>
      </p:pic>
      <p:pic>
        <p:nvPicPr>
          <p:cNvPr id="15" name="Picture 14" descr="Yahoo-hadoop-cluster_OSCON_20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6" y="5548314"/>
            <a:ext cx="1941773" cy="838199"/>
          </a:xfrm>
          <a:prstGeom prst="rect">
            <a:avLst/>
          </a:prstGeom>
        </p:spPr>
      </p:pic>
      <p:sp>
        <p:nvSpPr>
          <p:cNvPr id="17" name="Vertical Scroll 16"/>
          <p:cNvSpPr/>
          <p:nvPr/>
        </p:nvSpPr>
        <p:spPr>
          <a:xfrm>
            <a:off x="36773" y="3322637"/>
            <a:ext cx="3581400" cy="819945"/>
          </a:xfrm>
          <a:prstGeom prst="verticalScroll">
            <a:avLst/>
          </a:prstGeom>
          <a:gradFill>
            <a:gsLst>
              <a:gs pos="0">
                <a:srgbClr val="D1305A"/>
              </a:gs>
              <a:gs pos="100000">
                <a:srgbClr val="9E2646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Main issue: Recovery Cost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64032" y="1362461"/>
            <a:ext cx="2908368" cy="2557742"/>
            <a:chOff x="140677" y="2667000"/>
            <a:chExt cx="4149969" cy="3962400"/>
          </a:xfrm>
        </p:grpSpPr>
        <p:sp>
          <p:nvSpPr>
            <p:cNvPr id="18" name="Donut 17"/>
            <p:cNvSpPr/>
            <p:nvPr/>
          </p:nvSpPr>
          <p:spPr>
            <a:xfrm>
              <a:off x="422031" y="2895600"/>
              <a:ext cx="3446585" cy="3657600"/>
            </a:xfrm>
            <a:prstGeom prst="donut">
              <a:avLst>
                <a:gd name="adj" fmla="val 109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an 19"/>
            <p:cNvSpPr/>
            <p:nvPr/>
          </p:nvSpPr>
          <p:spPr>
            <a:xfrm>
              <a:off x="140677" y="42672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>
              <a:off x="492369" y="3200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>
              <a:off x="211015" y="53340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>
              <a:off x="1266092" y="60198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2672861" y="5867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/>
            <p:cNvSpPr/>
            <p:nvPr/>
          </p:nvSpPr>
          <p:spPr>
            <a:xfrm>
              <a:off x="3446584" y="46482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3235569" y="35814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1899138" y="2667000"/>
              <a:ext cx="844062" cy="609600"/>
            </a:xfrm>
            <a:prstGeom prst="can">
              <a:avLst/>
            </a:prstGeom>
            <a:gradFill>
              <a:gsLst>
                <a:gs pos="0">
                  <a:srgbClr val="2DAAF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0154" y="2895600"/>
              <a:ext cx="375138" cy="292100"/>
            </a:xfrm>
            <a:prstGeom prst="rect">
              <a:avLst/>
            </a:prstGeom>
          </p:spPr>
        </p:pic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3477" y="3810000"/>
              <a:ext cx="375138" cy="292100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5184" y="4800600"/>
              <a:ext cx="386862" cy="29210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8707" y="6115050"/>
              <a:ext cx="386862" cy="29210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000" y="6261100"/>
              <a:ext cx="375138" cy="29210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2031" y="5562600"/>
              <a:ext cx="363415" cy="304800"/>
            </a:xfrm>
            <a:prstGeom prst="rect">
              <a:avLst/>
            </a:prstGeom>
          </p:spPr>
        </p:pic>
        <p:pic>
          <p:nvPicPr>
            <p:cNvPr id="36" name="Picture 35" descr="latex-image-1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2031" y="4495800"/>
              <a:ext cx="375138" cy="304800"/>
            </a:xfrm>
            <a:prstGeom prst="rect">
              <a:avLst/>
            </a:prstGeom>
          </p:spPr>
        </p:pic>
        <p:pic>
          <p:nvPicPr>
            <p:cNvPr id="37" name="Picture 37" descr="MCj02501760000[1]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584976" y="4433850"/>
              <a:ext cx="564994" cy="8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Curved Connector 37"/>
            <p:cNvCxnSpPr>
              <a:stCxn id="24" idx="2"/>
              <a:endCxn id="21" idx="4"/>
            </p:cNvCxnSpPr>
            <p:nvPr/>
          </p:nvCxnSpPr>
          <p:spPr>
            <a:xfrm rot="10800000">
              <a:off x="1336431" y="3505200"/>
              <a:ext cx="1336431" cy="26670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hape 62"/>
            <p:cNvCxnSpPr>
              <a:stCxn id="27" idx="2"/>
              <a:endCxn id="21" idx="4"/>
            </p:cNvCxnSpPr>
            <p:nvPr/>
          </p:nvCxnSpPr>
          <p:spPr>
            <a:xfrm rot="10800000">
              <a:off x="1336431" y="3505200"/>
              <a:ext cx="1899138" cy="3810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29" idx="3"/>
              <a:endCxn id="21" idx="4"/>
            </p:cNvCxnSpPr>
            <p:nvPr/>
          </p:nvCxnSpPr>
          <p:spPr>
            <a:xfrm rot="5400000">
              <a:off x="1714500" y="2898531"/>
              <a:ext cx="228600" cy="984738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hape 40"/>
            <p:cNvCxnSpPr>
              <a:stCxn id="23" idx="1"/>
              <a:endCxn id="21" idx="4"/>
            </p:cNvCxnSpPr>
            <p:nvPr/>
          </p:nvCxnSpPr>
          <p:spPr>
            <a:xfrm rot="16200000" flipV="1">
              <a:off x="254977" y="4586654"/>
              <a:ext cx="2514600" cy="351692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20" idx="4"/>
              <a:endCxn id="21" idx="4"/>
            </p:cNvCxnSpPr>
            <p:nvPr/>
          </p:nvCxnSpPr>
          <p:spPr>
            <a:xfrm flipV="1">
              <a:off x="984739" y="3505200"/>
              <a:ext cx="351692" cy="1066800"/>
            </a:xfrm>
            <a:prstGeom prst="curvedConnector3">
              <a:avLst>
                <a:gd name="adj1" fmla="val 16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2" idx="4"/>
              <a:endCxn id="21" idx="4"/>
            </p:cNvCxnSpPr>
            <p:nvPr/>
          </p:nvCxnSpPr>
          <p:spPr>
            <a:xfrm flipV="1">
              <a:off x="1055077" y="3505200"/>
              <a:ext cx="281354" cy="2133600"/>
            </a:xfrm>
            <a:prstGeom prst="curvedConnector3">
              <a:avLst>
                <a:gd name="adj1" fmla="val 175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3581400" y="1417638"/>
            <a:ext cx="6400800" cy="3810000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b="1" dirty="0" smtClean="0">
              <a:solidFill>
                <a:srgbClr val="00000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b="1" dirty="0" smtClean="0">
              <a:solidFill>
                <a:srgbClr val="00000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100" b="1" dirty="0" smtClean="0">
              <a:solidFill>
                <a:srgbClr val="00000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100" b="1" dirty="0" smtClean="0">
              <a:solidFill>
                <a:srgbClr val="00000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node is lost: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exactly repair it.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Practice: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nodes are contacted,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100" b="1" dirty="0" smtClean="0"/>
              <a:t>	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everything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downloaded for repair [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Hadoop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  (matrix inversions take place)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121334" y="5791200"/>
            <a:ext cx="4489266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D1305A"/>
                </a:solidFill>
              </a:rPr>
              <a:t>Q; What metrics can we optimize?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4" grpId="0" build="p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9098" y="4800600"/>
            <a:ext cx="8541502" cy="1940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 smtClean="0">
              <a:solidFill>
                <a:srgbClr val="F5F4F4"/>
              </a:solidFill>
            </a:endParaRP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 smtClean="0">
              <a:solidFill>
                <a:srgbClr val="F5F4F4"/>
              </a:solidFill>
            </a:endParaRP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F5F4F4"/>
                </a:solidFill>
              </a:rPr>
              <a:t>Capacity unknown.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F5F4F4"/>
                </a:solidFill>
              </a:rPr>
              <a:t>Scalar linear bounds [</a:t>
            </a:r>
            <a:r>
              <a:rPr lang="en-US" sz="2300" b="1" dirty="0" err="1" smtClean="0">
                <a:solidFill>
                  <a:srgbClr val="F5F4F4"/>
                </a:solidFill>
              </a:rPr>
              <a:t>Gopalan</a:t>
            </a:r>
            <a:r>
              <a:rPr lang="en-US" sz="2300" b="1" dirty="0" smtClean="0">
                <a:solidFill>
                  <a:srgbClr val="F5F4F4"/>
                </a:solidFill>
              </a:rPr>
              <a:t> et al.]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F5F4F4"/>
                </a:solidFill>
              </a:rPr>
              <a:t>No Code Constructions</a:t>
            </a:r>
          </a:p>
        </p:txBody>
      </p:sp>
      <p:sp>
        <p:nvSpPr>
          <p:cNvPr id="11" name="Title 18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Repair Metrics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Interest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DAAF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447800"/>
            <a:ext cx="9144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100" dirty="0" smtClean="0"/>
              <a:t> The number of bits communicated in the network during repairs (</a:t>
            </a:r>
            <a:r>
              <a:rPr lang="en-US" sz="2100" b="1" dirty="0" smtClean="0">
                <a:solidFill>
                  <a:srgbClr val="FF3268"/>
                </a:solidFill>
              </a:rPr>
              <a:t>Repair BW</a:t>
            </a:r>
            <a:r>
              <a:rPr lang="en-US" sz="2100" dirty="0" smtClean="0"/>
              <a:t>)</a:t>
            </a:r>
            <a:endParaRPr lang="en-US" sz="2100" dirty="0" smtClean="0">
              <a:solidFill>
                <a:srgbClr val="48A7FA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48A7FA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48A7FA"/>
                </a:solidFill>
              </a:rPr>
              <a:t>	Capacity known (for two extreme points only). No high-rate practical 	codes 	known for MSR point.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Rashmi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et al.], [Shah et al.], [El 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Rouayheb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et al.], 	[Wang et al.], [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Tamo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	et al.], [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Suh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et al.] [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Cadambe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et al.] [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Papailiopoulos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et al.], [Shum], 	[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Oggier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et al.] ….</a:t>
            </a:r>
          </a:p>
          <a:p>
            <a:endParaRPr lang="en-US" sz="2000" dirty="0" smtClean="0">
              <a:solidFill>
                <a:srgbClr val="48A7FA"/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200400"/>
            <a:ext cx="9144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100" dirty="0" smtClean="0"/>
              <a:t>The number of bits read from disks during single node repairs (</a:t>
            </a:r>
            <a:r>
              <a:rPr lang="en-US" sz="2100" b="1" dirty="0" smtClean="0">
                <a:solidFill>
                  <a:srgbClr val="FF3268"/>
                </a:solidFill>
              </a:rPr>
              <a:t>Disk IO</a:t>
            </a:r>
            <a:r>
              <a:rPr lang="en-US" sz="2100" dirty="0" smtClean="0"/>
              <a:t>)</a:t>
            </a:r>
          </a:p>
          <a:p>
            <a:pPr>
              <a:buNone/>
            </a:pPr>
            <a:endParaRPr lang="en-US" sz="2000" dirty="0" smtClean="0">
              <a:solidFill>
                <a:srgbClr val="48A7FA"/>
              </a:solidFill>
            </a:endParaRPr>
          </a:p>
          <a:p>
            <a:r>
              <a:rPr lang="en-US" sz="2000" dirty="0" smtClean="0">
                <a:solidFill>
                  <a:srgbClr val="48A7FA"/>
                </a:solidFill>
              </a:rPr>
              <a:t>	Capacity unknown. </a:t>
            </a:r>
          </a:p>
          <a:p>
            <a:r>
              <a:rPr lang="en-US" sz="2000" dirty="0" smtClean="0">
                <a:solidFill>
                  <a:srgbClr val="48A7FA"/>
                </a:solidFill>
              </a:rPr>
              <a:t>	Only known technique is bounding by Repair Bandwidth</a:t>
            </a:r>
          </a:p>
          <a:p>
            <a:endParaRPr lang="en-US" sz="2000" dirty="0" smtClean="0">
              <a:solidFill>
                <a:srgbClr val="48A7FA"/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906595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 typeface="Arial"/>
              <a:buChar char="•"/>
            </a:pPr>
            <a:r>
              <a:rPr lang="en-US" sz="2100" dirty="0" smtClean="0"/>
              <a:t> The number of nodes accessed to repair a single node failure (</a:t>
            </a:r>
            <a:r>
              <a:rPr lang="en-US" sz="2100" b="1" dirty="0" smtClean="0">
                <a:solidFill>
                  <a:srgbClr val="FF3268"/>
                </a:solidFill>
              </a:rPr>
              <a:t>Locality</a:t>
            </a:r>
            <a:r>
              <a:rPr lang="en-US" sz="2100" dirty="0" smtClean="0"/>
              <a:t>)</a:t>
            </a:r>
          </a:p>
          <a:p>
            <a:pPr>
              <a:buNone/>
            </a:pPr>
            <a:endParaRPr lang="en-US" sz="2000" dirty="0" smtClean="0">
              <a:solidFill>
                <a:srgbClr val="48A7FA"/>
              </a:solidFill>
            </a:endParaRPr>
          </a:p>
          <a:p>
            <a:endParaRPr lang="en-US" sz="2000" dirty="0" smtClean="0">
              <a:solidFill>
                <a:srgbClr val="48A7FA"/>
              </a:solidFill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Locality-Storage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42" y="1524000"/>
            <a:ext cx="8899158" cy="4525963"/>
          </a:xfrm>
        </p:spPr>
        <p:txBody>
          <a:bodyPr/>
          <a:lstStyle/>
          <a:p>
            <a:pPr>
              <a:buNone/>
            </a:pPr>
            <a:endParaRPr lang="en-US" sz="3000" dirty="0" smtClean="0">
              <a:ea typeface="AppleGothic"/>
              <a:cs typeface="Helvetica Neue"/>
            </a:endParaRPr>
          </a:p>
          <a:p>
            <a:pPr>
              <a:buNone/>
            </a:pPr>
            <a:r>
              <a:rPr lang="en-US" sz="3000" dirty="0" smtClean="0">
                <a:ea typeface="AppleGothic"/>
                <a:cs typeface="Helvetica Neue"/>
              </a:rPr>
              <a:t>A new information theoretic tradeoff for Erasure Codes </a:t>
            </a:r>
          </a:p>
          <a:p>
            <a:pPr algn="ctr">
              <a:buNone/>
            </a:pPr>
            <a:endParaRPr lang="en-US" sz="3000" b="1" dirty="0" smtClean="0">
              <a:ea typeface="AppleGothic"/>
              <a:cs typeface="Helvetica Neue"/>
            </a:endParaRPr>
          </a:p>
          <a:p>
            <a:pPr algn="ctr">
              <a:buNone/>
            </a:pPr>
            <a:r>
              <a:rPr lang="en-US" sz="3000" b="1" dirty="0" smtClean="0">
                <a:ea typeface="AppleGothic"/>
                <a:cs typeface="Helvetica Neue"/>
              </a:rPr>
              <a:t>(Code Distance, </a:t>
            </a:r>
            <a:r>
              <a:rPr lang="en-US" sz="3000" b="1" dirty="0" smtClean="0">
                <a:solidFill>
                  <a:srgbClr val="D1305A"/>
                </a:solidFill>
                <a:ea typeface="AppleGothic"/>
                <a:cs typeface="Helvetica Neue"/>
              </a:rPr>
              <a:t>Locality</a:t>
            </a:r>
            <a:r>
              <a:rPr lang="en-US" sz="3000" b="1" dirty="0" smtClean="0">
                <a:ea typeface="AppleGothic"/>
                <a:cs typeface="Helvetica Neue"/>
              </a:rPr>
              <a:t>, </a:t>
            </a:r>
            <a:r>
              <a:rPr lang="en-US" sz="3000" b="1" dirty="0" smtClean="0">
                <a:solidFill>
                  <a:srgbClr val="48A7FA"/>
                </a:solidFill>
                <a:ea typeface="AppleGothic"/>
                <a:cs typeface="Helvetica Neue"/>
              </a:rPr>
              <a:t>Storage Cost</a:t>
            </a:r>
            <a:r>
              <a:rPr lang="en-US" sz="3000" b="1" dirty="0" smtClean="0">
                <a:solidFill>
                  <a:srgbClr val="000000"/>
                </a:solidFill>
                <a:ea typeface="AppleGothic"/>
                <a:cs typeface="Helvetica Neue"/>
              </a:rPr>
              <a:t>)</a:t>
            </a:r>
          </a:p>
          <a:p>
            <a:pPr>
              <a:buNone/>
            </a:pPr>
            <a:r>
              <a:rPr lang="en-US" sz="3000" i="1" dirty="0" smtClean="0">
                <a:solidFill>
                  <a:srgbClr val="000000"/>
                </a:solidFill>
                <a:ea typeface="AppleGothic"/>
                <a:cs typeface="Helvetica Neue"/>
              </a:rPr>
              <a:t>		   </a:t>
            </a:r>
          </a:p>
          <a:p>
            <a:pPr>
              <a:buNone/>
            </a:pPr>
            <a:r>
              <a:rPr lang="en-US" sz="3000" i="1" dirty="0" smtClean="0">
                <a:solidFill>
                  <a:srgbClr val="000000"/>
                </a:solidFill>
                <a:ea typeface="AppleGothic"/>
                <a:cs typeface="Helvetica Neue"/>
              </a:rPr>
              <a:t>		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000000"/>
                </a:solidFill>
                <a:ea typeface="AppleGothic"/>
                <a:cs typeface="Helvetica Neue"/>
              </a:rPr>
              <a:t>There </a:t>
            </a:r>
            <a:r>
              <a:rPr lang="en-US" sz="3000" b="1" dirty="0" smtClean="0">
                <a:solidFill>
                  <a:srgbClr val="000000"/>
                </a:solidFill>
                <a:ea typeface="AppleGothic"/>
                <a:cs typeface="Helvetica Neue"/>
              </a:rPr>
              <a:t>exist</a:t>
            </a:r>
            <a:r>
              <a:rPr lang="en-US" sz="3000" dirty="0" smtClean="0">
                <a:solidFill>
                  <a:srgbClr val="000000"/>
                </a:solidFill>
                <a:ea typeface="AppleGothic"/>
                <a:cs typeface="Helvetica Neue"/>
              </a:rPr>
              <a:t> erasure codes that achieve it:</a:t>
            </a:r>
          </a:p>
          <a:p>
            <a:pPr algn="ctr">
              <a:buNone/>
            </a:pPr>
            <a:r>
              <a:rPr lang="en-US" sz="3000" i="1" dirty="0" smtClean="0">
                <a:solidFill>
                  <a:srgbClr val="000000"/>
                </a:solidFill>
                <a:ea typeface="AppleGothic"/>
                <a:cs typeface="Helvetica Neue"/>
              </a:rPr>
              <a:t>Codes with </a:t>
            </a:r>
            <a:r>
              <a:rPr lang="en-US" sz="3000" b="1" i="1" dirty="0" smtClean="0">
                <a:solidFill>
                  <a:srgbClr val="000000"/>
                </a:solidFill>
                <a:ea typeface="AppleGothic"/>
                <a:cs typeface="Helvetica Neue"/>
              </a:rPr>
              <a:t>local </a:t>
            </a:r>
            <a:r>
              <a:rPr lang="en-US" sz="3000" i="1" dirty="0" smtClean="0">
                <a:solidFill>
                  <a:srgbClr val="000000"/>
                </a:solidFill>
                <a:ea typeface="AppleGothic"/>
                <a:cs typeface="Helvetica Neue"/>
              </a:rPr>
              <a:t>and XOR based Repairs (</a:t>
            </a:r>
            <a:r>
              <a:rPr lang="en-US" sz="3000" b="1" i="1" dirty="0" smtClean="0">
                <a:solidFill>
                  <a:srgbClr val="000000"/>
                </a:solidFill>
                <a:ea typeface="AppleGothic"/>
                <a:cs typeface="Helvetica Neue"/>
              </a:rPr>
              <a:t>simple</a:t>
            </a:r>
            <a:r>
              <a:rPr lang="en-US" sz="3000" i="1" dirty="0" smtClean="0">
                <a:solidFill>
                  <a:srgbClr val="000000"/>
                </a:solidFill>
                <a:ea typeface="AppleGothic"/>
                <a:cs typeface="Helvetica Neue"/>
              </a:rPr>
              <a:t>)</a:t>
            </a:r>
          </a:p>
          <a:p>
            <a:pPr algn="ctr">
              <a:buNone/>
            </a:pPr>
            <a:r>
              <a:rPr lang="en-US" sz="3000" b="1" i="1" dirty="0" smtClean="0">
                <a:solidFill>
                  <a:srgbClr val="000000"/>
                </a:solidFill>
                <a:ea typeface="AppleGothic"/>
                <a:cs typeface="Helvetica Neue"/>
              </a:rPr>
              <a:t>Easy road to low repair BW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802688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The Singleton Bound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Def.: </a:t>
            </a:r>
          </a:p>
          <a:p>
            <a:pPr>
              <a:buNone/>
            </a:pPr>
            <a:r>
              <a:rPr lang="en-US" sz="2100" dirty="0" smtClean="0"/>
              <a:t>	Min. distance </a:t>
            </a:r>
            <a:r>
              <a:rPr lang="en-US" sz="2100" i="1" dirty="0" err="1" smtClean="0"/>
              <a:t>d</a:t>
            </a:r>
            <a:r>
              <a:rPr lang="en-US" sz="2100" dirty="0" smtClean="0"/>
              <a:t> of a code = min. num. of erasures after which data is lost</a:t>
            </a:r>
          </a:p>
          <a:p>
            <a:r>
              <a:rPr lang="en-US" sz="2100" dirty="0" smtClean="0"/>
              <a:t>Ex.: </a:t>
            </a:r>
            <a:r>
              <a:rPr lang="en-US" sz="2100" dirty="0" err="1" smtClean="0"/>
              <a:t>ReedSolomon</a:t>
            </a:r>
            <a:r>
              <a:rPr lang="en-US" sz="2100" dirty="0" smtClean="0"/>
              <a:t> (14,10), </a:t>
            </a:r>
            <a:r>
              <a:rPr lang="en-US" sz="2100" i="1" dirty="0" err="1" smtClean="0"/>
              <a:t>d</a:t>
            </a:r>
            <a:r>
              <a:rPr lang="en-US" sz="2100" i="1" dirty="0" smtClean="0"/>
              <a:t> = 5</a:t>
            </a:r>
          </a:p>
          <a:p>
            <a:endParaRPr lang="en-US" sz="2100" i="1" dirty="0" smtClean="0"/>
          </a:p>
          <a:p>
            <a:r>
              <a:rPr lang="en-US" sz="2100" dirty="0" smtClean="0"/>
              <a:t>R. Singleton (1964) showed a bound on the optimal distance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r>
              <a:rPr lang="en-US" sz="2100" dirty="0" err="1" smtClean="0"/>
              <a:t>ReedSolomon</a:t>
            </a:r>
            <a:r>
              <a:rPr lang="en-US" sz="2100" dirty="0" smtClean="0"/>
              <a:t> codes achieve the Singleton Bound (MDS)</a:t>
            </a:r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</p:txBody>
      </p:sp>
      <p:sp>
        <p:nvSpPr>
          <p:cNvPr id="110" name="Slide Number Placeholder 3"/>
          <p:cNvSpPr txBox="1">
            <a:spLocks/>
          </p:cNvSpPr>
          <p:nvPr/>
        </p:nvSpPr>
        <p:spPr>
          <a:xfrm>
            <a:off x="8802688" y="6477000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76040"/>
            <a:ext cx="2133600" cy="31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Scroll 6"/>
          <p:cNvSpPr/>
          <p:nvPr/>
        </p:nvSpPr>
        <p:spPr>
          <a:xfrm>
            <a:off x="1371600" y="2590800"/>
            <a:ext cx="6019800" cy="21336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Thm</a:t>
            </a:r>
            <a:r>
              <a:rPr lang="en-US" sz="2300" b="1" dirty="0" smtClean="0">
                <a:solidFill>
                  <a:schemeClr val="tx1"/>
                </a:solidFill>
              </a:rPr>
              <a:t> 1</a:t>
            </a:r>
            <a:r>
              <a:rPr lang="en-US" sz="2300" dirty="0" smtClean="0">
                <a:solidFill>
                  <a:schemeClr val="tx1"/>
                </a:solidFill>
              </a:rPr>
              <a:t>:    </a:t>
            </a: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D1305A"/>
                </a:solidFill>
              </a:rPr>
              <a:t>Locality</a:t>
            </a:r>
            <a:r>
              <a:rPr lang="en-US" sz="2400" b="1" dirty="0" smtClean="0">
                <a:solidFill>
                  <a:srgbClr val="000000"/>
                </a:solidFill>
              </a:rPr>
              <a:t>,</a:t>
            </a:r>
            <a:r>
              <a:rPr lang="en-US" sz="2400" b="1" dirty="0" smtClean="0">
                <a:solidFill>
                  <a:srgbClr val="D1305A"/>
                </a:solidFill>
              </a:rPr>
              <a:t> </a:t>
            </a:r>
            <a:r>
              <a:rPr lang="en-US" sz="2400" b="1" dirty="0" smtClean="0">
                <a:solidFill>
                  <a:srgbClr val="48A7FA"/>
                </a:solidFill>
              </a:rPr>
              <a:t>distance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Generalizing Singleton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What happens when we put locality in the picture?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i="1" dirty="0" smtClean="0"/>
              <a:t>r=</a:t>
            </a:r>
            <a:r>
              <a:rPr lang="en-US" sz="2100" i="1" dirty="0" err="1" smtClean="0"/>
              <a:t>k</a:t>
            </a:r>
            <a:r>
              <a:rPr lang="en-US" sz="2100" i="1" dirty="0" smtClean="0"/>
              <a:t> </a:t>
            </a:r>
            <a:r>
              <a:rPr lang="en-US" sz="2100" dirty="0" smtClean="0"/>
              <a:t>(trivial locality) gives Singleton bound.</a:t>
            </a:r>
          </a:p>
          <a:p>
            <a:r>
              <a:rPr lang="en-US" sz="2100" dirty="0" smtClean="0"/>
              <a:t>Non-trivial locality induces a </a:t>
            </a:r>
            <a:r>
              <a:rPr lang="en-US" sz="2100" b="1" dirty="0" smtClean="0"/>
              <a:t>distance penalty</a:t>
            </a:r>
            <a:endParaRPr lang="en-US" sz="2100" dirty="0" smtClean="0"/>
          </a:p>
          <a:p>
            <a:r>
              <a:rPr lang="en-US" sz="2100" dirty="0" smtClean="0"/>
              <a:t>No explicit codes known for all-symbol locality.</a:t>
            </a:r>
          </a:p>
          <a:p>
            <a:endParaRPr lang="en-US" sz="2100" dirty="0" smtClean="0"/>
          </a:p>
        </p:txBody>
      </p:sp>
      <p:sp>
        <p:nvSpPr>
          <p:cNvPr id="110" name="Slide Number Placeholder 3"/>
          <p:cNvSpPr txBox="1">
            <a:spLocks/>
          </p:cNvSpPr>
          <p:nvPr/>
        </p:nvSpPr>
        <p:spPr>
          <a:xfrm>
            <a:off x="8802688" y="6477000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0" y="3550920"/>
            <a:ext cx="2926080" cy="79248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09600" y="5121275"/>
            <a:ext cx="7696200" cy="16605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 smtClean="0">
                <a:solidFill>
                  <a:srgbClr val="FF3268"/>
                </a:solidFill>
              </a:rPr>
              <a:t>But, we like MDS codes, because they have high-distance…</a:t>
            </a: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 smtClean="0">
              <a:solidFill>
                <a:srgbClr val="FF3268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Q:</a:t>
            </a:r>
            <a:r>
              <a:rPr lang="en-US" sz="2400" dirty="0" smtClean="0">
                <a:solidFill>
                  <a:srgbClr val="000000"/>
                </a:solidFill>
              </a:rPr>
              <a:t> What if.. pay a little more on storage? Can we still have 1) high-rate, 2) high-distance, 3) local repairs</a:t>
            </a: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b="1" dirty="0" smtClean="0">
              <a:solidFill>
                <a:srgbClr val="D1305A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Scroll 6"/>
          <p:cNvSpPr/>
          <p:nvPr/>
        </p:nvSpPr>
        <p:spPr>
          <a:xfrm>
            <a:off x="457200" y="1295400"/>
            <a:ext cx="8345488" cy="32766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 b="1" dirty="0" smtClean="0">
              <a:solidFill>
                <a:schemeClr val="tx1"/>
              </a:solidFill>
            </a:endParaRPr>
          </a:p>
          <a:p>
            <a:pPr algn="ctr"/>
            <a:endParaRPr lang="en-US" sz="2300" b="1" dirty="0" smtClean="0">
              <a:solidFill>
                <a:schemeClr val="tx1"/>
              </a:solidFill>
            </a:endParaRPr>
          </a:p>
          <a:p>
            <a:pPr algn="ctr"/>
            <a:endParaRPr lang="en-US" sz="23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Thm</a:t>
            </a:r>
            <a:r>
              <a:rPr lang="en-US" sz="2300" b="1" dirty="0" smtClean="0">
                <a:solidFill>
                  <a:schemeClr val="tx1"/>
                </a:solidFill>
              </a:rPr>
              <a:t> 2</a:t>
            </a:r>
            <a:r>
              <a:rPr lang="en-US" sz="2300" dirty="0" smtClean="0">
                <a:solidFill>
                  <a:schemeClr val="tx1"/>
                </a:solidFill>
              </a:rPr>
              <a:t>:    </a:t>
            </a:r>
            <a:r>
              <a:rPr lang="en-US" sz="2400" b="1" dirty="0" smtClean="0">
                <a:solidFill>
                  <a:srgbClr val="000000"/>
                </a:solidFill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</a:rPr>
              <a:t>n,k</a:t>
            </a:r>
            <a:r>
              <a:rPr lang="en-US" sz="2400" b="1" dirty="0" smtClean="0">
                <a:solidFill>
                  <a:srgbClr val="000000"/>
                </a:solidFill>
              </a:rPr>
              <a:t>) code with locality </a:t>
            </a:r>
            <a:r>
              <a:rPr lang="en-US" sz="2400" b="1" dirty="0" err="1" smtClean="0">
                <a:solidFill>
                  <a:srgbClr val="000000"/>
                </a:solidFill>
              </a:rPr>
              <a:t>r</a:t>
            </a:r>
            <a:r>
              <a:rPr lang="en-US" sz="2400" b="1" dirty="0" smtClean="0">
                <a:solidFill>
                  <a:srgbClr val="000000"/>
                </a:solidFill>
              </a:rPr>
              <a:t>  and storage </a:t>
            </a: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must have distance</a:t>
            </a: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Locally Repairable Codes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685800" y="5257800"/>
            <a:ext cx="7620000" cy="11430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Thm</a:t>
            </a:r>
            <a:r>
              <a:rPr lang="en-US" sz="2300" b="1" dirty="0" smtClean="0">
                <a:solidFill>
                  <a:schemeClr val="tx1"/>
                </a:solidFill>
              </a:rPr>
              <a:t> 3: </a:t>
            </a:r>
            <a:r>
              <a:rPr lang="en-US" sz="2300" dirty="0" smtClean="0">
                <a:solidFill>
                  <a:schemeClr val="tx1"/>
                </a:solidFill>
              </a:rPr>
              <a:t>1) Locally Repairable Codes match the bound. </a:t>
            </a:r>
          </a:p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		   2) For </a:t>
            </a:r>
            <a:r>
              <a:rPr lang="el-GR" sz="2300" dirty="0" smtClean="0">
                <a:solidFill>
                  <a:schemeClr val="tx1"/>
                </a:solidFill>
              </a:rPr>
              <a:t>ε=1/</a:t>
            </a:r>
            <a:r>
              <a:rPr lang="en-US" sz="2300" dirty="0" err="1" smtClean="0">
                <a:solidFill>
                  <a:schemeClr val="tx1"/>
                </a:solidFill>
              </a:rPr>
              <a:t>r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</a:rPr>
              <a:t>d</a:t>
            </a:r>
            <a:r>
              <a:rPr lang="en-US" sz="2300" dirty="0" smtClean="0">
                <a:solidFill>
                  <a:schemeClr val="tx1"/>
                </a:solidFill>
              </a:rPr>
              <a:t> = n-k+1, explicit constructions.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3"/>
          <p:cNvSpPr txBox="1">
            <a:spLocks noChangeAspect="1"/>
          </p:cNvSpPr>
          <p:nvPr/>
        </p:nvSpPr>
        <p:spPr>
          <a:xfrm>
            <a:off x="8802688" y="6477000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404" y="2514600"/>
            <a:ext cx="2020796" cy="69522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18" y="3647011"/>
            <a:ext cx="5193782" cy="848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19320</TotalTime>
  <Words>710</Words>
  <Application>Microsoft Macintosh PowerPoint</Application>
  <PresentationFormat>Letter Paper (8.5x11 in)</PresentationFormat>
  <Paragraphs>301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Locally Repairable Codes</vt:lpstr>
      <vt:lpstr>Intro</vt:lpstr>
      <vt:lpstr>Big Data</vt:lpstr>
      <vt:lpstr>Coding on the Biggest Hadoop Cluster</vt:lpstr>
      <vt:lpstr>PowerPoint Presentation</vt:lpstr>
      <vt:lpstr>Locality-Storage Tradeoff</vt:lpstr>
      <vt:lpstr>The Singleton Bound</vt:lpstr>
      <vt:lpstr>Generalizing Singleton</vt:lpstr>
      <vt:lpstr>Locally Repairable Codes</vt:lpstr>
      <vt:lpstr>PowerPoint Presentation</vt:lpstr>
      <vt:lpstr>Proof Sketch (Bound)</vt:lpstr>
      <vt:lpstr>Proof Sketch (Bound)</vt:lpstr>
      <vt:lpstr>A New “locality aware” Flow Graph</vt:lpstr>
      <vt:lpstr>Proof Sketch (Achievability)</vt:lpstr>
      <vt:lpstr>PowerPoint Presentation</vt:lpstr>
      <vt:lpstr>Locally Repairable Codes</vt:lpstr>
      <vt:lpstr>Locally Repairable Codes</vt:lpstr>
      <vt:lpstr>Locally Repairable Codes</vt:lpstr>
      <vt:lpstr>Conclusions</vt:lpstr>
      <vt:lpstr>PowerPoint Presentation</vt:lpstr>
    </vt:vector>
  </TitlesOfParts>
  <Company>Technical University of Crete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1012</cp:revision>
  <cp:lastPrinted>2011-05-27T19:30:00Z</cp:lastPrinted>
  <dcterms:created xsi:type="dcterms:W3CDTF">2012-07-06T03:16:13Z</dcterms:created>
  <dcterms:modified xsi:type="dcterms:W3CDTF">2014-09-15T02:15:09Z</dcterms:modified>
</cp:coreProperties>
</file>