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3" r:id="rId2"/>
    <p:sldId id="308" r:id="rId3"/>
    <p:sldId id="309" r:id="rId4"/>
    <p:sldId id="378" r:id="rId5"/>
    <p:sldId id="382" r:id="rId6"/>
    <p:sldId id="306" r:id="rId7"/>
    <p:sldId id="338" r:id="rId8"/>
    <p:sldId id="379" r:id="rId9"/>
    <p:sldId id="383" r:id="rId10"/>
    <p:sldId id="380" r:id="rId11"/>
    <p:sldId id="353" r:id="rId12"/>
    <p:sldId id="354" r:id="rId13"/>
    <p:sldId id="355" r:id="rId14"/>
    <p:sldId id="386" r:id="rId15"/>
    <p:sldId id="385" r:id="rId16"/>
    <p:sldId id="365" r:id="rId17"/>
    <p:sldId id="366" r:id="rId18"/>
    <p:sldId id="375" r:id="rId19"/>
    <p:sldId id="376" r:id="rId20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8A7FA"/>
    <a:srgbClr val="55F4A1"/>
    <a:srgbClr val="39B385"/>
    <a:srgbClr val="3B5898"/>
    <a:srgbClr val="E9D69C"/>
    <a:srgbClr val="F5F4F4"/>
    <a:srgbClr val="D8EEF4"/>
    <a:srgbClr val="769EA5"/>
    <a:srgbClr val="3E3E3E"/>
    <a:srgbClr val="E5D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76" autoAdjust="0"/>
  </p:normalViewPr>
  <p:slideViewPr>
    <p:cSldViewPr snapToObjects="1">
      <p:cViewPr varScale="1">
        <p:scale>
          <a:sx n="85" d="100"/>
          <a:sy n="85" d="100"/>
        </p:scale>
        <p:origin x="-17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9" d="100"/>
          <a:sy n="119" d="100"/>
        </p:scale>
        <p:origin x="-3984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9B5-BB49-2940-B173-B22ABAE5FA67}" type="datetime1">
              <a:rPr lang="en-US" smtClean="0"/>
              <a:pPr/>
              <a:t>9/14/14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5FCA6-891D-F448-8091-1872F1CBB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0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D82D8-034D-8D41-954F-3B34A2E5F8F0}" type="datetime1">
              <a:rPr lang="en-US" smtClean="0"/>
              <a:pPr/>
              <a:t>9/14/14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C03ED-34BE-A34E-8C11-FA7D49C9E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52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46" Type="http://schemas.openxmlformats.org/officeDocument/2006/relationships/image" Target="../media/image55.png"/><Relationship Id="rId47" Type="http://schemas.openxmlformats.org/officeDocument/2006/relationships/image" Target="../media/image56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png"/><Relationship Id="rId26" Type="http://schemas.openxmlformats.org/officeDocument/2006/relationships/image" Target="../media/image35.png"/><Relationship Id="rId27" Type="http://schemas.openxmlformats.org/officeDocument/2006/relationships/image" Target="../media/image36.png"/><Relationship Id="rId28" Type="http://schemas.openxmlformats.org/officeDocument/2006/relationships/image" Target="../media/image37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30" Type="http://schemas.openxmlformats.org/officeDocument/2006/relationships/image" Target="../media/image39.png"/><Relationship Id="rId31" Type="http://schemas.openxmlformats.org/officeDocument/2006/relationships/image" Target="../media/image40.png"/><Relationship Id="rId32" Type="http://schemas.openxmlformats.org/officeDocument/2006/relationships/image" Target="../media/image41.png"/><Relationship Id="rId9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33" Type="http://schemas.openxmlformats.org/officeDocument/2006/relationships/image" Target="../media/image42.png"/><Relationship Id="rId34" Type="http://schemas.openxmlformats.org/officeDocument/2006/relationships/image" Target="../media/image43.png"/><Relationship Id="rId35" Type="http://schemas.openxmlformats.org/officeDocument/2006/relationships/image" Target="../media/image44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37" Type="http://schemas.openxmlformats.org/officeDocument/2006/relationships/image" Target="../media/image46.png"/><Relationship Id="rId38" Type="http://schemas.openxmlformats.org/officeDocument/2006/relationships/image" Target="../media/image47.png"/><Relationship Id="rId39" Type="http://schemas.openxmlformats.org/officeDocument/2006/relationships/image" Target="../media/image48.png"/><Relationship Id="rId40" Type="http://schemas.openxmlformats.org/officeDocument/2006/relationships/image" Target="../media/image49.png"/><Relationship Id="rId41" Type="http://schemas.openxmlformats.org/officeDocument/2006/relationships/image" Target="../media/image50.png"/><Relationship Id="rId42" Type="http://schemas.openxmlformats.org/officeDocument/2006/relationships/image" Target="../media/image51.png"/><Relationship Id="rId43" Type="http://schemas.openxmlformats.org/officeDocument/2006/relationships/image" Target="../media/image52.png"/><Relationship Id="rId44" Type="http://schemas.openxmlformats.org/officeDocument/2006/relationships/image" Target="../media/image53.png"/><Relationship Id="rId45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20" Type="http://schemas.openxmlformats.org/officeDocument/2006/relationships/image" Target="../media/image56.png"/><Relationship Id="rId21" Type="http://schemas.openxmlformats.org/officeDocument/2006/relationships/image" Target="../media/image57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8" Type="http://schemas.openxmlformats.org/officeDocument/2006/relationships/image" Target="../media/image44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30" Type="http://schemas.openxmlformats.org/officeDocument/2006/relationships/image" Target="../media/image46.png"/><Relationship Id="rId31" Type="http://schemas.openxmlformats.org/officeDocument/2006/relationships/image" Target="../media/image47.png"/><Relationship Id="rId32" Type="http://schemas.openxmlformats.org/officeDocument/2006/relationships/image" Target="../media/image48.png"/><Relationship Id="rId9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33" Type="http://schemas.openxmlformats.org/officeDocument/2006/relationships/image" Target="../media/image49.png"/><Relationship Id="rId34" Type="http://schemas.openxmlformats.org/officeDocument/2006/relationships/image" Target="../media/image50.png"/><Relationship Id="rId35" Type="http://schemas.openxmlformats.org/officeDocument/2006/relationships/image" Target="../media/image51.png"/><Relationship Id="rId36" Type="http://schemas.openxmlformats.org/officeDocument/2006/relationships/image" Target="../media/image52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37" Type="http://schemas.openxmlformats.org/officeDocument/2006/relationships/image" Target="../media/image53.png"/><Relationship Id="rId38" Type="http://schemas.openxmlformats.org/officeDocument/2006/relationships/image" Target="../media/image54.png"/><Relationship Id="rId39" Type="http://schemas.openxmlformats.org/officeDocument/2006/relationships/image" Target="../media/image55.png"/><Relationship Id="rId40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4" Type="http://schemas.openxmlformats.org/officeDocument/2006/relationships/image" Target="../media/image60.emf"/><Relationship Id="rId5" Type="http://schemas.openxmlformats.org/officeDocument/2006/relationships/image" Target="../media/image61.emf"/><Relationship Id="rId6" Type="http://schemas.openxmlformats.org/officeDocument/2006/relationships/image" Target="../media/image62.emf"/><Relationship Id="rId7" Type="http://schemas.openxmlformats.org/officeDocument/2006/relationships/image" Target="../media/image63.emf"/><Relationship Id="rId8" Type="http://schemas.openxmlformats.org/officeDocument/2006/relationships/image" Target="../media/image64.emf"/><Relationship Id="rId9" Type="http://schemas.openxmlformats.org/officeDocument/2006/relationships/image" Target="../media/image6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emf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5.emf"/><Relationship Id="rId12" Type="http://schemas.openxmlformats.org/officeDocument/2006/relationships/image" Target="../media/image76.emf"/><Relationship Id="rId13" Type="http://schemas.openxmlformats.org/officeDocument/2006/relationships/image" Target="../media/image77.emf"/><Relationship Id="rId14" Type="http://schemas.openxmlformats.org/officeDocument/2006/relationships/image" Target="../media/image7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emf"/><Relationship Id="rId3" Type="http://schemas.openxmlformats.org/officeDocument/2006/relationships/image" Target="../media/image67.emf"/><Relationship Id="rId4" Type="http://schemas.openxmlformats.org/officeDocument/2006/relationships/image" Target="../media/image68.emf"/><Relationship Id="rId5" Type="http://schemas.openxmlformats.org/officeDocument/2006/relationships/image" Target="../media/image69.emf"/><Relationship Id="rId6" Type="http://schemas.openxmlformats.org/officeDocument/2006/relationships/image" Target="../media/image70.emf"/><Relationship Id="rId7" Type="http://schemas.openxmlformats.org/officeDocument/2006/relationships/image" Target="../media/image71.emf"/><Relationship Id="rId8" Type="http://schemas.openxmlformats.org/officeDocument/2006/relationships/image" Target="../media/image72.emf"/><Relationship Id="rId9" Type="http://schemas.openxmlformats.org/officeDocument/2006/relationships/image" Target="../media/image73.emf"/><Relationship Id="rId10" Type="http://schemas.openxmlformats.org/officeDocument/2006/relationships/image" Target="../media/image7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emf"/><Relationship Id="rId3" Type="http://schemas.openxmlformats.org/officeDocument/2006/relationships/image" Target="../media/image8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2.emf"/><Relationship Id="rId11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33600"/>
            <a:ext cx="9144000" cy="13716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Simple Regenerating Codes: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Network Coding for Cloud Storage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5107127"/>
            <a:ext cx="293472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dirty="0" err="1" smtClean="0"/>
              <a:t>Dimitris</a:t>
            </a:r>
            <a:r>
              <a:rPr lang="en-US" sz="2300" dirty="0" smtClean="0"/>
              <a:t> </a:t>
            </a:r>
            <a:r>
              <a:rPr lang="en-US" sz="2300" dirty="0" err="1" smtClean="0"/>
              <a:t>Papailiopoulos</a:t>
            </a:r>
            <a:endParaRPr lang="en-US" sz="2300" dirty="0" smtClean="0"/>
          </a:p>
          <a:p>
            <a:pPr algn="ctr"/>
            <a:r>
              <a:rPr lang="en-US" sz="2300" dirty="0" smtClean="0"/>
              <a:t>USC</a:t>
            </a:r>
          </a:p>
          <a:p>
            <a:pPr algn="ctr"/>
            <a:endParaRPr lang="en-US" sz="2300" dirty="0" smtClean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733006" y="5944533"/>
            <a:ext cx="1676400" cy="1588"/>
          </a:xfrm>
          <a:prstGeom prst="line">
            <a:avLst/>
          </a:prstGeom>
          <a:ln>
            <a:solidFill>
              <a:srgbClr val="3E3E3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00600" y="5029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Based on Joint work with:</a:t>
            </a:r>
          </a:p>
          <a:p>
            <a:r>
              <a:rPr lang="en-US" b="1" dirty="0" smtClean="0"/>
              <a:t>Alex </a:t>
            </a:r>
            <a:r>
              <a:rPr lang="en-US" b="1" dirty="0" err="1" smtClean="0"/>
              <a:t>Dimakis</a:t>
            </a:r>
            <a:r>
              <a:rPr lang="en-US" b="1" dirty="0" smtClean="0"/>
              <a:t> </a:t>
            </a:r>
            <a:r>
              <a:rPr lang="en-US" dirty="0" smtClean="0"/>
              <a:t>(USC)</a:t>
            </a:r>
          </a:p>
          <a:p>
            <a:r>
              <a:rPr lang="en-US" b="1" dirty="0" err="1" smtClean="0"/>
              <a:t>Jianqiang</a:t>
            </a:r>
            <a:r>
              <a:rPr lang="en-US" b="1" dirty="0" smtClean="0"/>
              <a:t> </a:t>
            </a:r>
            <a:r>
              <a:rPr lang="en-US" b="1" dirty="0" err="1" smtClean="0"/>
              <a:t>Luo</a:t>
            </a:r>
            <a:r>
              <a:rPr lang="en-US" b="1" dirty="0" smtClean="0"/>
              <a:t> </a:t>
            </a:r>
            <a:r>
              <a:rPr lang="en-US" dirty="0" smtClean="0"/>
              <a:t>(EMC Data Domain) </a:t>
            </a:r>
          </a:p>
          <a:p>
            <a:r>
              <a:rPr lang="en-US" b="1" dirty="0" smtClean="0"/>
              <a:t>Cheng Huang </a:t>
            </a:r>
            <a:r>
              <a:rPr lang="en-US" dirty="0" smtClean="0"/>
              <a:t>(MSR Redmond) </a:t>
            </a:r>
          </a:p>
          <a:p>
            <a:r>
              <a:rPr lang="en-US" b="1" dirty="0" smtClean="0"/>
              <a:t>Jin Li</a:t>
            </a:r>
            <a:r>
              <a:rPr lang="en-US" dirty="0" smtClean="0"/>
              <a:t> (MSR Redmond)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Simple Regenerating Codes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0" y="1295400"/>
            <a:ext cx="4484443" cy="838200"/>
          </a:xfrm>
          <a:prstGeom prst="round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/>
                </a:solidFill>
              </a:rPr>
              <a:t>Replication</a:t>
            </a:r>
            <a:endParaRPr lang="en-US" sz="2100" dirty="0" smtClean="0">
              <a:solidFill>
                <a:srgbClr val="FF0000"/>
              </a:solidFill>
            </a:endParaRPr>
          </a:p>
          <a:p>
            <a:pPr algn="ctr"/>
            <a:endParaRPr lang="en-US" sz="2100" dirty="0">
              <a:solidFill>
                <a:schemeClr val="accent2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648200" y="1295400"/>
            <a:ext cx="4463267" cy="838200"/>
          </a:xfrm>
          <a:prstGeom prst="round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/>
                </a:solidFill>
              </a:rPr>
              <a:t>MDS Codes </a:t>
            </a:r>
          </a:p>
          <a:p>
            <a:pPr algn="ctr"/>
            <a:endParaRPr lang="en-US" sz="2100" dirty="0" smtClean="0">
              <a:solidFill>
                <a:srgbClr val="FF0000"/>
              </a:solidFill>
            </a:endParaRPr>
          </a:p>
        </p:txBody>
      </p:sp>
      <p:sp>
        <p:nvSpPr>
          <p:cNvPr id="30" name="Vertical Scroll 29"/>
          <p:cNvSpPr/>
          <p:nvPr/>
        </p:nvSpPr>
        <p:spPr>
          <a:xfrm>
            <a:off x="1638300" y="3733800"/>
            <a:ext cx="6019800" cy="1143000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tx1"/>
                </a:solidFill>
              </a:rPr>
              <a:t>Simple Regenerating Codes</a:t>
            </a:r>
          </a:p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Replication-like Repair</a:t>
            </a:r>
          </a:p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MDS-like Reliability </a:t>
            </a:r>
          </a:p>
        </p:txBody>
      </p:sp>
      <p:cxnSp>
        <p:nvCxnSpPr>
          <p:cNvPr id="34" name="Straight Arrow Connector 33"/>
          <p:cNvCxnSpPr>
            <a:stCxn id="65" idx="2"/>
            <a:endCxn id="30" idx="0"/>
          </p:cNvCxnSpPr>
          <p:nvPr/>
        </p:nvCxnSpPr>
        <p:spPr>
          <a:xfrm rot="16200000" flipH="1">
            <a:off x="2645111" y="1730711"/>
            <a:ext cx="1600200" cy="2405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6" idx="2"/>
            <a:endCxn id="30" idx="0"/>
          </p:cNvCxnSpPr>
          <p:nvPr/>
        </p:nvCxnSpPr>
        <p:spPr>
          <a:xfrm rot="5400000">
            <a:off x="4963917" y="1817883"/>
            <a:ext cx="1600200" cy="2231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43000" y="2406134"/>
            <a:ext cx="1592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Efficient Repair</a:t>
            </a:r>
          </a:p>
          <a:p>
            <a:r>
              <a:rPr lang="en-US" dirty="0" smtClean="0"/>
              <a:t>Low Locality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266116" y="2514600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Reliability</a:t>
            </a:r>
          </a:p>
          <a:p>
            <a:r>
              <a:rPr lang="en-US" dirty="0" smtClean="0"/>
              <a:t>High Rate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2" grpId="0"/>
      <p:bldP spid="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ame 131"/>
          <p:cNvSpPr/>
          <p:nvPr/>
        </p:nvSpPr>
        <p:spPr>
          <a:xfrm>
            <a:off x="1487670" y="3505200"/>
            <a:ext cx="265878" cy="1384200"/>
          </a:xfrm>
          <a:prstGeom prst="frame">
            <a:avLst>
              <a:gd name="adj1" fmla="val 50000"/>
            </a:avLst>
          </a:prstGeom>
          <a:solidFill>
            <a:srgbClr val="769EA5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Frame 132"/>
          <p:cNvSpPr/>
          <p:nvPr/>
        </p:nvSpPr>
        <p:spPr>
          <a:xfrm>
            <a:off x="1487670" y="4953000"/>
            <a:ext cx="265878" cy="1384200"/>
          </a:xfrm>
          <a:prstGeom prst="frame">
            <a:avLst>
              <a:gd name="adj1" fmla="val 50000"/>
            </a:avLst>
          </a:prstGeom>
          <a:solidFill>
            <a:srgbClr val="E5D171">
              <a:alpha val="3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Frame 134"/>
          <p:cNvSpPr/>
          <p:nvPr/>
        </p:nvSpPr>
        <p:spPr>
          <a:xfrm>
            <a:off x="2819400" y="4178400"/>
            <a:ext cx="771387" cy="1384200"/>
          </a:xfrm>
          <a:prstGeom prst="frame">
            <a:avLst>
              <a:gd name="adj1" fmla="val 50000"/>
            </a:avLst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300" dirty="0" smtClean="0"/>
              <a:t>Two stages: MDS-</a:t>
            </a:r>
            <a:r>
              <a:rPr lang="en-US" sz="2300" dirty="0" err="1" smtClean="0"/>
              <a:t>Precode</a:t>
            </a:r>
            <a:r>
              <a:rPr lang="en-US" sz="2300" dirty="0" smtClean="0"/>
              <a:t> and Placement	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8A7FA"/>
                </a:solidFill>
              </a:rPr>
              <a:t>Simple Regenerating Codes</a:t>
            </a:r>
            <a:endParaRPr lang="en-US" dirty="0">
              <a:solidFill>
                <a:srgbClr val="48A7F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2449" y="3628492"/>
            <a:ext cx="890518" cy="2646533"/>
          </a:xfrm>
          <a:prstGeom prst="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7344" y="3540509"/>
            <a:ext cx="734805" cy="1326785"/>
          </a:xfrm>
          <a:prstGeom prst="rect">
            <a:avLst/>
          </a:prstGeom>
          <a:solidFill>
            <a:srgbClr val="4284A1">
              <a:alpha val="5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(6,4)-RS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53548" y="3656646"/>
            <a:ext cx="679470" cy="67571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759981" y="4558767"/>
            <a:ext cx="673036" cy="76604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183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3018" y="4247893"/>
            <a:ext cx="175015" cy="16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1756121" y="4332357"/>
            <a:ext cx="676896" cy="767213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09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3018" y="4698367"/>
            <a:ext cx="175015" cy="16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1753548" y="3881883"/>
            <a:ext cx="679470" cy="676884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08033" y="4331184"/>
            <a:ext cx="173728" cy="2346"/>
          </a:xfrm>
          <a:prstGeom prst="straightConnector1">
            <a:avLst/>
          </a:prstGeom>
          <a:ln w="2159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99"/>
          <p:cNvGrpSpPr>
            <a:grpSpLocks/>
          </p:cNvGrpSpPr>
          <p:nvPr/>
        </p:nvGrpSpPr>
        <p:grpSpPr bwMode="auto">
          <a:xfrm>
            <a:off x="1308289" y="3662512"/>
            <a:ext cx="135121" cy="1082779"/>
            <a:chOff x="3260725" y="650875"/>
            <a:chExt cx="166688" cy="146526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260725" y="650875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60725" y="942975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260725" y="1236662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260725" y="1528763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260725" y="1822451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60725" y="2114551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577344" y="5004549"/>
            <a:ext cx="734805" cy="1326785"/>
          </a:xfrm>
          <a:prstGeom prst="rect">
            <a:avLst/>
          </a:prstGeom>
          <a:solidFill>
            <a:srgbClr val="E9D69C">
              <a:alpha val="9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(6,4)-RS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753548" y="4310068"/>
            <a:ext cx="679470" cy="69799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183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3018" y="4923604"/>
            <a:ext cx="175015" cy="16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Arrow Connector 22"/>
          <p:cNvCxnSpPr/>
          <p:nvPr/>
        </p:nvCxnSpPr>
        <p:spPr>
          <a:xfrm flipV="1">
            <a:off x="1762555" y="5008067"/>
            <a:ext cx="670462" cy="767213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53548" y="4096562"/>
            <a:ext cx="679470" cy="68626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183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3018" y="4474303"/>
            <a:ext cx="175015" cy="16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Arrow Connector 25"/>
          <p:cNvCxnSpPr/>
          <p:nvPr/>
        </p:nvCxnSpPr>
        <p:spPr>
          <a:xfrm flipV="1">
            <a:off x="1759981" y="4782831"/>
            <a:ext cx="673036" cy="767213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753548" y="4738253"/>
            <a:ext cx="679470" cy="729674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183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3018" y="5383462"/>
            <a:ext cx="175015" cy="16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 flipV="1">
            <a:off x="1759981" y="5242689"/>
            <a:ext cx="673036" cy="75782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759981" y="5467926"/>
            <a:ext cx="673036" cy="75782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209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3018" y="5158225"/>
            <a:ext cx="175015" cy="16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traight Arrow Connector 31"/>
          <p:cNvCxnSpPr/>
          <p:nvPr/>
        </p:nvCxnSpPr>
        <p:spPr>
          <a:xfrm>
            <a:off x="1753548" y="4523574"/>
            <a:ext cx="679470" cy="71911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608033" y="4557594"/>
            <a:ext cx="173728" cy="3520"/>
          </a:xfrm>
          <a:prstGeom prst="straightConnector1">
            <a:avLst/>
          </a:prstGeom>
          <a:ln w="2159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608033" y="4781658"/>
            <a:ext cx="173728" cy="2346"/>
          </a:xfrm>
          <a:prstGeom prst="straightConnector1">
            <a:avLst/>
          </a:prstGeom>
          <a:ln w="2159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608033" y="5006895"/>
            <a:ext cx="173728" cy="2346"/>
          </a:xfrm>
          <a:prstGeom prst="straightConnector1">
            <a:avLst/>
          </a:prstGeom>
          <a:ln w="2159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608033" y="5241516"/>
            <a:ext cx="173728" cy="2346"/>
          </a:xfrm>
          <a:prstGeom prst="straightConnector1">
            <a:avLst/>
          </a:prstGeom>
          <a:ln w="2159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608033" y="5466753"/>
            <a:ext cx="173728" cy="2346"/>
          </a:xfrm>
          <a:prstGeom prst="straightConnector1">
            <a:avLst/>
          </a:prstGeom>
          <a:ln w="2159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121" descr="latex-image-1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6467" y="3615588"/>
            <a:ext cx="178875" cy="1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123" descr="latex-image-1.pd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6467" y="3827920"/>
            <a:ext cx="185310" cy="11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124" descr="latex-image-1.pd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06467" y="4040253"/>
            <a:ext cx="185310" cy="12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125" descr="latex-image-1.pd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06467" y="4258451"/>
            <a:ext cx="185310" cy="1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26" descr="latex-image-1.pdf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06467" y="4470784"/>
            <a:ext cx="185310" cy="12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127" descr="latex-image-1.pdf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06467" y="4688982"/>
            <a:ext cx="185310" cy="12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129" descr="latex-image-1.pdf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06467" y="5267325"/>
            <a:ext cx="166006" cy="12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131" descr="latex-image-1.pdf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506467" y="5059684"/>
            <a:ext cx="159573" cy="12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132" descr="latex-image-1.pdf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506467" y="5474965"/>
            <a:ext cx="166006" cy="12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133" descr="latex-image-1.pd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06467" y="5682605"/>
            <a:ext cx="172441" cy="12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134" descr="latex-image-1.pd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506467" y="5890245"/>
            <a:ext cx="166006" cy="12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135" descr="latex-image-1.pdf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506467" y="6097886"/>
            <a:ext cx="166006" cy="12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158" descr="latex-image-1.pdf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871842" y="4701887"/>
            <a:ext cx="625421" cy="15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166" descr="latex-image-1.pdf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878276" y="4247893"/>
            <a:ext cx="618987" cy="15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167" descr="latex-image-1.pdf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871842" y="4475476"/>
            <a:ext cx="625421" cy="15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168" descr="latex-image-1.pdf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871842" y="4929470"/>
            <a:ext cx="625421" cy="15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169" descr="latex-image-1.pdf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2871842" y="5155879"/>
            <a:ext cx="625421" cy="15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170" descr="latex-image-1.pdf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2871842" y="5383462"/>
            <a:ext cx="625421" cy="15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171" descr="latex-image-1.pdf"/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228600" y="3795073"/>
            <a:ext cx="153139" cy="17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172" descr="latex-image-1.pdf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228600" y="4002714"/>
            <a:ext cx="159573" cy="17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173" descr="latex-image-1.pdf"/>
          <p:cNvPicPr>
            <a:picLocks noChangeAspect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228600" y="4210354"/>
            <a:ext cx="159573" cy="17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174" descr="latex-image-1.pdf"/>
          <p:cNvPicPr>
            <a:picLocks noChangeAspect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228600" y="4417994"/>
            <a:ext cx="166007" cy="17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175" descr="latex-image-1.pdf"/>
          <p:cNvPicPr>
            <a:picLocks noChangeAspect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228600" y="5255594"/>
            <a:ext cx="159573" cy="17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176" descr="latex-image-1.pdf"/>
          <p:cNvPicPr>
            <a:picLocks noChangeAspect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228600" y="5483177"/>
            <a:ext cx="159573" cy="17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177" descr="latex-image-1.pdf"/>
          <p:cNvPicPr>
            <a:picLocks noChangeAspect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228600" y="5709586"/>
            <a:ext cx="166007" cy="17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179" descr="latex-image-1.pdf"/>
          <p:cNvPicPr>
            <a:picLocks noChangeAspect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>
            <a:off x="228600" y="5937170"/>
            <a:ext cx="159573" cy="17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Group 182"/>
          <p:cNvGrpSpPr>
            <a:grpSpLocks/>
          </p:cNvGrpSpPr>
          <p:nvPr/>
        </p:nvGrpSpPr>
        <p:grpSpPr bwMode="auto">
          <a:xfrm>
            <a:off x="446082" y="3865460"/>
            <a:ext cx="135121" cy="676884"/>
            <a:chOff x="2197100" y="762000"/>
            <a:chExt cx="166688" cy="915987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197100" y="762000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197100" y="1066800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197100" y="1371599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197100" y="1676399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190"/>
          <p:cNvGrpSpPr>
            <a:grpSpLocks/>
          </p:cNvGrpSpPr>
          <p:nvPr/>
        </p:nvGrpSpPr>
        <p:grpSpPr bwMode="auto">
          <a:xfrm>
            <a:off x="434500" y="5329499"/>
            <a:ext cx="135122" cy="676884"/>
            <a:chOff x="2197100" y="762000"/>
            <a:chExt cx="166688" cy="915987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2197100" y="762000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197100" y="1066800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197100" y="1371599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197100" y="1676399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218"/>
          <p:cNvGrpSpPr>
            <a:grpSpLocks/>
          </p:cNvGrpSpPr>
          <p:nvPr/>
        </p:nvGrpSpPr>
        <p:grpSpPr bwMode="auto">
          <a:xfrm>
            <a:off x="1312149" y="5126552"/>
            <a:ext cx="135122" cy="1082779"/>
            <a:chOff x="3260725" y="650875"/>
            <a:chExt cx="166688" cy="1465263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3260725" y="650875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260725" y="942975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260725" y="1236662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260725" y="1528763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260725" y="1822451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260725" y="2114551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1143000" y="2971800"/>
            <a:ext cx="83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362737" y="2209800"/>
            <a:ext cx="149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i="1" dirty="0" smtClean="0"/>
              <a:t>=6</a:t>
            </a:r>
            <a:r>
              <a:rPr lang="en-US" dirty="0" smtClean="0"/>
              <a:t>,</a:t>
            </a:r>
            <a:r>
              <a:rPr lang="en-US" i="1" dirty="0" smtClean="0"/>
              <a:t>k=4</a:t>
            </a:r>
            <a:r>
              <a:rPr lang="en-US" dirty="0" smtClean="0"/>
              <a:t>)-SRC</a:t>
            </a:r>
            <a:endParaRPr lang="en-US" dirty="0"/>
          </a:p>
        </p:txBody>
      </p:sp>
      <p:sp>
        <p:nvSpPr>
          <p:cNvPr id="134" name="Slide Number Placeholder 3"/>
          <p:cNvSpPr txBox="1">
            <a:spLocks noChangeAspect="1"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rot="5400000">
            <a:off x="1789906" y="4762500"/>
            <a:ext cx="3886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053648" y="2971800"/>
            <a:ext cx="117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Placement</a:t>
            </a:r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3954463" y="4114800"/>
            <a:ext cx="5298358" cy="1060053"/>
            <a:chOff x="225899" y="4678680"/>
            <a:chExt cx="6113278" cy="1280160"/>
          </a:xfrm>
        </p:grpSpPr>
        <p:sp>
          <p:nvSpPr>
            <p:cNvPr id="138" name="Rectangle 137"/>
            <p:cNvSpPr/>
            <p:nvPr/>
          </p:nvSpPr>
          <p:spPr bwMode="auto">
            <a:xfrm>
              <a:off x="225899" y="5439164"/>
              <a:ext cx="756460" cy="260583"/>
            </a:xfrm>
            <a:prstGeom prst="rect">
              <a:avLst/>
            </a:prstGeom>
            <a:solidFill>
              <a:srgbClr val="E9D69C">
                <a:alpha val="9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25899" y="5177093"/>
              <a:ext cx="756460" cy="262071"/>
            </a:xfrm>
            <a:prstGeom prst="rect">
              <a:avLst/>
            </a:prstGeom>
            <a:solidFill>
              <a:srgbClr val="8EBCC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5899" y="5696769"/>
              <a:ext cx="756460" cy="262071"/>
            </a:xfrm>
            <a:prstGeom prst="rect">
              <a:avLst/>
            </a:prstGeom>
            <a:solidFill>
              <a:srgbClr val="F5F4F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41" name="Picture 133" descr="latex-image-1.pdf"/>
            <p:cNvPicPr>
              <a:picLocks noChangeAspect="1"/>
            </p:cNvPicPr>
            <p:nvPr/>
          </p:nvPicPr>
          <p:blipFill>
            <a:blip r:embed="rId30"/>
            <a:srcRect/>
            <a:stretch>
              <a:fillRect/>
            </a:stretch>
          </p:blipFill>
          <p:spPr bwMode="auto">
            <a:xfrm>
              <a:off x="504221" y="5233676"/>
              <a:ext cx="198391" cy="148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2" name="Picture 157" descr="latex-image-1.pdf"/>
            <p:cNvPicPr>
              <a:picLocks noChangeAspect="1"/>
            </p:cNvPicPr>
            <p:nvPr/>
          </p:nvPicPr>
          <p:blipFill>
            <a:blip r:embed="rId31"/>
            <a:srcRect/>
            <a:stretch>
              <a:fillRect/>
            </a:stretch>
          </p:blipFill>
          <p:spPr bwMode="auto">
            <a:xfrm>
              <a:off x="511356" y="5488303"/>
              <a:ext cx="184120" cy="1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" name="Picture 163" descr="latex-image-1.pdf"/>
            <p:cNvPicPr>
              <a:picLocks noChangeAspect="1"/>
            </p:cNvPicPr>
            <p:nvPr/>
          </p:nvPicPr>
          <p:blipFill>
            <a:blip r:embed="rId32"/>
            <a:srcRect/>
            <a:stretch>
              <a:fillRect/>
            </a:stretch>
          </p:blipFill>
          <p:spPr bwMode="auto">
            <a:xfrm>
              <a:off x="257300" y="5732506"/>
              <a:ext cx="693660" cy="190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" name="Rectangle 143"/>
            <p:cNvSpPr/>
            <p:nvPr/>
          </p:nvSpPr>
          <p:spPr bwMode="auto">
            <a:xfrm>
              <a:off x="1264962" y="5439164"/>
              <a:ext cx="756460" cy="260583"/>
            </a:xfrm>
            <a:prstGeom prst="rect">
              <a:avLst/>
            </a:prstGeom>
            <a:solidFill>
              <a:srgbClr val="E9D69C">
                <a:alpha val="9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1264962" y="5177093"/>
              <a:ext cx="756460" cy="262071"/>
            </a:xfrm>
            <a:prstGeom prst="rect">
              <a:avLst/>
            </a:prstGeom>
            <a:solidFill>
              <a:srgbClr val="8EBCC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1264962" y="5696769"/>
              <a:ext cx="756460" cy="262071"/>
            </a:xfrm>
            <a:prstGeom prst="rect">
              <a:avLst/>
            </a:prstGeom>
            <a:solidFill>
              <a:srgbClr val="F5F4F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302596" y="5439164"/>
              <a:ext cx="756460" cy="260583"/>
            </a:xfrm>
            <a:prstGeom prst="rect">
              <a:avLst/>
            </a:prstGeom>
            <a:solidFill>
              <a:srgbClr val="E9D69C">
                <a:alpha val="9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302596" y="5177093"/>
              <a:ext cx="756460" cy="262071"/>
            </a:xfrm>
            <a:prstGeom prst="rect">
              <a:avLst/>
            </a:prstGeom>
            <a:solidFill>
              <a:srgbClr val="8EBCC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302596" y="5696769"/>
              <a:ext cx="756460" cy="262071"/>
            </a:xfrm>
            <a:prstGeom prst="rect">
              <a:avLst/>
            </a:prstGeom>
            <a:solidFill>
              <a:srgbClr val="F5F4F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3352800" y="5439164"/>
              <a:ext cx="756460" cy="260583"/>
            </a:xfrm>
            <a:prstGeom prst="rect">
              <a:avLst/>
            </a:prstGeom>
            <a:solidFill>
              <a:srgbClr val="E9D69C">
                <a:alpha val="9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3352800" y="5177093"/>
              <a:ext cx="756460" cy="262071"/>
            </a:xfrm>
            <a:prstGeom prst="rect">
              <a:avLst/>
            </a:prstGeom>
            <a:solidFill>
              <a:srgbClr val="8EBCC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3352800" y="5696769"/>
              <a:ext cx="756460" cy="262071"/>
            </a:xfrm>
            <a:prstGeom prst="rect">
              <a:avLst/>
            </a:prstGeom>
            <a:solidFill>
              <a:srgbClr val="F5F4F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4390433" y="5439164"/>
              <a:ext cx="756460" cy="260583"/>
            </a:xfrm>
            <a:prstGeom prst="rect">
              <a:avLst/>
            </a:prstGeom>
            <a:solidFill>
              <a:srgbClr val="E9D69C">
                <a:alpha val="9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4390433" y="5177093"/>
              <a:ext cx="756460" cy="262071"/>
            </a:xfrm>
            <a:prstGeom prst="rect">
              <a:avLst/>
            </a:prstGeom>
            <a:solidFill>
              <a:srgbClr val="8EBCC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4390433" y="5696769"/>
              <a:ext cx="756460" cy="262071"/>
            </a:xfrm>
            <a:prstGeom prst="rect">
              <a:avLst/>
            </a:prstGeom>
            <a:solidFill>
              <a:srgbClr val="F5F4F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5429496" y="5439164"/>
              <a:ext cx="756460" cy="260583"/>
            </a:xfrm>
            <a:prstGeom prst="rect">
              <a:avLst/>
            </a:prstGeom>
            <a:solidFill>
              <a:srgbClr val="E9D69C">
                <a:alpha val="9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5429496" y="5177093"/>
              <a:ext cx="756460" cy="262071"/>
            </a:xfrm>
            <a:prstGeom prst="rect">
              <a:avLst/>
            </a:prstGeom>
            <a:solidFill>
              <a:srgbClr val="8EBCC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5429496" y="5696769"/>
              <a:ext cx="756460" cy="262071"/>
            </a:xfrm>
            <a:prstGeom prst="rect">
              <a:avLst/>
            </a:prstGeom>
            <a:solidFill>
              <a:srgbClr val="F5F4F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59" name="Picture 221" descr="latex-image-1.pdf"/>
            <p:cNvPicPr>
              <a:picLocks noChangeAspect="1"/>
            </p:cNvPicPr>
            <p:nvPr/>
          </p:nvPicPr>
          <p:blipFill>
            <a:blip r:embed="rId33"/>
            <a:srcRect/>
            <a:stretch>
              <a:fillRect/>
            </a:stretch>
          </p:blipFill>
          <p:spPr bwMode="auto">
            <a:xfrm>
              <a:off x="1540427" y="5233676"/>
              <a:ext cx="204101" cy="148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0" name="Picture 222" descr="latex-image-1.pdf"/>
            <p:cNvPicPr>
              <a:picLocks noChangeAspect="1"/>
            </p:cNvPicPr>
            <p:nvPr/>
          </p:nvPicPr>
          <p:blipFill>
            <a:blip r:embed="rId34"/>
            <a:srcRect/>
            <a:stretch>
              <a:fillRect/>
            </a:stretch>
          </p:blipFill>
          <p:spPr bwMode="auto">
            <a:xfrm>
              <a:off x="2578062" y="5230698"/>
              <a:ext cx="205529" cy="154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1" name="Picture 224" descr="latex-image-1.pdf"/>
            <p:cNvPicPr>
              <a:picLocks noChangeAspect="1"/>
            </p:cNvPicPr>
            <p:nvPr/>
          </p:nvPicPr>
          <p:blipFill>
            <a:blip r:embed="rId35"/>
            <a:srcRect/>
            <a:stretch>
              <a:fillRect/>
            </a:stretch>
          </p:blipFill>
          <p:spPr bwMode="auto">
            <a:xfrm>
              <a:off x="3628264" y="5233676"/>
              <a:ext cx="205529" cy="148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2" name="Picture 225" descr="latex-image-1.pdf"/>
            <p:cNvPicPr>
              <a:picLocks noChangeAspect="1"/>
            </p:cNvPicPr>
            <p:nvPr/>
          </p:nvPicPr>
          <p:blipFill>
            <a:blip r:embed="rId36"/>
            <a:srcRect/>
            <a:stretch>
              <a:fillRect/>
            </a:stretch>
          </p:blipFill>
          <p:spPr bwMode="auto">
            <a:xfrm>
              <a:off x="4665899" y="5230698"/>
              <a:ext cx="205529" cy="154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" name="Picture 226" descr="latex-image-1.pdf"/>
            <p:cNvPicPr>
              <a:picLocks noChangeAspect="1"/>
            </p:cNvPicPr>
            <p:nvPr/>
          </p:nvPicPr>
          <p:blipFill>
            <a:blip r:embed="rId37"/>
            <a:srcRect/>
            <a:stretch>
              <a:fillRect/>
            </a:stretch>
          </p:blipFill>
          <p:spPr bwMode="auto">
            <a:xfrm>
              <a:off x="5704962" y="5230698"/>
              <a:ext cx="205529" cy="154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" name="Picture 227" descr="latex-image-1.pdf"/>
            <p:cNvPicPr>
              <a:picLocks noChangeAspect="1"/>
            </p:cNvPicPr>
            <p:nvPr/>
          </p:nvPicPr>
          <p:blipFill>
            <a:blip r:embed="rId38"/>
            <a:srcRect/>
            <a:stretch>
              <a:fillRect/>
            </a:stretch>
          </p:blipFill>
          <p:spPr bwMode="auto">
            <a:xfrm>
              <a:off x="5722010" y="5488303"/>
              <a:ext cx="176983" cy="1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5" name="Picture 229" descr="latex-image-1.pdf"/>
            <p:cNvPicPr>
              <a:picLocks noChangeAspect="1"/>
            </p:cNvPicPr>
            <p:nvPr/>
          </p:nvPicPr>
          <p:blipFill>
            <a:blip r:embed="rId39"/>
            <a:srcRect/>
            <a:stretch>
              <a:fillRect/>
            </a:stretch>
          </p:blipFill>
          <p:spPr bwMode="auto">
            <a:xfrm>
              <a:off x="1550418" y="5488303"/>
              <a:ext cx="184120" cy="1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6" name="Picture 230" descr="latex-image-1.pdf"/>
            <p:cNvPicPr>
              <a:picLocks noChangeAspect="1"/>
            </p:cNvPicPr>
            <p:nvPr/>
          </p:nvPicPr>
          <p:blipFill>
            <a:blip r:embed="rId40"/>
            <a:srcRect/>
            <a:stretch>
              <a:fillRect/>
            </a:stretch>
          </p:blipFill>
          <p:spPr bwMode="auto">
            <a:xfrm>
              <a:off x="2590800" y="5488303"/>
              <a:ext cx="191256" cy="1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7" name="Picture 231" descr="latex-image-1.pdf"/>
            <p:cNvPicPr>
              <a:picLocks noChangeAspect="1"/>
            </p:cNvPicPr>
            <p:nvPr/>
          </p:nvPicPr>
          <p:blipFill>
            <a:blip r:embed="rId41"/>
            <a:srcRect/>
            <a:stretch>
              <a:fillRect/>
            </a:stretch>
          </p:blipFill>
          <p:spPr bwMode="auto">
            <a:xfrm>
              <a:off x="3638256" y="5488303"/>
              <a:ext cx="184118" cy="1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8" name="Picture 232" descr="latex-image-1.pdf"/>
            <p:cNvPicPr>
              <a:picLocks noChangeAspect="1"/>
            </p:cNvPicPr>
            <p:nvPr/>
          </p:nvPicPr>
          <p:blipFill>
            <a:blip r:embed="rId42"/>
            <a:srcRect/>
            <a:stretch>
              <a:fillRect/>
            </a:stretch>
          </p:blipFill>
          <p:spPr bwMode="auto">
            <a:xfrm>
              <a:off x="4677318" y="5488303"/>
              <a:ext cx="184118" cy="1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9" name="Picture 233" descr="latex-image-1.pdf"/>
            <p:cNvPicPr>
              <a:picLocks noChangeAspect="1"/>
            </p:cNvPicPr>
            <p:nvPr/>
          </p:nvPicPr>
          <p:blipFill>
            <a:blip r:embed="rId43"/>
            <a:srcRect/>
            <a:stretch>
              <a:fillRect/>
            </a:stretch>
          </p:blipFill>
          <p:spPr bwMode="auto">
            <a:xfrm>
              <a:off x="4419600" y="5732506"/>
              <a:ext cx="686523" cy="190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0" name="Picture 234" descr="latex-image-1.pdf"/>
            <p:cNvPicPr>
              <a:picLocks noChangeAspect="1"/>
            </p:cNvPicPr>
            <p:nvPr/>
          </p:nvPicPr>
          <p:blipFill>
            <a:blip r:embed="rId44"/>
            <a:srcRect/>
            <a:stretch>
              <a:fillRect/>
            </a:stretch>
          </p:blipFill>
          <p:spPr bwMode="auto">
            <a:xfrm>
              <a:off x="5410200" y="5732506"/>
              <a:ext cx="693660" cy="190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1" name="Picture 236" descr="latex-image-1.pdf"/>
            <p:cNvPicPr>
              <a:picLocks noChangeAspect="1"/>
            </p:cNvPicPr>
            <p:nvPr/>
          </p:nvPicPr>
          <p:blipFill>
            <a:blip r:embed="rId45"/>
            <a:srcRect/>
            <a:stretch>
              <a:fillRect/>
            </a:stretch>
          </p:blipFill>
          <p:spPr bwMode="auto">
            <a:xfrm>
              <a:off x="1295400" y="5732506"/>
              <a:ext cx="693660" cy="190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2" name="Picture 237" descr="latex-image-1.pdf"/>
            <p:cNvPicPr>
              <a:picLocks noChangeAspect="1"/>
            </p:cNvPicPr>
            <p:nvPr/>
          </p:nvPicPr>
          <p:blipFill>
            <a:blip r:embed="rId46"/>
            <a:srcRect/>
            <a:stretch>
              <a:fillRect/>
            </a:stretch>
          </p:blipFill>
          <p:spPr bwMode="auto">
            <a:xfrm>
              <a:off x="2354340" y="5732506"/>
              <a:ext cx="693660" cy="190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3" name="Picture 238" descr="latex-image-1.pdf"/>
            <p:cNvPicPr>
              <a:picLocks noChangeAspect="1"/>
            </p:cNvPicPr>
            <p:nvPr/>
          </p:nvPicPr>
          <p:blipFill>
            <a:blip r:embed="rId47"/>
            <a:srcRect/>
            <a:stretch>
              <a:fillRect/>
            </a:stretch>
          </p:blipFill>
          <p:spPr bwMode="auto">
            <a:xfrm>
              <a:off x="3384199" y="5732506"/>
              <a:ext cx="693660" cy="190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" name="TextBox 173"/>
            <p:cNvSpPr txBox="1"/>
            <p:nvPr/>
          </p:nvSpPr>
          <p:spPr>
            <a:xfrm>
              <a:off x="290047" y="4678680"/>
              <a:ext cx="815096" cy="387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node1</a:t>
              </a:r>
              <a:endParaRPr lang="en-US" sz="12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356848" y="4678680"/>
              <a:ext cx="815096" cy="387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node2</a:t>
              </a:r>
              <a:endParaRPr lang="en-US" sz="12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385304" y="4678680"/>
              <a:ext cx="815096" cy="387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node3</a:t>
              </a:r>
              <a:endParaRPr lang="en-US" sz="12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429000" y="4678680"/>
              <a:ext cx="815096" cy="387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node4</a:t>
              </a:r>
              <a:endParaRPr lang="en-US" sz="12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4495801" y="4678680"/>
              <a:ext cx="814920" cy="387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node5</a:t>
              </a:r>
              <a:endParaRPr lang="en-US" sz="12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524257" y="4678680"/>
              <a:ext cx="814920" cy="387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node6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8A7FA"/>
                </a:solidFill>
              </a:rPr>
              <a:t>SRC: Repair</a:t>
            </a:r>
            <a:endParaRPr lang="en-US" dirty="0">
              <a:solidFill>
                <a:srgbClr val="48A7F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545" y="1001712"/>
            <a:ext cx="8229600" cy="4525963"/>
          </a:xfrm>
        </p:spPr>
        <p:txBody>
          <a:bodyPr/>
          <a:lstStyle/>
          <a:p>
            <a:r>
              <a:rPr lang="en-US" sz="2800" dirty="0" smtClean="0"/>
              <a:t>Simple </a:t>
            </a:r>
            <a:r>
              <a:rPr lang="en-US" sz="2800" b="1" dirty="0" smtClean="0"/>
              <a:t>Look-up</a:t>
            </a:r>
            <a:r>
              <a:rPr lang="en-US" sz="2800" dirty="0" smtClean="0"/>
              <a:t> Repair Based on </a:t>
            </a:r>
            <a:r>
              <a:rPr lang="en-US" sz="2800" dirty="0" err="1" smtClean="0"/>
              <a:t>XORs</a:t>
            </a:r>
            <a:endParaRPr lang="en-US" sz="2800" dirty="0" smtClean="0"/>
          </a:p>
          <a:p>
            <a:endParaRPr lang="en-US" sz="2300" dirty="0"/>
          </a:p>
        </p:txBody>
      </p:sp>
      <p:sp>
        <p:nvSpPr>
          <p:cNvPr id="171" name="Slide Number Placeholder 3"/>
          <p:cNvSpPr txBox="1">
            <a:spLocks noChangeAspect="1"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914400" y="2030266"/>
            <a:ext cx="655621" cy="215779"/>
          </a:xfrm>
          <a:prstGeom prst="rect">
            <a:avLst/>
          </a:prstGeom>
          <a:solidFill>
            <a:srgbClr val="E9D69C">
              <a:alpha val="9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914400" y="1813254"/>
            <a:ext cx="655621" cy="217011"/>
          </a:xfrm>
          <a:prstGeom prst="rect">
            <a:avLst/>
          </a:prstGeom>
          <a:solidFill>
            <a:srgbClr val="8EBCC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914400" y="2243579"/>
            <a:ext cx="655621" cy="217011"/>
          </a:xfrm>
          <a:prstGeom prst="rect">
            <a:avLst/>
          </a:prstGeom>
          <a:solidFill>
            <a:srgbClr val="F5F4F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5" name="Picture 133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6238" y="1860109"/>
            <a:ext cx="171945" cy="1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157" descr="latex-image-1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2422" y="2070956"/>
            <a:ext cx="159576" cy="1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163" descr="latex-image-1.pd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1614" y="2273171"/>
            <a:ext cx="601193" cy="1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" name="Rectangle 87"/>
          <p:cNvSpPr/>
          <p:nvPr/>
        </p:nvSpPr>
        <p:spPr bwMode="auto">
          <a:xfrm>
            <a:off x="914400" y="2946850"/>
            <a:ext cx="655621" cy="215779"/>
          </a:xfrm>
          <a:prstGeom prst="rect">
            <a:avLst/>
          </a:prstGeom>
          <a:solidFill>
            <a:srgbClr val="E9D69C">
              <a:alpha val="9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914400" y="2729838"/>
            <a:ext cx="655621" cy="217011"/>
          </a:xfrm>
          <a:prstGeom prst="rect">
            <a:avLst/>
          </a:prstGeom>
          <a:solidFill>
            <a:srgbClr val="8EBCC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914400" y="3160163"/>
            <a:ext cx="655621" cy="217011"/>
          </a:xfrm>
          <a:prstGeom prst="rect">
            <a:avLst/>
          </a:prstGeom>
          <a:solidFill>
            <a:srgbClr val="F5F4F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914400" y="3782866"/>
            <a:ext cx="655621" cy="215779"/>
          </a:xfrm>
          <a:prstGeom prst="rect">
            <a:avLst/>
          </a:prstGeom>
          <a:solidFill>
            <a:srgbClr val="E9D69C">
              <a:alpha val="9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914400" y="3565854"/>
            <a:ext cx="655621" cy="217011"/>
          </a:xfrm>
          <a:prstGeom prst="rect">
            <a:avLst/>
          </a:prstGeom>
          <a:solidFill>
            <a:srgbClr val="8EBCC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914400" y="3996179"/>
            <a:ext cx="655621" cy="217011"/>
          </a:xfrm>
          <a:prstGeom prst="rect">
            <a:avLst/>
          </a:prstGeom>
          <a:solidFill>
            <a:srgbClr val="F5F4F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914400" y="4637003"/>
            <a:ext cx="655621" cy="215779"/>
          </a:xfrm>
          <a:prstGeom prst="rect">
            <a:avLst/>
          </a:prstGeom>
          <a:solidFill>
            <a:srgbClr val="E9D69C">
              <a:alpha val="9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914400" y="4419991"/>
            <a:ext cx="655621" cy="217011"/>
          </a:xfrm>
          <a:prstGeom prst="rect">
            <a:avLst/>
          </a:prstGeom>
          <a:solidFill>
            <a:srgbClr val="8EBCC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914400" y="4850316"/>
            <a:ext cx="655621" cy="217011"/>
          </a:xfrm>
          <a:prstGeom prst="rect">
            <a:avLst/>
          </a:prstGeom>
          <a:solidFill>
            <a:srgbClr val="F5F4F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914400" y="5505845"/>
            <a:ext cx="655621" cy="215779"/>
          </a:xfrm>
          <a:prstGeom prst="rect">
            <a:avLst/>
          </a:prstGeom>
          <a:solidFill>
            <a:srgbClr val="E9D69C">
              <a:alpha val="9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914400" y="5288833"/>
            <a:ext cx="655621" cy="217011"/>
          </a:xfrm>
          <a:prstGeom prst="rect">
            <a:avLst/>
          </a:prstGeom>
          <a:solidFill>
            <a:srgbClr val="8EBCC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914400" y="5719158"/>
            <a:ext cx="655621" cy="217011"/>
          </a:xfrm>
          <a:prstGeom prst="rect">
            <a:avLst/>
          </a:prstGeom>
          <a:solidFill>
            <a:srgbClr val="F5F4F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914400" y="6351476"/>
            <a:ext cx="655621" cy="215779"/>
          </a:xfrm>
          <a:prstGeom prst="rect">
            <a:avLst/>
          </a:prstGeom>
          <a:solidFill>
            <a:srgbClr val="E9D69C">
              <a:alpha val="9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914400" y="6134464"/>
            <a:ext cx="655621" cy="217011"/>
          </a:xfrm>
          <a:prstGeom prst="rect">
            <a:avLst/>
          </a:prstGeom>
          <a:solidFill>
            <a:srgbClr val="8EBCC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914400" y="6564789"/>
            <a:ext cx="655621" cy="217011"/>
          </a:xfrm>
          <a:prstGeom prst="rect">
            <a:avLst/>
          </a:prstGeom>
          <a:solidFill>
            <a:srgbClr val="F5F4F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3" name="Picture 221" descr="latex-image-1.pd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53763" y="2776693"/>
            <a:ext cx="176894" cy="1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" name="Picture 222" descr="latex-image-1.pd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53145" y="3610243"/>
            <a:ext cx="178131" cy="12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" name="Picture 224" descr="latex-image-1.pdf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53145" y="4466846"/>
            <a:ext cx="178131" cy="1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" name="Picture 225" descr="latex-image-1.pdf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53145" y="5333222"/>
            <a:ext cx="178131" cy="12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" name="Picture 226" descr="latex-image-1.pdf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153145" y="6178853"/>
            <a:ext cx="178131" cy="12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227" descr="latex-image-1.pdf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165515" y="6392166"/>
            <a:ext cx="153391" cy="1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229" descr="latex-image-1.pdf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162422" y="2987540"/>
            <a:ext cx="159576" cy="1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230" descr="latex-image-1.pd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159330" y="3823556"/>
            <a:ext cx="165761" cy="1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" name="Picture 231" descr="latex-image-1.pd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2423" y="4677693"/>
            <a:ext cx="159574" cy="1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" name="Picture 232" descr="latex-image-1.pdf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62423" y="5546535"/>
            <a:ext cx="159574" cy="1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" name="Picture 233" descr="latex-image-1.pdf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44707" y="5748750"/>
            <a:ext cx="595007" cy="1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Picture 234" descr="latex-image-1.pdf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41614" y="6594381"/>
            <a:ext cx="601193" cy="1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" name="Picture 236" descr="latex-image-1.pdf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941614" y="3189755"/>
            <a:ext cx="601193" cy="1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" name="Picture 237" descr="latex-image-1.pdf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941614" y="4025771"/>
            <a:ext cx="601193" cy="1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238" descr="latex-image-1.pdf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941614" y="4879908"/>
            <a:ext cx="601193" cy="1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" name="Rectangle 149"/>
          <p:cNvSpPr/>
          <p:nvPr/>
        </p:nvSpPr>
        <p:spPr bwMode="auto">
          <a:xfrm>
            <a:off x="4038600" y="4143643"/>
            <a:ext cx="655621" cy="215779"/>
          </a:xfrm>
          <a:prstGeom prst="rect">
            <a:avLst/>
          </a:prstGeom>
          <a:solidFill>
            <a:srgbClr val="E9D69C">
              <a:alpha val="9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4038600" y="3926631"/>
            <a:ext cx="655621" cy="217011"/>
          </a:xfrm>
          <a:prstGeom prst="rect">
            <a:avLst/>
          </a:prstGeom>
          <a:solidFill>
            <a:srgbClr val="8EBCC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4038600" y="4356956"/>
            <a:ext cx="655621" cy="217011"/>
          </a:xfrm>
          <a:prstGeom prst="rect">
            <a:avLst/>
          </a:prstGeom>
          <a:solidFill>
            <a:srgbClr val="F5F4F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53" name="Picture 133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0438" y="3973486"/>
            <a:ext cx="171945" cy="1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" name="Picture 157" descr="latex-image-1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622" y="4184333"/>
            <a:ext cx="159576" cy="1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" name="Picture 163" descr="latex-image-1.pd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5814" y="4386548"/>
            <a:ext cx="601193" cy="1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" name="Picture 37" descr="MCj02501760000[1]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685584" y="1600200"/>
            <a:ext cx="518245" cy="69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7" name="Straight Arrow Connector 156"/>
          <p:cNvCxnSpPr>
            <a:stCxn id="99" idx="3"/>
            <a:endCxn id="151" idx="1"/>
          </p:cNvCxnSpPr>
          <p:nvPr/>
        </p:nvCxnSpPr>
        <p:spPr>
          <a:xfrm flipV="1">
            <a:off x="1570021" y="4035137"/>
            <a:ext cx="2468579" cy="1792527"/>
          </a:xfrm>
          <a:prstGeom prst="straightConnector1">
            <a:avLst/>
          </a:prstGeom>
          <a:ln w="15875">
            <a:solidFill>
              <a:srgbClr val="3E3E3E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00" idx="3"/>
            <a:endCxn id="151" idx="1"/>
          </p:cNvCxnSpPr>
          <p:nvPr/>
        </p:nvCxnSpPr>
        <p:spPr>
          <a:xfrm flipV="1">
            <a:off x="1570021" y="4035137"/>
            <a:ext cx="2468579" cy="2424229"/>
          </a:xfrm>
          <a:prstGeom prst="straightConnector1">
            <a:avLst/>
          </a:prstGeom>
          <a:ln w="15875">
            <a:solidFill>
              <a:srgbClr val="3E3E3E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89" idx="3"/>
            <a:endCxn id="150" idx="1"/>
          </p:cNvCxnSpPr>
          <p:nvPr/>
        </p:nvCxnSpPr>
        <p:spPr>
          <a:xfrm>
            <a:off x="1570021" y="2838344"/>
            <a:ext cx="2468579" cy="1413189"/>
          </a:xfrm>
          <a:prstGeom prst="straightConnector1">
            <a:avLst/>
          </a:prstGeom>
          <a:ln w="15875">
            <a:solidFill>
              <a:srgbClr val="3E3E3E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02" idx="3"/>
            <a:endCxn id="150" idx="1"/>
          </p:cNvCxnSpPr>
          <p:nvPr/>
        </p:nvCxnSpPr>
        <p:spPr>
          <a:xfrm flipV="1">
            <a:off x="1570021" y="4251533"/>
            <a:ext cx="2468579" cy="2421762"/>
          </a:xfrm>
          <a:prstGeom prst="straightConnector1">
            <a:avLst/>
          </a:prstGeom>
          <a:ln w="15875">
            <a:solidFill>
              <a:srgbClr val="3E3E3E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88" idx="3"/>
            <a:endCxn id="152" idx="1"/>
          </p:cNvCxnSpPr>
          <p:nvPr/>
        </p:nvCxnSpPr>
        <p:spPr>
          <a:xfrm>
            <a:off x="1570021" y="3054740"/>
            <a:ext cx="2468579" cy="1410722"/>
          </a:xfrm>
          <a:prstGeom prst="straightConnector1">
            <a:avLst/>
          </a:prstGeom>
          <a:ln w="15875">
            <a:solidFill>
              <a:srgbClr val="3E3E3E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92" idx="3"/>
            <a:endCxn id="152" idx="1"/>
          </p:cNvCxnSpPr>
          <p:nvPr/>
        </p:nvCxnSpPr>
        <p:spPr>
          <a:xfrm>
            <a:off x="1570021" y="3674360"/>
            <a:ext cx="2468579" cy="791102"/>
          </a:xfrm>
          <a:prstGeom prst="straightConnector1">
            <a:avLst/>
          </a:prstGeom>
          <a:ln w="15875">
            <a:solidFill>
              <a:srgbClr val="3E3E3E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84024" y="2819400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repair requires 4 node accesses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Repair BW = 2</a:t>
            </a:r>
            <a:r>
              <a:rPr lang="el-GR" dirty="0" smtClean="0"/>
              <a:t>α</a:t>
            </a:r>
            <a:r>
              <a:rPr lang="en-US" dirty="0" smtClean="0"/>
              <a:t> = 3*M/</a:t>
            </a:r>
            <a:r>
              <a:rPr lang="en-US" dirty="0" err="1" smtClean="0"/>
              <a:t>k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ame 213"/>
          <p:cNvSpPr/>
          <p:nvPr/>
        </p:nvSpPr>
        <p:spPr>
          <a:xfrm>
            <a:off x="2529785" y="3124200"/>
            <a:ext cx="3566215" cy="1253674"/>
          </a:xfrm>
          <a:prstGeom prst="frame">
            <a:avLst>
              <a:gd name="adj1" fmla="val 50000"/>
            </a:avLst>
          </a:prstGeom>
          <a:solidFill>
            <a:srgbClr val="C8C5B9">
              <a:alpha val="8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8A7FA"/>
                </a:solidFill>
              </a:rPr>
              <a:t>SRC: File Reconstruction</a:t>
            </a:r>
            <a:endParaRPr lang="en-US" dirty="0">
              <a:solidFill>
                <a:srgbClr val="48A7F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File Reconstruction Based on the MDS-</a:t>
            </a:r>
            <a:r>
              <a:rPr lang="en-US" sz="2800" dirty="0" err="1" smtClean="0"/>
              <a:t>Precode</a:t>
            </a:r>
            <a:endParaRPr lang="en-US" sz="2800" dirty="0" smtClean="0"/>
          </a:p>
          <a:p>
            <a:r>
              <a:rPr lang="en-US" sz="2800" dirty="0" smtClean="0"/>
              <a:t>Each 4 nodes have access to 4+4 RS pieces</a:t>
            </a:r>
            <a:endParaRPr lang="en-US" sz="2800" dirty="0"/>
          </a:p>
        </p:txBody>
      </p:sp>
      <p:sp>
        <p:nvSpPr>
          <p:cNvPr id="266" name="Frame 265"/>
          <p:cNvSpPr/>
          <p:nvPr/>
        </p:nvSpPr>
        <p:spPr>
          <a:xfrm>
            <a:off x="6447885" y="5638800"/>
            <a:ext cx="184130" cy="269040"/>
          </a:xfrm>
          <a:prstGeom prst="frame">
            <a:avLst>
              <a:gd name="adj1" fmla="val 50000"/>
            </a:avLst>
          </a:prstGeom>
          <a:solidFill>
            <a:srgbClr val="C8C5B9">
              <a:alpha val="8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7" name="Frame 266"/>
          <p:cNvSpPr/>
          <p:nvPr/>
        </p:nvSpPr>
        <p:spPr>
          <a:xfrm>
            <a:off x="6447885" y="5422743"/>
            <a:ext cx="184130" cy="216057"/>
          </a:xfrm>
          <a:prstGeom prst="frame">
            <a:avLst>
              <a:gd name="adj1" fmla="val 50000"/>
            </a:avLst>
          </a:prstGeom>
          <a:solidFill>
            <a:srgbClr val="C8C5B9">
              <a:alpha val="8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5" name="Frame 264"/>
          <p:cNvSpPr/>
          <p:nvPr/>
        </p:nvSpPr>
        <p:spPr>
          <a:xfrm>
            <a:off x="6447992" y="5880139"/>
            <a:ext cx="184023" cy="401336"/>
          </a:xfrm>
          <a:prstGeom prst="frame">
            <a:avLst>
              <a:gd name="adj1" fmla="val 50000"/>
            </a:avLst>
          </a:prstGeom>
          <a:solidFill>
            <a:srgbClr val="C8C5B9">
              <a:alpha val="8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4" name="Frame 263"/>
          <p:cNvSpPr/>
          <p:nvPr/>
        </p:nvSpPr>
        <p:spPr>
          <a:xfrm>
            <a:off x="5181600" y="5257800"/>
            <a:ext cx="196891" cy="879427"/>
          </a:xfrm>
          <a:prstGeom prst="frame">
            <a:avLst>
              <a:gd name="adj1" fmla="val 50000"/>
            </a:avLst>
          </a:prstGeom>
          <a:solidFill>
            <a:srgbClr val="C8C5B9">
              <a:alpha val="8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2" name="Frame 261"/>
          <p:cNvSpPr/>
          <p:nvPr/>
        </p:nvSpPr>
        <p:spPr>
          <a:xfrm>
            <a:off x="2186794" y="5240019"/>
            <a:ext cx="196891" cy="815955"/>
          </a:xfrm>
          <a:prstGeom prst="frame">
            <a:avLst>
              <a:gd name="adj1" fmla="val 50000"/>
            </a:avLst>
          </a:prstGeom>
          <a:solidFill>
            <a:srgbClr val="C8C5B9">
              <a:alpha val="8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1" name="Frame 260"/>
          <p:cNvSpPr/>
          <p:nvPr/>
        </p:nvSpPr>
        <p:spPr>
          <a:xfrm>
            <a:off x="3460709" y="5257800"/>
            <a:ext cx="196891" cy="815955"/>
          </a:xfrm>
          <a:prstGeom prst="frame">
            <a:avLst>
              <a:gd name="adj1" fmla="val 50000"/>
            </a:avLst>
          </a:prstGeom>
          <a:solidFill>
            <a:srgbClr val="C8C5B9">
              <a:alpha val="8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535538" y="5010999"/>
            <a:ext cx="734805" cy="1326785"/>
          </a:xfrm>
          <a:prstGeom prst="rect">
            <a:avLst/>
          </a:prstGeom>
          <a:solidFill>
            <a:srgbClr val="4284A1">
              <a:alpha val="5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16" name="Group 199"/>
          <p:cNvGrpSpPr>
            <a:grpSpLocks/>
          </p:cNvGrpSpPr>
          <p:nvPr/>
        </p:nvGrpSpPr>
        <p:grpSpPr bwMode="auto">
          <a:xfrm>
            <a:off x="3266483" y="5133002"/>
            <a:ext cx="135121" cy="1082779"/>
            <a:chOff x="3260725" y="650875"/>
            <a:chExt cx="166688" cy="1465263"/>
          </a:xfrm>
        </p:grpSpPr>
        <p:cxnSp>
          <p:nvCxnSpPr>
            <p:cNvPr id="217" name="Straight Connector 216"/>
            <p:cNvCxnSpPr/>
            <p:nvPr/>
          </p:nvCxnSpPr>
          <p:spPr>
            <a:xfrm>
              <a:off x="3260725" y="650875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260725" y="942975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260725" y="1236662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260725" y="1528763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260725" y="1822451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260725" y="2114551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5530344" y="5022144"/>
            <a:ext cx="734805" cy="1326785"/>
          </a:xfrm>
          <a:prstGeom prst="rect">
            <a:avLst/>
          </a:prstGeom>
          <a:solidFill>
            <a:srgbClr val="E9D69C">
              <a:alpha val="9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24" name="Picture 121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4661" y="5086078"/>
            <a:ext cx="178875" cy="1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" name="Picture 123" descr="latex-image-1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64661" y="5298410"/>
            <a:ext cx="185310" cy="11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" name="Picture 124" descr="latex-image-1.pd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64661" y="5510743"/>
            <a:ext cx="185310" cy="12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7" name="Picture 125" descr="latex-image-1.pd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64661" y="5728941"/>
            <a:ext cx="185310" cy="1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8" name="Picture 126" descr="latex-image-1.pd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4661" y="5941274"/>
            <a:ext cx="185310" cy="12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9" name="Picture 127" descr="latex-image-1.pdf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64661" y="6159472"/>
            <a:ext cx="185310" cy="12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0" name="Picture 129" descr="latex-image-1.pdf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59467" y="5284920"/>
            <a:ext cx="166006" cy="12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1" name="Picture 131" descr="latex-image-1.pdf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459467" y="5077279"/>
            <a:ext cx="159573" cy="12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" name="Picture 132" descr="latex-image-1.pdf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459467" y="5492560"/>
            <a:ext cx="166006" cy="12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" name="Picture 133" descr="latex-image-1.pdf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459467" y="5700200"/>
            <a:ext cx="172441" cy="12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4" name="Picture 134" descr="latex-image-1.pd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459467" y="5907840"/>
            <a:ext cx="166006" cy="12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" name="Picture 135" descr="latex-image-1.pd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459467" y="6115481"/>
            <a:ext cx="166006" cy="12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" name="Picture 171" descr="latex-image-1.pdf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186794" y="5265563"/>
            <a:ext cx="153139" cy="17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" name="Picture 172" descr="latex-image-1.pdf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186794" y="5473204"/>
            <a:ext cx="159573" cy="17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8" name="Picture 173" descr="latex-image-1.pdf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186794" y="5680844"/>
            <a:ext cx="159573" cy="17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9" name="Picture 174" descr="latex-image-1.pdf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186794" y="5888484"/>
            <a:ext cx="166007" cy="17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" name="Picture 175" descr="latex-image-1.pdf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5181600" y="5273189"/>
            <a:ext cx="159573" cy="17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" name="Picture 176" descr="latex-image-1.pdf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5181600" y="5500772"/>
            <a:ext cx="159573" cy="17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2" name="Picture 177" descr="latex-image-1.pdf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5181600" y="5727181"/>
            <a:ext cx="166007" cy="17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3" name="Picture 179" descr="latex-image-1.pdf"/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5181600" y="5954765"/>
            <a:ext cx="159573" cy="17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4" name="Group 182"/>
          <p:cNvGrpSpPr>
            <a:grpSpLocks/>
          </p:cNvGrpSpPr>
          <p:nvPr/>
        </p:nvGrpSpPr>
        <p:grpSpPr bwMode="auto">
          <a:xfrm>
            <a:off x="2404276" y="5335950"/>
            <a:ext cx="135121" cy="676884"/>
            <a:chOff x="2197100" y="762000"/>
            <a:chExt cx="166688" cy="915987"/>
          </a:xfrm>
        </p:grpSpPr>
        <p:cxnSp>
          <p:nvCxnSpPr>
            <p:cNvPr id="245" name="Straight Connector 244"/>
            <p:cNvCxnSpPr/>
            <p:nvPr/>
          </p:nvCxnSpPr>
          <p:spPr>
            <a:xfrm>
              <a:off x="2197100" y="762000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197100" y="1066800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197100" y="1371599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2197100" y="1676399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190"/>
          <p:cNvGrpSpPr>
            <a:grpSpLocks/>
          </p:cNvGrpSpPr>
          <p:nvPr/>
        </p:nvGrpSpPr>
        <p:grpSpPr bwMode="auto">
          <a:xfrm>
            <a:off x="5387500" y="5347094"/>
            <a:ext cx="135122" cy="676884"/>
            <a:chOff x="2197100" y="762000"/>
            <a:chExt cx="166688" cy="915987"/>
          </a:xfrm>
        </p:grpSpPr>
        <p:cxnSp>
          <p:nvCxnSpPr>
            <p:cNvPr id="250" name="Straight Connector 249"/>
            <p:cNvCxnSpPr/>
            <p:nvPr/>
          </p:nvCxnSpPr>
          <p:spPr>
            <a:xfrm>
              <a:off x="2197100" y="762000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2197100" y="1066800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197100" y="1371599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197100" y="1676399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18"/>
          <p:cNvGrpSpPr>
            <a:grpSpLocks/>
          </p:cNvGrpSpPr>
          <p:nvPr/>
        </p:nvGrpSpPr>
        <p:grpSpPr bwMode="auto">
          <a:xfrm>
            <a:off x="6265149" y="5144147"/>
            <a:ext cx="135122" cy="1082779"/>
            <a:chOff x="3260725" y="650875"/>
            <a:chExt cx="166688" cy="1465263"/>
          </a:xfrm>
        </p:grpSpPr>
        <p:cxnSp>
          <p:nvCxnSpPr>
            <p:cNvPr id="255" name="Straight Connector 254"/>
            <p:cNvCxnSpPr/>
            <p:nvPr/>
          </p:nvCxnSpPr>
          <p:spPr>
            <a:xfrm>
              <a:off x="3260725" y="650875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3260725" y="942975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260725" y="1236662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260725" y="1528763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260725" y="1822451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260725" y="2114551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Slide Number Placeholder 3"/>
          <p:cNvSpPr txBox="1">
            <a:spLocks noChangeAspect="1"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752600" y="3124200"/>
            <a:ext cx="5298358" cy="1060053"/>
            <a:chOff x="225899" y="4678680"/>
            <a:chExt cx="6113278" cy="1280160"/>
          </a:xfrm>
        </p:grpSpPr>
        <p:sp>
          <p:nvSpPr>
            <p:cNvPr id="96" name="Rectangle 95"/>
            <p:cNvSpPr/>
            <p:nvPr/>
          </p:nvSpPr>
          <p:spPr bwMode="auto">
            <a:xfrm>
              <a:off x="225899" y="5439164"/>
              <a:ext cx="756460" cy="260583"/>
            </a:xfrm>
            <a:prstGeom prst="rect">
              <a:avLst/>
            </a:prstGeom>
            <a:solidFill>
              <a:srgbClr val="E9D69C">
                <a:alpha val="9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25899" y="5177093"/>
              <a:ext cx="756460" cy="262071"/>
            </a:xfrm>
            <a:prstGeom prst="rect">
              <a:avLst/>
            </a:prstGeom>
            <a:solidFill>
              <a:srgbClr val="8EBCC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25899" y="5696769"/>
              <a:ext cx="756460" cy="262071"/>
            </a:xfrm>
            <a:prstGeom prst="rect">
              <a:avLst/>
            </a:prstGeom>
            <a:solidFill>
              <a:srgbClr val="F5F4F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133" descr="latex-image-1.pdf"/>
            <p:cNvPicPr>
              <a:picLocks noChangeAspect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504221" y="5233676"/>
              <a:ext cx="198391" cy="148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0" name="Picture 157" descr="latex-image-1.pdf"/>
            <p:cNvPicPr>
              <a:picLocks noChangeAspect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511356" y="5488303"/>
              <a:ext cx="184120" cy="1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" name="Picture 163" descr="latex-image-1.pdf"/>
            <p:cNvPicPr>
              <a:picLocks noChangeAspect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>
              <a:off x="257300" y="5732506"/>
              <a:ext cx="693660" cy="190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Rectangle 101"/>
            <p:cNvSpPr/>
            <p:nvPr/>
          </p:nvSpPr>
          <p:spPr bwMode="auto">
            <a:xfrm>
              <a:off x="1264962" y="5439164"/>
              <a:ext cx="756460" cy="260583"/>
            </a:xfrm>
            <a:prstGeom prst="rect">
              <a:avLst/>
            </a:prstGeom>
            <a:solidFill>
              <a:srgbClr val="E9D69C">
                <a:alpha val="9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264962" y="5177093"/>
              <a:ext cx="756460" cy="262071"/>
            </a:xfrm>
            <a:prstGeom prst="rect">
              <a:avLst/>
            </a:prstGeom>
            <a:solidFill>
              <a:srgbClr val="8EBCC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264962" y="5696769"/>
              <a:ext cx="756460" cy="262071"/>
            </a:xfrm>
            <a:prstGeom prst="rect">
              <a:avLst/>
            </a:prstGeom>
            <a:solidFill>
              <a:srgbClr val="F5F4F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2302596" y="5439164"/>
              <a:ext cx="756460" cy="260583"/>
            </a:xfrm>
            <a:prstGeom prst="rect">
              <a:avLst/>
            </a:prstGeom>
            <a:solidFill>
              <a:srgbClr val="E9D69C">
                <a:alpha val="9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302596" y="5177093"/>
              <a:ext cx="756460" cy="262071"/>
            </a:xfrm>
            <a:prstGeom prst="rect">
              <a:avLst/>
            </a:prstGeom>
            <a:solidFill>
              <a:srgbClr val="8EBCC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302596" y="5696769"/>
              <a:ext cx="756460" cy="262071"/>
            </a:xfrm>
            <a:prstGeom prst="rect">
              <a:avLst/>
            </a:prstGeom>
            <a:solidFill>
              <a:srgbClr val="F5F4F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3352800" y="5439164"/>
              <a:ext cx="756460" cy="260583"/>
            </a:xfrm>
            <a:prstGeom prst="rect">
              <a:avLst/>
            </a:prstGeom>
            <a:solidFill>
              <a:srgbClr val="E9D69C">
                <a:alpha val="9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3352800" y="5177093"/>
              <a:ext cx="756460" cy="262071"/>
            </a:xfrm>
            <a:prstGeom prst="rect">
              <a:avLst/>
            </a:prstGeom>
            <a:solidFill>
              <a:srgbClr val="8EBCC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3352800" y="5696769"/>
              <a:ext cx="756460" cy="262071"/>
            </a:xfrm>
            <a:prstGeom prst="rect">
              <a:avLst/>
            </a:prstGeom>
            <a:solidFill>
              <a:srgbClr val="F5F4F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4390433" y="5439164"/>
              <a:ext cx="756460" cy="260583"/>
            </a:xfrm>
            <a:prstGeom prst="rect">
              <a:avLst/>
            </a:prstGeom>
            <a:solidFill>
              <a:srgbClr val="E9D69C">
                <a:alpha val="9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4390433" y="5177093"/>
              <a:ext cx="756460" cy="262071"/>
            </a:xfrm>
            <a:prstGeom prst="rect">
              <a:avLst/>
            </a:prstGeom>
            <a:solidFill>
              <a:srgbClr val="8EBCC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390433" y="5696769"/>
              <a:ext cx="756460" cy="262071"/>
            </a:xfrm>
            <a:prstGeom prst="rect">
              <a:avLst/>
            </a:prstGeom>
            <a:solidFill>
              <a:srgbClr val="F5F4F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429496" y="5439164"/>
              <a:ext cx="756460" cy="260583"/>
            </a:xfrm>
            <a:prstGeom prst="rect">
              <a:avLst/>
            </a:prstGeom>
            <a:solidFill>
              <a:srgbClr val="E9D69C">
                <a:alpha val="9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429496" y="5177093"/>
              <a:ext cx="756460" cy="262071"/>
            </a:xfrm>
            <a:prstGeom prst="rect">
              <a:avLst/>
            </a:prstGeom>
            <a:solidFill>
              <a:srgbClr val="8EBCC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5429496" y="5696769"/>
              <a:ext cx="756460" cy="262071"/>
            </a:xfrm>
            <a:prstGeom prst="rect">
              <a:avLst/>
            </a:prstGeom>
            <a:solidFill>
              <a:srgbClr val="F5F4F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7" name="Picture 221" descr="latex-image-1.pdf"/>
            <p:cNvPicPr>
              <a:picLocks noChangeAspect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1540427" y="5233676"/>
              <a:ext cx="204101" cy="148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" name="Picture 222" descr="latex-image-1.pdf"/>
            <p:cNvPicPr>
              <a:picLocks noChangeAspect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2578062" y="5230698"/>
              <a:ext cx="205529" cy="154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9" name="Picture 224" descr="latex-image-1.pdf"/>
            <p:cNvPicPr>
              <a:picLocks noChangeAspect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3628264" y="5233676"/>
              <a:ext cx="205529" cy="148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" name="Picture 225" descr="latex-image-1.pdf"/>
            <p:cNvPicPr>
              <a:picLocks noChangeAspect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4665899" y="5230698"/>
              <a:ext cx="205529" cy="154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1" name="Picture 226" descr="latex-image-1.pdf"/>
            <p:cNvPicPr>
              <a:picLocks noChangeAspect="1"/>
            </p:cNvPicPr>
            <p:nvPr/>
          </p:nvPicPr>
          <p:blipFill>
            <a:blip r:embed="rId30"/>
            <a:srcRect/>
            <a:stretch>
              <a:fillRect/>
            </a:stretch>
          </p:blipFill>
          <p:spPr bwMode="auto">
            <a:xfrm>
              <a:off x="5704962" y="5230698"/>
              <a:ext cx="205529" cy="154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" name="Picture 227" descr="latex-image-1.pdf"/>
            <p:cNvPicPr>
              <a:picLocks noChangeAspect="1"/>
            </p:cNvPicPr>
            <p:nvPr/>
          </p:nvPicPr>
          <p:blipFill>
            <a:blip r:embed="rId31"/>
            <a:srcRect/>
            <a:stretch>
              <a:fillRect/>
            </a:stretch>
          </p:blipFill>
          <p:spPr bwMode="auto">
            <a:xfrm>
              <a:off x="5722010" y="5488303"/>
              <a:ext cx="176983" cy="1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" name="Picture 229" descr="latex-image-1.pdf"/>
            <p:cNvPicPr>
              <a:picLocks noChangeAspect="1"/>
            </p:cNvPicPr>
            <p:nvPr/>
          </p:nvPicPr>
          <p:blipFill>
            <a:blip r:embed="rId32"/>
            <a:srcRect/>
            <a:stretch>
              <a:fillRect/>
            </a:stretch>
          </p:blipFill>
          <p:spPr bwMode="auto">
            <a:xfrm>
              <a:off x="1550418" y="5488303"/>
              <a:ext cx="184120" cy="1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" name="Picture 230" descr="latex-image-1.pdf"/>
            <p:cNvPicPr>
              <a:picLocks noChangeAspect="1"/>
            </p:cNvPicPr>
            <p:nvPr/>
          </p:nvPicPr>
          <p:blipFill>
            <a:blip r:embed="rId33"/>
            <a:srcRect/>
            <a:stretch>
              <a:fillRect/>
            </a:stretch>
          </p:blipFill>
          <p:spPr bwMode="auto">
            <a:xfrm>
              <a:off x="2590800" y="5488303"/>
              <a:ext cx="191256" cy="1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5" name="Picture 231" descr="latex-image-1.pdf"/>
            <p:cNvPicPr>
              <a:picLocks noChangeAspect="1"/>
            </p:cNvPicPr>
            <p:nvPr/>
          </p:nvPicPr>
          <p:blipFill>
            <a:blip r:embed="rId34"/>
            <a:srcRect/>
            <a:stretch>
              <a:fillRect/>
            </a:stretch>
          </p:blipFill>
          <p:spPr bwMode="auto">
            <a:xfrm>
              <a:off x="3638256" y="5488303"/>
              <a:ext cx="184118" cy="1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6" name="Picture 232" descr="latex-image-1.pdf"/>
            <p:cNvPicPr>
              <a:picLocks noChangeAspect="1"/>
            </p:cNvPicPr>
            <p:nvPr/>
          </p:nvPicPr>
          <p:blipFill>
            <a:blip r:embed="rId35"/>
            <a:srcRect/>
            <a:stretch>
              <a:fillRect/>
            </a:stretch>
          </p:blipFill>
          <p:spPr bwMode="auto">
            <a:xfrm>
              <a:off x="4677318" y="5488303"/>
              <a:ext cx="184118" cy="1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7" name="Picture 233" descr="latex-image-1.pdf"/>
            <p:cNvPicPr>
              <a:picLocks noChangeAspect="1"/>
            </p:cNvPicPr>
            <p:nvPr/>
          </p:nvPicPr>
          <p:blipFill>
            <a:blip r:embed="rId36"/>
            <a:srcRect/>
            <a:stretch>
              <a:fillRect/>
            </a:stretch>
          </p:blipFill>
          <p:spPr bwMode="auto">
            <a:xfrm>
              <a:off x="4419600" y="5732506"/>
              <a:ext cx="686523" cy="190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8" name="Picture 234" descr="latex-image-1.pdf"/>
            <p:cNvPicPr>
              <a:picLocks noChangeAspect="1"/>
            </p:cNvPicPr>
            <p:nvPr/>
          </p:nvPicPr>
          <p:blipFill>
            <a:blip r:embed="rId37"/>
            <a:srcRect/>
            <a:stretch>
              <a:fillRect/>
            </a:stretch>
          </p:blipFill>
          <p:spPr bwMode="auto">
            <a:xfrm>
              <a:off x="5410200" y="5732506"/>
              <a:ext cx="693660" cy="190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9" name="Picture 236" descr="latex-image-1.pdf"/>
            <p:cNvPicPr>
              <a:picLocks noChangeAspect="1"/>
            </p:cNvPicPr>
            <p:nvPr/>
          </p:nvPicPr>
          <p:blipFill>
            <a:blip r:embed="rId38"/>
            <a:srcRect/>
            <a:stretch>
              <a:fillRect/>
            </a:stretch>
          </p:blipFill>
          <p:spPr bwMode="auto">
            <a:xfrm>
              <a:off x="1295400" y="5732506"/>
              <a:ext cx="693660" cy="190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0" name="Picture 237" descr="latex-image-1.pdf"/>
            <p:cNvPicPr>
              <a:picLocks noChangeAspect="1"/>
            </p:cNvPicPr>
            <p:nvPr/>
          </p:nvPicPr>
          <p:blipFill>
            <a:blip r:embed="rId39"/>
            <a:srcRect/>
            <a:stretch>
              <a:fillRect/>
            </a:stretch>
          </p:blipFill>
          <p:spPr bwMode="auto">
            <a:xfrm>
              <a:off x="2354340" y="5732506"/>
              <a:ext cx="693660" cy="190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1" name="Picture 238" descr="latex-image-1.pdf"/>
            <p:cNvPicPr>
              <a:picLocks noChangeAspect="1"/>
            </p:cNvPicPr>
            <p:nvPr/>
          </p:nvPicPr>
          <p:blipFill>
            <a:blip r:embed="rId40"/>
            <a:srcRect/>
            <a:stretch>
              <a:fillRect/>
            </a:stretch>
          </p:blipFill>
          <p:spPr bwMode="auto">
            <a:xfrm>
              <a:off x="3384199" y="5732506"/>
              <a:ext cx="693660" cy="190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2" name="TextBox 131"/>
            <p:cNvSpPr txBox="1"/>
            <p:nvPr/>
          </p:nvSpPr>
          <p:spPr>
            <a:xfrm>
              <a:off x="290047" y="4678680"/>
              <a:ext cx="815096" cy="387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node1</a:t>
              </a:r>
              <a:endParaRPr lang="en-US" sz="12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356848" y="4678680"/>
              <a:ext cx="815096" cy="387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node2</a:t>
              </a:r>
              <a:endParaRPr lang="en-US" sz="12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385304" y="4678680"/>
              <a:ext cx="815096" cy="387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node3</a:t>
              </a:r>
              <a:endParaRPr lang="en-US" sz="12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429000" y="4678680"/>
              <a:ext cx="815096" cy="387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node4</a:t>
              </a:r>
              <a:endParaRPr lang="en-US" sz="12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495801" y="4678680"/>
              <a:ext cx="814920" cy="387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node5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524257" y="4678680"/>
              <a:ext cx="814920" cy="387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node6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8A7FA"/>
                </a:solidFill>
              </a:rPr>
              <a:t>SRC Specs</a:t>
            </a:r>
            <a:endParaRPr lang="en-US" dirty="0">
              <a:solidFill>
                <a:srgbClr val="48A7FA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35022" y="3388561"/>
            <a:ext cx="7794580" cy="357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2570" y="4250731"/>
            <a:ext cx="7785111" cy="789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2376" y="5130269"/>
            <a:ext cx="7735305" cy="45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5022" y="5927204"/>
            <a:ext cx="7769676" cy="140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5022" y="2453065"/>
            <a:ext cx="7819483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206126" y="3990901"/>
            <a:ext cx="389751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264350" y="3984670"/>
            <a:ext cx="3869631" cy="1543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375" y="2751916"/>
            <a:ext cx="1357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Storage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22959" y="3526922"/>
            <a:ext cx="16216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Repair Communication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25552" y="4535542"/>
            <a:ext cx="1357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25552" y="5270217"/>
            <a:ext cx="13572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Nodes used in repair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832442" y="1916668"/>
            <a:ext cx="164934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(10,8,2)-SRC</a:t>
            </a:r>
            <a:endParaRPr lang="en-US" sz="2300" dirty="0"/>
          </a:p>
        </p:txBody>
      </p:sp>
      <p:sp>
        <p:nvSpPr>
          <p:cNvPr id="41" name="TextBox 40"/>
          <p:cNvSpPr txBox="1"/>
          <p:nvPr/>
        </p:nvSpPr>
        <p:spPr>
          <a:xfrm>
            <a:off x="5410200" y="1905000"/>
            <a:ext cx="31961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(10,8)-MDS (BW optimal)</a:t>
            </a:r>
            <a:endParaRPr lang="en-US" sz="2300" dirty="0"/>
          </a:p>
        </p:txBody>
      </p: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649" y="2514600"/>
            <a:ext cx="264160" cy="680720"/>
          </a:xfrm>
          <a:prstGeom prst="rect">
            <a:avLst/>
          </a:prstGeom>
        </p:spPr>
      </p:pic>
      <p:pic>
        <p:nvPicPr>
          <p:cNvPr id="46" name="Picture 45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5" y="3510280"/>
            <a:ext cx="447040" cy="680720"/>
          </a:xfrm>
          <a:prstGeom prst="rect">
            <a:avLst/>
          </a:prstGeom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510280"/>
            <a:ext cx="497840" cy="680720"/>
          </a:xfrm>
          <a:prstGeom prst="rect">
            <a:avLst/>
          </a:prstGeom>
        </p:spPr>
      </p:pic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875" y="4343400"/>
            <a:ext cx="599440" cy="680720"/>
          </a:xfrm>
          <a:prstGeom prst="rect">
            <a:avLst/>
          </a:prstGeom>
        </p:spPr>
      </p:pic>
      <p:pic>
        <p:nvPicPr>
          <p:cNvPr id="52" name="Picture 51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649" y="4581996"/>
            <a:ext cx="386080" cy="23368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0875" y="5416843"/>
            <a:ext cx="142240" cy="23368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7649" y="5416843"/>
            <a:ext cx="132080" cy="23368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0875" y="2590800"/>
            <a:ext cx="497840" cy="680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8A7FA"/>
                </a:solidFill>
              </a:rPr>
              <a:t>SRC Specs</a:t>
            </a:r>
            <a:endParaRPr lang="en-US" dirty="0">
              <a:solidFill>
                <a:srgbClr val="48A7FA"/>
              </a:solidFill>
            </a:endParaRPr>
          </a:p>
        </p:txBody>
      </p:sp>
      <p:grpSp>
        <p:nvGrpSpPr>
          <p:cNvPr id="3" name="Group 13"/>
          <p:cNvGrpSpPr/>
          <p:nvPr/>
        </p:nvGrpSpPr>
        <p:grpSpPr>
          <a:xfrm>
            <a:off x="5721819" y="2571868"/>
            <a:ext cx="2323950" cy="3151541"/>
            <a:chOff x="4650999" y="1887002"/>
            <a:chExt cx="2323950" cy="3151541"/>
          </a:xfrm>
        </p:grpSpPr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7089" y="1887002"/>
              <a:ext cx="1551066" cy="660966"/>
            </a:xfrm>
            <a:prstGeom prst="rect">
              <a:avLst/>
            </a:prstGeom>
          </p:spPr>
        </p:pic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0999" y="2776818"/>
              <a:ext cx="2323950" cy="655249"/>
            </a:xfrm>
            <a:prstGeom prst="rect">
              <a:avLst/>
            </a:prstGeom>
          </p:spPr>
        </p:pic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3585" y="3636015"/>
              <a:ext cx="177596" cy="605441"/>
            </a:xfrm>
            <a:prstGeom prst="rect">
              <a:avLst/>
            </a:prstGeom>
          </p:spPr>
        </p:pic>
        <p:pic>
          <p:nvPicPr>
            <p:cNvPr id="12" name="Picture 11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59566" y="4812192"/>
              <a:ext cx="1279754" cy="226351"/>
            </a:xfrm>
            <a:prstGeom prst="rect">
              <a:avLst/>
            </a:prstGeom>
          </p:spPr>
        </p:pic>
      </p:grpSp>
      <p:grpSp>
        <p:nvGrpSpPr>
          <p:cNvPr id="11" name="Group 14"/>
          <p:cNvGrpSpPr/>
          <p:nvPr/>
        </p:nvGrpSpPr>
        <p:grpSpPr>
          <a:xfrm>
            <a:off x="2355467" y="2586998"/>
            <a:ext cx="2557163" cy="3215684"/>
            <a:chOff x="1458966" y="1902133"/>
            <a:chExt cx="2557163" cy="3215684"/>
          </a:xfrm>
        </p:grpSpPr>
        <p:pic>
          <p:nvPicPr>
            <p:cNvPr id="5" name="Picture 4" descr="latex-image-1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0955" y="1902133"/>
              <a:ext cx="2486141" cy="712810"/>
            </a:xfrm>
            <a:prstGeom prst="rect">
              <a:avLst/>
            </a:prstGeom>
          </p:spPr>
        </p:pic>
        <p:pic>
          <p:nvPicPr>
            <p:cNvPr id="6" name="Picture 5" descr="latex-image-1.pd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58966" y="2876437"/>
              <a:ext cx="2557163" cy="635057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79102" y="3710730"/>
              <a:ext cx="1024530" cy="600082"/>
            </a:xfrm>
            <a:prstGeom prst="rect">
              <a:avLst/>
            </a:prstGeom>
          </p:spPr>
        </p:pic>
        <p:pic>
          <p:nvPicPr>
            <p:cNvPr id="13" name="Picture 12" descr="latex-image-1.pdf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79712" y="4794062"/>
              <a:ext cx="809388" cy="323755"/>
            </a:xfrm>
            <a:prstGeom prst="rect">
              <a:avLst/>
            </a:prstGeom>
          </p:spPr>
        </p:pic>
      </p:grpSp>
      <p:cxnSp>
        <p:nvCxnSpPr>
          <p:cNvPr id="17" name="Straight Connector 16"/>
          <p:cNvCxnSpPr/>
          <p:nvPr/>
        </p:nvCxnSpPr>
        <p:spPr>
          <a:xfrm flipV="1">
            <a:off x="635022" y="3388561"/>
            <a:ext cx="7794580" cy="357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2570" y="4250731"/>
            <a:ext cx="7785111" cy="789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2376" y="5130269"/>
            <a:ext cx="7735305" cy="45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5022" y="5927204"/>
            <a:ext cx="7769676" cy="140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5022" y="2453065"/>
            <a:ext cx="7819483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206126" y="3990901"/>
            <a:ext cx="389751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264350" y="3984670"/>
            <a:ext cx="3869631" cy="1543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375" y="2751916"/>
            <a:ext cx="1357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Storage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22959" y="3526922"/>
            <a:ext cx="16216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Repair Communication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25552" y="4535542"/>
            <a:ext cx="1357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25552" y="5270217"/>
            <a:ext cx="13572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Nodes used in repair</a:t>
            </a:r>
            <a:endParaRPr lang="en-US" sz="1600" dirty="0"/>
          </a:p>
        </p:txBody>
      </p:sp>
      <p:pic>
        <p:nvPicPr>
          <p:cNvPr id="28" name="Picture 27" descr="latex-image-1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2061" y="6199083"/>
            <a:ext cx="3438663" cy="37866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947095" y="2515326"/>
            <a:ext cx="1133078" cy="8218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36"/>
          <p:cNvGrpSpPr/>
          <p:nvPr/>
        </p:nvGrpSpPr>
        <p:grpSpPr>
          <a:xfrm>
            <a:off x="3937626" y="3464661"/>
            <a:ext cx="1133078" cy="719248"/>
            <a:chOff x="3937626" y="3464661"/>
            <a:chExt cx="1133078" cy="719248"/>
          </a:xfrm>
        </p:grpSpPr>
        <p:sp>
          <p:nvSpPr>
            <p:cNvPr id="34" name="Rectangle 33"/>
            <p:cNvSpPr/>
            <p:nvPr/>
          </p:nvSpPr>
          <p:spPr>
            <a:xfrm>
              <a:off x="3937626" y="3464661"/>
              <a:ext cx="1133078" cy="7192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latex-image-1.pdf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27889" y="3664034"/>
              <a:ext cx="788328" cy="382902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2253704" y="4336309"/>
            <a:ext cx="871598" cy="6818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45"/>
          <p:cNvGrpSpPr/>
          <p:nvPr/>
        </p:nvGrpSpPr>
        <p:grpSpPr>
          <a:xfrm>
            <a:off x="7299507" y="3467636"/>
            <a:ext cx="1055386" cy="681892"/>
            <a:chOff x="351623" y="6007866"/>
            <a:chExt cx="1055386" cy="681892"/>
          </a:xfrm>
        </p:grpSpPr>
        <p:sp>
          <p:nvSpPr>
            <p:cNvPr id="45" name="Rectangle 44"/>
            <p:cNvSpPr/>
            <p:nvPr/>
          </p:nvSpPr>
          <p:spPr>
            <a:xfrm>
              <a:off x="351623" y="6007866"/>
              <a:ext cx="1055386" cy="68189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 descr="latex-image-1.pdf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393" y="6238506"/>
              <a:ext cx="877014" cy="256687"/>
            </a:xfrm>
            <a:prstGeom prst="rect">
              <a:avLst/>
            </a:prstGeom>
          </p:spPr>
        </p:pic>
      </p:grpSp>
      <p:sp>
        <p:nvSpPr>
          <p:cNvPr id="47" name="Rectangle 46"/>
          <p:cNvSpPr/>
          <p:nvPr/>
        </p:nvSpPr>
        <p:spPr>
          <a:xfrm>
            <a:off x="6527519" y="5198479"/>
            <a:ext cx="871598" cy="6818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2200" y="5486400"/>
            <a:ext cx="982345" cy="3238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62200" y="5486400"/>
            <a:ext cx="1496822" cy="3162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9" name="TextBox 38"/>
          <p:cNvSpPr txBox="1"/>
          <p:nvPr/>
        </p:nvSpPr>
        <p:spPr>
          <a:xfrm>
            <a:off x="2832442" y="1916668"/>
            <a:ext cx="143475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(</a:t>
            </a:r>
            <a:r>
              <a:rPr lang="en-US" sz="2300" dirty="0" err="1" smtClean="0"/>
              <a:t>n,k,f</a:t>
            </a:r>
            <a:r>
              <a:rPr lang="en-US" sz="2300" dirty="0" smtClean="0"/>
              <a:t>)-SRC</a:t>
            </a:r>
            <a:endParaRPr lang="en-US" sz="2300" dirty="0"/>
          </a:p>
        </p:txBody>
      </p:sp>
      <p:sp>
        <p:nvSpPr>
          <p:cNvPr id="41" name="TextBox 40"/>
          <p:cNvSpPr txBox="1"/>
          <p:nvPr/>
        </p:nvSpPr>
        <p:spPr>
          <a:xfrm>
            <a:off x="5410200" y="1905000"/>
            <a:ext cx="303669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(</a:t>
            </a:r>
            <a:r>
              <a:rPr lang="en-US" sz="2300" dirty="0" err="1" smtClean="0"/>
              <a:t>n,k</a:t>
            </a:r>
            <a:r>
              <a:rPr lang="en-US" sz="2300" dirty="0" smtClean="0"/>
              <a:t>)-MDS (BW optimal)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92811"/>
            <a:ext cx="6553200" cy="636189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rgbClr val="48A7FA"/>
                </a:solidFill>
              </a:rPr>
              <a:t>Performance on HADOOP</a:t>
            </a:r>
          </a:p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8A7FA"/>
                </a:solidFill>
              </a:rPr>
              <a:t>Simulations</a:t>
            </a:r>
            <a:endParaRPr lang="en-US" dirty="0">
              <a:solidFill>
                <a:srgbClr val="48A7F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 smtClean="0"/>
              <a:t>16 machine on MSR-HADOOP Simulator. RS </a:t>
            </a:r>
            <a:r>
              <a:rPr lang="en-US" sz="2300" dirty="0" err="1" smtClean="0"/>
              <a:t>vs</a:t>
            </a:r>
            <a:r>
              <a:rPr lang="en-US" sz="2300" dirty="0" smtClean="0"/>
              <a:t> Replication </a:t>
            </a:r>
            <a:r>
              <a:rPr lang="en-US" sz="2300" dirty="0" err="1" smtClean="0"/>
              <a:t>vs</a:t>
            </a:r>
            <a:r>
              <a:rPr lang="en-US" sz="2300" dirty="0" smtClean="0"/>
              <a:t> SRC </a:t>
            </a:r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				SRC = a graceful mix of RS and Replication</a:t>
            </a:r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pPr>
              <a:buNone/>
            </a:pPr>
            <a:endParaRPr lang="en-US" sz="2300" dirty="0" smtClean="0"/>
          </a:p>
        </p:txBody>
      </p:sp>
      <p:sp>
        <p:nvSpPr>
          <p:cNvPr id="25" name="Slide Number Placeholder 3"/>
          <p:cNvSpPr txBox="1">
            <a:spLocks noChangeAspect="1"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" name="Picture 25" descr="repair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514600"/>
            <a:ext cx="4357261" cy="2583180"/>
          </a:xfrm>
          <a:prstGeom prst="rect">
            <a:avLst/>
          </a:prstGeom>
        </p:spPr>
      </p:pic>
      <p:pic>
        <p:nvPicPr>
          <p:cNvPr id="27" name="Picture 26" descr="cost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339" y="2514600"/>
            <a:ext cx="4357261" cy="2583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"/>
          <p:cNvSpPr txBox="1">
            <a:spLocks/>
          </p:cNvSpPr>
          <p:nvPr/>
        </p:nvSpPr>
        <p:spPr>
          <a:xfrm>
            <a:off x="562708" y="1417639"/>
            <a:ext cx="8581292" cy="1020762"/>
          </a:xfrm>
          <a:prstGeom prst="rect">
            <a:avLst/>
          </a:prstGeom>
        </p:spPr>
        <p:txBody>
          <a:bodyPr vert="horz"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have introduce a family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low-locality, high-rate, simple codes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1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100" dirty="0" smtClean="0"/>
              <a:t>Repairs based on simple and Local XOR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100" dirty="0" err="1" smtClean="0"/>
              <a:t>SRCs</a:t>
            </a:r>
            <a:r>
              <a:rPr lang="en-US" sz="2100" dirty="0" smtClean="0"/>
              <a:t> combine the merits of replication and MDS codes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Problems: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100" baseline="0" dirty="0" smtClean="0"/>
              <a:t>	1)</a:t>
            </a:r>
            <a:r>
              <a:rPr lang="en-US" sz="2100" dirty="0" smtClean="0"/>
              <a:t> Combinatorial View of </a:t>
            </a:r>
            <a:r>
              <a:rPr lang="en-US" sz="2100" dirty="0" err="1" smtClean="0"/>
              <a:t>SRCs</a:t>
            </a:r>
            <a:r>
              <a:rPr lang="en-US" sz="2100" dirty="0" smtClean="0"/>
              <a:t> based on expanders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2)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Optimal Disk Accesses Tradeoff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3) Connections to Locally Decodable Codes</a:t>
            </a:r>
            <a:r>
              <a:rPr lang="en-US" sz="2100" dirty="0" smtClean="0"/>
              <a:t/>
            </a:r>
            <a:br>
              <a:rPr lang="en-US" sz="2100" dirty="0" smtClean="0"/>
            </a:br>
            <a:endParaRPr lang="en-US" sz="21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Conclusions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88" name="Slide Number Placeholder 3"/>
          <p:cNvSpPr txBox="1">
            <a:spLocks noChangeAspect="1"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5700" y="3110906"/>
            <a:ext cx="1752600" cy="636189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>
                <a:solidFill>
                  <a:srgbClr val="48A7FA"/>
                </a:solidFill>
              </a:rPr>
              <a:t>the end</a:t>
            </a:r>
          </a:p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300" y="1676400"/>
            <a:ext cx="8915400" cy="5181600"/>
          </a:xfrm>
        </p:spPr>
        <p:txBody>
          <a:bodyPr/>
          <a:lstStyle/>
          <a:p>
            <a:r>
              <a:rPr lang="en-US" sz="2100" dirty="0" smtClean="0">
                <a:latin typeface="Calibri" charset="0"/>
              </a:rPr>
              <a:t>Storing information using Erasure Codes</a:t>
            </a:r>
          </a:p>
          <a:p>
            <a:endParaRPr lang="en-US" sz="2100" dirty="0" smtClean="0">
              <a:latin typeface="Calibri" charset="0"/>
            </a:endParaRPr>
          </a:p>
          <a:p>
            <a:r>
              <a:rPr lang="en-US" sz="2100" dirty="0" smtClean="0">
                <a:latin typeface="Calibri" charset="0"/>
              </a:rPr>
              <a:t>The Repair problem</a:t>
            </a:r>
          </a:p>
          <a:p>
            <a:pPr>
              <a:buNone/>
            </a:pPr>
            <a:endParaRPr lang="en-US" sz="2100" b="1" dirty="0" smtClean="0">
              <a:solidFill>
                <a:srgbClr val="2DAAF4"/>
              </a:solidFill>
              <a:latin typeface="Calibri" charset="0"/>
            </a:endParaRPr>
          </a:p>
          <a:p>
            <a:r>
              <a:rPr lang="en-US" sz="2100" dirty="0" smtClean="0">
                <a:latin typeface="Calibri" charset="0"/>
              </a:rPr>
              <a:t>Disk Accesses during Repair?</a:t>
            </a:r>
          </a:p>
          <a:p>
            <a:endParaRPr lang="en-US" sz="2100" dirty="0" smtClean="0">
              <a:latin typeface="Calibri" charset="0"/>
            </a:endParaRPr>
          </a:p>
          <a:p>
            <a:r>
              <a:rPr lang="en-US" sz="2100" dirty="0" smtClean="0">
                <a:latin typeface="Calibri" charset="0"/>
              </a:rPr>
              <a:t>Simple Regenerating Codes:</a:t>
            </a:r>
          </a:p>
          <a:p>
            <a:pPr>
              <a:buNone/>
            </a:pPr>
            <a:r>
              <a:rPr lang="en-US" sz="2100" dirty="0" smtClean="0">
                <a:latin typeface="Calibri" charset="0"/>
              </a:rPr>
              <a:t>				</a:t>
            </a:r>
            <a:r>
              <a:rPr lang="en-US" sz="2100" b="1" dirty="0" smtClean="0">
                <a:latin typeface="Calibri" charset="0"/>
              </a:rPr>
              <a:t>A new family of high-rate low-disk access codes</a:t>
            </a:r>
          </a:p>
          <a:p>
            <a:pPr>
              <a:buNone/>
            </a:pPr>
            <a:endParaRPr lang="en-US" sz="2100" dirty="0" smtClean="0">
              <a:latin typeface="Calibri" charset="0"/>
            </a:endParaRPr>
          </a:p>
          <a:p>
            <a:r>
              <a:rPr lang="en-US" sz="2100" dirty="0" smtClean="0">
                <a:latin typeface="Calibri" charset="0"/>
              </a:rPr>
              <a:t>Performance on simulated </a:t>
            </a:r>
            <a:r>
              <a:rPr lang="en-US" sz="2100" dirty="0" err="1" smtClean="0">
                <a:latin typeface="Calibri" charset="0"/>
              </a:rPr>
              <a:t>Hadoop</a:t>
            </a:r>
            <a:endParaRPr lang="en-US" sz="2100" dirty="0" smtClean="0">
              <a:latin typeface="Calibri" charset="0"/>
            </a:endParaRPr>
          </a:p>
          <a:p>
            <a:pPr>
              <a:buNone/>
            </a:pPr>
            <a:endParaRPr lang="en-US" sz="2100" i="1" dirty="0" smtClean="0">
              <a:latin typeface="Calibri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Calibri" charset="0"/>
              </a:rPr>
              <a:t>Intro</a:t>
            </a:r>
            <a:endParaRPr 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878888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Big Data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>
          <a:xfrm>
            <a:off x="8878888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14300" y="1417638"/>
            <a:ext cx="8915400" cy="5181600"/>
          </a:xfrm>
        </p:spPr>
        <p:txBody>
          <a:bodyPr/>
          <a:lstStyle/>
          <a:p>
            <a:r>
              <a:rPr lang="en-US" sz="2100" dirty="0" smtClean="0">
                <a:latin typeface="Calibri" charset="0"/>
              </a:rPr>
              <a:t>Big Data Players (</a:t>
            </a:r>
            <a:r>
              <a:rPr lang="en-US" sz="2100" dirty="0" err="1" smtClean="0">
                <a:latin typeface="Calibri" charset="0"/>
              </a:rPr>
              <a:t>Facebook</a:t>
            </a:r>
            <a:r>
              <a:rPr lang="en-US" sz="2100" dirty="0" smtClean="0">
                <a:latin typeface="Calibri" charset="0"/>
              </a:rPr>
              <a:t>, Amazon, Google, Yahoo,  …)</a:t>
            </a:r>
          </a:p>
          <a:p>
            <a:r>
              <a:rPr lang="en-US" sz="2100" dirty="0" smtClean="0">
                <a:latin typeface="Calibri" charset="0"/>
              </a:rPr>
              <a:t>FB has the biggest </a:t>
            </a:r>
            <a:r>
              <a:rPr lang="en-US" sz="2100" dirty="0" err="1" smtClean="0">
                <a:latin typeface="Calibri" charset="0"/>
              </a:rPr>
              <a:t>Hadoop</a:t>
            </a:r>
            <a:r>
              <a:rPr lang="en-US" sz="2100" dirty="0" smtClean="0">
                <a:latin typeface="Calibri" charset="0"/>
              </a:rPr>
              <a:t> cluster.</a:t>
            </a: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pPr>
              <a:buNone/>
            </a:pPr>
            <a:endParaRPr lang="en-US" sz="2100" dirty="0" smtClean="0">
              <a:latin typeface="Calibri" charset="0"/>
            </a:endParaRPr>
          </a:p>
          <a:p>
            <a:pPr>
              <a:buNone/>
            </a:pPr>
            <a:r>
              <a:rPr lang="en-US" sz="1600" i="1" dirty="0" smtClean="0"/>
              <a:t>					Cluster of machines running </a:t>
            </a:r>
            <a:r>
              <a:rPr lang="en-US" sz="1600" i="1" dirty="0" err="1" smtClean="0"/>
              <a:t>Hadoop</a:t>
            </a:r>
            <a:r>
              <a:rPr lang="en-US" sz="1600" i="1" dirty="0" smtClean="0"/>
              <a:t> at Yahoo! (Source: Yahoo!)</a:t>
            </a:r>
            <a:endParaRPr lang="en-US" sz="1600" dirty="0" smtClean="0"/>
          </a:p>
          <a:p>
            <a:r>
              <a:rPr lang="en-US" sz="2100" dirty="0" smtClean="0"/>
              <a:t>Failures are the </a:t>
            </a:r>
            <a:r>
              <a:rPr lang="en-US" sz="2100" b="1" dirty="0" smtClean="0"/>
              <a:t>norm.</a:t>
            </a:r>
          </a:p>
          <a:p>
            <a:r>
              <a:rPr lang="en-US" sz="2100" dirty="0" smtClean="0"/>
              <a:t>We need to protect the data: </a:t>
            </a:r>
            <a:r>
              <a:rPr lang="en-US" sz="2100" b="1" dirty="0" smtClean="0"/>
              <a:t>Introduce redundancy</a:t>
            </a:r>
          </a:p>
          <a:p>
            <a:pPr>
              <a:buNone/>
            </a:pPr>
            <a:endParaRPr lang="en-US" sz="1600" dirty="0" smtClean="0">
              <a:latin typeface="Calibri" charset="0"/>
            </a:endParaRPr>
          </a:p>
        </p:txBody>
      </p:sp>
      <p:pic>
        <p:nvPicPr>
          <p:cNvPr id="30" name="Picture 29" descr="Yahoo-hadoop-cluster_OSCON_200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20" y="2286000"/>
            <a:ext cx="7803880" cy="3368675"/>
          </a:xfrm>
          <a:prstGeom prst="rect">
            <a:avLst/>
          </a:prstGeom>
        </p:spPr>
      </p:pic>
      <p:pic>
        <p:nvPicPr>
          <p:cNvPr id="31" name="Picture 37" descr="MCj025017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2628900"/>
            <a:ext cx="300446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7" descr="MCj025017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2400300"/>
            <a:ext cx="457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7" descr="MCj025017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2895600"/>
            <a:ext cx="36576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2DAAF4"/>
                </a:solidFill>
              </a:rPr>
              <a:t>Reliability:</a:t>
            </a:r>
            <a:r>
              <a:rPr lang="en-US" dirty="0" smtClean="0">
                <a:solidFill>
                  <a:srgbClr val="2DAAF4"/>
                </a:solidFill>
              </a:rPr>
              <a:t> Replication vs. MDS Codes 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6629400" y="5349876"/>
            <a:ext cx="19474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(4,2) MDS code</a:t>
            </a:r>
            <a:endParaRPr lang="en-US" sz="1400" dirty="0" smtClean="0"/>
          </a:p>
          <a:p>
            <a:pPr algn="ctr">
              <a:spcBef>
                <a:spcPct val="50000"/>
              </a:spcBef>
            </a:pPr>
            <a:r>
              <a:rPr lang="en-US" sz="1400" dirty="0" smtClean="0"/>
              <a:t>Any 2 </a:t>
            </a:r>
            <a:r>
              <a:rPr lang="en-US" sz="1400" dirty="0"/>
              <a:t>failures</a:t>
            </a:r>
            <a:r>
              <a:rPr lang="en-US" sz="1400" dirty="0" smtClean="0"/>
              <a:t> are OK</a:t>
            </a:r>
            <a:endParaRPr lang="en-US" sz="1400" dirty="0"/>
          </a:p>
          <a:p>
            <a:pPr algn="ctr">
              <a:spcBef>
                <a:spcPct val="50000"/>
              </a:spcBef>
            </a:pPr>
            <a:r>
              <a:rPr lang="en-US" sz="1400" dirty="0"/>
              <a:t>RAID 6</a:t>
            </a:r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282819" y="1546225"/>
            <a:ext cx="1469781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k = 2 </a:t>
            </a:r>
          </a:p>
          <a:p>
            <a:pPr algn="ctr"/>
            <a:r>
              <a:rPr lang="en-US" sz="1400"/>
              <a:t>data pieces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34562" y="2095500"/>
            <a:ext cx="718038" cy="70326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B</a:t>
            </a:r>
          </a:p>
          <a:p>
            <a:pPr algn="ctr">
              <a:defRPr/>
            </a:pP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1612" y="2095500"/>
            <a:ext cx="719504" cy="7032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A</a:t>
            </a:r>
          </a:p>
          <a:p>
            <a:pPr algn="ctr">
              <a:defRPr/>
            </a:pP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438400" y="1714500"/>
            <a:ext cx="687266" cy="1439862"/>
          </a:xfrm>
          <a:prstGeom prst="rightArrow">
            <a:avLst/>
          </a:prstGeom>
          <a:solidFill>
            <a:srgbClr val="FF6600">
              <a:alpha val="6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27"/>
          <p:cNvGrpSpPr/>
          <p:nvPr/>
        </p:nvGrpSpPr>
        <p:grpSpPr>
          <a:xfrm>
            <a:off x="7057293" y="1219201"/>
            <a:ext cx="1204546" cy="4040186"/>
            <a:chOff x="7057293" y="1219201"/>
            <a:chExt cx="1204546" cy="4040186"/>
          </a:xfrm>
        </p:grpSpPr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7057293" y="1219201"/>
              <a:ext cx="1204546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n = 4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315201" y="1550988"/>
              <a:ext cx="719504" cy="7032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315201" y="2592388"/>
              <a:ext cx="719504" cy="70326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315201" y="3590925"/>
              <a:ext cx="719504" cy="703262"/>
            </a:xfrm>
            <a:prstGeom prst="roundRect">
              <a:avLst/>
            </a:prstGeom>
            <a:gradFill>
              <a:gsLst>
                <a:gs pos="0">
                  <a:srgbClr val="39B385"/>
                </a:gs>
                <a:gs pos="100000">
                  <a:srgbClr val="55F4A1"/>
                </a:gs>
              </a:gsLst>
            </a:gradFill>
            <a:ln>
              <a:solidFill>
                <a:srgbClr val="769EA5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A+B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315201" y="4556125"/>
              <a:ext cx="719504" cy="703262"/>
            </a:xfrm>
            <a:prstGeom prst="roundRect">
              <a:avLst/>
            </a:prstGeom>
            <a:gradFill>
              <a:gsLst>
                <a:gs pos="0">
                  <a:srgbClr val="39B385"/>
                </a:gs>
                <a:gs pos="100000">
                  <a:srgbClr val="55F4A1"/>
                </a:gs>
              </a:gsLst>
            </a:gradFill>
            <a:ln>
              <a:solidFill>
                <a:srgbClr val="769EA5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A+2B</a:t>
              </a:r>
            </a:p>
            <a:p>
              <a:pPr algn="ctr">
                <a:defRPr/>
              </a:pPr>
              <a:endParaRPr lang="en-US" sz="1600" dirty="0">
                <a:solidFill>
                  <a:srgbClr val="2DAAF4"/>
                </a:solidFill>
              </a:endParaRPr>
            </a:p>
          </p:txBody>
        </p:sp>
      </p:grpSp>
      <p:grpSp>
        <p:nvGrpSpPr>
          <p:cNvPr id="3" name="Group 26"/>
          <p:cNvGrpSpPr/>
          <p:nvPr/>
        </p:nvGrpSpPr>
        <p:grpSpPr>
          <a:xfrm>
            <a:off x="3810000" y="1219201"/>
            <a:ext cx="1204546" cy="4094162"/>
            <a:chOff x="5440973" y="1219201"/>
            <a:chExt cx="1204546" cy="4094162"/>
          </a:xfrm>
        </p:grpSpPr>
        <p:sp>
          <p:nvSpPr>
            <p:cNvPr id="49" name="Text Box 12"/>
            <p:cNvSpPr txBox="1">
              <a:spLocks noChangeArrowheads="1"/>
            </p:cNvSpPr>
            <p:nvPr/>
          </p:nvSpPr>
          <p:spPr bwMode="auto">
            <a:xfrm>
              <a:off x="5440973" y="1219201"/>
              <a:ext cx="1204546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n = 4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698881" y="1550988"/>
              <a:ext cx="719504" cy="7032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698881" y="2592388"/>
              <a:ext cx="719504" cy="70326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697416" y="3568700"/>
              <a:ext cx="719504" cy="7032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697416" y="4610100"/>
              <a:ext cx="719504" cy="70326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</p:grpSp>
      <p:sp>
        <p:nvSpPr>
          <p:cNvPr id="26" name="Slide Number Placeholder 3"/>
          <p:cNvSpPr txBox="1">
            <a:spLocks/>
          </p:cNvSpPr>
          <p:nvPr/>
        </p:nvSpPr>
        <p:spPr>
          <a:xfrm>
            <a:off x="8878888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5259387"/>
            <a:ext cx="37753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(</a:t>
            </a:r>
            <a:r>
              <a:rPr lang="en-US" dirty="0" err="1" smtClean="0"/>
              <a:t>n,k</a:t>
            </a:r>
            <a:r>
              <a:rPr lang="en-US" dirty="0" smtClean="0"/>
              <a:t>)-</a:t>
            </a:r>
            <a:r>
              <a:rPr lang="en-US" b="1" dirty="0" smtClean="0"/>
              <a:t>MDS</a:t>
            </a:r>
            <a:r>
              <a:rPr lang="en-US" dirty="0" smtClean="0"/>
              <a:t>: storage/reliability optimal </a:t>
            </a:r>
          </a:p>
          <a:p>
            <a:pPr>
              <a:buFont typeface="Arial"/>
              <a:buChar char="•"/>
            </a:pPr>
            <a:r>
              <a:rPr lang="en-US" dirty="0" smtClean="0"/>
              <a:t> R = </a:t>
            </a:r>
            <a:r>
              <a:rPr lang="en-US" dirty="0" err="1" smtClean="0"/>
              <a:t>k/n</a:t>
            </a:r>
            <a:r>
              <a:rPr lang="en-US" dirty="0" smtClean="0"/>
              <a:t>, nodes store </a:t>
            </a:r>
            <a:r>
              <a:rPr lang="en-US" dirty="0" err="1" smtClean="0"/>
              <a:t>filesize/</a:t>
            </a:r>
            <a:r>
              <a:rPr lang="en-US" i="1" dirty="0" err="1" smtClean="0"/>
              <a:t>k</a:t>
            </a:r>
            <a:endParaRPr lang="en-US" i="1" dirty="0" smtClean="0"/>
          </a:p>
          <a:p>
            <a:pPr>
              <a:buFont typeface="Arial"/>
              <a:buChar char="•"/>
            </a:pPr>
            <a:r>
              <a:rPr lang="en-US" dirty="0" smtClean="0"/>
              <a:t> “the any </a:t>
            </a:r>
            <a:r>
              <a:rPr lang="en-US" i="1" dirty="0" err="1" smtClean="0"/>
              <a:t>k</a:t>
            </a:r>
            <a:r>
              <a:rPr lang="en-US" dirty="0" smtClean="0"/>
              <a:t> </a:t>
            </a:r>
            <a:r>
              <a:rPr lang="en-US" b="1" dirty="0" smtClean="0"/>
              <a:t>erasure property”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76200" y="990600"/>
            <a:ext cx="9067800" cy="5502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“Cold” data stored using (14,10)-ReedSolomon Code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22" name="圖片 4" descr="RaidSav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758412"/>
            <a:ext cx="3919234" cy="3620576"/>
          </a:xfrm>
          <a:prstGeom prst="rect">
            <a:avLst/>
          </a:prstGeom>
        </p:spPr>
      </p:pic>
      <p:sp>
        <p:nvSpPr>
          <p:cNvPr id="29" name="Vertical Scroll 28"/>
          <p:cNvSpPr/>
          <p:nvPr/>
        </p:nvSpPr>
        <p:spPr>
          <a:xfrm>
            <a:off x="2057400" y="3296443"/>
            <a:ext cx="5105400" cy="1504157"/>
          </a:xfrm>
          <a:prstGeom prst="verticalScroll">
            <a:avLst/>
          </a:prstGeom>
          <a:gradFill>
            <a:gsLst>
              <a:gs pos="0">
                <a:srgbClr val="D1305A"/>
              </a:gs>
              <a:gs pos="100000">
                <a:srgbClr val="9E2646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Main issue: Repair Cost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110906"/>
            <a:ext cx="7620000" cy="636189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>
                <a:solidFill>
                  <a:srgbClr val="48A7FA"/>
                </a:solidFill>
              </a:rPr>
              <a:t>The Code Repair Problem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The Code Repair Problem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>
          <a:xfrm>
            <a:off x="8878888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Content Placeholder 2"/>
          <p:cNvSpPr>
            <a:spLocks noGrp="1"/>
          </p:cNvSpPr>
          <p:nvPr>
            <p:ph idx="1"/>
          </p:nvPr>
        </p:nvSpPr>
        <p:spPr>
          <a:xfrm>
            <a:off x="2743200" y="1143000"/>
            <a:ext cx="6400800" cy="3810000"/>
          </a:xfrm>
        </p:spPr>
        <p:txBody>
          <a:bodyPr/>
          <a:lstStyle/>
          <a:p>
            <a:r>
              <a:rPr lang="en-US" sz="2100" b="1" dirty="0" smtClean="0">
                <a:solidFill>
                  <a:srgbClr val="000000"/>
                </a:solidFill>
              </a:rPr>
              <a:t>A node is lost: </a:t>
            </a:r>
            <a:r>
              <a:rPr lang="en-US" sz="2100" dirty="0" smtClean="0">
                <a:solidFill>
                  <a:srgbClr val="000000"/>
                </a:solidFill>
              </a:rPr>
              <a:t>We need to exactly repair it.</a:t>
            </a:r>
            <a:endParaRPr lang="en-US" sz="2100" dirty="0" smtClean="0"/>
          </a:p>
          <a:p>
            <a:r>
              <a:rPr lang="en-US" sz="2100" dirty="0" smtClean="0"/>
              <a:t>Practice: </a:t>
            </a:r>
            <a:r>
              <a:rPr lang="en-US" sz="2100" b="1" dirty="0" smtClean="0"/>
              <a:t>ALL</a:t>
            </a:r>
            <a:r>
              <a:rPr lang="en-US" sz="2100" dirty="0" smtClean="0"/>
              <a:t> nodes are contacted, </a:t>
            </a:r>
          </a:p>
          <a:p>
            <a:pPr>
              <a:buNone/>
            </a:pPr>
            <a:r>
              <a:rPr lang="en-US" sz="2100" b="1" dirty="0" smtClean="0"/>
              <a:t>			      everything</a:t>
            </a:r>
            <a:r>
              <a:rPr lang="en-US" sz="2100" dirty="0" smtClean="0"/>
              <a:t> is downloaded for repair [</a:t>
            </a:r>
            <a:r>
              <a:rPr lang="en-US" sz="2100" dirty="0" err="1" smtClean="0"/>
              <a:t>Hadoop</a:t>
            </a:r>
            <a:r>
              <a:rPr lang="en-US" sz="2100" dirty="0" smtClean="0"/>
              <a:t>]</a:t>
            </a:r>
          </a:p>
          <a:p>
            <a:pPr>
              <a:buNone/>
            </a:pPr>
            <a:r>
              <a:rPr lang="en-US" sz="2100" dirty="0" smtClean="0"/>
              <a:t>			     (matrix inversions take place)</a:t>
            </a:r>
          </a:p>
          <a:p>
            <a:pPr>
              <a:buNone/>
            </a:pPr>
            <a:endParaRPr lang="en-US" sz="2100" b="1" dirty="0" smtClean="0">
              <a:solidFill>
                <a:srgbClr val="D1305A"/>
              </a:solidFill>
            </a:endParaRPr>
          </a:p>
          <a:p>
            <a:pPr>
              <a:buNone/>
            </a:pPr>
            <a:endParaRPr lang="en-US" sz="2100" b="1" dirty="0" smtClean="0">
              <a:solidFill>
                <a:srgbClr val="D1305A"/>
              </a:solidFill>
            </a:endParaRPr>
          </a:p>
          <a:p>
            <a:pPr>
              <a:buNone/>
            </a:pPr>
            <a:r>
              <a:rPr lang="en-US" sz="2100" b="1" dirty="0" smtClean="0">
                <a:solidFill>
                  <a:srgbClr val="D1305A"/>
                </a:solidFill>
              </a:rPr>
              <a:t>A naïve repair: 1) generates enormous communication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D1305A"/>
                </a:solidFill>
              </a:rPr>
              <a:t>			 	   : 2) accesses a great number of nodes</a:t>
            </a: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grpSp>
        <p:nvGrpSpPr>
          <p:cNvPr id="51" name="Group 50"/>
          <p:cNvGrpSpPr/>
          <p:nvPr/>
        </p:nvGrpSpPr>
        <p:grpSpPr>
          <a:xfrm>
            <a:off x="0" y="1600200"/>
            <a:ext cx="2908368" cy="2557742"/>
            <a:chOff x="140677" y="2667000"/>
            <a:chExt cx="4149969" cy="3962400"/>
          </a:xfrm>
        </p:grpSpPr>
        <p:sp>
          <p:nvSpPr>
            <p:cNvPr id="21" name="Donut 20"/>
            <p:cNvSpPr/>
            <p:nvPr/>
          </p:nvSpPr>
          <p:spPr>
            <a:xfrm>
              <a:off x="422031" y="2895600"/>
              <a:ext cx="3446585" cy="3657600"/>
            </a:xfrm>
            <a:prstGeom prst="donut">
              <a:avLst>
                <a:gd name="adj" fmla="val 1096"/>
              </a:avLst>
            </a:prstGeom>
            <a:solidFill>
              <a:srgbClr val="3E3E3E"/>
            </a:solidFill>
            <a:ln>
              <a:solidFill>
                <a:srgbClr val="3E3E3E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140677" y="42672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n 22"/>
            <p:cNvSpPr/>
            <p:nvPr/>
          </p:nvSpPr>
          <p:spPr>
            <a:xfrm>
              <a:off x="492369" y="32004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an 23"/>
            <p:cNvSpPr/>
            <p:nvPr/>
          </p:nvSpPr>
          <p:spPr>
            <a:xfrm>
              <a:off x="211015" y="53340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an 24"/>
            <p:cNvSpPr/>
            <p:nvPr/>
          </p:nvSpPr>
          <p:spPr>
            <a:xfrm>
              <a:off x="1266092" y="60198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an 27"/>
            <p:cNvSpPr/>
            <p:nvPr/>
          </p:nvSpPr>
          <p:spPr>
            <a:xfrm>
              <a:off x="2672861" y="58674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an 28"/>
            <p:cNvSpPr/>
            <p:nvPr/>
          </p:nvSpPr>
          <p:spPr>
            <a:xfrm>
              <a:off x="3446584" y="46482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an 29"/>
            <p:cNvSpPr/>
            <p:nvPr/>
          </p:nvSpPr>
          <p:spPr>
            <a:xfrm>
              <a:off x="3235569" y="35814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an 30"/>
            <p:cNvSpPr/>
            <p:nvPr/>
          </p:nvSpPr>
          <p:spPr>
            <a:xfrm>
              <a:off x="1899138" y="26670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0154" y="2895600"/>
              <a:ext cx="375138" cy="292100"/>
            </a:xfrm>
            <a:prstGeom prst="rect">
              <a:avLst/>
            </a:prstGeom>
          </p:spPr>
        </p:pic>
        <p:pic>
          <p:nvPicPr>
            <p:cNvPr id="33" name="Picture 32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3477" y="3810000"/>
              <a:ext cx="375138" cy="292100"/>
            </a:xfrm>
            <a:prstGeom prst="rect">
              <a:avLst/>
            </a:prstGeom>
          </p:spPr>
        </p:pic>
        <p:pic>
          <p:nvPicPr>
            <p:cNvPr id="34" name="Picture 33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5184" y="4800600"/>
              <a:ext cx="386862" cy="292100"/>
            </a:xfrm>
            <a:prstGeom prst="rect">
              <a:avLst/>
            </a:prstGeom>
          </p:spPr>
        </p:pic>
        <p:pic>
          <p:nvPicPr>
            <p:cNvPr id="35" name="Picture 34" descr="latex-image-1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8707" y="6115050"/>
              <a:ext cx="386862" cy="292100"/>
            </a:xfrm>
            <a:prstGeom prst="rect">
              <a:avLst/>
            </a:prstGeom>
          </p:spPr>
        </p:pic>
        <p:pic>
          <p:nvPicPr>
            <p:cNvPr id="36" name="Picture 35" descr="latex-image-1.pd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24000" y="6261100"/>
              <a:ext cx="375138" cy="292100"/>
            </a:xfrm>
            <a:prstGeom prst="rect">
              <a:avLst/>
            </a:prstGeom>
          </p:spPr>
        </p:pic>
        <p:pic>
          <p:nvPicPr>
            <p:cNvPr id="37" name="Picture 36" descr="latex-image-1.pd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2031" y="5562600"/>
              <a:ext cx="363415" cy="304800"/>
            </a:xfrm>
            <a:prstGeom prst="rect">
              <a:avLst/>
            </a:prstGeom>
          </p:spPr>
        </p:pic>
        <p:pic>
          <p:nvPicPr>
            <p:cNvPr id="38" name="Picture 37" descr="latex-image-1.pdf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2031" y="4495800"/>
              <a:ext cx="375138" cy="304800"/>
            </a:xfrm>
            <a:prstGeom prst="rect">
              <a:avLst/>
            </a:prstGeom>
          </p:spPr>
        </p:pic>
        <p:pic>
          <p:nvPicPr>
            <p:cNvPr id="39" name="Picture 37" descr="MCj02501760000[1]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584976" y="4433850"/>
              <a:ext cx="564994" cy="8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0" name="Curved Connector 39"/>
            <p:cNvCxnSpPr>
              <a:stCxn id="28" idx="2"/>
              <a:endCxn id="23" idx="4"/>
            </p:cNvCxnSpPr>
            <p:nvPr/>
          </p:nvCxnSpPr>
          <p:spPr>
            <a:xfrm rot="10800000">
              <a:off x="1336431" y="3505200"/>
              <a:ext cx="1336431" cy="26670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hape 62"/>
            <p:cNvCxnSpPr>
              <a:stCxn id="30" idx="2"/>
              <a:endCxn id="23" idx="4"/>
            </p:cNvCxnSpPr>
            <p:nvPr/>
          </p:nvCxnSpPr>
          <p:spPr>
            <a:xfrm rot="10800000">
              <a:off x="1336431" y="3505200"/>
              <a:ext cx="1899138" cy="3810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hape 42"/>
            <p:cNvCxnSpPr>
              <a:stCxn id="31" idx="3"/>
              <a:endCxn id="23" idx="4"/>
            </p:cNvCxnSpPr>
            <p:nvPr/>
          </p:nvCxnSpPr>
          <p:spPr>
            <a:xfrm rot="5400000">
              <a:off x="1714500" y="2898531"/>
              <a:ext cx="228600" cy="984738"/>
            </a:xfrm>
            <a:prstGeom prst="curved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Shape 47"/>
            <p:cNvCxnSpPr>
              <a:stCxn id="25" idx="1"/>
              <a:endCxn id="23" idx="4"/>
            </p:cNvCxnSpPr>
            <p:nvPr/>
          </p:nvCxnSpPr>
          <p:spPr>
            <a:xfrm rot="16200000" flipV="1">
              <a:off x="254977" y="4586654"/>
              <a:ext cx="2514600" cy="351692"/>
            </a:xfrm>
            <a:prstGeom prst="curved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>
              <a:stCxn id="22" idx="4"/>
              <a:endCxn id="23" idx="4"/>
            </p:cNvCxnSpPr>
            <p:nvPr/>
          </p:nvCxnSpPr>
          <p:spPr>
            <a:xfrm flipV="1">
              <a:off x="984739" y="3505200"/>
              <a:ext cx="351692" cy="1066800"/>
            </a:xfrm>
            <a:prstGeom prst="curvedConnector3">
              <a:avLst>
                <a:gd name="adj1" fmla="val 16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24" idx="4"/>
              <a:endCxn id="23" idx="4"/>
            </p:cNvCxnSpPr>
            <p:nvPr/>
          </p:nvCxnSpPr>
          <p:spPr>
            <a:xfrm flipV="1">
              <a:off x="1055077" y="3505200"/>
              <a:ext cx="281354" cy="2133600"/>
            </a:xfrm>
            <a:prstGeom prst="curvedConnector3">
              <a:avLst>
                <a:gd name="adj1" fmla="val 175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The Code Repair Problem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69" name="Content Placeholder 2"/>
          <p:cNvSpPr>
            <a:spLocks noGrp="1"/>
          </p:cNvSpPr>
          <p:nvPr>
            <p:ph idx="1"/>
          </p:nvPr>
        </p:nvSpPr>
        <p:spPr>
          <a:xfrm>
            <a:off x="3052816" y="1101969"/>
            <a:ext cx="6091184" cy="3810000"/>
          </a:xfrm>
        </p:spPr>
        <p:txBody>
          <a:bodyPr/>
          <a:lstStyle/>
          <a:p>
            <a:pPr>
              <a:buNone/>
            </a:pPr>
            <a:endParaRPr lang="en-US" sz="2100" dirty="0" smtClean="0"/>
          </a:p>
          <a:p>
            <a:r>
              <a:rPr lang="en-US" sz="2100" dirty="0" smtClean="0"/>
              <a:t>Many Metrics can be optimized:</a:t>
            </a:r>
          </a:p>
          <a:p>
            <a:pPr>
              <a:buNone/>
            </a:pPr>
            <a:r>
              <a:rPr lang="en-US" sz="2100" dirty="0" smtClean="0"/>
              <a:t>	1) Repair Bandwidth/ Storage (Well Understood)</a:t>
            </a:r>
          </a:p>
          <a:p>
            <a:pPr>
              <a:buNone/>
            </a:pPr>
            <a:r>
              <a:rPr lang="en-US" sz="2100" dirty="0" smtClean="0"/>
              <a:t>	</a:t>
            </a:r>
            <a:r>
              <a:rPr lang="en-US" sz="1400" dirty="0" smtClean="0"/>
              <a:t>[</a:t>
            </a:r>
            <a:r>
              <a:rPr lang="en-US" sz="1400" dirty="0" err="1" smtClean="0"/>
              <a:t>Dimakis</a:t>
            </a:r>
            <a:r>
              <a:rPr lang="en-US" sz="1400" dirty="0" smtClean="0"/>
              <a:t> et al.], [</a:t>
            </a:r>
            <a:r>
              <a:rPr lang="en-US" sz="1400" dirty="0" err="1" smtClean="0"/>
              <a:t>Rashmi</a:t>
            </a:r>
            <a:r>
              <a:rPr lang="en-US" sz="1400" dirty="0" smtClean="0"/>
              <a:t>, Shah, Kumar, </a:t>
            </a:r>
            <a:r>
              <a:rPr lang="en-US" sz="1400" dirty="0" err="1" smtClean="0"/>
              <a:t>Ramchandran</a:t>
            </a:r>
            <a:r>
              <a:rPr lang="en-US" sz="1400" dirty="0" smtClean="0"/>
              <a:t>], </a:t>
            </a:r>
          </a:p>
          <a:p>
            <a:pPr>
              <a:buNone/>
            </a:pPr>
            <a:r>
              <a:rPr lang="en-US" sz="1400" dirty="0" smtClean="0"/>
              <a:t>	[El  </a:t>
            </a:r>
            <a:r>
              <a:rPr lang="en-US" sz="1400" dirty="0" err="1" smtClean="0"/>
              <a:t>Rouayheb</a:t>
            </a:r>
            <a:r>
              <a:rPr lang="en-US" sz="1400" dirty="0" smtClean="0"/>
              <a:t> et al.], [</a:t>
            </a:r>
            <a:r>
              <a:rPr lang="en-US" sz="1400" dirty="0" err="1" smtClean="0"/>
              <a:t>Tamo</a:t>
            </a:r>
            <a:r>
              <a:rPr lang="en-US" sz="1400" dirty="0" smtClean="0"/>
              <a:t>, Wang, </a:t>
            </a:r>
            <a:r>
              <a:rPr lang="en-US" sz="1400" dirty="0" err="1" smtClean="0"/>
              <a:t>Bruck</a:t>
            </a:r>
            <a:r>
              <a:rPr lang="en-US" sz="1400" dirty="0" smtClean="0"/>
              <a:t>], [</a:t>
            </a:r>
            <a:r>
              <a:rPr lang="en-US" sz="1400" dirty="0" err="1" smtClean="0"/>
              <a:t>Cadambe</a:t>
            </a:r>
            <a:r>
              <a:rPr lang="en-US" sz="1400" dirty="0" smtClean="0"/>
              <a:t>, </a:t>
            </a:r>
            <a:r>
              <a:rPr lang="en-US" sz="1400" dirty="0" err="1" smtClean="0"/>
              <a:t>Jafar</a:t>
            </a:r>
            <a:r>
              <a:rPr lang="en-US" sz="1400" dirty="0" smtClean="0"/>
              <a:t>, </a:t>
            </a:r>
            <a:r>
              <a:rPr lang="en-US" sz="1400" dirty="0" err="1" smtClean="0"/>
              <a:t>Maleki</a:t>
            </a:r>
            <a:r>
              <a:rPr lang="en-US" sz="1400" dirty="0" smtClean="0"/>
              <a:t>],</a:t>
            </a:r>
          </a:p>
          <a:p>
            <a:pPr>
              <a:buNone/>
            </a:pPr>
            <a:r>
              <a:rPr lang="en-US" sz="1400" dirty="0" smtClean="0"/>
              <a:t>	[</a:t>
            </a:r>
            <a:r>
              <a:rPr lang="en-US" sz="1400" dirty="0" err="1" smtClean="0"/>
              <a:t>Suh</a:t>
            </a:r>
            <a:r>
              <a:rPr lang="en-US" sz="1400" dirty="0" smtClean="0"/>
              <a:t> et al], [Shum], [</a:t>
            </a:r>
            <a:r>
              <a:rPr lang="en-US" sz="1400" dirty="0" err="1" smtClean="0"/>
              <a:t>Oggier</a:t>
            </a:r>
            <a:r>
              <a:rPr lang="en-US" sz="1400" dirty="0" smtClean="0"/>
              <a:t> et al.] ……..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	2)</a:t>
            </a:r>
            <a:r>
              <a:rPr lang="en-US" sz="2100" b="1" dirty="0" smtClean="0"/>
              <a:t> </a:t>
            </a:r>
            <a:r>
              <a:rPr lang="en-US" sz="2100" dirty="0" smtClean="0"/>
              <a:t>Disk Accesses </a:t>
            </a:r>
            <a:r>
              <a:rPr lang="en-US" sz="2100" i="1" dirty="0" err="1" smtClean="0"/>
              <a:t>d</a:t>
            </a:r>
            <a:r>
              <a:rPr lang="en-US" sz="2100" i="1" dirty="0" smtClean="0"/>
              <a:t>  </a:t>
            </a:r>
            <a:r>
              <a:rPr lang="en-US" sz="2100" dirty="0" smtClean="0"/>
              <a:t>(how many I talk to)</a:t>
            </a:r>
          </a:p>
          <a:p>
            <a:pPr>
              <a:buNone/>
            </a:pPr>
            <a:r>
              <a:rPr lang="en-US" sz="2100" dirty="0" smtClean="0"/>
              <a:t>		   		</a:t>
            </a:r>
            <a:r>
              <a:rPr lang="en-US" sz="2100" b="1" dirty="0" smtClean="0"/>
              <a:t>Locality of Repairs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	3) Processing needed for repair </a:t>
            </a:r>
          </a:p>
          <a:p>
            <a:pPr>
              <a:buNone/>
            </a:pPr>
            <a:r>
              <a:rPr lang="en-US" sz="2100" b="1" dirty="0" smtClean="0"/>
              <a:t>				  Code Complexity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grpSp>
        <p:nvGrpSpPr>
          <p:cNvPr id="2" name="Group 50"/>
          <p:cNvGrpSpPr/>
          <p:nvPr/>
        </p:nvGrpSpPr>
        <p:grpSpPr>
          <a:xfrm>
            <a:off x="0" y="1752600"/>
            <a:ext cx="3441768" cy="3048000"/>
            <a:chOff x="140677" y="2667000"/>
            <a:chExt cx="4149969" cy="3962400"/>
          </a:xfrm>
        </p:grpSpPr>
        <p:sp>
          <p:nvSpPr>
            <p:cNvPr id="52" name="Donut 51"/>
            <p:cNvSpPr/>
            <p:nvPr/>
          </p:nvSpPr>
          <p:spPr>
            <a:xfrm>
              <a:off x="422031" y="2895600"/>
              <a:ext cx="3446585" cy="3657600"/>
            </a:xfrm>
            <a:prstGeom prst="donut">
              <a:avLst>
                <a:gd name="adj" fmla="val 1096"/>
              </a:avLst>
            </a:prstGeom>
            <a:solidFill>
              <a:srgbClr val="3E3E3E"/>
            </a:solidFill>
            <a:ln>
              <a:solidFill>
                <a:srgbClr val="3E3E3E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Can 52"/>
            <p:cNvSpPr/>
            <p:nvPr/>
          </p:nvSpPr>
          <p:spPr>
            <a:xfrm>
              <a:off x="140677" y="42672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an 53"/>
            <p:cNvSpPr/>
            <p:nvPr/>
          </p:nvSpPr>
          <p:spPr>
            <a:xfrm>
              <a:off x="492369" y="32004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an 54"/>
            <p:cNvSpPr/>
            <p:nvPr/>
          </p:nvSpPr>
          <p:spPr>
            <a:xfrm>
              <a:off x="211015" y="53340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an 56"/>
            <p:cNvSpPr/>
            <p:nvPr/>
          </p:nvSpPr>
          <p:spPr>
            <a:xfrm>
              <a:off x="1266092" y="60198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an 57"/>
            <p:cNvSpPr/>
            <p:nvPr/>
          </p:nvSpPr>
          <p:spPr>
            <a:xfrm>
              <a:off x="2672861" y="58674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an 58"/>
            <p:cNvSpPr/>
            <p:nvPr/>
          </p:nvSpPr>
          <p:spPr>
            <a:xfrm>
              <a:off x="3446584" y="46482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an 60"/>
            <p:cNvSpPr/>
            <p:nvPr/>
          </p:nvSpPr>
          <p:spPr>
            <a:xfrm>
              <a:off x="3235569" y="35814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an 61"/>
            <p:cNvSpPr/>
            <p:nvPr/>
          </p:nvSpPr>
          <p:spPr>
            <a:xfrm>
              <a:off x="1899138" y="26670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0154" y="2895600"/>
              <a:ext cx="375138" cy="292100"/>
            </a:xfrm>
            <a:prstGeom prst="rect">
              <a:avLst/>
            </a:prstGeom>
          </p:spPr>
        </p:pic>
        <p:pic>
          <p:nvPicPr>
            <p:cNvPr id="65" name="Picture 64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3477" y="3810000"/>
              <a:ext cx="375138" cy="292100"/>
            </a:xfrm>
            <a:prstGeom prst="rect">
              <a:avLst/>
            </a:prstGeom>
          </p:spPr>
        </p:pic>
        <p:pic>
          <p:nvPicPr>
            <p:cNvPr id="66" name="Picture 65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5184" y="4800600"/>
              <a:ext cx="386862" cy="292100"/>
            </a:xfrm>
            <a:prstGeom prst="rect">
              <a:avLst/>
            </a:prstGeom>
          </p:spPr>
        </p:pic>
        <p:pic>
          <p:nvPicPr>
            <p:cNvPr id="67" name="Picture 66" descr="latex-image-1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8707" y="6115050"/>
              <a:ext cx="386862" cy="292100"/>
            </a:xfrm>
            <a:prstGeom prst="rect">
              <a:avLst/>
            </a:prstGeom>
          </p:spPr>
        </p:pic>
        <p:pic>
          <p:nvPicPr>
            <p:cNvPr id="68" name="Picture 67" descr="latex-image-1.pd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24000" y="6261100"/>
              <a:ext cx="375138" cy="292100"/>
            </a:xfrm>
            <a:prstGeom prst="rect">
              <a:avLst/>
            </a:prstGeom>
          </p:spPr>
        </p:pic>
        <p:pic>
          <p:nvPicPr>
            <p:cNvPr id="71" name="Picture 70" descr="latex-image-1.pd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2031" y="5562600"/>
              <a:ext cx="363415" cy="304800"/>
            </a:xfrm>
            <a:prstGeom prst="rect">
              <a:avLst/>
            </a:prstGeom>
          </p:spPr>
        </p:pic>
        <p:pic>
          <p:nvPicPr>
            <p:cNvPr id="72" name="Picture 71" descr="latex-image-1.pdf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2031" y="4495800"/>
              <a:ext cx="375138" cy="304800"/>
            </a:xfrm>
            <a:prstGeom prst="rect">
              <a:avLst/>
            </a:prstGeom>
          </p:spPr>
        </p:pic>
        <p:pic>
          <p:nvPicPr>
            <p:cNvPr id="73" name="Picture 37" descr="MCj02501760000[1]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584976" y="4433850"/>
              <a:ext cx="564994" cy="8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4" name="Curved Connector 73"/>
            <p:cNvCxnSpPr>
              <a:stCxn id="58" idx="2"/>
              <a:endCxn id="54" idx="4"/>
            </p:cNvCxnSpPr>
            <p:nvPr/>
          </p:nvCxnSpPr>
          <p:spPr>
            <a:xfrm rot="10800000">
              <a:off x="1336431" y="3505200"/>
              <a:ext cx="1336431" cy="26670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hape 62"/>
            <p:cNvCxnSpPr>
              <a:stCxn id="61" idx="2"/>
              <a:endCxn id="54" idx="4"/>
            </p:cNvCxnSpPr>
            <p:nvPr/>
          </p:nvCxnSpPr>
          <p:spPr>
            <a:xfrm rot="10800000">
              <a:off x="1336431" y="3505200"/>
              <a:ext cx="1899138" cy="3810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Shape 75"/>
            <p:cNvCxnSpPr>
              <a:stCxn id="62" idx="3"/>
              <a:endCxn id="54" idx="4"/>
            </p:cNvCxnSpPr>
            <p:nvPr/>
          </p:nvCxnSpPr>
          <p:spPr>
            <a:xfrm rot="5400000">
              <a:off x="1714500" y="2898531"/>
              <a:ext cx="228600" cy="984738"/>
            </a:xfrm>
            <a:prstGeom prst="curved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7" name="Shape 76"/>
            <p:cNvCxnSpPr>
              <a:stCxn id="57" idx="1"/>
              <a:endCxn id="54" idx="4"/>
            </p:cNvCxnSpPr>
            <p:nvPr/>
          </p:nvCxnSpPr>
          <p:spPr>
            <a:xfrm rot="16200000" flipV="1">
              <a:off x="254977" y="4586654"/>
              <a:ext cx="2514600" cy="351692"/>
            </a:xfrm>
            <a:prstGeom prst="curved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>
              <a:stCxn id="53" idx="4"/>
              <a:endCxn id="54" idx="4"/>
            </p:cNvCxnSpPr>
            <p:nvPr/>
          </p:nvCxnSpPr>
          <p:spPr>
            <a:xfrm flipV="1">
              <a:off x="984739" y="3505200"/>
              <a:ext cx="351692" cy="1066800"/>
            </a:xfrm>
            <a:prstGeom prst="curvedConnector3">
              <a:avLst>
                <a:gd name="adj1" fmla="val 16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55" idx="4"/>
              <a:endCxn id="54" idx="4"/>
            </p:cNvCxnSpPr>
            <p:nvPr/>
          </p:nvCxnSpPr>
          <p:spPr>
            <a:xfrm flipV="1">
              <a:off x="1055077" y="3505200"/>
              <a:ext cx="281354" cy="2133600"/>
            </a:xfrm>
            <a:prstGeom prst="curvedConnector3">
              <a:avLst>
                <a:gd name="adj1" fmla="val 175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1" name="Freeform 80"/>
          <p:cNvSpPr/>
          <p:nvPr/>
        </p:nvSpPr>
        <p:spPr>
          <a:xfrm>
            <a:off x="755911" y="2172407"/>
            <a:ext cx="804624" cy="774460"/>
          </a:xfrm>
          <a:custGeom>
            <a:avLst/>
            <a:gdLst>
              <a:gd name="connsiteX0" fmla="*/ 0 w 804624"/>
              <a:gd name="connsiteY0" fmla="*/ 655183 h 774460"/>
              <a:gd name="connsiteX1" fmla="*/ 423310 w 804624"/>
              <a:gd name="connsiteY1" fmla="*/ 766060 h 774460"/>
              <a:gd name="connsiteX2" fmla="*/ 776068 w 804624"/>
              <a:gd name="connsiteY2" fmla="*/ 604784 h 774460"/>
              <a:gd name="connsiteX3" fmla="*/ 594649 w 804624"/>
              <a:gd name="connsiteY3" fmla="*/ 0 h 77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624" h="774460">
                <a:moveTo>
                  <a:pt x="0" y="655183"/>
                </a:moveTo>
                <a:cubicBezTo>
                  <a:pt x="146982" y="714821"/>
                  <a:pt x="293965" y="774460"/>
                  <a:pt x="423310" y="766060"/>
                </a:cubicBezTo>
                <a:cubicBezTo>
                  <a:pt x="552655" y="757660"/>
                  <a:pt x="747512" y="732461"/>
                  <a:pt x="776068" y="604784"/>
                </a:cubicBezTo>
                <a:cubicBezTo>
                  <a:pt x="804624" y="477107"/>
                  <a:pt x="645043" y="104157"/>
                  <a:pt x="594649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4777" y="2810071"/>
            <a:ext cx="679450" cy="229673"/>
          </a:xfrm>
          <a:prstGeom prst="rect">
            <a:avLst/>
          </a:prstGeom>
        </p:spPr>
      </p:pic>
      <p:sp>
        <p:nvSpPr>
          <p:cNvPr id="33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938183" y="5867400"/>
            <a:ext cx="6748617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 smtClean="0">
                <a:solidFill>
                  <a:srgbClr val="D1305A"/>
                </a:solidFill>
              </a:rPr>
              <a:t>Q: Low-complexity Codes with good Repair Locality?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2DAAF4"/>
                </a:solidFill>
              </a:rPr>
              <a:t>Disk Accesses:</a:t>
            </a:r>
            <a:r>
              <a:rPr lang="en-US" dirty="0" smtClean="0">
                <a:solidFill>
                  <a:srgbClr val="2DAAF4"/>
                </a:solidFill>
              </a:rPr>
              <a:t> </a:t>
            </a:r>
            <a:br>
              <a:rPr lang="en-US" dirty="0" smtClean="0">
                <a:solidFill>
                  <a:srgbClr val="2DAAF4"/>
                </a:solidFill>
              </a:rPr>
            </a:br>
            <a:r>
              <a:rPr lang="en-US" dirty="0" smtClean="0">
                <a:solidFill>
                  <a:srgbClr val="2DAAF4"/>
                </a:solidFill>
              </a:rPr>
              <a:t>Replication vs. MDS Codes</a:t>
            </a:r>
            <a:endParaRPr lang="en-US" dirty="0">
              <a:solidFill>
                <a:srgbClr val="2DAAF4"/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6093070" y="2161382"/>
            <a:ext cx="719504" cy="3708399"/>
            <a:chOff x="7315201" y="1550988"/>
            <a:chExt cx="719504" cy="3708399"/>
          </a:xfrm>
        </p:grpSpPr>
        <p:sp>
          <p:nvSpPr>
            <p:cNvPr id="44" name="Rounded Rectangle 43"/>
            <p:cNvSpPr/>
            <p:nvPr/>
          </p:nvSpPr>
          <p:spPr>
            <a:xfrm>
              <a:off x="7315201" y="1550988"/>
              <a:ext cx="719504" cy="7032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315201" y="2592388"/>
              <a:ext cx="719504" cy="70326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315201" y="3590925"/>
              <a:ext cx="719504" cy="703262"/>
            </a:xfrm>
            <a:prstGeom prst="roundRect">
              <a:avLst/>
            </a:prstGeom>
            <a:gradFill>
              <a:gsLst>
                <a:gs pos="0">
                  <a:srgbClr val="39B385"/>
                </a:gs>
                <a:gs pos="100000">
                  <a:srgbClr val="55F4A1"/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A+B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315201" y="4556125"/>
              <a:ext cx="719504" cy="703262"/>
            </a:xfrm>
            <a:prstGeom prst="roundRect">
              <a:avLst/>
            </a:prstGeom>
            <a:gradFill>
              <a:gsLst>
                <a:gs pos="0">
                  <a:srgbClr val="39B385"/>
                </a:gs>
                <a:gs pos="100000">
                  <a:srgbClr val="55F4A1"/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A+2B</a:t>
              </a:r>
            </a:p>
            <a:p>
              <a:pPr algn="ctr">
                <a:defRPr/>
              </a:pPr>
              <a:endParaRPr lang="en-US" sz="1600" dirty="0">
                <a:solidFill>
                  <a:srgbClr val="2DAAF4"/>
                </a:solidFill>
              </a:endParaRPr>
            </a:p>
          </p:txBody>
        </p:sp>
      </p:grpSp>
      <p:grpSp>
        <p:nvGrpSpPr>
          <p:cNvPr id="3" name="Group 26"/>
          <p:cNvGrpSpPr/>
          <p:nvPr/>
        </p:nvGrpSpPr>
        <p:grpSpPr>
          <a:xfrm>
            <a:off x="1475643" y="2105025"/>
            <a:ext cx="720969" cy="3762375"/>
            <a:chOff x="5697416" y="1550988"/>
            <a:chExt cx="720969" cy="3762375"/>
          </a:xfrm>
        </p:grpSpPr>
        <p:sp>
          <p:nvSpPr>
            <p:cNvPr id="50" name="Rounded Rectangle 49"/>
            <p:cNvSpPr/>
            <p:nvPr/>
          </p:nvSpPr>
          <p:spPr>
            <a:xfrm>
              <a:off x="5698881" y="1550988"/>
              <a:ext cx="719504" cy="7032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698881" y="2592388"/>
              <a:ext cx="719504" cy="70326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697416" y="3568700"/>
              <a:ext cx="719504" cy="7032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697416" y="4610100"/>
              <a:ext cx="719504" cy="70326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</p:grpSp>
      <p:sp>
        <p:nvSpPr>
          <p:cNvPr id="26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" name="Picture 37" descr="MCj025017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169" y="1844478"/>
            <a:ext cx="468577" cy="6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ounded Rectangle 28"/>
          <p:cNvSpPr/>
          <p:nvPr/>
        </p:nvSpPr>
        <p:spPr>
          <a:xfrm>
            <a:off x="2971800" y="2081213"/>
            <a:ext cx="719504" cy="7032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2DAAF4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1914343" y="3065279"/>
            <a:ext cx="1338262" cy="776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41270" y="301811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772400" y="2161382"/>
            <a:ext cx="719504" cy="7032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2DAAF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6623356" y="3052275"/>
            <a:ext cx="1338262" cy="959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3"/>
            <a:endCxn id="41" idx="1"/>
          </p:cNvCxnSpPr>
          <p:nvPr/>
        </p:nvCxnSpPr>
        <p:spPr>
          <a:xfrm flipV="1">
            <a:off x="6812574" y="2513014"/>
            <a:ext cx="959826" cy="1041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039708" y="25998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15200" y="3554414"/>
            <a:ext cx="55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A+B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62000" y="6031468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Repair BW = #blocks lost</a:t>
            </a:r>
          </a:p>
          <a:p>
            <a:r>
              <a:rPr lang="en-US" dirty="0" smtClean="0"/>
              <a:t>Disk Accesses = #blocks lost </a:t>
            </a:r>
          </a:p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425014" y="6031468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Repair BW = file size</a:t>
            </a:r>
          </a:p>
          <a:p>
            <a:r>
              <a:rPr lang="en-US" dirty="0" smtClean="0"/>
              <a:t>Disk Accesses = all file blocks</a:t>
            </a:r>
          </a:p>
          <a:p>
            <a:endParaRPr lang="en-US" dirty="0"/>
          </a:p>
        </p:txBody>
      </p:sp>
      <p:sp>
        <p:nvSpPr>
          <p:cNvPr id="64" name="Vertical Scroll 63"/>
          <p:cNvSpPr/>
          <p:nvPr/>
        </p:nvSpPr>
        <p:spPr>
          <a:xfrm>
            <a:off x="457200" y="5943600"/>
            <a:ext cx="8034704" cy="838200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 smtClean="0">
                <a:solidFill>
                  <a:schemeClr val="bg1"/>
                </a:solidFill>
              </a:rPr>
              <a:t>Lemma: An </a:t>
            </a:r>
            <a:r>
              <a:rPr lang="en-US" sz="2300" i="1" dirty="0" smtClean="0">
                <a:solidFill>
                  <a:schemeClr val="bg1"/>
                </a:solidFill>
              </a:rPr>
              <a:t>(</a:t>
            </a:r>
            <a:r>
              <a:rPr lang="en-US" sz="2300" i="1" dirty="0" err="1" smtClean="0">
                <a:solidFill>
                  <a:schemeClr val="bg1"/>
                </a:solidFill>
              </a:rPr>
              <a:t>n,k</a:t>
            </a:r>
            <a:r>
              <a:rPr lang="en-US" sz="2300" i="1" dirty="0" smtClean="0">
                <a:solidFill>
                  <a:schemeClr val="bg1"/>
                </a:solidFill>
              </a:rPr>
              <a:t>)</a:t>
            </a:r>
            <a:r>
              <a:rPr lang="en-US" sz="2300" dirty="0" smtClean="0">
                <a:solidFill>
                  <a:schemeClr val="bg1"/>
                </a:solidFill>
              </a:rPr>
              <a:t> MDS code has locality </a:t>
            </a:r>
            <a:r>
              <a:rPr lang="en-US" sz="2300" b="1" dirty="0" smtClean="0">
                <a:solidFill>
                  <a:schemeClr val="bg1"/>
                </a:solidFill>
              </a:rPr>
              <a:t>no less than</a:t>
            </a:r>
            <a:r>
              <a:rPr lang="en-US" sz="2300" dirty="0" smtClean="0">
                <a:solidFill>
                  <a:schemeClr val="bg1"/>
                </a:solidFill>
              </a:rPr>
              <a:t> </a:t>
            </a:r>
            <a:r>
              <a:rPr lang="en-US" sz="2300" i="1" dirty="0" err="1" smtClean="0">
                <a:solidFill>
                  <a:schemeClr val="bg1"/>
                </a:solidFill>
              </a:rPr>
              <a:t>k</a:t>
            </a:r>
            <a:r>
              <a:rPr lang="en-US" sz="2300" dirty="0" smtClean="0">
                <a:solidFill>
                  <a:schemeClr val="bg1"/>
                </a:solidFill>
              </a:rPr>
              <a:t>.</a:t>
            </a:r>
            <a:endParaRPr lang="en-US" sz="2300" i="1" dirty="0" smtClean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6200" y="2273299"/>
            <a:ext cx="4484443" cy="2552701"/>
          </a:xfrm>
          <a:prstGeom prst="round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Replication</a:t>
            </a:r>
          </a:p>
          <a:p>
            <a:pPr algn="ctr"/>
            <a:endParaRPr lang="en-US" sz="2800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Efficient </a:t>
            </a:r>
            <a:r>
              <a:rPr lang="en-US" sz="2800" dirty="0" smtClean="0">
                <a:solidFill>
                  <a:schemeClr val="bg1"/>
                </a:solidFill>
              </a:rPr>
              <a:t>Repair</a:t>
            </a:r>
          </a:p>
          <a:p>
            <a:pPr algn="ctr"/>
            <a:r>
              <a:rPr lang="en-US" sz="2800" dirty="0" smtClean="0">
                <a:solidFill>
                  <a:srgbClr val="C0504D"/>
                </a:solidFill>
              </a:rPr>
              <a:t>Low </a:t>
            </a:r>
            <a:r>
              <a:rPr lang="en-US" sz="2800" dirty="0" smtClean="0">
                <a:solidFill>
                  <a:schemeClr val="bg1"/>
                </a:solidFill>
              </a:rPr>
              <a:t>reliability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67" name="Picture 37" descr="MCj025017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8781" y="1788121"/>
            <a:ext cx="468577" cy="6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Rounded Rectangle 65"/>
          <p:cNvSpPr/>
          <p:nvPr/>
        </p:nvSpPr>
        <p:spPr>
          <a:xfrm>
            <a:off x="4648200" y="2273299"/>
            <a:ext cx="4463267" cy="2552701"/>
          </a:xfrm>
          <a:prstGeom prst="round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MDS Codes </a:t>
            </a:r>
          </a:p>
          <a:p>
            <a:pPr algn="ctr"/>
            <a:endParaRPr lang="en-US" sz="2800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558ED5"/>
                </a:solidFill>
              </a:rPr>
              <a:t>High </a:t>
            </a:r>
            <a:r>
              <a:rPr lang="en-US" sz="2800" dirty="0" smtClean="0">
                <a:solidFill>
                  <a:schemeClr val="bg1"/>
                </a:solidFill>
              </a:rPr>
              <a:t>reliability </a:t>
            </a:r>
          </a:p>
          <a:p>
            <a:pPr algn="ctr"/>
            <a:r>
              <a:rPr lang="en-US" sz="2800" dirty="0" smtClean="0">
                <a:solidFill>
                  <a:srgbClr val="C0504D"/>
                </a:solidFill>
              </a:rPr>
              <a:t>Inefficient </a:t>
            </a:r>
            <a:r>
              <a:rPr lang="en-US" sz="2800" dirty="0" smtClean="0">
                <a:solidFill>
                  <a:schemeClr val="bg1"/>
                </a:solidFill>
              </a:rPr>
              <a:t>Repair</a:t>
            </a:r>
            <a:endParaRPr lang="en-US" sz="2800" dirty="0">
              <a:solidFill>
                <a:srgbClr val="C0504D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/>
      <p:bldP spid="41" grpId="0" animBg="1"/>
      <p:bldP spid="58" grpId="0"/>
      <p:bldP spid="59" grpId="0"/>
      <p:bldP spid="64" grpId="0" animBg="1"/>
      <p:bldP spid="65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110906"/>
            <a:ext cx="7620000" cy="636189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>
                <a:solidFill>
                  <a:srgbClr val="48A7FA"/>
                </a:solidFill>
              </a:rPr>
              <a:t>Simple Regenerating Codes</a:t>
            </a:r>
          </a:p>
          <a:p>
            <a:pPr algn="ctr"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19925</TotalTime>
  <Words>552</Words>
  <Application>Microsoft Macintosh PowerPoint</Application>
  <PresentationFormat>Letter Paper (8.5x11 in)</PresentationFormat>
  <Paragraphs>239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Simple Regenerating Codes: Network Coding for Cloud Storage</vt:lpstr>
      <vt:lpstr>Intro</vt:lpstr>
      <vt:lpstr>Big Data</vt:lpstr>
      <vt:lpstr>Reliability: Replication vs. MDS Codes </vt:lpstr>
      <vt:lpstr>PowerPoint Presentation</vt:lpstr>
      <vt:lpstr>The Code Repair Problem</vt:lpstr>
      <vt:lpstr>The Code Repair Problem</vt:lpstr>
      <vt:lpstr>Disk Accesses:  Replication vs. MDS Codes</vt:lpstr>
      <vt:lpstr>PowerPoint Presentation</vt:lpstr>
      <vt:lpstr>Simple Regenerating Codes</vt:lpstr>
      <vt:lpstr>Simple Regenerating Codes</vt:lpstr>
      <vt:lpstr>SRC: Repair</vt:lpstr>
      <vt:lpstr>SRC: File Reconstruction</vt:lpstr>
      <vt:lpstr>SRC Specs</vt:lpstr>
      <vt:lpstr>SRC Specs</vt:lpstr>
      <vt:lpstr>PowerPoint Presentation</vt:lpstr>
      <vt:lpstr>Simulations</vt:lpstr>
      <vt:lpstr>Conclusions</vt:lpstr>
      <vt:lpstr>PowerPoint Presentation</vt:lpstr>
    </vt:vector>
  </TitlesOfParts>
  <Company>Technical University of Crete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Anadim</dc:creator>
  <cp:lastModifiedBy>anadim</cp:lastModifiedBy>
  <cp:revision>1018</cp:revision>
  <cp:lastPrinted>2011-05-27T19:30:00Z</cp:lastPrinted>
  <dcterms:created xsi:type="dcterms:W3CDTF">2012-03-25T20:59:59Z</dcterms:created>
  <dcterms:modified xsi:type="dcterms:W3CDTF">2014-09-15T02:17:51Z</dcterms:modified>
</cp:coreProperties>
</file>