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258" r:id="rId3"/>
    <p:sldId id="300" r:id="rId4"/>
    <p:sldId id="259" r:id="rId5"/>
    <p:sldId id="306" r:id="rId6"/>
    <p:sldId id="301" r:id="rId7"/>
    <p:sldId id="307" r:id="rId8"/>
    <p:sldId id="302" r:id="rId9"/>
    <p:sldId id="274" r:id="rId10"/>
    <p:sldId id="267" r:id="rId11"/>
    <p:sldId id="304" r:id="rId12"/>
    <p:sldId id="289" r:id="rId13"/>
    <p:sldId id="268" r:id="rId14"/>
    <p:sldId id="305" r:id="rId15"/>
    <p:sldId id="290" r:id="rId16"/>
    <p:sldId id="291" r:id="rId17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FCDD9"/>
    <a:srgbClr val="48A7FA"/>
    <a:srgbClr val="00ABC2"/>
    <a:srgbClr val="7B9EA6"/>
    <a:srgbClr val="D1305A"/>
    <a:srgbClr val="9E2646"/>
    <a:srgbClr val="A3A3A3"/>
    <a:srgbClr val="62A7FF"/>
    <a:srgbClr val="2DAAF4"/>
    <a:srgbClr val="E64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4" autoAdjust="0"/>
  </p:normalViewPr>
  <p:slideViewPr>
    <p:cSldViewPr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6/16/13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2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6/16/13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present a new family of repair optimal MDS codes that are based on properties of </a:t>
            </a:r>
            <a:r>
              <a:rPr lang="en-US" baseline="0" dirty="0" err="1" smtClean="0"/>
              <a:t>Hadamard</a:t>
            </a:r>
            <a:r>
              <a:rPr lang="en-US" baseline="0" dirty="0" smtClean="0"/>
              <a:t> matrices and perfect 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We will first see why storing data using erasure codes is a good Idea. </a:t>
            </a:r>
          </a:p>
          <a:p>
            <a:pPr>
              <a:buFontTx/>
              <a:buNone/>
            </a:pPr>
            <a:r>
              <a:rPr lang="en-US" baseline="0" dirty="0" smtClean="0"/>
              <a:t>Then, I will introduce the Code repair problem and how we can repair code erasures in a storage network.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Next I will introduce the main tools that we use in our analysis. </a:t>
            </a:r>
          </a:p>
          <a:p>
            <a:pPr>
              <a:buFontTx/>
              <a:buNone/>
            </a:pPr>
            <a:r>
              <a:rPr lang="en-US" baseline="0" dirty="0" smtClean="0"/>
              <a:t>The first is Interference Alignment. </a:t>
            </a:r>
          </a:p>
          <a:p>
            <a:pPr>
              <a:buFontTx/>
              <a:buNone/>
            </a:pPr>
            <a:r>
              <a:rPr lang="en-US" baseline="0" dirty="0" smtClean="0"/>
              <a:t>We will see its implications in the code repair problem. </a:t>
            </a:r>
          </a:p>
          <a:p>
            <a:pPr>
              <a:buFontTx/>
              <a:buNone/>
            </a:pPr>
            <a:r>
              <a:rPr lang="en-US" baseline="0" dirty="0" smtClean="0"/>
              <a:t>Then, I will show how we can use </a:t>
            </a:r>
            <a:r>
              <a:rPr lang="en-US" baseline="0" dirty="0" err="1" smtClean="0"/>
              <a:t>Hadamard</a:t>
            </a:r>
            <a:r>
              <a:rPr lang="en-US" baseline="0" dirty="0" smtClean="0"/>
              <a:t> matrices to construct perfect IA solutions with finite symbol extensions.</a:t>
            </a:r>
          </a:p>
          <a:p>
            <a:pPr>
              <a:buFontTx/>
              <a:buNone/>
            </a:pPr>
            <a:r>
              <a:rPr lang="en-US" baseline="0" dirty="0" smtClean="0"/>
              <a:t>We will use these to construct a new code. </a:t>
            </a:r>
          </a:p>
          <a:p>
            <a:pPr>
              <a:buFontTx/>
              <a:buNone/>
            </a:pPr>
            <a:r>
              <a:rPr lang="en-US" baseline="0" dirty="0" smtClean="0"/>
              <a:t>Our new code is the first 2-parity MDS code that is optimal with respect to the number of bits we communicate to repair a lost data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with</a:t>
            </a:r>
            <a:r>
              <a:rPr lang="en-US" baseline="0" dirty="0" smtClean="0"/>
              <a:t> the basics of erasure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let’s see why erasure codes are more reliable</a:t>
            </a:r>
            <a:r>
              <a:rPr lang="en-US" baseline="0" dirty="0" smtClean="0"/>
              <a:t> to store data with redundancy compared to replication.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ssume a file that has two pieces, say A and B.</a:t>
            </a:r>
          </a:p>
          <a:p>
            <a:r>
              <a:rPr lang="en-US" baseline="0" dirty="0" smtClean="0"/>
              <a:t>We will first consider a replication scheme that we use to store across 4 hard disks in a distributed storage setting. </a:t>
            </a:r>
          </a:p>
          <a:p>
            <a:r>
              <a:rPr lang="en-US" baseline="0" dirty="0" smtClean="0"/>
              <a:t>I introduce redundancy by replicating A and B, here two disks store A and two store 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 will  compare the reliability of this scheme to an erasure code, namely a (4,2) MDS code.</a:t>
            </a:r>
          </a:p>
          <a:p>
            <a:r>
              <a:rPr lang="en-US" baseline="0" dirty="0" smtClean="0"/>
              <a:t>The code stores the two pieces, and two independent equations of A and B.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n,k</a:t>
            </a:r>
            <a:r>
              <a:rPr lang="en-US" baseline="0" dirty="0" smtClean="0"/>
              <a:t>)-MDS codes are codes with rate </a:t>
            </a:r>
            <a:r>
              <a:rPr lang="en-US" baseline="0" dirty="0" err="1" smtClean="0"/>
              <a:t>k/n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nodes store data  and </a:t>
            </a:r>
            <a:r>
              <a:rPr lang="en-US" baseline="0" dirty="0" err="1" smtClean="0"/>
              <a:t>n-k</a:t>
            </a:r>
            <a:r>
              <a:rPr lang="en-US" baseline="0" dirty="0" smtClean="0"/>
              <a:t> are parity).</a:t>
            </a:r>
          </a:p>
          <a:p>
            <a:r>
              <a:rPr lang="en-US" baseline="0" dirty="0" smtClean="0"/>
              <a:t>These codes have the erasure property, any </a:t>
            </a:r>
            <a:r>
              <a:rPr lang="en-US" baseline="0" dirty="0" err="1" smtClean="0"/>
              <a:t>n-k</a:t>
            </a:r>
            <a:r>
              <a:rPr lang="en-US" baseline="0" dirty="0" smtClean="0"/>
              <a:t> erasures can be sustained.</a:t>
            </a:r>
          </a:p>
          <a:p>
            <a:r>
              <a:rPr lang="en-US" baseline="0" dirty="0" smtClean="0"/>
              <a:t>They require the minimum storage for that much reliability and are orders of magnitude more reliable than repetition.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for example, the replication scheme cannot sustain  any 2 disk failures. But the MDS can.</a:t>
            </a:r>
          </a:p>
          <a:p>
            <a:r>
              <a:rPr lang="en-US" baseline="0" dirty="0" smtClean="0"/>
              <a:t>For example assume that we lose node 1 and 3. The replication scheme suffers from data loss. </a:t>
            </a:r>
          </a:p>
          <a:p>
            <a:r>
              <a:rPr lang="en-US" baseline="0" dirty="0" smtClean="0"/>
              <a:t>The MDS code can recover the lost information by solving two linear equations in A and B, and then regenerating the erased chunk.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so erasure</a:t>
            </a:r>
            <a:r>
              <a:rPr lang="en-US" baseline="0" dirty="0" smtClean="0"/>
              <a:t> codes are good for reliably storing information.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When I lose a node, If I want to maintain the same level of reliability the old node is replaced by a new one that we call the newcomer.</a:t>
            </a:r>
          </a:p>
          <a:p>
            <a:r>
              <a:rPr lang="en-US" baseline="0" dirty="0" smtClean="0"/>
              <a:t>Assume that I have the same code as before, and that a hard disk crashes.</a:t>
            </a:r>
          </a:p>
          <a:p>
            <a:r>
              <a:rPr lang="en-US" baseline="0" dirty="0" smtClean="0"/>
              <a:t>The newcomer has to download sufficient data from the remaining nodes, so that he can reconstruct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there is one main issue that is associated with off-the self conventional erasure codes.</a:t>
            </a:r>
          </a:p>
          <a:p>
            <a:r>
              <a:rPr lang="en-US" baseline="0" dirty="0" smtClean="0"/>
              <a:t>The problem of conventional erasure codes is the following: the newcomer has to connect to 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nodes and download as many bits as the entire </a:t>
            </a:r>
            <a:r>
              <a:rPr lang="en-US" baseline="0" dirty="0" err="1" smtClean="0"/>
              <a:t>filesize</a:t>
            </a:r>
            <a:r>
              <a:rPr lang="en-US" baseline="0" dirty="0" smtClean="0"/>
              <a:t> to reconstruct a single chunk. </a:t>
            </a:r>
          </a:p>
          <a:p>
            <a:r>
              <a:rPr lang="en-US" baseline="0" dirty="0" smtClean="0"/>
              <a:t>So it downloads </a:t>
            </a:r>
            <a:r>
              <a:rPr lang="en-US" baseline="0" dirty="0" err="1" smtClean="0"/>
              <a:t>k</a:t>
            </a:r>
            <a:r>
              <a:rPr lang="en-US" baseline="0" dirty="0" smtClean="0"/>
              <a:t> times more than what it stores.</a:t>
            </a:r>
          </a:p>
          <a:p>
            <a:r>
              <a:rPr lang="en-US" baseline="0" dirty="0" smtClean="0"/>
              <a:t>We are interested in this metric here: the repair bandwidth, the minimum number of bits I communicate in the network to repair a node failure.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Dimakis</a:t>
            </a:r>
            <a:r>
              <a:rPr lang="en-US" baseline="0" dirty="0" smtClean="0"/>
              <a:t> et al proved that there exists a lower bound on this repair bandwidth that is achievable under functional repair.</a:t>
            </a:r>
          </a:p>
          <a:p>
            <a:r>
              <a:rPr lang="en-US" baseline="0" dirty="0" smtClean="0"/>
              <a:t>Functional repair means that the newcomer doesn’t have to exactly reconstruct A, as long as the new code after the repair is still a (4,2) code. </a:t>
            </a:r>
          </a:p>
          <a:p>
            <a:r>
              <a:rPr lang="en-US" baseline="0" dirty="0" smtClean="0"/>
              <a:t>He proves this communication bound is 1/parities times the remaining bits which is orders less than the </a:t>
            </a:r>
            <a:r>
              <a:rPr lang="en-US" baseline="0" dirty="0" err="1" smtClean="0"/>
              <a:t>filesize</a:t>
            </a:r>
            <a:r>
              <a:rPr lang="en-US" baseline="0" dirty="0" smtClean="0"/>
              <a:t>. The techniques he uses are heavily based on the network coding theorems by Ho et 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in practice we are interested in the exact repair problem.</a:t>
            </a:r>
          </a:p>
          <a:p>
            <a:r>
              <a:rPr lang="en-US" baseline="0" dirty="0" smtClean="0"/>
              <a:t>The code after the repair has to be exactly the same as the one before the node failure. </a:t>
            </a:r>
          </a:p>
          <a:p>
            <a:r>
              <a:rPr lang="en-US" baseline="0" dirty="0" smtClean="0"/>
              <a:t>Here we consider the problem of finding exact repair MDS codes, that are optimal with respect to repair BW.</a:t>
            </a:r>
          </a:p>
          <a:p>
            <a:r>
              <a:rPr lang="en-US" baseline="0" dirty="0" smtClean="0"/>
              <a:t>From now on I will call these codes, optimal MDS.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</a:t>
            </a:r>
            <a:r>
              <a:rPr lang="en-US" baseline="0" dirty="0" smtClean="0"/>
              <a:t> been an extensive effort so far to develop optimal MDS codes.</a:t>
            </a:r>
          </a:p>
          <a:p>
            <a:r>
              <a:rPr lang="en-US" baseline="0" dirty="0" smtClean="0"/>
              <a:t>Starting from the works of </a:t>
            </a:r>
            <a:r>
              <a:rPr lang="en-US" baseline="0" dirty="0" err="1" smtClean="0"/>
              <a:t>wu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rahsmi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suh</a:t>
            </a:r>
            <a:r>
              <a:rPr lang="en-US" baseline="0" dirty="0" smtClean="0"/>
              <a:t> et al we now have explicit families of optimal MDS codes for low rates: when data nodes are less than parity nodes.</a:t>
            </a:r>
          </a:p>
          <a:p>
            <a:r>
              <a:rPr lang="en-US" baseline="0" dirty="0" err="1" smtClean="0"/>
              <a:t>Cadambe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suh</a:t>
            </a:r>
            <a:r>
              <a:rPr lang="en-US" baseline="0" dirty="0" smtClean="0"/>
              <a:t> proved independently that asymptotically optimal codes exist for all rates, by using the symbol extension IA scheme previously used in the wireless setting.</a:t>
            </a:r>
          </a:p>
          <a:p>
            <a:r>
              <a:rPr lang="en-US" baseline="0" dirty="0" smtClean="0"/>
              <a:t>These constructions however are not practical due to their exponential field size and length of the chunks stored in each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 challenging non-</a:t>
            </a:r>
            <a:r>
              <a:rPr lang="en-US" baseline="0" dirty="0" err="1" smtClean="0"/>
              <a:t>milticast</a:t>
            </a:r>
            <a:r>
              <a:rPr lang="en-US" baseline="0" dirty="0" smtClean="0"/>
              <a:t> network coding problem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of now the high rate regime, where there are more data nodes than parities, has been open.</a:t>
            </a:r>
          </a:p>
          <a:p>
            <a:r>
              <a:rPr lang="en-US" baseline="0" dirty="0" smtClean="0"/>
              <a:t>We have some first partial results that introduce codes which are optimal with respect to only repair of nodes that contain data. </a:t>
            </a:r>
          </a:p>
          <a:p>
            <a:r>
              <a:rPr lang="en-US" baseline="0" dirty="0" smtClean="0"/>
              <a:t>But so far no high-rate codes exist for optimal repair of any node failure and the previous codes there is not a trivial way to repair the parity nodes better than the naïve repair.</a:t>
            </a:r>
          </a:p>
          <a:p>
            <a:r>
              <a:rPr lang="en-US" baseline="0" dirty="0" smtClean="0"/>
              <a:t>So the problem is still open.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want to note that all the above schemes use interference alignments and all these codes are vector codes. In each node I store a vector, not a scalar.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contribution is the first high rate optimal MDS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our main result is that we construct explicit 2-parity MDS codes that attain the </a:t>
            </a:r>
            <a:r>
              <a:rPr lang="en-US" baseline="0" dirty="0" err="1" smtClean="0"/>
              <a:t>Dimakis</a:t>
            </a:r>
            <a:r>
              <a:rPr lang="en-US" baseline="0" dirty="0" smtClean="0"/>
              <a:t> lower bandwidth bound for any single repair of a node failure and not just only for  data nodes.</a:t>
            </a:r>
          </a:p>
          <a:p>
            <a:r>
              <a:rPr lang="en-US" baseline="0" dirty="0" smtClean="0"/>
              <a:t>Let’s se how we can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we have here a 2 parity code.</a:t>
            </a:r>
          </a:p>
          <a:p>
            <a:r>
              <a:rPr lang="en-US" dirty="0" smtClean="0"/>
              <a:t>Our file has 3 chunks</a:t>
            </a:r>
            <a:r>
              <a:rPr lang="en-US" baseline="0" dirty="0" smtClean="0"/>
              <a:t> of size N, chunk a, </a:t>
            </a:r>
            <a:r>
              <a:rPr lang="en-US" baseline="0" dirty="0" err="1" smtClean="0"/>
              <a:t>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store these 3 vectors in 3 systematic nodes.</a:t>
            </a:r>
          </a:p>
          <a:p>
            <a:r>
              <a:rPr lang="en-US" baseline="0" dirty="0" smtClean="0"/>
              <a:t>We also have 2 parity nodes, each storing an equation in the three vectors.</a:t>
            </a:r>
          </a:p>
          <a:p>
            <a:r>
              <a:rPr lang="en-US" baseline="0" dirty="0" smtClean="0"/>
              <a:t>The first is the XOR of the elements and the second is a linear combination of the 3 vectors that is generated using these three coding matrices, A, B and 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interested in the problem of repairing a single node when I have an erasure in the system.</a:t>
            </a:r>
          </a:p>
          <a:p>
            <a:r>
              <a:rPr lang="en-US" baseline="0" dirty="0" smtClean="0"/>
              <a:t>Assume that I lose my first disk.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a newcomer node joins the system and needs to download sufficient data from the remaining nodes.</a:t>
            </a:r>
          </a:p>
          <a:p>
            <a:r>
              <a:rPr lang="en-US" baseline="0" dirty="0" smtClean="0"/>
              <a:t>Observe that my lost vector a is only a part of the two linear combinations in the parities.</a:t>
            </a:r>
          </a:p>
          <a:p>
            <a:r>
              <a:rPr lang="en-US" baseline="0" dirty="0" smtClean="0"/>
              <a:t>If I wish to reconstruct it, I need to download from the parities at least as much as the number of unknowns in my vector a, which is N, i.e. one vector.</a:t>
            </a:r>
          </a:p>
          <a:p>
            <a:r>
              <a:rPr lang="en-US" baseline="0" dirty="0" smtClean="0"/>
              <a:t>So I will download half a vector from the first parity and half from the second.</a:t>
            </a:r>
          </a:p>
          <a:p>
            <a:r>
              <a:rPr lang="en-US" baseline="0" dirty="0" smtClean="0"/>
              <a:t>The way I do it is the following. The parities internally mix their equations and produce N/2 linear combinations of them.</a:t>
            </a:r>
          </a:p>
          <a:p>
            <a:r>
              <a:rPr lang="en-US" baseline="0" dirty="0" smtClean="0"/>
              <a:t>This is done by multiplying a parity equation with a tall repair matrix V.</a:t>
            </a:r>
          </a:p>
          <a:p>
            <a:r>
              <a:rPr lang="en-US" baseline="0" dirty="0" smtClean="0"/>
              <a:t>The newcomer receives two half half vectors, which he stacks up to form one vector (N equations).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Observe that what the newcomer received is a linear combination of all three vectors a </a:t>
            </a:r>
            <a:r>
              <a:rPr lang="en-US" baseline="0" dirty="0" err="1" smtClean="0"/>
              <a:t>b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However, he is only interested in the blue term.</a:t>
            </a:r>
          </a:p>
          <a:p>
            <a:r>
              <a:rPr lang="en-US" baseline="0" dirty="0" smtClean="0"/>
              <a:t>If these two red terms were not here, he could invert the blue matrix and he could get back a.</a:t>
            </a:r>
          </a:p>
          <a:p>
            <a:r>
              <a:rPr lang="en-US" baseline="0" dirty="0" smtClean="0"/>
              <a:t>So he wants to get rid of these two interference terms.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do that he has to download some extra equations from the data nodes.</a:t>
            </a:r>
          </a:p>
          <a:p>
            <a:r>
              <a:rPr lang="en-US" baseline="0" dirty="0" smtClean="0"/>
              <a:t>He has to download a basis for the interference components.</a:t>
            </a:r>
          </a:p>
          <a:p>
            <a:r>
              <a:rPr lang="en-US" baseline="0" dirty="0" smtClean="0"/>
              <a:t>If he has a basis, he can reconstruct these two vectors so that he can erase them and get back 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 downloads some equations from all remaining nodes. How much is that?</a:t>
            </a:r>
          </a:p>
          <a:p>
            <a:r>
              <a:rPr lang="en-US" baseline="0" dirty="0" smtClean="0"/>
              <a:t>Exactly what was lost, that is N equations, plus the additional equations he needs to delete interference. This equals to the rank of the interference terms.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image" Target="../media/image25.emf"/><Relationship Id="rId13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676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Repair Optimal Erasure Codes 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through </a:t>
            </a:r>
            <a:r>
              <a:rPr lang="en-US" sz="3600" dirty="0" err="1" smtClean="0">
                <a:solidFill>
                  <a:srgbClr val="FFFFFF"/>
                </a:solidFill>
              </a:rPr>
              <a:t>Hadamard</a:t>
            </a:r>
            <a:r>
              <a:rPr lang="en-US" sz="3600" dirty="0" smtClean="0">
                <a:solidFill>
                  <a:srgbClr val="FFFFFF"/>
                </a:solidFill>
              </a:rPr>
              <a:t> Designs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4495800" cy="3733800"/>
          </a:xfrm>
        </p:spPr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dirty="0" err="1" smtClean="0"/>
              <a:t>Dimitris</a:t>
            </a:r>
            <a:r>
              <a:rPr lang="en-US" sz="2400" dirty="0" smtClean="0"/>
              <a:t> S. </a:t>
            </a:r>
            <a:r>
              <a:rPr lang="en-US" sz="2400" dirty="0" err="1" smtClean="0"/>
              <a:t>Papailiopoulos</a:t>
            </a:r>
            <a:r>
              <a:rPr lang="en-US" sz="2400" dirty="0" smtClean="0"/>
              <a:t> </a:t>
            </a:r>
          </a:p>
          <a:p>
            <a:pPr algn="ctr">
              <a:buNone/>
            </a:pPr>
            <a:r>
              <a:rPr lang="en-US" sz="2400" dirty="0" err="1" smtClean="0"/>
              <a:t>Alexandros</a:t>
            </a:r>
            <a:r>
              <a:rPr lang="en-US" sz="2400" dirty="0" smtClean="0"/>
              <a:t> G. </a:t>
            </a:r>
            <a:r>
              <a:rPr lang="en-US" sz="2400" dirty="0" err="1" smtClean="0"/>
              <a:t>Dimakis</a:t>
            </a: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2DAAF4"/>
                </a:solidFill>
              </a:rPr>
              <a:t>USC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3124200"/>
            <a:ext cx="4495800" cy="373380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err="1" smtClean="0"/>
              <a:t>Viveck</a:t>
            </a:r>
            <a:r>
              <a:rPr lang="en-US" sz="2400" dirty="0" smtClean="0"/>
              <a:t> R. </a:t>
            </a:r>
            <a:r>
              <a:rPr lang="en-US" sz="2400" dirty="0" err="1" smtClean="0"/>
              <a:t>Cadambe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AAF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UC Irvine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5410200"/>
            <a:ext cx="9296400" cy="1447800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Allerton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Repair Spaces and the CJ scheme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81292" cy="4038600"/>
          </a:xfrm>
        </p:spPr>
        <p:txBody>
          <a:bodyPr/>
          <a:lstStyle/>
          <a:p>
            <a:pPr>
              <a:buNone/>
            </a:pPr>
            <a:r>
              <a:rPr lang="en-US" sz="2100" i="1" dirty="0" smtClean="0"/>
              <a:t> 	        </a:t>
            </a:r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 algn="ctr">
              <a:buNone/>
            </a:pPr>
            <a:r>
              <a:rPr lang="en-US" sz="2100" b="1" dirty="0" smtClean="0"/>
              <a:t>Problem: Minimum Repair BW </a:t>
            </a:r>
            <a:r>
              <a:rPr lang="en-US" sz="2100" dirty="0" smtClean="0"/>
              <a:t>(via ranks)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Useful space is </a:t>
            </a:r>
            <a:r>
              <a:rPr lang="en-US" sz="2100" b="1" dirty="0" smtClean="0"/>
              <a:t>full-rank</a:t>
            </a:r>
            <a:r>
              <a:rPr lang="en-US" sz="2100" dirty="0" smtClean="0"/>
              <a:t>. (enough equations for unknowns)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Interference has </a:t>
            </a:r>
            <a:r>
              <a:rPr lang="en-US" sz="2100" b="1" dirty="0" smtClean="0"/>
              <a:t>minimum rank: </a:t>
            </a:r>
            <a:r>
              <a:rPr lang="en-US" sz="2100" b="1" i="1" dirty="0" smtClean="0"/>
              <a:t>N/2</a:t>
            </a:r>
            <a:r>
              <a:rPr lang="en-US" sz="2100" i="1" dirty="0" smtClean="0"/>
              <a:t> </a:t>
            </a:r>
          </a:p>
          <a:p>
            <a:pPr marL="457200" indent="-457200">
              <a:buNone/>
            </a:pPr>
            <a:r>
              <a:rPr lang="en-US" sz="2100" b="1" dirty="0" smtClean="0"/>
              <a:t>Variables: A, B, C, V </a:t>
            </a:r>
            <a:r>
              <a:rPr lang="en-US" sz="2100" i="1" dirty="0" smtClean="0"/>
              <a:t>(everything is free to choose)</a:t>
            </a:r>
            <a:r>
              <a:rPr lang="en-US" sz="2100" b="1" dirty="0" smtClean="0"/>
              <a:t> </a:t>
            </a:r>
            <a:r>
              <a:rPr lang="en-US" sz="2100" dirty="0" smtClean="0"/>
              <a:t> </a:t>
            </a:r>
          </a:p>
          <a:p>
            <a:pPr marL="457200" indent="-457200">
              <a:buNone/>
            </a:pPr>
            <a:endParaRPr lang="en-US" sz="2100" dirty="0" smtClean="0"/>
          </a:p>
          <a:p>
            <a:pPr marL="457200" indent="-457200">
              <a:buNone/>
            </a:pPr>
            <a:r>
              <a:rPr lang="en-US" sz="2100" dirty="0" smtClean="0"/>
              <a:t>Clues: </a:t>
            </a:r>
            <a:r>
              <a:rPr lang="en-US" sz="2100" b="1" dirty="0" smtClean="0"/>
              <a:t>Asymptotic IA [CJ08]:</a:t>
            </a:r>
            <a:r>
              <a:rPr lang="en-US" sz="2100" dirty="0" smtClean="0"/>
              <a:t> </a:t>
            </a:r>
            <a:r>
              <a:rPr lang="en-US" sz="2100" b="1" dirty="0" smtClean="0"/>
              <a:t>A</a:t>
            </a:r>
            <a:r>
              <a:rPr lang="en-US" sz="2100" dirty="0" smtClean="0"/>
              <a:t>, </a:t>
            </a:r>
            <a:r>
              <a:rPr lang="en-US" sz="2100" b="1" dirty="0" smtClean="0"/>
              <a:t>B</a:t>
            </a:r>
            <a:r>
              <a:rPr lang="en-US" sz="2100" dirty="0" smtClean="0"/>
              <a:t>, </a:t>
            </a:r>
            <a:r>
              <a:rPr lang="en-US" sz="2100" b="1" dirty="0" smtClean="0"/>
              <a:t>C</a:t>
            </a:r>
            <a:r>
              <a:rPr lang="en-US" sz="2100" dirty="0" smtClean="0"/>
              <a:t> diagonals, N grows, </a:t>
            </a:r>
          </a:p>
          <a:p>
            <a:pPr marL="457200" indent="-457200">
              <a:buNone/>
            </a:pPr>
            <a:r>
              <a:rPr lang="en-US" sz="2100" dirty="0" smtClean="0"/>
              <a:t>Ex.: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Can I “enforce” perfect IA?</a:t>
            </a:r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1374648" y="1252522"/>
            <a:ext cx="6550152" cy="1033478"/>
            <a:chOff x="1374648" y="1353106"/>
            <a:chExt cx="6550152" cy="1033478"/>
          </a:xfrm>
        </p:grpSpPr>
        <p:sp>
          <p:nvSpPr>
            <p:cNvPr id="24" name="Rectangle 23"/>
            <p:cNvSpPr/>
            <p:nvPr/>
          </p:nvSpPr>
          <p:spPr>
            <a:xfrm>
              <a:off x="1374648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06961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5886" y="1828800"/>
              <a:ext cx="1673352" cy="557784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7652" y="1353106"/>
              <a:ext cx="136734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Useful space 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400" y="1353106"/>
              <a:ext cx="192447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Interference space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0325" y="1353106"/>
              <a:ext cx="192447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Interference space </a:t>
              </a:r>
              <a:endParaRPr lang="en-US" dirty="0"/>
            </a:p>
          </p:txBody>
        </p:sp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350" y="1874838"/>
              <a:ext cx="6337300" cy="469900"/>
            </a:xfrm>
            <a:prstGeom prst="rect">
              <a:avLst/>
            </a:prstGeom>
            <a:effectLst/>
          </p:spPr>
        </p:pic>
      </p:grpSp>
      <p:sp>
        <p:nvSpPr>
          <p:cNvPr id="40" name="Rectangle 39"/>
          <p:cNvSpPr/>
          <p:nvPr/>
        </p:nvSpPr>
        <p:spPr>
          <a:xfrm>
            <a:off x="4844625" y="5915660"/>
            <a:ext cx="853439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97765" y="5924550"/>
            <a:ext cx="602428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11326" y="5486400"/>
            <a:ext cx="853439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71146" y="5495290"/>
            <a:ext cx="602428" cy="328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665" y="5504180"/>
            <a:ext cx="3502660" cy="32893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740" y="5915660"/>
            <a:ext cx="4631690" cy="400050"/>
          </a:xfrm>
          <a:prstGeom prst="rect">
            <a:avLst/>
          </a:prstGeom>
        </p:spPr>
      </p:pic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017166" y="1741627"/>
            <a:ext cx="497434" cy="468173"/>
            <a:chOff x="-2133600" y="1252522"/>
            <a:chExt cx="777240" cy="731520"/>
          </a:xfrm>
        </p:grpSpPr>
        <p:sp>
          <p:nvSpPr>
            <p:cNvPr id="46" name="Rectangle 45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379366" y="1752600"/>
            <a:ext cx="497434" cy="468173"/>
            <a:chOff x="-2133600" y="1252522"/>
            <a:chExt cx="777240" cy="731520"/>
          </a:xfrm>
        </p:grpSpPr>
        <p:sp>
          <p:nvSpPr>
            <p:cNvPr id="60" name="Rectangle 59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6741566" y="1752600"/>
            <a:ext cx="497434" cy="468173"/>
            <a:chOff x="-2133600" y="1252522"/>
            <a:chExt cx="777240" cy="731520"/>
          </a:xfrm>
        </p:grpSpPr>
        <p:sp>
          <p:nvSpPr>
            <p:cNvPr id="65" name="Rectangle 64"/>
            <p:cNvSpPr/>
            <p:nvPr/>
          </p:nvSpPr>
          <p:spPr>
            <a:xfrm>
              <a:off x="-2133600" y="1252522"/>
              <a:ext cx="77724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-2133600" y="13045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-1869186" y="15331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-1604772" y="1761744"/>
              <a:ext cx="23317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696" y="4608957"/>
            <a:ext cx="2432304" cy="26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39714" y="1877727"/>
            <a:ext cx="1750646" cy="557784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D1305A"/>
                </a:solidFill>
              </a:rPr>
              <a:t>Key1: </a:t>
            </a:r>
            <a:r>
              <a:rPr lang="en-US" dirty="0" smtClean="0">
                <a:solidFill>
                  <a:srgbClr val="2DAAF4"/>
                </a:solidFill>
              </a:rPr>
              <a:t>Perfect IA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5508" y="2806700"/>
            <a:ext cx="9724292" cy="2298700"/>
          </a:xfrm>
        </p:spPr>
        <p:txBody>
          <a:bodyPr/>
          <a:lstStyle/>
          <a:p>
            <a:r>
              <a:rPr lang="en-US" sz="2100" dirty="0" smtClean="0"/>
              <a:t>But we can design the matrices to provide </a:t>
            </a:r>
            <a:r>
              <a:rPr lang="en-US" sz="2100" b="1" dirty="0" smtClean="0"/>
              <a:t>Perfect</a:t>
            </a:r>
            <a:r>
              <a:rPr lang="en-US" sz="2100" dirty="0" smtClean="0"/>
              <a:t> alignment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We see that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87" y="1921669"/>
            <a:ext cx="1587500" cy="4699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08" y="4419600"/>
            <a:ext cx="3502660" cy="32893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258" y="4876800"/>
            <a:ext cx="4631690" cy="4000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582658" y="4770120"/>
            <a:ext cx="457200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77658" y="4699000"/>
            <a:ext cx="531495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819400" y="5450204"/>
            <a:ext cx="3352800" cy="6858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5602604"/>
            <a:ext cx="951230" cy="30226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5602604"/>
            <a:ext cx="942340" cy="30226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743200" y="6136005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If the matrices are {-1,1} diagonals</a:t>
            </a:r>
          </a:p>
          <a:p>
            <a:pPr>
              <a:buNone/>
            </a:pPr>
            <a:r>
              <a:rPr lang="en-US" i="1" dirty="0" smtClean="0"/>
              <a:t>(then the columns of V are {-1,1} )</a:t>
            </a:r>
            <a:endParaRPr lang="en-US" dirty="0" smtClean="0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100" y="3441065"/>
            <a:ext cx="2987040" cy="328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45" grpId="0" animBg="1"/>
      <p:bldP spid="46" grpId="0" animBg="1"/>
      <p:bldP spid="47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Full Rank?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b="1" i="1" dirty="0" smtClean="0">
                <a:solidFill>
                  <a:srgbClr val="D1305A"/>
                </a:solidFill>
              </a:rPr>
              <a:t>Key1</a:t>
            </a:r>
            <a:r>
              <a:rPr lang="en-US" sz="2100" b="1" i="1" dirty="0" smtClean="0"/>
              <a:t>: {-1,1} diagonals give perfect IA.</a:t>
            </a:r>
          </a:p>
          <a:p>
            <a:r>
              <a:rPr lang="en-US" sz="2100" dirty="0" smtClean="0"/>
              <a:t>What about the signal space? I want it full rank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We have 2 ingredients: </a:t>
            </a:r>
          </a:p>
          <a:p>
            <a:pPr>
              <a:buNone/>
            </a:pPr>
            <a:r>
              <a:rPr lang="en-US" sz="2100" dirty="0" smtClean="0"/>
              <a:t>					</a:t>
            </a:r>
            <a:r>
              <a:rPr lang="en-US" sz="2100" b="1" dirty="0" smtClean="0"/>
              <a:t>{-1,1}  columns</a:t>
            </a:r>
            <a:r>
              <a:rPr lang="en-US" sz="2100" dirty="0" smtClean="0"/>
              <a:t>  +  </a:t>
            </a:r>
            <a:r>
              <a:rPr lang="en-US" sz="2100" b="1" dirty="0" smtClean="0"/>
              <a:t>independent columns</a:t>
            </a:r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								   Hmm…</a:t>
            </a:r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3534508" y="2895600"/>
            <a:ext cx="187569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14256" y="2349484"/>
            <a:ext cx="136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space </a:t>
            </a:r>
            <a:endParaRPr lang="en-US" dirty="0"/>
          </a:p>
        </p:txBody>
      </p:sp>
      <p:sp>
        <p:nvSpPr>
          <p:cNvPr id="6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2959100"/>
            <a:ext cx="15494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  <p:bldP spid="56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276600" y="5181600"/>
            <a:ext cx="2362200" cy="9144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1305A"/>
                </a:solidFill>
              </a:rPr>
              <a:t>Key2:</a:t>
            </a:r>
            <a:r>
              <a:rPr lang="en-US" dirty="0" smtClean="0">
                <a:solidFill>
                  <a:srgbClr val="2DAAF4"/>
                </a:solidFill>
              </a:rPr>
              <a:t> </a:t>
            </a:r>
            <a:r>
              <a:rPr lang="en-US" dirty="0" err="1" smtClean="0">
                <a:solidFill>
                  <a:srgbClr val="2DAAF4"/>
                </a:solidFill>
              </a:rPr>
              <a:t>Hadamard</a:t>
            </a:r>
            <a:r>
              <a:rPr lang="en-US" dirty="0" smtClean="0">
                <a:solidFill>
                  <a:srgbClr val="2DAAF4"/>
                </a:solidFill>
              </a:rPr>
              <a:t> Matrices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A </a:t>
            </a:r>
            <a:r>
              <a:rPr lang="en-US" sz="2100" dirty="0" err="1" smtClean="0"/>
              <a:t>Hadamard</a:t>
            </a:r>
            <a:r>
              <a:rPr lang="en-US" sz="2100" dirty="0" smtClean="0"/>
              <a:t> Matrix is {-1,+1} and full-rank and is a </a:t>
            </a:r>
            <a:r>
              <a:rPr lang="en-US" sz="2100" dirty="0" err="1" smtClean="0"/>
              <a:t>Cj</a:t>
            </a:r>
            <a:r>
              <a:rPr lang="en-US" sz="2100" dirty="0" smtClean="0"/>
              <a:t>-like matrix.</a:t>
            </a:r>
          </a:p>
          <a:p>
            <a:pPr>
              <a:buNone/>
            </a:pPr>
            <a:r>
              <a:rPr lang="en-US" sz="2100" dirty="0" smtClean="0"/>
              <a:t>If you let</a:t>
            </a:r>
          </a:p>
          <a:p>
            <a:endParaRPr lang="en-US" sz="2100" dirty="0" smtClean="0"/>
          </a:p>
          <a:p>
            <a:r>
              <a:rPr lang="en-US" sz="2100" dirty="0" smtClean="0"/>
              <a:t>Where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Then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52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32966"/>
            <a:ext cx="3502660" cy="32893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59125"/>
            <a:ext cx="6394450" cy="114935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5544809"/>
            <a:ext cx="2133600" cy="328930"/>
          </a:xfrm>
          <a:prstGeom prst="rect">
            <a:avLst/>
          </a:prstGeom>
        </p:spPr>
      </p:pic>
      <p:sp>
        <p:nvSpPr>
          <p:cNvPr id="21" name="Vertical Scroll 20"/>
          <p:cNvSpPr/>
          <p:nvPr/>
        </p:nvSpPr>
        <p:spPr>
          <a:xfrm>
            <a:off x="562708" y="3055141"/>
            <a:ext cx="7620000" cy="1417639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err="1" smtClean="0">
                <a:solidFill>
                  <a:schemeClr val="bg1"/>
                </a:solidFill>
              </a:rPr>
              <a:t>Hadamard</a:t>
            </a:r>
            <a:r>
              <a:rPr lang="en-US" sz="2300" dirty="0" smtClean="0">
                <a:solidFill>
                  <a:schemeClr val="bg1"/>
                </a:solidFill>
              </a:rPr>
              <a:t> is a </a:t>
            </a:r>
            <a:r>
              <a:rPr lang="en-US" sz="2300" dirty="0" err="1" smtClean="0">
                <a:solidFill>
                  <a:schemeClr val="bg1"/>
                </a:solidFill>
              </a:rPr>
              <a:t>kronecker</a:t>
            </a:r>
            <a:r>
              <a:rPr lang="en-US" sz="2300" dirty="0" smtClean="0">
                <a:solidFill>
                  <a:schemeClr val="bg1"/>
                </a:solidFill>
              </a:rPr>
              <a:t> product CJ matrix that allows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perfect IA + “full rankness”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 IA for Parity Repair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We need to </a:t>
            </a:r>
            <a:r>
              <a:rPr lang="en-US" sz="2100" b="1" dirty="0" smtClean="0"/>
              <a:t>unlock </a:t>
            </a:r>
            <a:r>
              <a:rPr lang="en-US" sz="2100" dirty="0" smtClean="0"/>
              <a:t>the same properties for the parity repair.</a:t>
            </a:r>
          </a:p>
          <a:p>
            <a:r>
              <a:rPr lang="en-US" sz="2100" dirty="0" smtClean="0"/>
              <a:t>How? We have to accommodate enough representations:</a:t>
            </a:r>
          </a:p>
          <a:p>
            <a:r>
              <a:rPr lang="en-US" sz="2100" dirty="0" smtClean="0"/>
              <a:t>Add diagonals to A, B, C that allow equivalent systematic instances.</a:t>
            </a: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748690" y="3962400"/>
            <a:ext cx="1994510" cy="2819400"/>
            <a:chOff x="748690" y="3962400"/>
            <a:chExt cx="1994510" cy="2819400"/>
          </a:xfrm>
        </p:grpSpPr>
        <p:sp>
          <p:nvSpPr>
            <p:cNvPr id="22" name="Rounded Rectangle 21"/>
            <p:cNvSpPr/>
            <p:nvPr/>
          </p:nvSpPr>
          <p:spPr>
            <a:xfrm>
              <a:off x="1226210" y="3962400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26210" y="4446101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29360" y="4947920"/>
              <a:ext cx="103632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51840" y="5805805"/>
              <a:ext cx="19913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48690" y="6416040"/>
              <a:ext cx="199136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9915" y="4065270"/>
              <a:ext cx="168910" cy="16002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470" y="4508966"/>
              <a:ext cx="177800" cy="24003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5050790"/>
              <a:ext cx="142240" cy="160020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4105" y="5859780"/>
              <a:ext cx="1306830" cy="257810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612" y="6489463"/>
              <a:ext cx="1715643" cy="209931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082690" y="3962400"/>
            <a:ext cx="1994510" cy="2819400"/>
            <a:chOff x="6082690" y="3962400"/>
            <a:chExt cx="1994510" cy="2819400"/>
          </a:xfrm>
        </p:grpSpPr>
        <p:sp>
          <p:nvSpPr>
            <p:cNvPr id="38" name="Rounded Rectangle 37"/>
            <p:cNvSpPr/>
            <p:nvPr/>
          </p:nvSpPr>
          <p:spPr>
            <a:xfrm>
              <a:off x="6560210" y="5805805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0210" y="4443010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63360" y="4947920"/>
              <a:ext cx="103632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85840" y="3962400"/>
              <a:ext cx="199136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82690" y="6416040"/>
              <a:ext cx="1991360" cy="365760"/>
            </a:xfrm>
            <a:prstGeom prst="roundRect">
              <a:avLst/>
            </a:prstGeom>
            <a:noFill/>
            <a:ln>
              <a:solidFill>
                <a:srgbClr val="D1305A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8355" y="5850890"/>
              <a:ext cx="240030" cy="275590"/>
            </a:xfrm>
            <a:prstGeom prst="rect">
              <a:avLst/>
            </a:prstGeom>
          </p:spPr>
        </p:pic>
        <p:pic>
          <p:nvPicPr>
            <p:cNvPr id="49" name="Picture 48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9465" y="4483650"/>
              <a:ext cx="257810" cy="284480"/>
            </a:xfrm>
            <a:prstGeom prst="rect">
              <a:avLst/>
            </a:prstGeom>
          </p:spPr>
        </p:pic>
        <p:pic>
          <p:nvPicPr>
            <p:cNvPr id="50" name="Picture 49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0395" y="4993005"/>
              <a:ext cx="222250" cy="275590"/>
            </a:xfrm>
            <a:prstGeom prst="rect">
              <a:avLst/>
            </a:prstGeom>
          </p:spPr>
        </p:pic>
        <p:pic>
          <p:nvPicPr>
            <p:cNvPr id="52" name="Picture 51" descr="latex-image-1.pdf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82690" y="6477000"/>
              <a:ext cx="1992376" cy="228854"/>
            </a:xfrm>
            <a:prstGeom prst="rect">
              <a:avLst/>
            </a:prstGeom>
          </p:spPr>
        </p:pic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99200" y="3998595"/>
              <a:ext cx="1564640" cy="293370"/>
            </a:xfrm>
            <a:prstGeom prst="rect">
              <a:avLst/>
            </a:prstGeom>
          </p:spPr>
        </p:pic>
      </p:grp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3800" y="4686300"/>
            <a:ext cx="12954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9220200" cy="4525963"/>
          </a:xfrm>
        </p:spPr>
        <p:txBody>
          <a:bodyPr/>
          <a:lstStyle/>
          <a:p>
            <a:r>
              <a:rPr lang="en-US" sz="2300" dirty="0" smtClean="0"/>
              <a:t>Perfect Alignment high-rate MDS Codes</a:t>
            </a:r>
          </a:p>
          <a:p>
            <a:r>
              <a:rPr lang="en-US" sz="2300" b="1" dirty="0" smtClean="0"/>
              <a:t>Our Solution</a:t>
            </a:r>
            <a:r>
              <a:rPr lang="en-US" sz="2300" dirty="0" smtClean="0"/>
              <a:t> = IA + </a:t>
            </a:r>
            <a:r>
              <a:rPr lang="en-US" sz="2300" dirty="0" err="1" smtClean="0"/>
              <a:t>Hadamard</a:t>
            </a:r>
            <a:r>
              <a:rPr lang="en-US" sz="2300" dirty="0" smtClean="0"/>
              <a:t> Matrices</a:t>
            </a:r>
          </a:p>
          <a:p>
            <a:endParaRPr lang="en-US" sz="2300" dirty="0" smtClean="0"/>
          </a:p>
          <a:p>
            <a:r>
              <a:rPr lang="en-US" sz="2300" b="1" dirty="0" smtClean="0"/>
              <a:t>Many open problems</a:t>
            </a:r>
          </a:p>
          <a:p>
            <a:pPr>
              <a:buNone/>
            </a:pPr>
            <a:r>
              <a:rPr lang="en-US" sz="2100" dirty="0" smtClean="0"/>
              <a:t>	1) The way I cut the file is still exponential, anything better?</a:t>
            </a:r>
          </a:p>
          <a:p>
            <a:pPr>
              <a:buNone/>
            </a:pPr>
            <a:r>
              <a:rPr lang="en-US" sz="2100" dirty="0" smtClean="0"/>
              <a:t>	2) General framework? [</a:t>
            </a:r>
            <a:r>
              <a:rPr lang="en-US" sz="2100" dirty="0" err="1" smtClean="0"/>
              <a:t>Suh</a:t>
            </a:r>
            <a:r>
              <a:rPr lang="en-US" sz="2100" dirty="0" smtClean="0"/>
              <a:t>, </a:t>
            </a:r>
            <a:r>
              <a:rPr lang="en-US" sz="2100" dirty="0" err="1" smtClean="0"/>
              <a:t>Tse</a:t>
            </a:r>
            <a:r>
              <a:rPr lang="en-US" sz="2100" dirty="0" smtClean="0"/>
              <a:t>], [</a:t>
            </a:r>
            <a:r>
              <a:rPr lang="en-US" sz="2100" dirty="0" err="1" smtClean="0"/>
              <a:t>Cadambe</a:t>
            </a:r>
            <a:r>
              <a:rPr lang="en-US" sz="2100" dirty="0" smtClean="0"/>
              <a:t> et al]</a:t>
            </a:r>
          </a:p>
          <a:p>
            <a:pPr>
              <a:buNone/>
            </a:pPr>
            <a:r>
              <a:rPr lang="en-US" sz="2100" dirty="0" smtClean="0"/>
              <a:t> 	3) Extensions to wireless channels?</a:t>
            </a:r>
          </a:p>
          <a:p>
            <a:pPr>
              <a:buNone/>
            </a:pPr>
            <a:r>
              <a:rPr lang="en-US" sz="2100" dirty="0" smtClean="0"/>
              <a:t> 	4) If I give up a bit on storage or alignment can I still be </a:t>
            </a:r>
          </a:p>
          <a:p>
            <a:pPr>
              <a:buNone/>
            </a:pPr>
            <a:r>
              <a:rPr lang="en-US" sz="2100" dirty="0" smtClean="0"/>
              <a:t>			</a:t>
            </a:r>
            <a:r>
              <a:rPr lang="en-US" sz="2100" i="1" dirty="0" err="1" smtClean="0"/>
              <a:t>i</a:t>
            </a:r>
            <a:r>
              <a:rPr lang="en-US" sz="2100" i="1" dirty="0" smtClean="0"/>
              <a:t>) high-rate, ii) almost MDS, iii) and simple to repair?</a:t>
            </a:r>
          </a:p>
          <a:p>
            <a:pPr>
              <a:buNone/>
            </a:pPr>
            <a:r>
              <a:rPr lang="en-US" sz="2100" dirty="0" smtClean="0"/>
              <a:t>	5) Minimum Disk Access (locality) for almost MDS codes?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8802688" y="6553200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Thank you</a:t>
            </a:r>
            <a:endParaRPr lang="en-US" dirty="0">
              <a:solidFill>
                <a:srgbClr val="2DAAF4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Why Store Data using Erasure Codes?</a:t>
            </a:r>
          </a:p>
          <a:p>
            <a:endParaRPr lang="en-US" sz="2100" dirty="0" smtClean="0">
              <a:latin typeface="Calibri" charset="0"/>
            </a:endParaRP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Code Repair Problem.</a:t>
            </a: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pPr>
              <a:buNone/>
            </a:pPr>
            <a:endParaRPr lang="en-US" sz="2100" dirty="0" smtClean="0">
              <a:latin typeface="Calibri" charset="0"/>
            </a:endParaRPr>
          </a:p>
          <a:p>
            <a:r>
              <a:rPr lang="en-US" sz="2100" b="1" dirty="0" smtClean="0">
                <a:latin typeface="Calibri" charset="0"/>
              </a:rPr>
              <a:t>Contribution:</a:t>
            </a:r>
            <a:r>
              <a:rPr lang="en-US" sz="2100" dirty="0" smtClean="0">
                <a:latin typeface="Calibri" charset="0"/>
              </a:rPr>
              <a:t> The first repair optimal, high-rate code.</a:t>
            </a:r>
            <a:endParaRPr lang="en-US" sz="23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392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2030810"/>
            <a:ext cx="7353300" cy="2796381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Erasure Codes and the Repair Problem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Proof Techniques: IA and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Hadamard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Replication Vs. Erasure Codes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367706" y="5105400"/>
            <a:ext cx="1947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(4,2) MDS code</a:t>
            </a: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Any 2 </a:t>
            </a:r>
            <a:r>
              <a:rPr lang="en-US" sz="1400" dirty="0"/>
              <a:t>failures</a:t>
            </a:r>
            <a:r>
              <a:rPr lang="en-US" sz="1400" dirty="0" smtClean="0"/>
              <a:t> are OK</a:t>
            </a:r>
            <a:endParaRPr lang="en-US" sz="1400" dirty="0"/>
          </a:p>
          <a:p>
            <a:pPr algn="ctr">
              <a:spcBef>
                <a:spcPct val="50000"/>
              </a:spcBef>
            </a:pPr>
            <a:r>
              <a:rPr lang="en-US" sz="1400" b="1" i="1" dirty="0"/>
              <a:t>RAID 6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791200" y="974725"/>
            <a:ext cx="1204546" cy="4040186"/>
            <a:chOff x="7057293" y="1219201"/>
            <a:chExt cx="1204546" cy="4040186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05729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A+B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A+2B</a:t>
              </a:r>
            </a:p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09800" y="1011238"/>
            <a:ext cx="1204546" cy="4094162"/>
            <a:chOff x="5440973" y="1219201"/>
            <a:chExt cx="1204546" cy="4094162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544097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69888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9888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97416" y="3568700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97416" y="4610100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5259387"/>
            <a:ext cx="3236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MDS</a:t>
            </a:r>
            <a:r>
              <a:rPr lang="en-US" dirty="0" smtClean="0"/>
              <a:t>: redundancy optimal </a:t>
            </a:r>
          </a:p>
          <a:p>
            <a:pPr>
              <a:buFont typeface="Arial"/>
              <a:buChar char="•"/>
            </a:pPr>
            <a:r>
              <a:rPr lang="en-US" dirty="0" smtClean="0"/>
              <a:t> R = </a:t>
            </a:r>
            <a:r>
              <a:rPr lang="en-US" dirty="0" err="1" smtClean="0"/>
              <a:t>k/n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“the (</a:t>
            </a:r>
            <a:r>
              <a:rPr lang="en-US" dirty="0" err="1" smtClean="0"/>
              <a:t>n,k</a:t>
            </a:r>
            <a:r>
              <a:rPr lang="en-US" dirty="0" smtClean="0"/>
              <a:t>) </a:t>
            </a:r>
            <a:r>
              <a:rPr lang="en-US" b="1" dirty="0" smtClean="0"/>
              <a:t>erasure property”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Repair Problem</a:t>
            </a:r>
            <a:endParaRPr lang="en-US" dirty="0">
              <a:solidFill>
                <a:srgbClr val="2DAAF4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257908" y="1614487"/>
            <a:ext cx="719504" cy="3708399"/>
            <a:chOff x="7315201" y="1550988"/>
            <a:chExt cx="719504" cy="3708399"/>
          </a:xfrm>
        </p:grpSpPr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 smtClean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sp>
        <p:nvSpPr>
          <p:cNvPr id="2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2" name="Picture 37" descr="MCj025017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24" y="1374775"/>
            <a:ext cx="427522" cy="59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47" idx="3"/>
            <a:endCxn id="56" idx="1"/>
          </p:cNvCxnSpPr>
          <p:nvPr/>
        </p:nvCxnSpPr>
        <p:spPr>
          <a:xfrm flipV="1">
            <a:off x="977412" y="3508244"/>
            <a:ext cx="1136512" cy="1463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Rounded Rectangle 55"/>
          <p:cNvSpPr>
            <a:spLocks noChangeAspect="1"/>
          </p:cNvSpPr>
          <p:nvPr/>
        </p:nvSpPr>
        <p:spPr>
          <a:xfrm>
            <a:off x="2113924" y="3200400"/>
            <a:ext cx="657538" cy="6156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>
            <a:stCxn id="46" idx="3"/>
            <a:endCxn id="56" idx="1"/>
          </p:cNvCxnSpPr>
          <p:nvPr/>
        </p:nvCxnSpPr>
        <p:spPr>
          <a:xfrm flipV="1">
            <a:off x="977412" y="3508244"/>
            <a:ext cx="1136512" cy="497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5" idx="3"/>
            <a:endCxn id="56" idx="1"/>
          </p:cNvCxnSpPr>
          <p:nvPr/>
        </p:nvCxnSpPr>
        <p:spPr>
          <a:xfrm>
            <a:off x="977412" y="3007519"/>
            <a:ext cx="1136512" cy="500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2771462" y="1066800"/>
            <a:ext cx="6601139" cy="3810000"/>
          </a:xfrm>
        </p:spPr>
        <p:txBody>
          <a:bodyPr/>
          <a:lstStyle/>
          <a:p>
            <a:r>
              <a:rPr lang="en-US" sz="2100" b="1" dirty="0" smtClean="0">
                <a:solidFill>
                  <a:srgbClr val="000000"/>
                </a:solidFill>
              </a:rPr>
              <a:t>But:</a:t>
            </a:r>
          </a:p>
          <a:p>
            <a:pPr>
              <a:buNone/>
            </a:pPr>
            <a:r>
              <a:rPr lang="en-US" sz="2100" dirty="0" smtClean="0"/>
              <a:t>The </a:t>
            </a:r>
            <a:r>
              <a:rPr lang="en-US" sz="2100" b="1" dirty="0" smtClean="0"/>
              <a:t>entire file</a:t>
            </a:r>
            <a:r>
              <a:rPr lang="en-US" sz="2100" dirty="0" smtClean="0"/>
              <a:t> is downloaded for repair: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D1305A"/>
                </a:solidFill>
              </a:rPr>
              <a:t>A failure can bottleneck the storage network!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Naïve repair works for sure. Q: Anything better?</a:t>
            </a:r>
          </a:p>
          <a:p>
            <a:pPr>
              <a:buNone/>
            </a:pPr>
            <a:r>
              <a:rPr lang="en-US" sz="2100" dirty="0" smtClean="0"/>
              <a:t>(in terms of repair BW)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Q: </a:t>
            </a:r>
            <a:r>
              <a:rPr lang="en-US" sz="2100" dirty="0" smtClean="0"/>
              <a:t>Optimal MDS codes for </a:t>
            </a:r>
            <a:r>
              <a:rPr lang="en-US" sz="2100" b="1" dirty="0" smtClean="0"/>
              <a:t>exact repair</a:t>
            </a:r>
            <a:r>
              <a:rPr lang="en-US" sz="2100" dirty="0" smtClean="0"/>
              <a:t>?</a:t>
            </a:r>
            <a:endParaRPr lang="en-US" dirty="0" smtClean="0"/>
          </a:p>
        </p:txBody>
      </p:sp>
      <p:sp>
        <p:nvSpPr>
          <p:cNvPr id="70" name="Vertical Scroll 69"/>
          <p:cNvSpPr/>
          <p:nvPr/>
        </p:nvSpPr>
        <p:spPr>
          <a:xfrm>
            <a:off x="1822243" y="4419600"/>
            <a:ext cx="6079758" cy="1752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FFFF"/>
                </a:solidFill>
              </a:rPr>
              <a:t>Thm</a:t>
            </a:r>
            <a:r>
              <a:rPr lang="en-US" dirty="0" smtClean="0">
                <a:solidFill>
                  <a:srgbClr val="FFFFFF"/>
                </a:solidFill>
              </a:rPr>
              <a:t>: download </a:t>
            </a:r>
            <a:r>
              <a:rPr lang="en-US" i="1" dirty="0" smtClean="0">
                <a:solidFill>
                  <a:srgbClr val="FFFFFF"/>
                </a:solidFill>
              </a:rPr>
              <a:t>1/(#parities)</a:t>
            </a:r>
            <a:r>
              <a:rPr lang="en-US" dirty="0" smtClean="0">
                <a:solidFill>
                  <a:srgbClr val="FFFFFF"/>
                </a:solidFill>
              </a:rPr>
              <a:t> of the remaining contents </a:t>
            </a: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		[</a:t>
            </a:r>
            <a:r>
              <a:rPr lang="en-US" dirty="0" err="1" smtClean="0">
                <a:solidFill>
                  <a:srgbClr val="FFFFFF"/>
                </a:solidFill>
              </a:rPr>
              <a:t>Dimakis</a:t>
            </a:r>
            <a:r>
              <a:rPr lang="en-US" dirty="0" smtClean="0">
                <a:solidFill>
                  <a:srgbClr val="FFFFFF"/>
                </a:solidFill>
              </a:rPr>
              <a:t> et al.] </a:t>
            </a:r>
          </a:p>
          <a:p>
            <a:pPr defTabSz="1161379">
              <a:defRPr/>
            </a:pPr>
            <a:endParaRPr lang="en-US" sz="1700" i="1" dirty="0" smtClean="0">
              <a:solidFill>
                <a:srgbClr val="FFFFFF"/>
              </a:solidFill>
            </a:endParaRPr>
          </a:p>
          <a:p>
            <a:pPr defTabSz="1161379">
              <a:defRPr/>
            </a:pPr>
            <a:r>
              <a:rPr lang="en-US" sz="1400" i="1" dirty="0" smtClean="0">
                <a:solidFill>
                  <a:srgbClr val="FFFFFF"/>
                </a:solidFill>
              </a:rPr>
              <a:t>Using the [Ho et al.] proof of random linear network coding on a flow graph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9" grpId="0" build="p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Prior Work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3992561"/>
          </a:xfrm>
        </p:spPr>
        <p:txBody>
          <a:bodyPr/>
          <a:lstStyle/>
          <a:p>
            <a:r>
              <a:rPr lang="en-US" sz="2100" b="1" dirty="0" smtClean="0"/>
              <a:t>R &lt;=1/2:</a:t>
            </a:r>
            <a:r>
              <a:rPr lang="en-US" sz="2100" dirty="0" smtClean="0"/>
              <a:t> explicit MDS constructions  </a:t>
            </a:r>
            <a:r>
              <a:rPr lang="en-US" sz="1700" dirty="0" smtClean="0"/>
              <a:t>[Wu et a ‘08] [</a:t>
            </a:r>
            <a:r>
              <a:rPr lang="en-US" sz="1700" dirty="0" err="1" smtClean="0"/>
              <a:t>Rashmi</a:t>
            </a:r>
            <a:r>
              <a:rPr lang="en-US" sz="1700" dirty="0" smtClean="0"/>
              <a:t> et al’09] [</a:t>
            </a:r>
            <a:r>
              <a:rPr lang="en-US" sz="1700" dirty="0" err="1" smtClean="0"/>
              <a:t>Suh</a:t>
            </a:r>
            <a:r>
              <a:rPr lang="en-US" sz="1700" dirty="0" smtClean="0"/>
              <a:t> et al ’09]</a:t>
            </a:r>
          </a:p>
          <a:p>
            <a:r>
              <a:rPr lang="en-US" sz="2100" b="1" dirty="0" smtClean="0"/>
              <a:t>Any R=</a:t>
            </a:r>
            <a:r>
              <a:rPr lang="en-US" sz="2100" b="1" dirty="0" err="1" smtClean="0"/>
              <a:t>k/n</a:t>
            </a:r>
            <a:r>
              <a:rPr lang="en-US" sz="2100" b="1" dirty="0" smtClean="0"/>
              <a:t>:</a:t>
            </a:r>
            <a:r>
              <a:rPr lang="en-US" sz="2100" dirty="0" smtClean="0"/>
              <a:t> asymptotic codes exist (Impractical) </a:t>
            </a:r>
            <a:r>
              <a:rPr lang="en-US" sz="1700" dirty="0" smtClean="0"/>
              <a:t>[</a:t>
            </a:r>
            <a:r>
              <a:rPr lang="en-US" sz="1700" dirty="0" err="1" smtClean="0"/>
              <a:t>Cadambe</a:t>
            </a:r>
            <a:r>
              <a:rPr lang="en-US" sz="1700" dirty="0" smtClean="0"/>
              <a:t> et al’10], [</a:t>
            </a:r>
            <a:r>
              <a:rPr lang="en-US" sz="1700" dirty="0" err="1" smtClean="0"/>
              <a:t>Suh</a:t>
            </a:r>
            <a:r>
              <a:rPr lang="en-US" sz="1700" dirty="0" smtClean="0"/>
              <a:t> et al’10]</a:t>
            </a:r>
            <a:endParaRPr lang="en-US" sz="2100" dirty="0" smtClean="0"/>
          </a:p>
          <a:p>
            <a:r>
              <a:rPr lang="en-US" sz="2100" b="1" dirty="0" smtClean="0"/>
              <a:t>R&gt;1/2 (Open): </a:t>
            </a:r>
            <a:r>
              <a:rPr lang="en-US" sz="2100" dirty="0" smtClean="0">
                <a:solidFill>
                  <a:srgbClr val="000000"/>
                </a:solidFill>
              </a:rPr>
              <a:t>Optimal systematic repair </a:t>
            </a:r>
            <a:r>
              <a:rPr lang="en-US" sz="1700" dirty="0" smtClean="0">
                <a:solidFill>
                  <a:srgbClr val="000000"/>
                </a:solidFill>
              </a:rPr>
              <a:t>[</a:t>
            </a:r>
            <a:r>
              <a:rPr lang="en-US" sz="1700" dirty="0" err="1" smtClean="0">
                <a:solidFill>
                  <a:srgbClr val="000000"/>
                </a:solidFill>
              </a:rPr>
              <a:t>Tamo</a:t>
            </a:r>
            <a:r>
              <a:rPr lang="en-US" sz="1700" dirty="0" smtClean="0">
                <a:solidFill>
                  <a:srgbClr val="000000"/>
                </a:solidFill>
              </a:rPr>
              <a:t> et al. ’11] [</a:t>
            </a:r>
            <a:r>
              <a:rPr lang="en-US" sz="1700" dirty="0" err="1" smtClean="0">
                <a:solidFill>
                  <a:srgbClr val="000000"/>
                </a:solidFill>
              </a:rPr>
              <a:t>Cadambe</a:t>
            </a:r>
            <a:r>
              <a:rPr lang="en-US" sz="1700" dirty="0" smtClean="0">
                <a:solidFill>
                  <a:srgbClr val="000000"/>
                </a:solidFill>
              </a:rPr>
              <a:t> et al.’11] [</a:t>
            </a:r>
            <a:r>
              <a:rPr lang="en-US" sz="1700" dirty="0" err="1" smtClean="0">
                <a:solidFill>
                  <a:srgbClr val="000000"/>
                </a:solidFill>
              </a:rPr>
              <a:t>Papailiopoulos</a:t>
            </a:r>
            <a:r>
              <a:rPr lang="en-US" sz="1700" dirty="0" smtClean="0">
                <a:solidFill>
                  <a:srgbClr val="000000"/>
                </a:solidFill>
              </a:rPr>
              <a:t> et al. ’11]</a:t>
            </a:r>
            <a:endParaRPr lang="en-US" sz="1800" dirty="0" smtClean="0"/>
          </a:p>
          <a:p>
            <a:pPr algn="ctr">
              <a:buNone/>
            </a:pPr>
            <a:r>
              <a:rPr lang="en-US" sz="1700" dirty="0" smtClean="0"/>
              <a:t>All methods use </a:t>
            </a:r>
            <a:r>
              <a:rPr lang="en-US" sz="1700" b="1" dirty="0" smtClean="0"/>
              <a:t>vector codes</a:t>
            </a:r>
            <a:r>
              <a:rPr lang="en-US" sz="1700" dirty="0" smtClean="0"/>
              <a:t> and </a:t>
            </a:r>
            <a:r>
              <a:rPr lang="en-US" sz="1700" b="1" dirty="0" smtClean="0"/>
              <a:t>IA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2300" b="1" dirty="0" smtClean="0"/>
              <a:t>A high-rate repair optimal MDS code:</a:t>
            </a:r>
            <a:r>
              <a:rPr lang="en-US" sz="2300" b="1" dirty="0" smtClean="0">
                <a:solidFill>
                  <a:srgbClr val="9E2646"/>
                </a:solidFill>
              </a:rPr>
              <a:t> still an open problem</a:t>
            </a: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300" b="1" dirty="0" smtClean="0"/>
              <a:t>Our contribution:</a:t>
            </a:r>
            <a:r>
              <a:rPr lang="en-US" sz="2300" dirty="0" smtClean="0"/>
              <a:t> The first </a:t>
            </a:r>
            <a:r>
              <a:rPr lang="en-US" sz="2400" dirty="0" smtClean="0"/>
              <a:t>R&gt;1/2</a:t>
            </a:r>
            <a:r>
              <a:rPr lang="en-US" sz="2300" dirty="0" smtClean="0"/>
              <a:t> repair optimal MDS code </a:t>
            </a:r>
          </a:p>
          <a:p>
            <a:pPr algn="ctr">
              <a:buNone/>
            </a:pPr>
            <a:endParaRPr lang="en-US" sz="2300" b="1" dirty="0" smtClean="0">
              <a:solidFill>
                <a:srgbClr val="9E2646"/>
              </a:solidFill>
            </a:endParaRP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Contribution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3992561"/>
          </a:xfrm>
        </p:spPr>
        <p:txBody>
          <a:bodyPr/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1066800" y="2590800"/>
            <a:ext cx="7391400" cy="18288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The first explicit </a:t>
            </a:r>
            <a:r>
              <a:rPr lang="en-US" sz="2300" b="1" dirty="0" smtClean="0">
                <a:solidFill>
                  <a:srgbClr val="D1305A"/>
                </a:solidFill>
              </a:rPr>
              <a:t>repair optimal</a:t>
            </a:r>
            <a:r>
              <a:rPr lang="en-US" sz="2300" dirty="0" smtClean="0">
                <a:solidFill>
                  <a:srgbClr val="D1305A"/>
                </a:solidFill>
              </a:rPr>
              <a:t> </a:t>
            </a:r>
            <a:r>
              <a:rPr lang="en-US" sz="2300" b="1" dirty="0" smtClean="0">
                <a:solidFill>
                  <a:srgbClr val="D1305A"/>
                </a:solidFill>
              </a:rPr>
              <a:t>2-parity MDS code</a:t>
            </a:r>
            <a:r>
              <a:rPr lang="en-US" sz="2300" dirty="0" smtClean="0">
                <a:solidFill>
                  <a:schemeClr val="bg1"/>
                </a:solidFill>
              </a:rPr>
              <a:t>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</a:rPr>
              <a:t>that can handle any single node failure.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2030810"/>
            <a:ext cx="7658100" cy="2796381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Erasure Codes and the Repair Problem</a:t>
            </a:r>
          </a:p>
          <a:p>
            <a:pPr>
              <a:buNone/>
            </a:pPr>
            <a:r>
              <a:rPr lang="en-US" sz="3700" dirty="0" smtClean="0">
                <a:solidFill>
                  <a:srgbClr val="48A7FA"/>
                </a:solidFill>
              </a:rPr>
              <a:t>Proof Techniques: </a:t>
            </a:r>
            <a:r>
              <a:rPr lang="en-US" sz="3700" dirty="0" err="1" smtClean="0">
                <a:solidFill>
                  <a:srgbClr val="48A7FA"/>
                </a:solidFill>
              </a:rPr>
              <a:t>Hadamard</a:t>
            </a:r>
            <a:r>
              <a:rPr lang="en-US" sz="3700" dirty="0" smtClean="0">
                <a:solidFill>
                  <a:srgbClr val="48A7FA"/>
                </a:solidFill>
              </a:rPr>
              <a:t> and IA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ChangeAspect="1"/>
          </p:cNvSpPr>
          <p:nvPr/>
        </p:nvSpPr>
        <p:spPr>
          <a:xfrm>
            <a:off x="5334000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367016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3352800" y="4267200"/>
            <a:ext cx="1243584" cy="369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990600"/>
            <a:ext cx="8581292" cy="1020762"/>
          </a:xfrm>
        </p:spPr>
        <p:txBody>
          <a:bodyPr/>
          <a:lstStyle/>
          <a:p>
            <a:r>
              <a:rPr lang="en-US" sz="2100" dirty="0" smtClean="0"/>
              <a:t>each node stores </a:t>
            </a:r>
            <a:r>
              <a:rPr lang="en-US" sz="2100" i="1" dirty="0" smtClean="0"/>
              <a:t>N. </a:t>
            </a:r>
            <a:r>
              <a:rPr lang="en-US" sz="2100" b="1" dirty="0" smtClean="0"/>
              <a:t>A, B, C: </a:t>
            </a:r>
            <a:r>
              <a:rPr lang="en-US" sz="2100" i="1" dirty="0" err="1" smtClean="0"/>
              <a:t>NxN</a:t>
            </a:r>
            <a:r>
              <a:rPr lang="en-US" sz="2100" dirty="0" smtClean="0"/>
              <a:t> coding matrices</a:t>
            </a:r>
            <a:endParaRPr lang="en-US" sz="2100" i="1" dirty="0" smtClean="0"/>
          </a:p>
          <a:p>
            <a:r>
              <a:rPr lang="en-US" sz="2100" b="1" dirty="0" smtClean="0"/>
              <a:t>Q: </a:t>
            </a:r>
            <a:r>
              <a:rPr lang="en-US" sz="2100" dirty="0" smtClean="0"/>
              <a:t>Disk failure? </a:t>
            </a:r>
            <a:r>
              <a:rPr lang="en-US" sz="2100" b="1" dirty="0" smtClean="0"/>
              <a:t>A:</a:t>
            </a:r>
            <a:r>
              <a:rPr lang="en-US" sz="2100" dirty="0" smtClean="0"/>
              <a:t> Repair what was lost.</a:t>
            </a:r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r>
              <a:rPr lang="en-US" sz="2100" b="1" dirty="0" smtClean="0"/>
              <a:t># unknowns = </a:t>
            </a:r>
            <a:r>
              <a:rPr lang="en-US" sz="2100" i="1" dirty="0" smtClean="0"/>
              <a:t>N</a:t>
            </a:r>
          </a:p>
          <a:p>
            <a:r>
              <a:rPr lang="en-US" sz="2100" b="1" dirty="0" smtClean="0"/>
              <a:t>Repair matrix V:</a:t>
            </a:r>
            <a:r>
              <a:rPr lang="en-US" sz="2100" dirty="0" smtClean="0"/>
              <a:t> an </a:t>
            </a:r>
            <a:r>
              <a:rPr lang="en-US" sz="2100" i="1" dirty="0" smtClean="0"/>
              <a:t>N</a:t>
            </a:r>
            <a:r>
              <a:rPr lang="en-US" sz="2100" dirty="0" smtClean="0"/>
              <a:t>x</a:t>
            </a:r>
            <a:r>
              <a:rPr lang="en-US" sz="2100" i="1" dirty="0" smtClean="0"/>
              <a:t>N/2</a:t>
            </a:r>
            <a:r>
              <a:rPr lang="en-US" sz="2100" dirty="0" smtClean="0"/>
              <a:t> matrix “mixes”  each parity</a:t>
            </a:r>
          </a:p>
          <a:p>
            <a:endParaRPr lang="en-US" sz="2100" dirty="0" smtClean="0"/>
          </a:p>
          <a:p>
            <a:pPr>
              <a:buNone/>
            </a:pPr>
            <a:r>
              <a:rPr lang="en-US" sz="2000" b="1" i="1" dirty="0" smtClean="0">
                <a:solidFill>
                  <a:srgbClr val="D1305A"/>
                </a:solidFill>
              </a:rPr>
              <a:t>		</a:t>
            </a:r>
            <a:r>
              <a:rPr lang="en-US" sz="2000" b="1" i="1" dirty="0" err="1" smtClean="0">
                <a:solidFill>
                  <a:srgbClr val="D1305A"/>
                </a:solidFill>
              </a:rPr>
              <a:t>Thm</a:t>
            </a:r>
            <a:r>
              <a:rPr lang="en-US" sz="2000" b="1" i="1" dirty="0" smtClean="0">
                <a:solidFill>
                  <a:srgbClr val="D1305A"/>
                </a:solidFill>
              </a:rPr>
              <a:t>: </a:t>
            </a:r>
            <a:r>
              <a:rPr lang="en-US" sz="2000" b="1" dirty="0" smtClean="0">
                <a:solidFill>
                  <a:srgbClr val="000000"/>
                </a:solidFill>
              </a:rPr>
              <a:t>Repair BW</a:t>
            </a:r>
            <a:r>
              <a:rPr lang="en-US" sz="2000" b="1" i="1" dirty="0" smtClean="0">
                <a:solidFill>
                  <a:srgbClr val="000000"/>
                </a:solidFill>
              </a:rPr>
              <a:t> =</a:t>
            </a:r>
            <a:r>
              <a:rPr lang="en-US" sz="2000" b="1" i="1" dirty="0" smtClean="0">
                <a:solidFill>
                  <a:srgbClr val="D1305A"/>
                </a:solidFill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</a:rPr>
              <a:t>size(    </a:t>
            </a:r>
            <a:r>
              <a:rPr lang="en-US" sz="2000" b="1" i="1" dirty="0" smtClean="0">
                <a:solidFill>
                  <a:srgbClr val="000090"/>
                </a:solidFill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</a:rPr>
              <a:t>)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+</a:t>
            </a:r>
            <a:r>
              <a:rPr lang="en-US" sz="2000" b="1" i="1" dirty="0" smtClean="0">
                <a:solidFill>
                  <a:srgbClr val="D1305A"/>
                </a:solidFill>
              </a:rPr>
              <a:t> </a:t>
            </a:r>
            <a:r>
              <a:rPr lang="en-US" sz="2000" b="1" dirty="0" smtClean="0"/>
              <a:t>rank(          </a:t>
            </a:r>
            <a:r>
              <a:rPr lang="en-US" sz="2000" b="1" dirty="0" smtClean="0">
                <a:solidFill>
                  <a:srgbClr val="000000"/>
                </a:solidFill>
              </a:rPr>
              <a:t>) +</a:t>
            </a:r>
            <a:r>
              <a:rPr lang="en-US" sz="2000" b="1" dirty="0" smtClean="0"/>
              <a:t>rank(          </a:t>
            </a:r>
            <a:r>
              <a:rPr lang="en-US" sz="2000" b="1" dirty="0" smtClean="0">
                <a:solidFill>
                  <a:srgbClr val="000000"/>
                </a:solidFill>
              </a:rPr>
              <a:t>) </a:t>
            </a:r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48150"/>
            <a:ext cx="5556250" cy="400050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2-parity Code: Exact Repair</a:t>
            </a:r>
            <a:endParaRPr lang="en-US" dirty="0">
              <a:solidFill>
                <a:srgbClr val="2DAAF4"/>
              </a:solidFill>
            </a:endParaRPr>
          </a:p>
        </p:txBody>
      </p:sp>
      <p:cxnSp>
        <p:nvCxnSpPr>
          <p:cNvPr id="53" name="Straight Arrow Connector 52"/>
          <p:cNvCxnSpPr>
            <a:stCxn id="35" idx="3"/>
          </p:cNvCxnSpPr>
          <p:nvPr/>
        </p:nvCxnSpPr>
        <p:spPr>
          <a:xfrm>
            <a:off x="2085188" y="4191238"/>
            <a:ext cx="1205891" cy="128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</p:cNvCxnSpPr>
          <p:nvPr/>
        </p:nvCxnSpPr>
        <p:spPr>
          <a:xfrm flipV="1">
            <a:off x="2082038" y="4619228"/>
            <a:ext cx="1209040" cy="18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68198" y="2153498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8198" y="2649289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71348" y="3151108"/>
            <a:ext cx="103632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3828" y="4008358"/>
            <a:ext cx="19913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678" y="4619228"/>
            <a:ext cx="199136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9" descr="MCj025017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9988" y="1812278"/>
            <a:ext cx="469058" cy="6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hape 39"/>
          <p:cNvCxnSpPr/>
          <p:nvPr/>
        </p:nvCxnSpPr>
        <p:spPr>
          <a:xfrm>
            <a:off x="1604518" y="28206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>
            <a:off x="1604518" y="33223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8950" y="2602468"/>
            <a:ext cx="6591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78950" y="3124200"/>
            <a:ext cx="6591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 </a:t>
            </a:r>
            <a:endParaRPr lang="en-US" dirty="0"/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886200"/>
            <a:ext cx="381000" cy="3302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800600"/>
            <a:ext cx="381000" cy="3302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03" y="2256368"/>
            <a:ext cx="168910" cy="16002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458" y="2712154"/>
            <a:ext cx="177800" cy="24003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388" y="3253978"/>
            <a:ext cx="142240" cy="16002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093" y="4062333"/>
            <a:ext cx="1306830" cy="25781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4692651"/>
            <a:ext cx="1715643" cy="209931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991100" y="4077971"/>
            <a:ext cx="4152900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hape 72"/>
          <p:cNvCxnSpPr/>
          <p:nvPr/>
        </p:nvCxnSpPr>
        <p:spPr>
          <a:xfrm>
            <a:off x="4534662" y="2820620"/>
            <a:ext cx="1789938" cy="1370618"/>
          </a:xfrm>
          <a:prstGeom prst="curvedConnector3">
            <a:avLst>
              <a:gd name="adj1" fmla="val 1010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/>
          <p:nvPr/>
        </p:nvCxnSpPr>
        <p:spPr>
          <a:xfrm>
            <a:off x="4534662" y="3313050"/>
            <a:ext cx="3507679" cy="764921"/>
          </a:xfrm>
          <a:prstGeom prst="curvedConnector3">
            <a:avLst>
              <a:gd name="adj1" fmla="val 999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657600" y="6400800"/>
            <a:ext cx="533400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105400" y="6400800"/>
            <a:ext cx="533400" cy="365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477000" y="6400800"/>
            <a:ext cx="533400" cy="365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" grpId="0" animBg="1"/>
      <p:bldP spid="61" grpId="0" animBg="1"/>
      <p:bldP spid="27" grpId="0" build="p"/>
      <p:bldP spid="48" grpId="0" animBg="1"/>
      <p:bldP spid="48" grpId="1" animBg="1"/>
      <p:bldP spid="49" grpId="0" animBg="1"/>
      <p:bldP spid="49" grpId="1" animBg="1"/>
      <p:bldP spid="71" grpId="1" animBg="1"/>
      <p:bldP spid="104" grpId="0" animBg="1"/>
      <p:bldP spid="105" grpId="0" animBg="1"/>
      <p:bldP spid="1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15814</TotalTime>
  <Words>2045</Words>
  <Application>Microsoft Macintosh PowerPoint</Application>
  <PresentationFormat>Letter Paper (8.5x11 in)</PresentationFormat>
  <Paragraphs>338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Repair Optimal Erasure Codes  through Hadamard Designs</vt:lpstr>
      <vt:lpstr>Intro</vt:lpstr>
      <vt:lpstr>PowerPoint Presentation</vt:lpstr>
      <vt:lpstr>Replication Vs. Erasure Codes</vt:lpstr>
      <vt:lpstr>The Repair Problem</vt:lpstr>
      <vt:lpstr>Prior Work</vt:lpstr>
      <vt:lpstr>Contribution</vt:lpstr>
      <vt:lpstr>PowerPoint Presentation</vt:lpstr>
      <vt:lpstr>2-parity Code: Exact Repair</vt:lpstr>
      <vt:lpstr>Repair Spaces and the CJ scheme</vt:lpstr>
      <vt:lpstr>Key1: Perfect IA</vt:lpstr>
      <vt:lpstr>Full Rank?</vt:lpstr>
      <vt:lpstr>Key2: Hadamard Matrices</vt:lpstr>
      <vt:lpstr>Perfect IA for Parity Repair</vt:lpstr>
      <vt:lpstr>Conclusions</vt:lpstr>
      <vt:lpstr>Thank you</vt:lpstr>
    </vt:vector>
  </TitlesOfParts>
  <Company>Technical University of Crete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773</cp:revision>
  <cp:lastPrinted>2011-05-27T19:30:00Z</cp:lastPrinted>
  <dcterms:created xsi:type="dcterms:W3CDTF">2011-09-26T21:23:05Z</dcterms:created>
  <dcterms:modified xsi:type="dcterms:W3CDTF">2013-06-16T20:04:29Z</dcterms:modified>
</cp:coreProperties>
</file>