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.xml" ContentType="application/vnd.openxmlformats-officedocument.presentationml.notes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Default Extension="pdf" ContentType="application/pdf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9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notesSlides/notesSlide2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r:id="rId1"/>
  </p:sldMasterIdLst>
  <p:notesMasterIdLst>
    <p:notesMasterId r:id="rId25"/>
  </p:notesMasterIdLst>
  <p:handoutMasterIdLst>
    <p:handoutMasterId r:id="rId26"/>
  </p:handoutMasterIdLst>
  <p:sldIdLst>
    <p:sldId id="273" r:id="rId2"/>
    <p:sldId id="258" r:id="rId3"/>
    <p:sldId id="300" r:id="rId4"/>
    <p:sldId id="259" r:id="rId5"/>
    <p:sldId id="264" r:id="rId6"/>
    <p:sldId id="297" r:id="rId7"/>
    <p:sldId id="263" r:id="rId8"/>
    <p:sldId id="265" r:id="rId9"/>
    <p:sldId id="266" r:id="rId10"/>
    <p:sldId id="274" r:id="rId11"/>
    <p:sldId id="267" r:id="rId12"/>
    <p:sldId id="298" r:id="rId13"/>
    <p:sldId id="276" r:id="rId14"/>
    <p:sldId id="278" r:id="rId15"/>
    <p:sldId id="279" r:id="rId16"/>
    <p:sldId id="287" r:id="rId17"/>
    <p:sldId id="289" r:id="rId18"/>
    <p:sldId id="268" r:id="rId19"/>
    <p:sldId id="299" r:id="rId20"/>
    <p:sldId id="270" r:id="rId21"/>
    <p:sldId id="288" r:id="rId22"/>
    <p:sldId id="290" r:id="rId23"/>
    <p:sldId id="291" r:id="rId24"/>
  </p:sldIdLst>
  <p:sldSz cx="9144000" cy="6858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clrMru>
    <a:srgbClr val="48A7FA"/>
    <a:srgbClr val="00ABC2"/>
    <a:srgbClr val="7B9EA6"/>
    <a:srgbClr val="D1305A"/>
    <a:srgbClr val="9E2646"/>
    <a:srgbClr val="A3A3A3"/>
    <a:srgbClr val="62A7FF"/>
    <a:srgbClr val="2DAAF4"/>
    <a:srgbClr val="E64EA1"/>
    <a:srgbClr val="AA3A7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89951" autoAdjust="0"/>
  </p:normalViewPr>
  <p:slideViewPr>
    <p:cSldViewPr snapToObjects="1">
      <p:cViewPr varScale="1">
        <p:scale>
          <a:sx n="64" d="100"/>
          <a:sy n="64" d="100"/>
        </p:scale>
        <p:origin x="-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19" d="100"/>
          <a:sy n="119" d="100"/>
        </p:scale>
        <p:origin x="-3984" y="-96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869B5-BB49-2940-B173-B22ABAE5FA67}" type="datetime1">
              <a:rPr lang="en-US" smtClean="0"/>
              <a:pPr/>
              <a:t>8/1/11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5FCA6-891D-F448-8091-1872F1CBB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D82D8-034D-8D41-954F-3B34A2E5F8F0}" type="datetime1">
              <a:rPr lang="en-US" smtClean="0"/>
              <a:pPr/>
              <a:t>8/1/11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C03ED-34BE-A34E-8C11-FA7D49C9EE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C03ED-34BE-A34E-8C11-FA7D49C9EEC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4" Type="http://schemas.openxmlformats.org/officeDocument/2006/relationships/image" Target="../media/image2.png"/><Relationship Id="rId5" Type="http://schemas.openxmlformats.org/officeDocument/2006/relationships/image" Target="../media/image3.pdf"/><Relationship Id="rId6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df"/><Relationship Id="rId12" Type="http://schemas.openxmlformats.org/officeDocument/2006/relationships/image" Target="../media/image13.png"/><Relationship Id="rId13" Type="http://schemas.openxmlformats.org/officeDocument/2006/relationships/image" Target="../media/image14.pdf"/><Relationship Id="rId14" Type="http://schemas.openxmlformats.org/officeDocument/2006/relationships/image" Target="../media/image15.png"/><Relationship Id="rId15" Type="http://schemas.openxmlformats.org/officeDocument/2006/relationships/image" Target="../media/image20.pdf"/><Relationship Id="rId16" Type="http://schemas.openxmlformats.org/officeDocument/2006/relationships/image" Target="../media/image21.png"/><Relationship Id="rId17" Type="http://schemas.openxmlformats.org/officeDocument/2006/relationships/image" Target="../media/image22.pdf"/><Relationship Id="rId18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df"/><Relationship Id="rId4" Type="http://schemas.openxmlformats.org/officeDocument/2006/relationships/image" Target="../media/image19.png"/><Relationship Id="rId5" Type="http://schemas.openxmlformats.org/officeDocument/2006/relationships/image" Target="../media/image6.pdf"/><Relationship Id="rId6" Type="http://schemas.openxmlformats.org/officeDocument/2006/relationships/image" Target="../media/image7.png"/><Relationship Id="rId7" Type="http://schemas.openxmlformats.org/officeDocument/2006/relationships/image" Target="../media/image8.pdf"/><Relationship Id="rId8" Type="http://schemas.openxmlformats.org/officeDocument/2006/relationships/image" Target="../media/image9.png"/><Relationship Id="rId9" Type="http://schemas.openxmlformats.org/officeDocument/2006/relationships/image" Target="../media/image10.pdf"/><Relationship Id="rId10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df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4.pdf"/><Relationship Id="rId12" Type="http://schemas.openxmlformats.org/officeDocument/2006/relationships/image" Target="../media/image35.png"/><Relationship Id="rId13" Type="http://schemas.openxmlformats.org/officeDocument/2006/relationships/image" Target="../media/image36.pdf"/><Relationship Id="rId14" Type="http://schemas.openxmlformats.org/officeDocument/2006/relationships/image" Target="../media/image37.png"/><Relationship Id="rId15" Type="http://schemas.openxmlformats.org/officeDocument/2006/relationships/image" Target="../media/image38.pdf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df"/><Relationship Id="rId4" Type="http://schemas.openxmlformats.org/officeDocument/2006/relationships/image" Target="../media/image27.png"/><Relationship Id="rId5" Type="http://schemas.openxmlformats.org/officeDocument/2006/relationships/image" Target="../media/image28.pdf"/><Relationship Id="rId6" Type="http://schemas.openxmlformats.org/officeDocument/2006/relationships/image" Target="../media/image29.png"/><Relationship Id="rId7" Type="http://schemas.openxmlformats.org/officeDocument/2006/relationships/image" Target="../media/image30.pdf"/><Relationship Id="rId8" Type="http://schemas.openxmlformats.org/officeDocument/2006/relationships/image" Target="../media/image31.png"/><Relationship Id="rId9" Type="http://schemas.openxmlformats.org/officeDocument/2006/relationships/image" Target="../media/image32.pdf"/><Relationship Id="rId10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df"/><Relationship Id="rId4" Type="http://schemas.openxmlformats.org/officeDocument/2006/relationships/image" Target="../media/image41.png"/><Relationship Id="rId5" Type="http://schemas.openxmlformats.org/officeDocument/2006/relationships/image" Target="../media/image42.pdf"/><Relationship Id="rId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pdf"/><Relationship Id="rId20" Type="http://schemas.openxmlformats.org/officeDocument/2006/relationships/image" Target="../media/image59.png"/><Relationship Id="rId21" Type="http://schemas.openxmlformats.org/officeDocument/2006/relationships/image" Target="../media/image60.pdf"/><Relationship Id="rId22" Type="http://schemas.openxmlformats.org/officeDocument/2006/relationships/image" Target="../media/image61.png"/><Relationship Id="rId23" Type="http://schemas.openxmlformats.org/officeDocument/2006/relationships/image" Target="../media/image62.pdf"/><Relationship Id="rId24" Type="http://schemas.openxmlformats.org/officeDocument/2006/relationships/image" Target="../media/image63.png"/><Relationship Id="rId10" Type="http://schemas.openxmlformats.org/officeDocument/2006/relationships/image" Target="../media/image51.png"/><Relationship Id="rId11" Type="http://schemas.openxmlformats.org/officeDocument/2006/relationships/image" Target="../media/image52.pdf"/><Relationship Id="rId12" Type="http://schemas.openxmlformats.org/officeDocument/2006/relationships/image" Target="../media/image53.png"/><Relationship Id="rId13" Type="http://schemas.openxmlformats.org/officeDocument/2006/relationships/image" Target="../media/image54.pdf"/><Relationship Id="rId14" Type="http://schemas.openxmlformats.org/officeDocument/2006/relationships/image" Target="../media/image55.png"/><Relationship Id="rId15" Type="http://schemas.openxmlformats.org/officeDocument/2006/relationships/image" Target="../media/image56.pdf"/><Relationship Id="rId16" Type="http://schemas.openxmlformats.org/officeDocument/2006/relationships/image" Target="../media/image57.png"/><Relationship Id="rId17" Type="http://schemas.openxmlformats.org/officeDocument/2006/relationships/image" Target="../media/image40.pdf"/><Relationship Id="rId18" Type="http://schemas.openxmlformats.org/officeDocument/2006/relationships/image" Target="../media/image41.png"/><Relationship Id="rId19" Type="http://schemas.openxmlformats.org/officeDocument/2006/relationships/image" Target="../media/image58.pd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4.pdf"/><Relationship Id="rId4" Type="http://schemas.openxmlformats.org/officeDocument/2006/relationships/image" Target="../media/image45.png"/><Relationship Id="rId5" Type="http://schemas.openxmlformats.org/officeDocument/2006/relationships/image" Target="../media/image46.pdf"/><Relationship Id="rId6" Type="http://schemas.openxmlformats.org/officeDocument/2006/relationships/image" Target="../media/image47.png"/><Relationship Id="rId7" Type="http://schemas.openxmlformats.org/officeDocument/2006/relationships/image" Target="../media/image48.pdf"/><Relationship Id="rId8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6.pdf"/><Relationship Id="rId12" Type="http://schemas.openxmlformats.org/officeDocument/2006/relationships/image" Target="../media/image67.png"/><Relationship Id="rId13" Type="http://schemas.openxmlformats.org/officeDocument/2006/relationships/image" Target="../media/image68.pdf"/><Relationship Id="rId14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4.pdf"/><Relationship Id="rId4" Type="http://schemas.openxmlformats.org/officeDocument/2006/relationships/image" Target="../media/image65.png"/><Relationship Id="rId5" Type="http://schemas.openxmlformats.org/officeDocument/2006/relationships/image" Target="../media/image46.pdf"/><Relationship Id="rId6" Type="http://schemas.openxmlformats.org/officeDocument/2006/relationships/image" Target="../media/image47.png"/><Relationship Id="rId7" Type="http://schemas.openxmlformats.org/officeDocument/2006/relationships/image" Target="../media/image48.pdf"/><Relationship Id="rId8" Type="http://schemas.openxmlformats.org/officeDocument/2006/relationships/image" Target="../media/image49.png"/><Relationship Id="rId9" Type="http://schemas.openxmlformats.org/officeDocument/2006/relationships/image" Target="../media/image56.pdf"/><Relationship Id="rId10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df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1.pdf"/><Relationship Id="rId1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3.pdf"/><Relationship Id="rId4" Type="http://schemas.openxmlformats.org/officeDocument/2006/relationships/image" Target="../media/image74.png"/><Relationship Id="rId5" Type="http://schemas.openxmlformats.org/officeDocument/2006/relationships/image" Target="../media/image75.pdf"/><Relationship Id="rId6" Type="http://schemas.openxmlformats.org/officeDocument/2006/relationships/image" Target="../media/image76.png"/><Relationship Id="rId7" Type="http://schemas.openxmlformats.org/officeDocument/2006/relationships/image" Target="../media/image77.pdf"/><Relationship Id="rId8" Type="http://schemas.openxmlformats.org/officeDocument/2006/relationships/image" Target="../media/image78.png"/><Relationship Id="rId9" Type="http://schemas.openxmlformats.org/officeDocument/2006/relationships/image" Target="../media/image79.pdf"/><Relationship Id="rId10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1.pdf"/><Relationship Id="rId12" Type="http://schemas.openxmlformats.org/officeDocument/2006/relationships/image" Target="../media/image92.png"/><Relationship Id="rId13" Type="http://schemas.openxmlformats.org/officeDocument/2006/relationships/image" Target="../media/image93.pdf"/><Relationship Id="rId14" Type="http://schemas.openxmlformats.org/officeDocument/2006/relationships/image" Target="../media/image94.png"/><Relationship Id="rId15" Type="http://schemas.openxmlformats.org/officeDocument/2006/relationships/image" Target="../media/image95.pdf"/><Relationship Id="rId16" Type="http://schemas.openxmlformats.org/officeDocument/2006/relationships/image" Target="../media/image96.png"/><Relationship Id="rId17" Type="http://schemas.openxmlformats.org/officeDocument/2006/relationships/image" Target="../media/image97.pdf"/><Relationship Id="rId18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3.pdf"/><Relationship Id="rId4" Type="http://schemas.openxmlformats.org/officeDocument/2006/relationships/image" Target="../media/image84.png"/><Relationship Id="rId5" Type="http://schemas.openxmlformats.org/officeDocument/2006/relationships/image" Target="../media/image85.pdf"/><Relationship Id="rId6" Type="http://schemas.openxmlformats.org/officeDocument/2006/relationships/image" Target="../media/image86.png"/><Relationship Id="rId7" Type="http://schemas.openxmlformats.org/officeDocument/2006/relationships/image" Target="../media/image87.pdf"/><Relationship Id="rId8" Type="http://schemas.openxmlformats.org/officeDocument/2006/relationships/image" Target="../media/image88.png"/><Relationship Id="rId9" Type="http://schemas.openxmlformats.org/officeDocument/2006/relationships/image" Target="../media/image89.pdf"/><Relationship Id="rId10" Type="http://schemas.openxmlformats.org/officeDocument/2006/relationships/image" Target="../media/image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df"/><Relationship Id="rId4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df"/><Relationship Id="rId12" Type="http://schemas.openxmlformats.org/officeDocument/2006/relationships/image" Target="../media/image15.png"/><Relationship Id="rId13" Type="http://schemas.openxmlformats.org/officeDocument/2006/relationships/image" Target="../media/image16.pdf"/><Relationship Id="rId1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df"/><Relationship Id="rId4" Type="http://schemas.openxmlformats.org/officeDocument/2006/relationships/image" Target="../media/image7.png"/><Relationship Id="rId5" Type="http://schemas.openxmlformats.org/officeDocument/2006/relationships/image" Target="../media/image8.pdf"/><Relationship Id="rId6" Type="http://schemas.openxmlformats.org/officeDocument/2006/relationships/image" Target="../media/image9.png"/><Relationship Id="rId7" Type="http://schemas.openxmlformats.org/officeDocument/2006/relationships/image" Target="../media/image10.pdf"/><Relationship Id="rId8" Type="http://schemas.openxmlformats.org/officeDocument/2006/relationships/image" Target="../media/image11.png"/><Relationship Id="rId9" Type="http://schemas.openxmlformats.org/officeDocument/2006/relationships/image" Target="../media/image12.pdf"/><Relationship Id="rId10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47800"/>
            <a:ext cx="9144000" cy="16764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FF"/>
                </a:solidFill>
              </a:rPr>
              <a:t>Distributed Storage Codes </a:t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dirty="0" smtClean="0">
                <a:solidFill>
                  <a:srgbClr val="FFFFFF"/>
                </a:solidFill>
              </a:rPr>
              <a:t>through </a:t>
            </a:r>
            <a:r>
              <a:rPr lang="en-US" sz="3600" dirty="0" err="1" smtClean="0">
                <a:solidFill>
                  <a:srgbClr val="FFFFFF"/>
                </a:solidFill>
              </a:rPr>
              <a:t>Hadamard</a:t>
            </a:r>
            <a:r>
              <a:rPr lang="en-US" sz="3600" dirty="0" smtClean="0">
                <a:solidFill>
                  <a:srgbClr val="FFFFFF"/>
                </a:solidFill>
              </a:rPr>
              <a:t> Designs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3124200"/>
            <a:ext cx="8915400" cy="3733800"/>
          </a:xfrm>
        </p:spPr>
        <p:txBody>
          <a:bodyPr/>
          <a:lstStyle/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b="1" dirty="0" smtClean="0"/>
          </a:p>
          <a:p>
            <a:pPr algn="ctr">
              <a:buNone/>
            </a:pPr>
            <a:r>
              <a:rPr lang="en-US" sz="2400" dirty="0" err="1" smtClean="0"/>
              <a:t>Dimitris</a:t>
            </a:r>
            <a:r>
              <a:rPr lang="en-US" sz="2400" dirty="0" smtClean="0"/>
              <a:t> </a:t>
            </a:r>
            <a:r>
              <a:rPr lang="en-US" sz="2400" dirty="0" smtClean="0"/>
              <a:t>S. </a:t>
            </a:r>
            <a:r>
              <a:rPr lang="en-US" sz="2400" dirty="0" err="1" smtClean="0"/>
              <a:t>Papailiopoulos</a:t>
            </a:r>
            <a:r>
              <a:rPr lang="en-US" sz="2400" dirty="0" smtClean="0"/>
              <a:t> and Alex G. </a:t>
            </a:r>
            <a:r>
              <a:rPr lang="en-US" sz="2400" dirty="0" err="1" smtClean="0"/>
              <a:t>Dimakis</a:t>
            </a:r>
            <a:endParaRPr lang="en-US" sz="2400" dirty="0" smtClean="0"/>
          </a:p>
          <a:p>
            <a:pPr algn="ctr">
              <a:buNone/>
            </a:pPr>
            <a:r>
              <a:rPr lang="en-US" sz="2400" b="1" dirty="0" smtClean="0">
                <a:solidFill>
                  <a:srgbClr val="2DAAF4"/>
                </a:solidFill>
              </a:rPr>
              <a:t>USC</a:t>
            </a:r>
            <a:endParaRPr lang="en-US" sz="2400" b="1" dirty="0" smtClean="0">
              <a:solidFill>
                <a:srgbClr val="2DAAF4"/>
              </a:solidFill>
            </a:endParaRPr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ISIT 2011</a:t>
            </a:r>
          </a:p>
          <a:p>
            <a:pPr algn="ctr">
              <a:buNone/>
            </a:pPr>
            <a:r>
              <a:rPr lang="en-US" sz="2400" dirty="0" smtClean="0"/>
              <a:t>St. Petersburg, Russia</a:t>
            </a:r>
            <a:endParaRPr lang="en-US" sz="2300" dirty="0" smtClean="0"/>
          </a:p>
        </p:txBody>
      </p:sp>
      <p:pic>
        <p:nvPicPr>
          <p:cNvPr id="4" name="Picture 3" descr="seal_white_trans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76200" y="1752600"/>
            <a:ext cx="1066800" cy="1096433"/>
          </a:xfrm>
          <a:prstGeom prst="rect">
            <a:avLst/>
          </a:prstGeom>
        </p:spPr>
      </p:pic>
      <p:pic>
        <p:nvPicPr>
          <p:cNvPr id="5" name="Picture 4" descr="VENGR-white-trans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5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8145518" y="1676400"/>
            <a:ext cx="922283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>
            <a:spLocks noChangeAspect="1"/>
          </p:cNvSpPr>
          <p:nvPr/>
        </p:nvSpPr>
        <p:spPr>
          <a:xfrm>
            <a:off x="5334000" y="4267200"/>
            <a:ext cx="1243584" cy="3698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>
            <a:spLocks noChangeAspect="1"/>
          </p:cNvSpPr>
          <p:nvPr/>
        </p:nvSpPr>
        <p:spPr>
          <a:xfrm>
            <a:off x="6705600" y="3197100"/>
            <a:ext cx="254198" cy="2319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 noChangeAspect="1"/>
          </p:cNvSpPr>
          <p:nvPr/>
        </p:nvSpPr>
        <p:spPr>
          <a:xfrm>
            <a:off x="7381494" y="4267200"/>
            <a:ext cx="1243584" cy="3698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6705600" y="2663700"/>
            <a:ext cx="254198" cy="2319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>
            <a:spLocks noChangeAspect="1"/>
          </p:cNvSpPr>
          <p:nvPr/>
        </p:nvSpPr>
        <p:spPr>
          <a:xfrm>
            <a:off x="3291078" y="4267200"/>
            <a:ext cx="1243584" cy="3698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2</a:t>
            </a:r>
            <a:r>
              <a:rPr lang="en-US" dirty="0" smtClean="0">
                <a:solidFill>
                  <a:srgbClr val="2DAAF4"/>
                </a:solidFill>
              </a:rPr>
              <a:t>-parity</a:t>
            </a:r>
            <a:r>
              <a:rPr lang="en-US" dirty="0" smtClean="0">
                <a:solidFill>
                  <a:srgbClr val="2DAAF4"/>
                </a:solidFill>
              </a:rPr>
              <a:t> Code: Exact Repair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562708" y="1417639"/>
            <a:ext cx="8581292" cy="1020762"/>
          </a:xfrm>
        </p:spPr>
        <p:txBody>
          <a:bodyPr/>
          <a:lstStyle/>
          <a:p>
            <a:r>
              <a:rPr lang="en-US" sz="2100" b="1" dirty="0" smtClean="0"/>
              <a:t>Q: </a:t>
            </a:r>
            <a:r>
              <a:rPr lang="en-US" sz="2100" dirty="0" smtClean="0"/>
              <a:t>If a disk fails? </a:t>
            </a:r>
            <a:r>
              <a:rPr lang="en-US" sz="2100" b="1" dirty="0" smtClean="0"/>
              <a:t>A:</a:t>
            </a:r>
            <a:r>
              <a:rPr lang="en-US" sz="2100" dirty="0" smtClean="0"/>
              <a:t> Repair </a:t>
            </a:r>
            <a:r>
              <a:rPr lang="en-US" sz="2100" b="1" dirty="0" smtClean="0"/>
              <a:t>e</a:t>
            </a:r>
            <a:r>
              <a:rPr lang="en-US" sz="2100" b="1" dirty="0" smtClean="0"/>
              <a:t>xactly </a:t>
            </a:r>
            <a:r>
              <a:rPr lang="en-US" sz="2100" dirty="0" smtClean="0"/>
              <a:t>what was lost.</a:t>
            </a:r>
          </a:p>
          <a:p>
            <a:endParaRPr lang="en-US" sz="2100" b="1" dirty="0" smtClean="0"/>
          </a:p>
          <a:p>
            <a:endParaRPr lang="en-US" sz="2100" b="1" dirty="0" smtClean="0"/>
          </a:p>
          <a:p>
            <a:endParaRPr lang="en-US" sz="2100" b="1" dirty="0" smtClean="0"/>
          </a:p>
          <a:p>
            <a:endParaRPr lang="en-US" sz="2100" b="1" dirty="0" smtClean="0"/>
          </a:p>
          <a:p>
            <a:endParaRPr lang="en-US" sz="2100" b="1" dirty="0" smtClean="0"/>
          </a:p>
          <a:p>
            <a:endParaRPr lang="en-US" sz="2100" b="1" dirty="0" smtClean="0"/>
          </a:p>
          <a:p>
            <a:endParaRPr lang="en-US" sz="2100" b="1" dirty="0" smtClean="0"/>
          </a:p>
          <a:p>
            <a:endParaRPr lang="en-US" sz="2100" b="1" dirty="0" smtClean="0"/>
          </a:p>
          <a:p>
            <a:pPr>
              <a:buNone/>
            </a:pPr>
            <a:endParaRPr lang="en-US" sz="2100" b="1" dirty="0" smtClean="0"/>
          </a:p>
          <a:p>
            <a:r>
              <a:rPr lang="en-US" sz="2100" b="1" dirty="0" smtClean="0"/>
              <a:t># unknown</a:t>
            </a:r>
            <a:r>
              <a:rPr lang="en-US" sz="2100" b="1" dirty="0" smtClean="0"/>
              <a:t>s to recover = </a:t>
            </a:r>
            <a:r>
              <a:rPr lang="en-US" sz="2100" i="1" dirty="0" smtClean="0"/>
              <a:t>N</a:t>
            </a:r>
            <a:endParaRPr lang="en-US" sz="2100" i="1" dirty="0" smtClean="0"/>
          </a:p>
          <a:p>
            <a:r>
              <a:rPr lang="en-US" sz="2100" b="1" dirty="0" smtClean="0"/>
              <a:t>Repair process:</a:t>
            </a:r>
            <a:r>
              <a:rPr lang="en-US" sz="2100" dirty="0" smtClean="0"/>
              <a:t> an </a:t>
            </a:r>
            <a:r>
              <a:rPr lang="en-US" sz="2100" i="1" dirty="0" smtClean="0"/>
              <a:t>N</a:t>
            </a:r>
            <a:r>
              <a:rPr lang="en-US" sz="2100" dirty="0" smtClean="0"/>
              <a:t>x</a:t>
            </a:r>
            <a:r>
              <a:rPr lang="en-US" sz="2100" i="1" dirty="0" smtClean="0"/>
              <a:t>N/2</a:t>
            </a:r>
            <a:r>
              <a:rPr lang="en-US" sz="2100" dirty="0" smtClean="0"/>
              <a:t> matrix </a:t>
            </a:r>
            <a:r>
              <a:rPr lang="en-US" sz="2100" dirty="0" smtClean="0"/>
              <a:t>“mixes” the contents of each</a:t>
            </a:r>
            <a:r>
              <a:rPr lang="en-US" sz="2100" dirty="0" smtClean="0"/>
              <a:t> parity</a:t>
            </a:r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</p:txBody>
      </p:sp>
      <p:cxnSp>
        <p:nvCxnSpPr>
          <p:cNvPr id="53" name="Straight Arrow Connector 52"/>
          <p:cNvCxnSpPr>
            <a:stCxn id="35" idx="3"/>
            <a:endCxn id="26" idx="1"/>
          </p:cNvCxnSpPr>
          <p:nvPr/>
        </p:nvCxnSpPr>
        <p:spPr>
          <a:xfrm>
            <a:off x="2085188" y="4192508"/>
            <a:ext cx="1205890" cy="254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6" idx="3"/>
            <a:endCxn id="26" idx="1"/>
          </p:cNvCxnSpPr>
          <p:nvPr/>
        </p:nvCxnSpPr>
        <p:spPr>
          <a:xfrm flipV="1">
            <a:off x="2082038" y="4447223"/>
            <a:ext cx="1209040" cy="354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68198" y="2153498"/>
            <a:ext cx="1036320" cy="3657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68198" y="2649408"/>
            <a:ext cx="1036320" cy="3657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568198" y="3151108"/>
            <a:ext cx="1036320" cy="3657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93828" y="4009628"/>
            <a:ext cx="1991360" cy="3657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90678" y="4619228"/>
            <a:ext cx="1991360" cy="3657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9" descr="MCj02501760000[1]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/>
              <a:stretch>
                <a:fillRect/>
              </a:stretch>
            </p:blipFill>
          </mc:Choice>
          <mc:Fallback>
            <p:blipFill>
              <a:blip r:embed="rId4"/>
              <a:srcRect/>
              <a:stretch>
                <a:fillRect/>
              </a:stretch>
            </p:blipFill>
          </mc:Fallback>
        </mc:AlternateContent>
        <p:spPr bwMode="auto">
          <a:xfrm>
            <a:off x="1369988" y="1812278"/>
            <a:ext cx="469058" cy="63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3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949198" y="2173818"/>
            <a:ext cx="274320" cy="325120"/>
          </a:xfrm>
          <a:prstGeom prst="rect">
            <a:avLst/>
          </a:prstGeom>
        </p:spPr>
      </p:pic>
      <p:pic>
        <p:nvPicPr>
          <p:cNvPr id="39" name="Picture 3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944118" y="2676738"/>
            <a:ext cx="284480" cy="325120"/>
          </a:xfrm>
          <a:prstGeom prst="rect">
            <a:avLst/>
          </a:prstGeom>
        </p:spPr>
      </p:pic>
      <p:pic>
        <p:nvPicPr>
          <p:cNvPr id="41" name="Picture 4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944118" y="3189818"/>
            <a:ext cx="284480" cy="325120"/>
          </a:xfrm>
          <a:prstGeom prst="rect">
            <a:avLst/>
          </a:prstGeom>
        </p:spPr>
      </p:pic>
      <p:pic>
        <p:nvPicPr>
          <p:cNvPr id="42" name="Picture 4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436118" y="4086844"/>
            <a:ext cx="1230376" cy="227584"/>
          </a:xfrm>
          <a:prstGeom prst="rect">
            <a:avLst/>
          </a:prstGeom>
        </p:spPr>
      </p:pic>
      <p:pic>
        <p:nvPicPr>
          <p:cNvPr id="43" name="Picture 4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3"/>
              <a:stretch>
                <a:fillRect/>
              </a:stretch>
            </p:blipFill>
          </mc:Choice>
          <mc:Fallback>
            <p:blipFill>
              <a:blip r:embed="rId14"/>
              <a:stretch>
                <a:fillRect/>
              </a:stretch>
            </p:blipFill>
          </mc:Fallback>
        </mc:AlternateContent>
        <p:spPr>
          <a:xfrm>
            <a:off x="171450" y="4679173"/>
            <a:ext cx="1849628" cy="240284"/>
          </a:xfrm>
          <a:prstGeom prst="rect">
            <a:avLst/>
          </a:prstGeom>
        </p:spPr>
      </p:pic>
      <p:pic>
        <p:nvPicPr>
          <p:cNvPr id="57" name="Picture 5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5"/>
              <a:stretch>
                <a:fillRect/>
              </a:stretch>
            </p:blipFill>
          </mc:Choice>
          <mc:Fallback>
            <p:blipFill>
              <a:blip r:embed="rId16"/>
              <a:stretch>
                <a:fillRect/>
              </a:stretch>
            </p:blipFill>
          </mc:Fallback>
        </mc:AlternateContent>
        <p:spPr>
          <a:xfrm>
            <a:off x="2214118" y="3938508"/>
            <a:ext cx="436880" cy="31496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5"/>
              <a:stretch>
                <a:fillRect/>
              </a:stretch>
            </p:blipFill>
          </mc:Choice>
          <mc:Fallback>
            <p:blipFill>
              <a:blip r:embed="rId16"/>
              <a:stretch>
                <a:fillRect/>
              </a:stretch>
            </p:blipFill>
          </mc:Fallback>
        </mc:AlternateContent>
        <p:spPr>
          <a:xfrm>
            <a:off x="2214118" y="4802108"/>
            <a:ext cx="436880" cy="314960"/>
          </a:xfrm>
          <a:prstGeom prst="rect">
            <a:avLst/>
          </a:prstGeom>
        </p:spPr>
      </p:pic>
      <p:pic>
        <p:nvPicPr>
          <p:cNvPr id="26" name="Picture 2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7"/>
              <a:stretch>
                <a:fillRect/>
              </a:stretch>
            </p:blipFill>
          </mc:Choice>
          <mc:Fallback>
            <p:blipFill>
              <a:blip r:embed="rId18"/>
              <a:stretch>
                <a:fillRect/>
              </a:stretch>
            </p:blipFill>
          </mc:Fallback>
        </mc:AlternateContent>
        <p:spPr>
          <a:xfrm>
            <a:off x="3291078" y="4284345"/>
            <a:ext cx="5776722" cy="325755"/>
          </a:xfrm>
          <a:prstGeom prst="rect">
            <a:avLst/>
          </a:prstGeom>
        </p:spPr>
      </p:pic>
      <p:cxnSp>
        <p:nvCxnSpPr>
          <p:cNvPr id="40" name="Shape 39"/>
          <p:cNvCxnSpPr/>
          <p:nvPr/>
        </p:nvCxnSpPr>
        <p:spPr>
          <a:xfrm>
            <a:off x="1604518" y="2820620"/>
            <a:ext cx="2930144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/>
          <p:nvPr/>
        </p:nvCxnSpPr>
        <p:spPr>
          <a:xfrm>
            <a:off x="1604518" y="3322320"/>
            <a:ext cx="2930144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78950" y="2602468"/>
            <a:ext cx="82351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Basis 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778950" y="3124200"/>
            <a:ext cx="82351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Basis 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94268" y="4914900"/>
            <a:ext cx="131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equations</a:t>
            </a:r>
            <a:endParaRPr lang="en-US" dirty="0"/>
          </a:p>
        </p:txBody>
      </p:sp>
      <p:sp>
        <p:nvSpPr>
          <p:cNvPr id="54" name="Left Brace 53"/>
          <p:cNvSpPr/>
          <p:nvPr/>
        </p:nvSpPr>
        <p:spPr>
          <a:xfrm rot="16200000">
            <a:off x="6047073" y="1930307"/>
            <a:ext cx="203011" cy="5714999"/>
          </a:xfrm>
          <a:prstGeom prst="leftBrace">
            <a:avLst>
              <a:gd name="adj1" fmla="val 1344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572000" y="2590800"/>
            <a:ext cx="241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Replicate interference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572000" y="3135868"/>
            <a:ext cx="241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Replicate interference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45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7" grpId="0" animBg="1"/>
      <p:bldP spid="30" grpId="0" animBg="1"/>
      <p:bldP spid="62" grpId="0" animBg="1"/>
      <p:bldP spid="61" grpId="0" animBg="1"/>
      <p:bldP spid="48" grpId="0" animBg="1"/>
      <p:bldP spid="49" grpId="0" animBg="1"/>
      <p:bldP spid="51" grpId="0"/>
      <p:bldP spid="54" grpId="0" animBg="1"/>
      <p:bldP spid="65" grpId="0"/>
      <p:bldP spid="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ChangeAspect="1"/>
          </p:cNvSpPr>
          <p:nvPr/>
        </p:nvSpPr>
        <p:spPr>
          <a:xfrm>
            <a:off x="3505200" y="6019800"/>
            <a:ext cx="254198" cy="2319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4394002" y="6019800"/>
            <a:ext cx="254198" cy="2319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514600" y="5410200"/>
            <a:ext cx="3200400" cy="12192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Rank Constrained Rank minimization:</a:t>
            </a:r>
          </a:p>
          <a:p>
            <a:endParaRPr lang="en-US" dirty="0" smtClean="0"/>
          </a:p>
          <a:p>
            <a:r>
              <a:rPr lang="en-US" dirty="0" smtClean="0"/>
              <a:t>min </a:t>
            </a:r>
            <a:r>
              <a:rPr lang="en-US" dirty="0" smtClean="0"/>
              <a:t>rank  1  + rank 2  </a:t>
            </a:r>
          </a:p>
          <a:p>
            <a:r>
              <a:rPr lang="en-US" dirty="0" err="1" smtClean="0"/>
              <a:t>s.t</a:t>
            </a:r>
            <a:r>
              <a:rPr lang="en-US" dirty="0" smtClean="0"/>
              <a:t>.: rank       =  </a:t>
            </a:r>
            <a:r>
              <a:rPr lang="en-US" i="1" dirty="0" smtClean="0"/>
              <a:t>N</a:t>
            </a:r>
            <a:endParaRPr lang="en-US" b="1" i="1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638908" y="1874838"/>
            <a:ext cx="2409092" cy="5577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405554" y="1874838"/>
            <a:ext cx="2409092" cy="5577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172200" y="1874838"/>
            <a:ext cx="2409092" cy="5577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Repair Spaces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152400" y="2806700"/>
            <a:ext cx="8581292" cy="2298700"/>
          </a:xfrm>
        </p:spPr>
        <p:txBody>
          <a:bodyPr/>
          <a:lstStyle/>
          <a:p>
            <a:pPr>
              <a:buNone/>
            </a:pPr>
            <a:r>
              <a:rPr lang="en-US" sz="2100" i="1" dirty="0" smtClean="0"/>
              <a:t> 	        </a:t>
            </a:r>
            <a:endParaRPr lang="en-US" sz="2100" i="1" dirty="0" smtClean="0"/>
          </a:p>
          <a:p>
            <a:pPr algn="ctr">
              <a:buNone/>
            </a:pPr>
            <a:r>
              <a:rPr lang="en-US" sz="2100" b="1" i="1" dirty="0" err="1" smtClean="0">
                <a:solidFill>
                  <a:srgbClr val="D1305A"/>
                </a:solidFill>
              </a:rPr>
              <a:t>Thm</a:t>
            </a:r>
            <a:r>
              <a:rPr lang="en-US" sz="2100" b="1" i="1" dirty="0" smtClean="0">
                <a:solidFill>
                  <a:srgbClr val="D1305A"/>
                </a:solidFill>
              </a:rPr>
              <a:t>: Repair </a:t>
            </a:r>
            <a:r>
              <a:rPr lang="en-US" sz="2100" b="1" i="1" dirty="0" smtClean="0">
                <a:solidFill>
                  <a:srgbClr val="D1305A"/>
                </a:solidFill>
              </a:rPr>
              <a:t>BW =  size of what was lost + interference rank</a:t>
            </a:r>
          </a:p>
          <a:p>
            <a:pPr>
              <a:buNone/>
            </a:pPr>
            <a:endParaRPr lang="en-US" sz="2100" b="1" dirty="0" smtClean="0"/>
          </a:p>
          <a:p>
            <a:pPr>
              <a:buNone/>
            </a:pPr>
            <a:r>
              <a:rPr lang="en-US" sz="2100" b="1" dirty="0" smtClean="0"/>
              <a:t>Requirements for</a:t>
            </a:r>
            <a:r>
              <a:rPr lang="en-US" sz="2100" b="1" dirty="0" smtClean="0"/>
              <a:t> BW optimal </a:t>
            </a:r>
            <a:r>
              <a:rPr lang="en-US" sz="2100" b="1" dirty="0" smtClean="0"/>
              <a:t>repair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/>
              <a:t>Useful space</a:t>
            </a:r>
            <a:r>
              <a:rPr lang="en-US" sz="2100" dirty="0" smtClean="0"/>
              <a:t> full-rank.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/>
              <a:t>Interference space minimum rank.</a:t>
            </a:r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</p:txBody>
      </p:sp>
      <p:pic>
        <p:nvPicPr>
          <p:cNvPr id="23" name="Picture 2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704850" y="1944688"/>
            <a:ext cx="7734300" cy="4699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47256" y="1353106"/>
            <a:ext cx="136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Useful space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38125" y="1353106"/>
            <a:ext cx="192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Interference space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77000" y="1353106"/>
            <a:ext cx="192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Interference </a:t>
            </a:r>
            <a:r>
              <a:rPr lang="en-US" smtClean="0"/>
              <a:t>space 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6172200" y="5486400"/>
            <a:ext cx="2514600" cy="1079516"/>
            <a:chOff x="6629400" y="4025884"/>
            <a:chExt cx="2514600" cy="1079516"/>
          </a:xfrm>
        </p:grpSpPr>
        <p:sp>
          <p:nvSpPr>
            <p:cNvPr id="17" name="Rectangle 16"/>
            <p:cNvSpPr/>
            <p:nvPr/>
          </p:nvSpPr>
          <p:spPr>
            <a:xfrm>
              <a:off x="6629400" y="4025884"/>
              <a:ext cx="2514600" cy="10795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Perfect Alignment:</a:t>
              </a:r>
            </a:p>
            <a:p>
              <a:endParaRPr lang="en-US" dirty="0" smtClean="0"/>
            </a:p>
            <a:p>
              <a:r>
                <a:rPr lang="en-US" dirty="0" smtClean="0"/>
                <a:t>Full Rank:</a:t>
              </a:r>
              <a:endParaRPr lang="en-US" dirty="0"/>
            </a:p>
          </p:txBody>
        </p:sp>
        <p:sp>
          <p:nvSpPr>
            <p:cNvPr id="31" name="Frame 30"/>
            <p:cNvSpPr/>
            <p:nvPr/>
          </p:nvSpPr>
          <p:spPr>
            <a:xfrm>
              <a:off x="8534400" y="4044378"/>
              <a:ext cx="457200" cy="411162"/>
            </a:xfrm>
            <a:prstGeom prst="frame">
              <a:avLst/>
            </a:prstGeom>
            <a:solidFill>
              <a:srgbClr val="D1305A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Frame 31"/>
            <p:cNvSpPr/>
            <p:nvPr/>
          </p:nvSpPr>
          <p:spPr>
            <a:xfrm>
              <a:off x="8534400" y="4694238"/>
              <a:ext cx="457200" cy="411162"/>
            </a:xfrm>
            <a:prstGeom prst="frame">
              <a:avLst/>
            </a:prstGeom>
            <a:solidFill>
              <a:srgbClr val="D1305A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35"/>
          <p:cNvSpPr>
            <a:spLocks noChangeAspect="1"/>
          </p:cNvSpPr>
          <p:nvPr/>
        </p:nvSpPr>
        <p:spPr>
          <a:xfrm>
            <a:off x="3555802" y="6321300"/>
            <a:ext cx="254198" cy="231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18" grpId="0" animBg="1"/>
      <p:bldP spid="18" grpId="1" animBg="1"/>
      <p:bldP spid="27" grpId="0" build="p"/>
      <p:bldP spid="36" grpId="0" animBg="1"/>
      <p:bldP spid="3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1166019"/>
            <a:ext cx="6477000" cy="4525963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Intro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Erasure Codes for Storage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The Repair Problem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Exact Repair</a:t>
            </a:r>
          </a:p>
          <a:p>
            <a:pPr>
              <a:buNone/>
            </a:pPr>
            <a:r>
              <a:rPr lang="en-US" sz="2800" dirty="0" smtClean="0">
                <a:solidFill>
                  <a:srgbClr val="48A7FA"/>
                </a:solidFill>
              </a:rPr>
              <a:t>Interference Alignment and Dots</a:t>
            </a:r>
          </a:p>
          <a:p>
            <a:pPr>
              <a:buNone/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Hadamard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: Making Asymptotic IA Exact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Conclusions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600200" y="1874838"/>
            <a:ext cx="2409092" cy="5577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366846" y="1874838"/>
            <a:ext cx="2409092" cy="5577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1143000"/>
          </a:xfrm>
        </p:spPr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Asymptotic IA: The Road to Solution?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105508" y="2806700"/>
            <a:ext cx="9724292" cy="2298700"/>
          </a:xfrm>
        </p:spPr>
        <p:txBody>
          <a:bodyPr/>
          <a:lstStyle/>
          <a:p>
            <a:r>
              <a:rPr lang="en-US" sz="2100" b="1" dirty="0" smtClean="0"/>
              <a:t>The Freedom</a:t>
            </a:r>
            <a:r>
              <a:rPr lang="en-US" sz="2100" dirty="0" smtClean="0"/>
              <a:t>(?)</a:t>
            </a:r>
            <a:r>
              <a:rPr lang="en-US" sz="2100" b="1" dirty="0" smtClean="0"/>
              <a:t> I give my self</a:t>
            </a:r>
            <a:r>
              <a:rPr lang="en-US" sz="2100" dirty="0" smtClean="0"/>
              <a:t>: make </a:t>
            </a:r>
            <a:r>
              <a:rPr lang="en-US" sz="2100" i="1" dirty="0" smtClean="0"/>
              <a:t>N</a:t>
            </a:r>
            <a:r>
              <a:rPr lang="en-US" sz="2100" dirty="0" smtClean="0"/>
              <a:t> whatever I like + matrices are diagonal</a:t>
            </a:r>
          </a:p>
          <a:p>
            <a:r>
              <a:rPr lang="en-US" sz="2100" b="1" dirty="0" smtClean="0"/>
              <a:t>…. But </a:t>
            </a:r>
            <a:r>
              <a:rPr lang="en-US" sz="2100" dirty="0" smtClean="0"/>
              <a:t>I want </a:t>
            </a:r>
            <a:r>
              <a:rPr lang="en-US" sz="2100" b="1" dirty="0" smtClean="0"/>
              <a:t>perfect</a:t>
            </a:r>
            <a:r>
              <a:rPr lang="en-US" sz="2100" dirty="0" smtClean="0"/>
              <a:t> alignment</a:t>
            </a:r>
          </a:p>
          <a:p>
            <a:endParaRPr lang="en-US" sz="2100" dirty="0" smtClean="0"/>
          </a:p>
          <a:p>
            <a:endParaRPr lang="en-US" sz="2100" dirty="0" smtClean="0"/>
          </a:p>
          <a:p>
            <a:r>
              <a:rPr lang="en-US" sz="2100" dirty="0" smtClean="0"/>
              <a:t>OK, start with N = 2, arbitrary matrices and </a:t>
            </a:r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r>
              <a:rPr lang="en-US" sz="2100" dirty="0" smtClean="0"/>
              <a:t>No Alignment </a:t>
            </a:r>
            <a:r>
              <a:rPr lang="en-US" sz="2100" dirty="0" err="1" smtClean="0">
                <a:sym typeface="Wingdings"/>
              </a:rPr>
              <a:t></a:t>
            </a:r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832771" y="1353106"/>
            <a:ext cx="192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Interference space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71646" y="1353106"/>
            <a:ext cx="192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Interference </a:t>
            </a:r>
            <a:r>
              <a:rPr lang="en-US" smtClean="0"/>
              <a:t>space </a:t>
            </a:r>
            <a:endParaRPr lang="en-US" dirty="0"/>
          </a:p>
        </p:txBody>
      </p:sp>
      <p:pic>
        <p:nvPicPr>
          <p:cNvPr id="12" name="Picture 1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752600" y="1905000"/>
            <a:ext cx="2209800" cy="4699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4495800" y="1905000"/>
            <a:ext cx="2209800" cy="4699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1620520" y="3891280"/>
            <a:ext cx="5902960" cy="375920"/>
          </a:xfrm>
          <a:prstGeom prst="rect">
            <a:avLst/>
          </a:prstGeom>
        </p:spPr>
      </p:pic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6858000" y="6102339"/>
            <a:ext cx="1760220" cy="755661"/>
            <a:chOff x="6629400" y="4025884"/>
            <a:chExt cx="2514600" cy="1079516"/>
          </a:xfrm>
        </p:grpSpPr>
        <p:sp>
          <p:nvSpPr>
            <p:cNvPr id="34" name="Rectangle 33"/>
            <p:cNvSpPr/>
            <p:nvPr/>
          </p:nvSpPr>
          <p:spPr>
            <a:xfrm>
              <a:off x="6629400" y="4025884"/>
              <a:ext cx="2514600" cy="10795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/>
                <a:t>Perfect Alignment:</a:t>
              </a:r>
            </a:p>
            <a:p>
              <a:endParaRPr lang="en-US" sz="1200" dirty="0" smtClean="0"/>
            </a:p>
            <a:p>
              <a:r>
                <a:rPr lang="en-US" sz="1200" dirty="0" smtClean="0"/>
                <a:t>Full Rank:</a:t>
              </a:r>
              <a:endParaRPr lang="en-US" sz="1200" dirty="0"/>
            </a:p>
          </p:txBody>
        </p:sp>
        <p:sp>
          <p:nvSpPr>
            <p:cNvPr id="35" name="Frame 34"/>
            <p:cNvSpPr/>
            <p:nvPr/>
          </p:nvSpPr>
          <p:spPr>
            <a:xfrm>
              <a:off x="8534400" y="4044378"/>
              <a:ext cx="457200" cy="411162"/>
            </a:xfrm>
            <a:prstGeom prst="frame">
              <a:avLst/>
            </a:prstGeom>
            <a:solidFill>
              <a:srgbClr val="D1305A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Frame 35"/>
            <p:cNvSpPr/>
            <p:nvPr/>
          </p:nvSpPr>
          <p:spPr>
            <a:xfrm>
              <a:off x="8534400" y="4694238"/>
              <a:ext cx="457200" cy="411162"/>
            </a:xfrm>
            <a:prstGeom prst="frame">
              <a:avLst/>
            </a:prstGeom>
            <a:solidFill>
              <a:srgbClr val="D1305A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Picture 3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3810000" y="4958080"/>
            <a:ext cx="1778000" cy="264160"/>
          </a:xfrm>
          <a:prstGeom prst="rect">
            <a:avLst/>
          </a:prstGeom>
        </p:spPr>
      </p:pic>
      <p:sp>
        <p:nvSpPr>
          <p:cNvPr id="39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2" name="Picture 4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3371850" y="5313680"/>
            <a:ext cx="2052320" cy="325120"/>
          </a:xfrm>
          <a:prstGeom prst="rect">
            <a:avLst/>
          </a:prstGeom>
        </p:spPr>
      </p:pic>
      <p:pic>
        <p:nvPicPr>
          <p:cNvPr id="43" name="Picture 4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3"/>
              <a:stretch>
                <a:fillRect/>
              </a:stretch>
            </p:blipFill>
          </mc:Choice>
          <mc:Fallback>
            <p:blipFill>
              <a:blip r:embed="rId14"/>
              <a:stretch>
                <a:fillRect/>
              </a:stretch>
            </p:blipFill>
          </mc:Fallback>
        </mc:AlternateContent>
        <p:spPr>
          <a:xfrm>
            <a:off x="3371850" y="5694680"/>
            <a:ext cx="2052320" cy="325120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34975" y="3581400"/>
            <a:ext cx="8121650" cy="24384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D1305A"/>
                </a:solidFill>
                <a:sym typeface="Wingdings"/>
              </a:rPr>
              <a:t>Idea:</a:t>
            </a:r>
            <a:r>
              <a:rPr lang="en-US" sz="2800" b="1" dirty="0" smtClean="0">
                <a:solidFill>
                  <a:srgbClr val="D1305A"/>
                </a:solidFill>
                <a:sym typeface="Wingdings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sym typeface="Wingdings"/>
              </a:rPr>
              <a:t>combine everything in a new</a:t>
            </a:r>
            <a:r>
              <a:rPr lang="en-US" sz="280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sym typeface="Wingdings"/>
              </a:rPr>
              <a:t>V</a:t>
            </a:r>
            <a:r>
              <a:rPr lang="en-US" sz="2800" dirty="0" smtClean="0">
                <a:solidFill>
                  <a:schemeClr val="tx1"/>
                </a:solidFill>
                <a:sym typeface="Wingdings"/>
              </a:rPr>
              <a:t> and try again</a:t>
            </a:r>
          </a:p>
          <a:p>
            <a:endParaRPr lang="en-US" sz="2800" dirty="0" smtClean="0">
              <a:solidFill>
                <a:schemeClr val="tx1"/>
              </a:solidFill>
              <a:sym typeface="Wingdings"/>
            </a:endParaRPr>
          </a:p>
          <a:p>
            <a:endParaRPr lang="en-US" sz="2800" dirty="0" smtClean="0">
              <a:solidFill>
                <a:schemeClr val="tx1"/>
              </a:solidFill>
              <a:sym typeface="Wingdings"/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44" name="Picture 4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5"/>
              <a:stretch>
                <a:fillRect/>
              </a:stretch>
            </p:blipFill>
          </mc:Choice>
          <mc:Fallback>
            <p:blipFill>
              <a:blip r:embed="rId16"/>
              <a:stretch>
                <a:fillRect/>
              </a:stretch>
            </p:blipFill>
          </mc:Fallback>
        </mc:AlternateContent>
        <p:spPr>
          <a:xfrm>
            <a:off x="1528396" y="5016500"/>
            <a:ext cx="6286500" cy="46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6019800" y="2667000"/>
            <a:ext cx="1619250" cy="4699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133974" y="3695700"/>
            <a:ext cx="1876425" cy="4699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276600" y="2679700"/>
            <a:ext cx="1143000" cy="469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90800" y="3683000"/>
            <a:ext cx="1143000" cy="469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17638"/>
            <a:ext cx="8229600" cy="4525963"/>
          </a:xfrm>
        </p:spPr>
        <p:txBody>
          <a:bodyPr/>
          <a:lstStyle/>
          <a:p>
            <a:r>
              <a:rPr lang="en-US" sz="2300" dirty="0" smtClean="0"/>
              <a:t>We have</a:t>
            </a:r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r>
              <a:rPr lang="en-US" sz="2300" dirty="0" smtClean="0"/>
              <a:t>Some Alignment is created.</a:t>
            </a:r>
          </a:p>
          <a:p>
            <a:r>
              <a:rPr lang="en-US" sz="2300" dirty="0" smtClean="0"/>
              <a:t>OK iterate again…</a:t>
            </a:r>
          </a:p>
          <a:p>
            <a:pPr>
              <a:buNone/>
            </a:pPr>
            <a:r>
              <a:rPr lang="en-US" sz="2300" b="1" dirty="0" smtClean="0"/>
              <a:t>				</a:t>
            </a:r>
            <a:r>
              <a:rPr lang="en-US" sz="2300" b="1" dirty="0" smtClean="0">
                <a:solidFill>
                  <a:srgbClr val="D1305A"/>
                </a:solidFill>
              </a:rPr>
              <a:t>Wait</a:t>
            </a:r>
            <a:r>
              <a:rPr lang="en-US" sz="2300" b="1" dirty="0" smtClean="0">
                <a:solidFill>
                  <a:srgbClr val="D1305A"/>
                </a:solidFill>
              </a:rPr>
              <a:t>!</a:t>
            </a:r>
            <a:r>
              <a:rPr lang="en-US" sz="2300" dirty="0" smtClean="0">
                <a:solidFill>
                  <a:srgbClr val="D1305A"/>
                </a:solidFill>
              </a:rPr>
              <a:t> maybe I can fix that to be perfect</a:t>
            </a:r>
            <a:endParaRPr lang="en-US" sz="2300" dirty="0" smtClean="0">
              <a:solidFill>
                <a:srgbClr val="D1305A"/>
              </a:solidFill>
            </a:endParaRPr>
          </a:p>
          <a:p>
            <a:pPr>
              <a:buNone/>
            </a:pPr>
            <a:endParaRPr lang="en-US" sz="2300" dirty="0" smtClean="0"/>
          </a:p>
          <a:p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endParaRPr lang="en-US" sz="23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Aligning Interference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219075"/>
            <a:ext cx="493712" cy="365125"/>
          </a:xfrm>
          <a:prstGeom prst="rect">
            <a:avLst/>
          </a:prstGeom>
        </p:spPr>
        <p:txBody>
          <a:bodyPr/>
          <a:lstStyle/>
          <a:p>
            <a:fld id="{5EBAF0FC-CBA2-D344-97C3-D9327FE079AD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199" name="Group 198"/>
          <p:cNvGrpSpPr>
            <a:grpSpLocks noChangeAspect="1"/>
          </p:cNvGrpSpPr>
          <p:nvPr/>
        </p:nvGrpSpPr>
        <p:grpSpPr>
          <a:xfrm>
            <a:off x="6858000" y="6102339"/>
            <a:ext cx="1760220" cy="755661"/>
            <a:chOff x="6629400" y="4025884"/>
            <a:chExt cx="2514600" cy="1079516"/>
          </a:xfrm>
        </p:grpSpPr>
        <p:sp>
          <p:nvSpPr>
            <p:cNvPr id="200" name="Rectangle 199"/>
            <p:cNvSpPr/>
            <p:nvPr/>
          </p:nvSpPr>
          <p:spPr>
            <a:xfrm>
              <a:off x="6629400" y="4025884"/>
              <a:ext cx="2514600" cy="10795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/>
                <a:t>Perfect Alignment:</a:t>
              </a:r>
            </a:p>
            <a:p>
              <a:endParaRPr lang="en-US" sz="1200" dirty="0" smtClean="0"/>
            </a:p>
            <a:p>
              <a:r>
                <a:rPr lang="en-US" sz="1200" dirty="0" smtClean="0"/>
                <a:t>Full Rank:</a:t>
              </a:r>
              <a:endParaRPr lang="en-US" sz="1200" dirty="0"/>
            </a:p>
          </p:txBody>
        </p:sp>
        <p:sp>
          <p:nvSpPr>
            <p:cNvPr id="201" name="Frame 200"/>
            <p:cNvSpPr/>
            <p:nvPr/>
          </p:nvSpPr>
          <p:spPr>
            <a:xfrm>
              <a:off x="8534400" y="4044378"/>
              <a:ext cx="457200" cy="411162"/>
            </a:xfrm>
            <a:prstGeom prst="frame">
              <a:avLst/>
            </a:prstGeom>
            <a:solidFill>
              <a:srgbClr val="D1305A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2" name="Frame 201"/>
            <p:cNvSpPr/>
            <p:nvPr/>
          </p:nvSpPr>
          <p:spPr>
            <a:xfrm>
              <a:off x="8534400" y="4694238"/>
              <a:ext cx="457200" cy="411162"/>
            </a:xfrm>
            <a:prstGeom prst="frame">
              <a:avLst/>
            </a:prstGeom>
            <a:solidFill>
              <a:srgbClr val="D1305A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3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4" name="Picture 20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447800" y="2679700"/>
            <a:ext cx="6286500" cy="469900"/>
          </a:xfrm>
          <a:prstGeom prst="rect">
            <a:avLst/>
          </a:prstGeom>
        </p:spPr>
      </p:pic>
      <p:pic>
        <p:nvPicPr>
          <p:cNvPr id="205" name="Picture 20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838200" y="3657600"/>
            <a:ext cx="8166100" cy="57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5" grpId="0" animBg="1"/>
      <p:bldP spid="74" grpId="0" animBg="1"/>
      <p:bldP spid="75" grpId="0" animBg="1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530600" y="4876800"/>
            <a:ext cx="1041400" cy="2095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sz="2300" dirty="0" smtClean="0"/>
              <a:t>Lets revisit things </a:t>
            </a:r>
            <a:r>
              <a:rPr lang="en-US" sz="2300" dirty="0" err="1" smtClean="0"/>
              <a:t>combinatorially</a:t>
            </a:r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endParaRPr lang="en-US" sz="2300" dirty="0" smtClean="0"/>
          </a:p>
          <a:p>
            <a:pPr>
              <a:buNone/>
            </a:pPr>
            <a:r>
              <a:rPr lang="en-US" sz="2300" dirty="0" smtClean="0"/>
              <a:t> </a:t>
            </a: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pPr>
              <a:buNone/>
            </a:pPr>
            <a:endParaRPr lang="en-US" sz="2300" dirty="0" smtClean="0"/>
          </a:p>
          <a:p>
            <a:endParaRPr lang="en-US" sz="23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IA = Dots on a lattice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219075"/>
            <a:ext cx="493712" cy="365125"/>
          </a:xfrm>
          <a:prstGeom prst="rect">
            <a:avLst/>
          </a:prstGeom>
        </p:spPr>
        <p:txBody>
          <a:bodyPr/>
          <a:lstStyle/>
          <a:p>
            <a:fld id="{5EBAF0FC-CBA2-D344-97C3-D9327FE079AD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162" name="Curved Connector 161"/>
          <p:cNvCxnSpPr>
            <a:endCxn id="161" idx="4"/>
          </p:cNvCxnSpPr>
          <p:nvPr/>
        </p:nvCxnSpPr>
        <p:spPr>
          <a:xfrm rot="16200000" flipH="1">
            <a:off x="1231951" y="4264819"/>
            <a:ext cx="1270" cy="1122782"/>
          </a:xfrm>
          <a:prstGeom prst="curvedConnector3">
            <a:avLst>
              <a:gd name="adj1" fmla="val 7867569"/>
            </a:avLst>
          </a:prstGeom>
          <a:ln>
            <a:solidFill>
              <a:srgbClr val="D1305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urved Connector 162"/>
          <p:cNvCxnSpPr>
            <a:endCxn id="153" idx="0"/>
          </p:cNvCxnSpPr>
          <p:nvPr/>
        </p:nvCxnSpPr>
        <p:spPr>
          <a:xfrm rot="16200000" flipH="1">
            <a:off x="1200142" y="3657398"/>
            <a:ext cx="99178" cy="1087222"/>
          </a:xfrm>
          <a:prstGeom prst="curvedConnector3">
            <a:avLst>
              <a:gd name="adj1" fmla="val -69420"/>
            </a:avLst>
          </a:prstGeom>
          <a:ln>
            <a:solidFill>
              <a:srgbClr val="D1305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1508760" y="2936240"/>
            <a:ext cx="2301240" cy="2204720"/>
            <a:chOff x="1508760" y="2936240"/>
            <a:chExt cx="2301240" cy="2204720"/>
          </a:xfrm>
        </p:grpSpPr>
        <p:cxnSp>
          <p:nvCxnSpPr>
            <p:cNvPr id="144" name="Straight Connector 143"/>
            <p:cNvCxnSpPr/>
            <p:nvPr/>
          </p:nvCxnSpPr>
          <p:spPr>
            <a:xfrm rot="5400000">
              <a:off x="878944" y="3850638"/>
              <a:ext cx="1828800" cy="3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0800000">
              <a:off x="1798958" y="4765042"/>
              <a:ext cx="2011042" cy="1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cxnSpLocks/>
            </p:cNvCxnSpPr>
            <p:nvPr/>
          </p:nvCxnSpPr>
          <p:spPr>
            <a:xfrm rot="5400000">
              <a:off x="1408332" y="3912230"/>
              <a:ext cx="1705603" cy="8"/>
            </a:xfrm>
            <a:prstGeom prst="line">
              <a:avLst/>
            </a:prstGeom>
            <a:ln>
              <a:solidFill>
                <a:schemeClr val="tx1">
                  <a:alpha val="38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cxnSpLocks/>
            </p:cNvCxnSpPr>
            <p:nvPr/>
          </p:nvCxnSpPr>
          <p:spPr>
            <a:xfrm rot="5400000">
              <a:off x="1854947" y="3912231"/>
              <a:ext cx="1705604" cy="8"/>
            </a:xfrm>
            <a:prstGeom prst="line">
              <a:avLst/>
            </a:prstGeom>
            <a:ln>
              <a:solidFill>
                <a:schemeClr val="tx1">
                  <a:alpha val="38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cxnSpLocks/>
            </p:cNvCxnSpPr>
            <p:nvPr/>
          </p:nvCxnSpPr>
          <p:spPr>
            <a:xfrm rot="5400000">
              <a:off x="2301564" y="3912235"/>
              <a:ext cx="1705606" cy="1"/>
            </a:xfrm>
            <a:prstGeom prst="line">
              <a:avLst/>
            </a:prstGeom>
            <a:ln>
              <a:solidFill>
                <a:schemeClr val="tx1">
                  <a:alpha val="38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cxnSpLocks/>
            </p:cNvCxnSpPr>
            <p:nvPr/>
          </p:nvCxnSpPr>
          <p:spPr>
            <a:xfrm rot="10800000">
              <a:off x="1793986" y="4338110"/>
              <a:ext cx="1767199" cy="1270"/>
            </a:xfrm>
            <a:prstGeom prst="line">
              <a:avLst/>
            </a:prstGeom>
            <a:ln>
              <a:solidFill>
                <a:schemeClr val="tx1">
                  <a:alpha val="38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cxnSpLocks/>
            </p:cNvCxnSpPr>
            <p:nvPr/>
          </p:nvCxnSpPr>
          <p:spPr>
            <a:xfrm rot="10800000">
              <a:off x="1793986" y="3911177"/>
              <a:ext cx="1767199" cy="1270"/>
            </a:xfrm>
            <a:prstGeom prst="line">
              <a:avLst/>
            </a:prstGeom>
            <a:ln>
              <a:solidFill>
                <a:schemeClr val="tx1">
                  <a:alpha val="38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cxnSpLocks/>
            </p:cNvCxnSpPr>
            <p:nvPr/>
          </p:nvCxnSpPr>
          <p:spPr>
            <a:xfrm rot="10800000">
              <a:off x="1793986" y="3484244"/>
              <a:ext cx="1767199" cy="1270"/>
            </a:xfrm>
            <a:prstGeom prst="line">
              <a:avLst/>
            </a:prstGeom>
            <a:ln>
              <a:solidFill>
                <a:schemeClr val="tx1">
                  <a:alpha val="38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/>
            <p:cNvSpPr>
              <a:spLocks noChangeAspect="1"/>
            </p:cNvSpPr>
            <p:nvPr/>
          </p:nvSpPr>
          <p:spPr>
            <a:xfrm>
              <a:off x="2169270" y="4250598"/>
              <a:ext cx="175565" cy="174955"/>
            </a:xfrm>
            <a:prstGeom prst="ellipse">
              <a:avLst/>
            </a:prstGeom>
            <a:solidFill>
              <a:srgbClr val="2DAAF4"/>
            </a:solidFill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>
              <a:spLocks noChangeAspect="1"/>
            </p:cNvSpPr>
            <p:nvPr/>
          </p:nvSpPr>
          <p:spPr>
            <a:xfrm>
              <a:off x="1705560" y="4250598"/>
              <a:ext cx="175565" cy="174955"/>
            </a:xfrm>
            <a:prstGeom prst="ellipse">
              <a:avLst/>
            </a:prstGeom>
            <a:solidFill>
              <a:srgbClr val="2DAAF4"/>
            </a:solidFill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4" name="Picture 153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"/>
                <a:stretch>
                  <a:fillRect/>
                </a:stretch>
              </p:blipFill>
            </mc:Choice>
            <mc:Fallback>
              <p:blipFill>
                <a:blip r:embed="rId6"/>
                <a:stretch>
                  <a:fillRect/>
                </a:stretch>
              </p:blipFill>
            </mc:Fallback>
          </mc:AlternateContent>
          <p:spPr>
            <a:xfrm>
              <a:off x="1508760" y="4602480"/>
              <a:ext cx="152400" cy="264160"/>
            </a:xfrm>
            <a:prstGeom prst="rect">
              <a:avLst/>
            </a:prstGeom>
          </p:spPr>
        </p:pic>
        <p:pic>
          <p:nvPicPr>
            <p:cNvPr id="155" name="Picture 154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"/>
                <a:stretch>
                  <a:fillRect/>
                </a:stretch>
              </p:blipFill>
            </mc:Choice>
            <mc:Fallback>
              <p:blipFill>
                <a:blip r:embed="rId8"/>
                <a:stretch>
                  <a:fillRect/>
                </a:stretch>
              </p:blipFill>
            </mc:Fallback>
          </mc:AlternateContent>
          <p:spPr>
            <a:xfrm>
              <a:off x="2169270" y="4886960"/>
              <a:ext cx="121920" cy="254000"/>
            </a:xfrm>
            <a:prstGeom prst="rect">
              <a:avLst/>
            </a:prstGeom>
          </p:spPr>
        </p:pic>
        <p:pic>
          <p:nvPicPr>
            <p:cNvPr id="156" name="Picture 155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"/>
                <a:stretch>
                  <a:fillRect/>
                </a:stretch>
              </p:blipFill>
            </mc:Choice>
            <mc:Fallback>
              <p:blipFill>
                <a:blip r:embed="rId10"/>
                <a:stretch>
                  <a:fillRect/>
                </a:stretch>
              </p:blipFill>
            </mc:Fallback>
          </mc:AlternateContent>
          <p:spPr>
            <a:xfrm>
              <a:off x="2616096" y="4886960"/>
              <a:ext cx="142240" cy="254000"/>
            </a:xfrm>
            <a:prstGeom prst="rect">
              <a:avLst/>
            </a:prstGeom>
          </p:spPr>
        </p:pic>
        <p:pic>
          <p:nvPicPr>
            <p:cNvPr id="157" name="Picture 156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"/>
                <a:stretch>
                  <a:fillRect/>
                </a:stretch>
              </p:blipFill>
            </mc:Choice>
            <mc:Fallback>
              <p:blipFill>
                <a:blip r:embed="rId8"/>
                <a:stretch>
                  <a:fillRect/>
                </a:stretch>
              </p:blipFill>
            </mc:Fallback>
          </mc:AlternateContent>
          <p:spPr>
            <a:xfrm>
              <a:off x="1524000" y="4212381"/>
              <a:ext cx="121920" cy="254000"/>
            </a:xfrm>
            <a:prstGeom prst="rect">
              <a:avLst/>
            </a:prstGeom>
          </p:spPr>
        </p:pic>
        <p:pic>
          <p:nvPicPr>
            <p:cNvPr id="158" name="Picture 157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"/>
                <a:stretch>
                  <a:fillRect/>
                </a:stretch>
              </p:blipFill>
            </mc:Choice>
            <mc:Fallback>
              <p:blipFill>
                <a:blip r:embed="rId10"/>
                <a:stretch>
                  <a:fillRect/>
                </a:stretch>
              </p:blipFill>
            </mc:Fallback>
          </mc:AlternateContent>
          <p:spPr>
            <a:xfrm>
              <a:off x="1513840" y="3785448"/>
              <a:ext cx="142240" cy="254000"/>
            </a:xfrm>
            <a:prstGeom prst="rect">
              <a:avLst/>
            </a:prstGeom>
          </p:spPr>
        </p:pic>
        <p:pic>
          <p:nvPicPr>
            <p:cNvPr id="159" name="Picture 158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"/>
                <a:stretch>
                  <a:fillRect/>
                </a:stretch>
              </p:blipFill>
            </mc:Choice>
            <mc:Fallback>
              <p:blipFill>
                <a:blip r:embed="rId6"/>
                <a:stretch>
                  <a:fillRect/>
                </a:stretch>
              </p:blipFill>
            </mc:Fallback>
          </mc:AlternateContent>
          <p:spPr>
            <a:xfrm>
              <a:off x="1661478" y="4876800"/>
              <a:ext cx="152400" cy="264160"/>
            </a:xfrm>
            <a:prstGeom prst="rect">
              <a:avLst/>
            </a:prstGeom>
          </p:spPr>
        </p:pic>
        <p:sp>
          <p:nvSpPr>
            <p:cNvPr id="160" name="Oval 159"/>
            <p:cNvSpPr>
              <a:spLocks noChangeAspect="1"/>
            </p:cNvSpPr>
            <p:nvPr/>
          </p:nvSpPr>
          <p:spPr>
            <a:xfrm>
              <a:off x="2169270" y="4651255"/>
              <a:ext cx="175565" cy="174955"/>
            </a:xfrm>
            <a:prstGeom prst="ellipse">
              <a:avLst/>
            </a:prstGeom>
            <a:solidFill>
              <a:srgbClr val="2DAAF4"/>
            </a:solidFill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>
              <a:spLocks noChangeAspect="1"/>
            </p:cNvSpPr>
            <p:nvPr/>
          </p:nvSpPr>
          <p:spPr>
            <a:xfrm>
              <a:off x="1705560" y="4651255"/>
              <a:ext cx="175565" cy="174955"/>
            </a:xfrm>
            <a:prstGeom prst="ellipse">
              <a:avLst/>
            </a:prstGeom>
            <a:solidFill>
              <a:srgbClr val="2DAAF4"/>
            </a:solidFill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7" name="Picture 16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0" y="3856243"/>
            <a:ext cx="762000" cy="325120"/>
          </a:xfrm>
          <a:prstGeom prst="rect">
            <a:avLst/>
          </a:prstGeom>
        </p:spPr>
      </p:pic>
      <p:pic>
        <p:nvPicPr>
          <p:cNvPr id="169" name="Picture 16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3"/>
              <a:stretch>
                <a:fillRect/>
              </a:stretch>
            </p:blipFill>
          </mc:Choice>
          <mc:Fallback>
            <p:blipFill>
              <a:blip r:embed="rId14"/>
              <a:stretch>
                <a:fillRect/>
              </a:stretch>
            </p:blipFill>
          </mc:Fallback>
        </mc:AlternateContent>
        <p:spPr>
          <a:xfrm>
            <a:off x="386715" y="4683760"/>
            <a:ext cx="284480" cy="182880"/>
          </a:xfrm>
          <a:prstGeom prst="rect">
            <a:avLst/>
          </a:prstGeom>
        </p:spPr>
      </p:pic>
      <p:grpSp>
        <p:nvGrpSpPr>
          <p:cNvPr id="6" name="Group 171"/>
          <p:cNvGrpSpPr>
            <a:grpSpLocks noChangeAspect="1"/>
          </p:cNvGrpSpPr>
          <p:nvPr/>
        </p:nvGrpSpPr>
        <p:grpSpPr>
          <a:xfrm>
            <a:off x="5019040" y="2981502"/>
            <a:ext cx="3667760" cy="1828802"/>
            <a:chOff x="786395" y="2407710"/>
            <a:chExt cx="4584700" cy="2286003"/>
          </a:xfrm>
        </p:grpSpPr>
        <p:sp>
          <p:nvSpPr>
            <p:cNvPr id="173" name="Rectangle 172"/>
            <p:cNvSpPr/>
            <p:nvPr/>
          </p:nvSpPr>
          <p:spPr>
            <a:xfrm>
              <a:off x="2231136" y="3392487"/>
              <a:ext cx="969264" cy="971867"/>
            </a:xfrm>
            <a:prstGeom prst="rect">
              <a:avLst/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Connector 174"/>
            <p:cNvCxnSpPr/>
            <p:nvPr/>
          </p:nvCxnSpPr>
          <p:spPr>
            <a:xfrm rot="5400000">
              <a:off x="1314449" y="3550708"/>
              <a:ext cx="2286000" cy="4"/>
            </a:xfrm>
            <a:prstGeom prst="line">
              <a:avLst/>
            </a:prstGeom>
            <a:ln>
              <a:solidFill>
                <a:schemeClr val="tx1"/>
              </a:solidFill>
              <a:head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10800000" flipV="1">
              <a:off x="2464468" y="4693704"/>
              <a:ext cx="2906627" cy="9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cxnSpLocks/>
            </p:cNvCxnSpPr>
            <p:nvPr/>
          </p:nvCxnSpPr>
          <p:spPr>
            <a:xfrm rot="5400000">
              <a:off x="1956905" y="3627698"/>
              <a:ext cx="2132004" cy="10"/>
            </a:xfrm>
            <a:prstGeom prst="line">
              <a:avLst/>
            </a:prstGeom>
            <a:ln>
              <a:solidFill>
                <a:schemeClr val="tx1">
                  <a:alpha val="38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cxnSpLocks/>
            </p:cNvCxnSpPr>
            <p:nvPr/>
          </p:nvCxnSpPr>
          <p:spPr>
            <a:xfrm rot="5400000">
              <a:off x="2501821" y="3627699"/>
              <a:ext cx="2132005" cy="10"/>
            </a:xfrm>
            <a:prstGeom prst="line">
              <a:avLst/>
            </a:prstGeom>
            <a:ln>
              <a:solidFill>
                <a:schemeClr val="tx1">
                  <a:alpha val="38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cxnSpLocks/>
            </p:cNvCxnSpPr>
            <p:nvPr/>
          </p:nvCxnSpPr>
          <p:spPr>
            <a:xfrm rot="5400000">
              <a:off x="3050503" y="3627704"/>
              <a:ext cx="2132007" cy="1"/>
            </a:xfrm>
            <a:prstGeom prst="line">
              <a:avLst/>
            </a:prstGeom>
            <a:ln>
              <a:solidFill>
                <a:schemeClr val="tx1">
                  <a:alpha val="38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cxnSpLocks/>
            </p:cNvCxnSpPr>
            <p:nvPr/>
          </p:nvCxnSpPr>
          <p:spPr>
            <a:xfrm rot="10800000">
              <a:off x="2458252" y="4154025"/>
              <a:ext cx="2208999" cy="1588"/>
            </a:xfrm>
            <a:prstGeom prst="line">
              <a:avLst/>
            </a:prstGeom>
            <a:ln>
              <a:solidFill>
                <a:schemeClr val="tx1">
                  <a:alpha val="38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cxnSpLocks/>
            </p:cNvCxnSpPr>
            <p:nvPr/>
          </p:nvCxnSpPr>
          <p:spPr>
            <a:xfrm rot="10800000">
              <a:off x="2458252" y="3642518"/>
              <a:ext cx="2208999" cy="1588"/>
            </a:xfrm>
            <a:prstGeom prst="line">
              <a:avLst/>
            </a:prstGeom>
            <a:ln>
              <a:solidFill>
                <a:schemeClr val="tx1">
                  <a:alpha val="38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>
              <a:cxnSpLocks/>
            </p:cNvCxnSpPr>
            <p:nvPr/>
          </p:nvCxnSpPr>
          <p:spPr>
            <a:xfrm rot="10800000">
              <a:off x="2458251" y="3106832"/>
              <a:ext cx="2208999" cy="1588"/>
            </a:xfrm>
            <a:prstGeom prst="line">
              <a:avLst/>
            </a:prstGeom>
            <a:ln>
              <a:solidFill>
                <a:schemeClr val="tx1">
                  <a:alpha val="38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>
              <a:spLocks noChangeAspect="1"/>
            </p:cNvSpPr>
            <p:nvPr/>
          </p:nvSpPr>
          <p:spPr>
            <a:xfrm>
              <a:off x="2913179" y="3533965"/>
              <a:ext cx="219456" cy="218694"/>
            </a:xfrm>
            <a:prstGeom prst="ellipse">
              <a:avLst/>
            </a:prstGeom>
            <a:solidFill>
              <a:srgbClr val="2DAAF4"/>
            </a:solidFill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>
              <a:spLocks noChangeAspect="1"/>
            </p:cNvSpPr>
            <p:nvPr/>
          </p:nvSpPr>
          <p:spPr>
            <a:xfrm>
              <a:off x="2344291" y="3533965"/>
              <a:ext cx="219456" cy="218694"/>
            </a:xfrm>
            <a:prstGeom prst="ellipse">
              <a:avLst/>
            </a:prstGeom>
            <a:solidFill>
              <a:srgbClr val="2DAAF4"/>
            </a:solidFill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Oval 184"/>
            <p:cNvSpPr>
              <a:spLocks noChangeAspect="1"/>
            </p:cNvSpPr>
            <p:nvPr/>
          </p:nvSpPr>
          <p:spPr>
            <a:xfrm>
              <a:off x="2913179" y="4045472"/>
              <a:ext cx="219456" cy="218694"/>
            </a:xfrm>
            <a:prstGeom prst="ellipse">
              <a:avLst/>
            </a:prstGeom>
            <a:solidFill>
              <a:srgbClr val="2DAAF4"/>
            </a:solidFill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>
              <a:spLocks noChangeAspect="1"/>
            </p:cNvSpPr>
            <p:nvPr/>
          </p:nvSpPr>
          <p:spPr>
            <a:xfrm>
              <a:off x="2344291" y="4045472"/>
              <a:ext cx="219456" cy="218694"/>
            </a:xfrm>
            <a:prstGeom prst="ellipse">
              <a:avLst/>
            </a:prstGeom>
            <a:solidFill>
              <a:srgbClr val="2DAAF4"/>
            </a:solidFill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 rot="5400000" flipH="1" flipV="1">
              <a:off x="1612963" y="3770480"/>
              <a:ext cx="465779" cy="19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3" name="Picture 192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5"/>
                <a:stretch>
                  <a:fillRect/>
                </a:stretch>
              </p:blipFill>
            </mc:Choice>
            <mc:Fallback>
              <p:blipFill>
                <a:blip r:embed="rId16"/>
                <a:stretch>
                  <a:fillRect/>
                </a:stretch>
              </p:blipFill>
            </mc:Fallback>
          </mc:AlternateContent>
          <p:spPr>
            <a:xfrm>
              <a:off x="786395" y="3608432"/>
              <a:ext cx="965200" cy="406400"/>
            </a:xfrm>
            <a:prstGeom prst="rect">
              <a:avLst/>
            </a:prstGeom>
          </p:spPr>
        </p:pic>
      </p:grpSp>
      <p:grpSp>
        <p:nvGrpSpPr>
          <p:cNvPr id="76" name="Group 75"/>
          <p:cNvGrpSpPr>
            <a:grpSpLocks noChangeAspect="1"/>
          </p:cNvGrpSpPr>
          <p:nvPr/>
        </p:nvGrpSpPr>
        <p:grpSpPr>
          <a:xfrm>
            <a:off x="6858000" y="6102339"/>
            <a:ext cx="1760220" cy="755661"/>
            <a:chOff x="6629400" y="4025884"/>
            <a:chExt cx="2514600" cy="1079516"/>
          </a:xfrm>
        </p:grpSpPr>
        <p:sp>
          <p:nvSpPr>
            <p:cNvPr id="77" name="Rectangle 76"/>
            <p:cNvSpPr/>
            <p:nvPr/>
          </p:nvSpPr>
          <p:spPr>
            <a:xfrm>
              <a:off x="6629400" y="4025884"/>
              <a:ext cx="2514600" cy="10795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/>
                <a:t>Perfect Alignment:</a:t>
              </a:r>
            </a:p>
            <a:p>
              <a:endParaRPr lang="en-US" sz="1200" dirty="0" smtClean="0"/>
            </a:p>
            <a:p>
              <a:r>
                <a:rPr lang="en-US" sz="1200" dirty="0" smtClean="0"/>
                <a:t>Full Rank:</a:t>
              </a:r>
              <a:endParaRPr lang="en-US" sz="1200" dirty="0"/>
            </a:p>
          </p:txBody>
        </p:sp>
        <p:sp>
          <p:nvSpPr>
            <p:cNvPr id="78" name="Frame 77"/>
            <p:cNvSpPr/>
            <p:nvPr/>
          </p:nvSpPr>
          <p:spPr>
            <a:xfrm>
              <a:off x="8534400" y="4044378"/>
              <a:ext cx="457200" cy="411162"/>
            </a:xfrm>
            <a:prstGeom prst="frame">
              <a:avLst/>
            </a:prstGeom>
            <a:solidFill>
              <a:srgbClr val="D1305A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Frame 81"/>
            <p:cNvSpPr/>
            <p:nvPr/>
          </p:nvSpPr>
          <p:spPr>
            <a:xfrm>
              <a:off x="8534400" y="4694238"/>
              <a:ext cx="457200" cy="411162"/>
            </a:xfrm>
            <a:prstGeom prst="frame">
              <a:avLst/>
            </a:prstGeom>
            <a:solidFill>
              <a:srgbClr val="D1305A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3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4" name="Picture 8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7"/>
              <a:stretch>
                <a:fillRect/>
              </a:stretch>
            </p:blipFill>
          </mc:Choice>
          <mc:Fallback>
            <p:blipFill>
              <a:blip r:embed="rId18"/>
              <a:stretch>
                <a:fillRect/>
              </a:stretch>
            </p:blipFill>
          </mc:Fallback>
        </mc:AlternateContent>
        <p:spPr>
          <a:xfrm>
            <a:off x="1447800" y="2057400"/>
            <a:ext cx="6286500" cy="469900"/>
          </a:xfrm>
          <a:prstGeom prst="rect">
            <a:avLst/>
          </a:prstGeom>
        </p:spPr>
      </p:pic>
      <p:pic>
        <p:nvPicPr>
          <p:cNvPr id="87" name="Picture 8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9"/>
              <a:stretch>
                <a:fillRect/>
              </a:stretch>
            </p:blipFill>
          </mc:Choice>
          <mc:Fallback>
            <p:blipFill>
              <a:blip r:embed="rId20"/>
              <a:stretch>
                <a:fillRect/>
              </a:stretch>
            </p:blipFill>
          </mc:Fallback>
        </mc:AlternateContent>
        <p:spPr>
          <a:xfrm>
            <a:off x="2201866" y="5359400"/>
            <a:ext cx="952500" cy="406400"/>
          </a:xfrm>
          <a:prstGeom prst="rect">
            <a:avLst/>
          </a:prstGeom>
        </p:spPr>
      </p:pic>
      <p:pic>
        <p:nvPicPr>
          <p:cNvPr id="88" name="Picture 8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1"/>
              <a:stretch>
                <a:fillRect/>
              </a:stretch>
            </p:blipFill>
          </mc:Choice>
          <mc:Fallback>
            <p:blipFill>
              <a:blip r:embed="rId22"/>
              <a:stretch>
                <a:fillRect/>
              </a:stretch>
            </p:blipFill>
          </mc:Fallback>
        </mc:AlternateContent>
        <p:spPr>
          <a:xfrm>
            <a:off x="2169270" y="3506048"/>
            <a:ext cx="1549400" cy="406400"/>
          </a:xfrm>
          <a:prstGeom prst="rect">
            <a:avLst/>
          </a:prstGeom>
        </p:spPr>
      </p:pic>
      <p:cxnSp>
        <p:nvCxnSpPr>
          <p:cNvPr id="93" name="Shape 92"/>
          <p:cNvCxnSpPr/>
          <p:nvPr/>
        </p:nvCxnSpPr>
        <p:spPr>
          <a:xfrm rot="16200000" flipV="1">
            <a:off x="2226120" y="4857449"/>
            <a:ext cx="442867" cy="205436"/>
          </a:xfrm>
          <a:prstGeom prst="curvedConnector2">
            <a:avLst/>
          </a:prstGeom>
          <a:ln>
            <a:solidFill>
              <a:srgbClr val="D1305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hape 93"/>
          <p:cNvCxnSpPr/>
          <p:nvPr/>
        </p:nvCxnSpPr>
        <p:spPr>
          <a:xfrm rot="10800000" flipV="1">
            <a:off x="2257053" y="3962400"/>
            <a:ext cx="39000" cy="211150"/>
          </a:xfrm>
          <a:prstGeom prst="curvedConnector2">
            <a:avLst/>
          </a:prstGeom>
          <a:ln>
            <a:solidFill>
              <a:srgbClr val="D1305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1645920" y="4250598"/>
            <a:ext cx="6416844" cy="990600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7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2400" dirty="0" smtClean="0"/>
              <a:t>Perfect Alignment = Perfect Dots Overlap</a:t>
            </a:r>
          </a:p>
          <a:p>
            <a:pPr algn="ctr">
              <a:buNone/>
            </a:pPr>
            <a:r>
              <a:rPr lang="en-US" sz="2400" b="1" dirty="0" smtClean="0">
                <a:solidFill>
                  <a:srgbClr val="D1305A"/>
                </a:solidFill>
              </a:rPr>
              <a:t>Q: </a:t>
            </a:r>
            <a:r>
              <a:rPr lang="en-US" sz="2400" b="1" dirty="0" smtClean="0"/>
              <a:t>When does it happen?</a:t>
            </a:r>
            <a:endParaRPr lang="en-US" sz="2300" b="1" dirty="0"/>
          </a:p>
        </p:txBody>
      </p:sp>
      <p:pic>
        <p:nvPicPr>
          <p:cNvPr id="96" name="Picture 9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3"/>
              <a:stretch>
                <a:fillRect/>
              </a:stretch>
            </p:blipFill>
          </mc:Choice>
          <mc:Fallback>
            <p:blipFill>
              <a:blip r:embed="rId24"/>
              <a:stretch>
                <a:fillRect/>
              </a:stretch>
            </p:blipFill>
          </mc:Fallback>
        </mc:AlternateContent>
        <p:spPr>
          <a:xfrm>
            <a:off x="482600" y="2771952"/>
            <a:ext cx="1041400" cy="209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ontent Placeholder 2"/>
          <p:cNvSpPr>
            <a:spLocks noGrp="1"/>
          </p:cNvSpPr>
          <p:nvPr>
            <p:ph idx="1"/>
          </p:nvPr>
        </p:nvSpPr>
        <p:spPr>
          <a:xfrm>
            <a:off x="562708" y="1417639"/>
            <a:ext cx="8581292" cy="1020762"/>
          </a:xfrm>
        </p:spPr>
        <p:txBody>
          <a:bodyPr/>
          <a:lstStyle/>
          <a:p>
            <a:r>
              <a:rPr lang="en-US" sz="2100" dirty="0" smtClean="0"/>
              <a:t>When dots “wrap around”</a:t>
            </a:r>
          </a:p>
          <a:p>
            <a:pPr>
              <a:buNone/>
            </a:pPr>
            <a:r>
              <a:rPr lang="en-US" sz="2100" dirty="0" smtClean="0"/>
              <a:t>	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	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	</a:t>
            </a:r>
          </a:p>
          <a:p>
            <a:pPr>
              <a:buNone/>
            </a:pPr>
            <a:r>
              <a:rPr lang="en-US" sz="2100" dirty="0" smtClean="0"/>
              <a:t>	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Hence I need {-1,+1}: </a:t>
            </a:r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</p:txBody>
      </p:sp>
      <p:sp>
        <p:nvSpPr>
          <p:cNvPr id="232" name="Rounded Rectangle 231"/>
          <p:cNvSpPr/>
          <p:nvPr/>
        </p:nvSpPr>
        <p:spPr>
          <a:xfrm>
            <a:off x="3200400" y="5714999"/>
            <a:ext cx="2935819" cy="914401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7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Perfect IA?</a:t>
            </a:r>
            <a:endParaRPr lang="en-US" dirty="0">
              <a:solidFill>
                <a:srgbClr val="2DAAF4"/>
              </a:solidFill>
            </a:endParaRPr>
          </a:p>
        </p:txBody>
      </p:sp>
      <p:pic>
        <p:nvPicPr>
          <p:cNvPr id="52" name="Picture 5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972453" y="5930900"/>
            <a:ext cx="1384300" cy="5461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6858000" y="6102339"/>
            <a:ext cx="1760220" cy="7556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Perfect Alignment:</a:t>
            </a:r>
          </a:p>
          <a:p>
            <a:endParaRPr lang="en-US" sz="1200" dirty="0" smtClean="0"/>
          </a:p>
          <a:p>
            <a:r>
              <a:rPr lang="en-US" sz="1200" dirty="0" smtClean="0"/>
              <a:t>Full Rank:</a:t>
            </a:r>
            <a:endParaRPr lang="en-US" sz="1200" dirty="0"/>
          </a:p>
        </p:txBody>
      </p:sp>
      <p:sp>
        <p:nvSpPr>
          <p:cNvPr id="58" name="Frame 57"/>
          <p:cNvSpPr/>
          <p:nvPr/>
        </p:nvSpPr>
        <p:spPr>
          <a:xfrm>
            <a:off x="8202930" y="6115285"/>
            <a:ext cx="320040" cy="287813"/>
          </a:xfrm>
          <a:prstGeom prst="frame">
            <a:avLst/>
          </a:prstGeom>
          <a:solidFill>
            <a:srgbClr val="D1305A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Frame 58"/>
          <p:cNvSpPr/>
          <p:nvPr/>
        </p:nvSpPr>
        <p:spPr>
          <a:xfrm>
            <a:off x="8202930" y="6570187"/>
            <a:ext cx="320040" cy="287813"/>
          </a:xfrm>
          <a:prstGeom prst="frame">
            <a:avLst/>
          </a:prstGeom>
          <a:solidFill>
            <a:srgbClr val="D1305A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202930" y="6117336"/>
            <a:ext cx="320040" cy="283464"/>
          </a:xfrm>
          <a:prstGeom prst="rect">
            <a:avLst/>
          </a:prstGeom>
          <a:solidFill>
            <a:srgbClr val="D1305A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82583" y="3276600"/>
            <a:ext cx="3284817" cy="1763777"/>
            <a:chOff x="2582583" y="3276600"/>
            <a:chExt cx="3284817" cy="1763777"/>
          </a:xfrm>
        </p:grpSpPr>
        <p:grpSp>
          <p:nvGrpSpPr>
            <p:cNvPr id="86" name="Group 85"/>
            <p:cNvGrpSpPr/>
            <p:nvPr/>
          </p:nvGrpSpPr>
          <p:grpSpPr>
            <a:xfrm>
              <a:off x="3452602" y="3276600"/>
              <a:ext cx="2414798" cy="1763777"/>
              <a:chOff x="3452602" y="3276600"/>
              <a:chExt cx="2414798" cy="1763777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3720257" y="3276600"/>
                <a:ext cx="2147143" cy="1763777"/>
                <a:chOff x="3720257" y="3276600"/>
                <a:chExt cx="2147143" cy="1763777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 rot="5400000">
                  <a:off x="3522555" y="4008119"/>
                  <a:ext cx="1463040" cy="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rot="10800000">
                  <a:off x="4258566" y="4739643"/>
                  <a:ext cx="1608834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stealt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>
                  <a:cxnSpLocks/>
                </p:cNvCxnSpPr>
                <p:nvPr/>
              </p:nvCxnSpPr>
              <p:spPr>
                <a:xfrm rot="5400000">
                  <a:off x="3946066" y="4057393"/>
                  <a:ext cx="1364482" cy="6"/>
                </a:xfrm>
                <a:prstGeom prst="line">
                  <a:avLst/>
                </a:prstGeom>
                <a:ln>
                  <a:solidFill>
                    <a:schemeClr val="tx1">
                      <a:alpha val="38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>
                  <a:cxnSpLocks/>
                </p:cNvCxnSpPr>
                <p:nvPr/>
              </p:nvCxnSpPr>
              <p:spPr>
                <a:xfrm rot="5400000">
                  <a:off x="4303358" y="4057394"/>
                  <a:ext cx="1364483" cy="6"/>
                </a:xfrm>
                <a:prstGeom prst="line">
                  <a:avLst/>
                </a:prstGeom>
                <a:ln>
                  <a:solidFill>
                    <a:schemeClr val="tx1">
                      <a:alpha val="38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>
                  <a:cxnSpLocks/>
                </p:cNvCxnSpPr>
                <p:nvPr/>
              </p:nvCxnSpPr>
              <p:spPr>
                <a:xfrm rot="5400000">
                  <a:off x="4660652" y="4057397"/>
                  <a:ext cx="1364485" cy="1"/>
                </a:xfrm>
                <a:prstGeom prst="line">
                  <a:avLst/>
                </a:prstGeom>
                <a:ln>
                  <a:solidFill>
                    <a:schemeClr val="tx1">
                      <a:alpha val="38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>
                  <a:cxnSpLocks/>
                </p:cNvCxnSpPr>
                <p:nvPr/>
              </p:nvCxnSpPr>
              <p:spPr>
                <a:xfrm rot="10800000">
                  <a:off x="4254590" y="4398097"/>
                  <a:ext cx="1413760" cy="1016"/>
                </a:xfrm>
                <a:prstGeom prst="line">
                  <a:avLst/>
                </a:prstGeom>
                <a:ln>
                  <a:solidFill>
                    <a:schemeClr val="tx1">
                      <a:alpha val="38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>
                  <a:cxnSpLocks/>
                </p:cNvCxnSpPr>
                <p:nvPr/>
              </p:nvCxnSpPr>
              <p:spPr>
                <a:xfrm rot="10800000">
                  <a:off x="4254590" y="4056551"/>
                  <a:ext cx="1413760" cy="1016"/>
                </a:xfrm>
                <a:prstGeom prst="line">
                  <a:avLst/>
                </a:prstGeom>
                <a:ln>
                  <a:solidFill>
                    <a:schemeClr val="tx1">
                      <a:alpha val="38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>
                  <a:cxnSpLocks/>
                </p:cNvCxnSpPr>
                <p:nvPr/>
              </p:nvCxnSpPr>
              <p:spPr>
                <a:xfrm rot="10800000">
                  <a:off x="4254589" y="3715004"/>
                  <a:ext cx="1413760" cy="1016"/>
                </a:xfrm>
                <a:prstGeom prst="line">
                  <a:avLst/>
                </a:prstGeom>
                <a:ln>
                  <a:solidFill>
                    <a:schemeClr val="tx1">
                      <a:alpha val="38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Oval 160"/>
                <p:cNvSpPr>
                  <a:spLocks noChangeAspect="1"/>
                </p:cNvSpPr>
                <p:nvPr/>
              </p:nvSpPr>
              <p:spPr>
                <a:xfrm>
                  <a:off x="4554817" y="4328087"/>
                  <a:ext cx="140452" cy="139964"/>
                </a:xfrm>
                <a:prstGeom prst="ellipse">
                  <a:avLst/>
                </a:prstGeom>
                <a:solidFill>
                  <a:srgbClr val="2DAAF4"/>
                </a:solidFill>
                <a:ln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>
                  <a:spLocks noChangeAspect="1"/>
                </p:cNvSpPr>
                <p:nvPr/>
              </p:nvSpPr>
              <p:spPr>
                <a:xfrm>
                  <a:off x="4183848" y="4328087"/>
                  <a:ext cx="140452" cy="139964"/>
                </a:xfrm>
                <a:prstGeom prst="ellipse">
                  <a:avLst/>
                </a:prstGeom>
                <a:solidFill>
                  <a:srgbClr val="2DAAF4"/>
                </a:solidFill>
                <a:ln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63" name="Picture 162" descr="latex-image-1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5"/>
                    <a:stretch>
                      <a:fillRect/>
                    </a:stretch>
                  </p:blipFill>
                </mc:Choice>
                <mc:Fallback>
                  <p:blipFill>
                    <a:blip r:embed="rId6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4026408" y="4609593"/>
                  <a:ext cx="121920" cy="211328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64" name="Picture 163" descr="latex-image-1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7"/>
                    <a:stretch>
                      <a:fillRect/>
                    </a:stretch>
                  </p:blipFill>
                </mc:Choice>
                <mc:Fallback>
                  <p:blipFill>
                    <a:blip r:embed="rId8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4554817" y="4837177"/>
                  <a:ext cx="97536" cy="203200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65" name="Picture 164" descr="latex-image-1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7"/>
                    <a:stretch>
                      <a:fillRect/>
                    </a:stretch>
                  </p:blipFill>
                </mc:Choice>
                <mc:Fallback>
                  <p:blipFill>
                    <a:blip r:embed="rId8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4038600" y="4297514"/>
                  <a:ext cx="97536" cy="203200"/>
                </a:xfrm>
                <a:prstGeom prst="rect">
                  <a:avLst/>
                </a:prstGeom>
                <a:effectLst/>
              </p:spPr>
            </p:pic>
            <p:pic>
              <p:nvPicPr>
                <p:cNvPr id="166" name="Picture 165" descr="latex-image-1.pdf"/>
                <p:cNvPicPr>
                  <a:picLocks noChangeAspect="1"/>
                </p:cNvPicPr>
                <p:nvPr/>
              </p:nvPicPr>
              <mc:AlternateContent>
                <mc:Choice xmlns:ma="http://schemas.microsoft.com/office/mac/drawingml/2008/main" Requires="ma">
                  <p:blipFill>
                    <a:blip r:embed="rId5"/>
                    <a:stretch>
                      <a:fillRect/>
                    </a:stretch>
                  </p:blipFill>
                </mc:Choice>
                <mc:Fallback>
                  <p:blipFill>
                    <a:blip r:embed="rId6"/>
                    <a:stretch>
                      <a:fillRect/>
                    </a:stretch>
                  </p:blipFill>
                </mc:Fallback>
              </mc:AlternateContent>
              <p:spPr>
                <a:xfrm>
                  <a:off x="4148582" y="4829049"/>
                  <a:ext cx="121920" cy="211328"/>
                </a:xfrm>
                <a:prstGeom prst="rect">
                  <a:avLst/>
                </a:prstGeom>
                <a:effectLst/>
              </p:spPr>
            </p:pic>
            <p:sp>
              <p:nvSpPr>
                <p:cNvPr id="167" name="Oval 166"/>
                <p:cNvSpPr>
                  <a:spLocks noChangeAspect="1"/>
                </p:cNvSpPr>
                <p:nvPr/>
              </p:nvSpPr>
              <p:spPr>
                <a:xfrm>
                  <a:off x="4554817" y="4648613"/>
                  <a:ext cx="140452" cy="139964"/>
                </a:xfrm>
                <a:prstGeom prst="ellipse">
                  <a:avLst/>
                </a:prstGeom>
                <a:solidFill>
                  <a:srgbClr val="2DAAF4"/>
                </a:solidFill>
                <a:ln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>
                  <a:spLocks noChangeAspect="1"/>
                </p:cNvSpPr>
                <p:nvPr/>
              </p:nvSpPr>
              <p:spPr>
                <a:xfrm>
                  <a:off x="4183848" y="4648613"/>
                  <a:ext cx="140452" cy="139964"/>
                </a:xfrm>
                <a:prstGeom prst="ellipse">
                  <a:avLst/>
                </a:prstGeom>
                <a:solidFill>
                  <a:srgbClr val="2DAAF4"/>
                </a:solidFill>
                <a:ln/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Direct Access Storage 78"/>
                <p:cNvSpPr/>
                <p:nvPr/>
              </p:nvSpPr>
              <p:spPr>
                <a:xfrm>
                  <a:off x="3720257" y="4008460"/>
                  <a:ext cx="1461343" cy="1031917"/>
                </a:xfrm>
                <a:prstGeom prst="flowChartMagneticDrum">
                  <a:avLst/>
                </a:prstGeom>
                <a:gradFill>
                  <a:gsLst>
                    <a:gs pos="67000">
                      <a:schemeClr val="accent1">
                        <a:tint val="100000"/>
                        <a:shade val="100000"/>
                        <a:satMod val="130000"/>
                        <a:alpha val="0"/>
                      </a:scheme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Freeform 84"/>
              <p:cNvSpPr/>
              <p:nvPr/>
            </p:nvSpPr>
            <p:spPr>
              <a:xfrm rot="710256">
                <a:off x="3452602" y="4000765"/>
                <a:ext cx="411939" cy="996782"/>
              </a:xfrm>
              <a:custGeom>
                <a:avLst/>
                <a:gdLst>
                  <a:gd name="connsiteX0" fmla="*/ 411939 w 411939"/>
                  <a:gd name="connsiteY0" fmla="*/ 996782 h 996782"/>
                  <a:gd name="connsiteX1" fmla="*/ 29587 w 411939"/>
                  <a:gd name="connsiteY1" fmla="*/ 518873 h 996782"/>
                  <a:gd name="connsiteX2" fmla="*/ 234418 w 411939"/>
                  <a:gd name="connsiteY2" fmla="*/ 0 h 996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1939" h="996782">
                    <a:moveTo>
                      <a:pt x="411939" y="996782"/>
                    </a:moveTo>
                    <a:cubicBezTo>
                      <a:pt x="235556" y="840892"/>
                      <a:pt x="59174" y="685003"/>
                      <a:pt x="29587" y="518873"/>
                    </a:cubicBezTo>
                    <a:cubicBezTo>
                      <a:pt x="0" y="352743"/>
                      <a:pt x="117209" y="176371"/>
                      <a:pt x="234418" y="0"/>
                    </a:cubicBezTo>
                  </a:path>
                </a:pathLst>
              </a:custGeom>
              <a:ln>
                <a:solidFill>
                  <a:srgbClr val="D1305A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7" name="Picture 86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"/>
                <a:stretch>
                  <a:fillRect/>
                </a:stretch>
              </p:blipFill>
            </mc:Choice>
            <mc:Fallback>
              <p:blipFill>
                <a:blip r:embed="rId10"/>
                <a:stretch>
                  <a:fillRect/>
                </a:stretch>
              </p:blipFill>
            </mc:Fallback>
          </mc:AlternateContent>
          <p:spPr>
            <a:xfrm>
              <a:off x="2582583" y="4297514"/>
              <a:ext cx="772160" cy="325120"/>
            </a:xfrm>
            <a:prstGeom prst="rect">
              <a:avLst/>
            </a:prstGeom>
          </p:spPr>
        </p:pic>
      </p:grpSp>
      <p:pic>
        <p:nvPicPr>
          <p:cNvPr id="89" name="Picture 8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1600200" y="2590800"/>
            <a:ext cx="6532880" cy="45720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6583368" y="2585720"/>
            <a:ext cx="655632" cy="6146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916368" y="2514600"/>
            <a:ext cx="655632" cy="6146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3"/>
              <a:stretch>
                <a:fillRect/>
              </a:stretch>
            </p:blipFill>
          </mc:Choice>
          <mc:Fallback>
            <p:blipFill>
              <a:blip r:embed="rId14"/>
              <a:stretch>
                <a:fillRect/>
              </a:stretch>
            </p:blipFill>
          </mc:Fallback>
        </mc:AlternateContent>
        <p:spPr>
          <a:xfrm>
            <a:off x="2057400" y="2133600"/>
            <a:ext cx="5029200" cy="375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uiExpand="1" build="p"/>
      <p:bldP spid="232" grpId="0" animBg="1"/>
      <p:bldP spid="58" grpId="0" animBg="1"/>
      <p:bldP spid="67" grpId="0" animBg="1"/>
      <p:bldP spid="53" grpId="0" animBg="1"/>
      <p:bldP spid="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Perfect IA?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22" name="Content Placeholder 2"/>
          <p:cNvSpPr>
            <a:spLocks noGrp="1"/>
          </p:cNvSpPr>
          <p:nvPr>
            <p:ph idx="1"/>
          </p:nvPr>
        </p:nvSpPr>
        <p:spPr>
          <a:xfrm>
            <a:off x="562708" y="1417639"/>
            <a:ext cx="8581292" cy="1020762"/>
          </a:xfrm>
        </p:spPr>
        <p:txBody>
          <a:bodyPr/>
          <a:lstStyle/>
          <a:p>
            <a:r>
              <a:rPr lang="en-US" sz="2100" dirty="0" smtClean="0"/>
              <a:t>OK, now I that if I want perfect IA, I will use, {-1,1} diagonals</a:t>
            </a:r>
          </a:p>
          <a:p>
            <a:r>
              <a:rPr lang="en-US" sz="2100" dirty="0" smtClean="0"/>
              <a:t>To be full rank, what do I want?</a:t>
            </a:r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r>
              <a:rPr lang="en-US" sz="2100" dirty="0" smtClean="0"/>
              <a:t>2 ingredients: </a:t>
            </a:r>
          </a:p>
          <a:p>
            <a:pPr>
              <a:buNone/>
            </a:pPr>
            <a:r>
              <a:rPr lang="en-US" sz="2100" dirty="0" smtClean="0"/>
              <a:t>					{</a:t>
            </a:r>
            <a:r>
              <a:rPr lang="en-US" sz="2100" dirty="0" smtClean="0"/>
              <a:t>-1,1}</a:t>
            </a:r>
            <a:r>
              <a:rPr lang="en-US" sz="2100" dirty="0" smtClean="0"/>
              <a:t>  columns  +  linear independence</a:t>
            </a:r>
          </a:p>
          <a:p>
            <a:pPr>
              <a:buNone/>
            </a:pPr>
            <a:r>
              <a:rPr lang="en-US" sz="2100" dirty="0" smtClean="0"/>
              <a:t> 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b="1" dirty="0" smtClean="0"/>
              <a:t>								   Hmm…</a:t>
            </a:r>
          </a:p>
          <a:p>
            <a:pPr>
              <a:buNone/>
            </a:pPr>
            <a:r>
              <a:rPr lang="en-US" sz="2100" dirty="0" smtClean="0"/>
              <a:t>	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	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	</a:t>
            </a:r>
          </a:p>
          <a:p>
            <a:pPr>
              <a:buNone/>
            </a:pPr>
            <a:r>
              <a:rPr lang="en-US" sz="2100" dirty="0" smtClean="0"/>
              <a:t>	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 </a:t>
            </a:r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6858000" y="6102339"/>
            <a:ext cx="1760220" cy="7556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Perfect Alignment:</a:t>
            </a:r>
          </a:p>
          <a:p>
            <a:endParaRPr lang="en-US" sz="1200" dirty="0" smtClean="0"/>
          </a:p>
          <a:p>
            <a:r>
              <a:rPr lang="en-US" sz="1200" dirty="0" smtClean="0"/>
              <a:t>Full Rank:</a:t>
            </a:r>
            <a:endParaRPr lang="en-US" sz="1200" dirty="0"/>
          </a:p>
        </p:txBody>
      </p:sp>
      <p:sp>
        <p:nvSpPr>
          <p:cNvPr id="58" name="Frame 57"/>
          <p:cNvSpPr/>
          <p:nvPr/>
        </p:nvSpPr>
        <p:spPr>
          <a:xfrm>
            <a:off x="8202930" y="6115285"/>
            <a:ext cx="320040" cy="287813"/>
          </a:xfrm>
          <a:prstGeom prst="frame">
            <a:avLst/>
          </a:prstGeom>
          <a:solidFill>
            <a:srgbClr val="D1305A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Frame 58"/>
          <p:cNvSpPr/>
          <p:nvPr/>
        </p:nvSpPr>
        <p:spPr>
          <a:xfrm>
            <a:off x="8202930" y="6570187"/>
            <a:ext cx="320040" cy="287813"/>
          </a:xfrm>
          <a:prstGeom prst="frame">
            <a:avLst/>
          </a:prstGeom>
          <a:solidFill>
            <a:srgbClr val="D1305A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202930" y="6117336"/>
            <a:ext cx="320040" cy="283464"/>
          </a:xfrm>
          <a:prstGeom prst="rect">
            <a:avLst/>
          </a:prstGeom>
          <a:solidFill>
            <a:srgbClr val="D1305A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305908" y="2871216"/>
            <a:ext cx="2409092" cy="5577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814256" y="2349484"/>
            <a:ext cx="136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Useful space </a:t>
            </a:r>
            <a:endParaRPr lang="en-US" dirty="0"/>
          </a:p>
        </p:txBody>
      </p:sp>
      <p:pic>
        <p:nvPicPr>
          <p:cNvPr id="61" name="Picture 6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581400" y="2895600"/>
            <a:ext cx="1803400" cy="4699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400" y="1625600"/>
            <a:ext cx="3263900" cy="39370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5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build="p"/>
      <p:bldP spid="56" grpId="0" animBg="1"/>
      <p:bldP spid="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2819400" y="5410200"/>
            <a:ext cx="3352800" cy="914401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7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DAAF4"/>
                </a:solidFill>
              </a:rPr>
              <a:t>Hadamard</a:t>
            </a:r>
            <a:r>
              <a:rPr lang="en-US" dirty="0" smtClean="0">
                <a:solidFill>
                  <a:srgbClr val="2DAAF4"/>
                </a:solidFill>
              </a:rPr>
              <a:t> Repair Spaces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562708" y="1417639"/>
            <a:ext cx="8581292" cy="1020762"/>
          </a:xfrm>
        </p:spPr>
        <p:txBody>
          <a:bodyPr/>
          <a:lstStyle/>
          <a:p>
            <a:r>
              <a:rPr lang="en-US" sz="2100" dirty="0" err="1" smtClean="0"/>
              <a:t>Hadamard</a:t>
            </a:r>
            <a:r>
              <a:rPr lang="en-US" sz="2100" dirty="0" smtClean="0"/>
              <a:t> is {-1,+1} and full-rank</a:t>
            </a:r>
          </a:p>
          <a:p>
            <a:pPr>
              <a:buNone/>
            </a:pPr>
            <a:r>
              <a:rPr lang="en-US" sz="2100" dirty="0" smtClean="0"/>
              <a:t>					Columns in the set</a:t>
            </a: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endParaRPr lang="en-US" sz="2100" dirty="0" smtClean="0"/>
          </a:p>
          <a:p>
            <a:r>
              <a:rPr lang="en-US" sz="2100" dirty="0" smtClean="0"/>
              <a:t>1</a:t>
            </a:r>
            <a:r>
              <a:rPr lang="en-US" sz="2100" dirty="0" smtClean="0"/>
              <a:t>) We </a:t>
            </a:r>
            <a:r>
              <a:rPr lang="en-US" sz="2100" dirty="0" smtClean="0"/>
              <a:t>set</a:t>
            </a:r>
            <a:r>
              <a:rPr lang="en-US" sz="2100" dirty="0" smtClean="0"/>
              <a:t>				</a:t>
            </a:r>
          </a:p>
          <a:p>
            <a:r>
              <a:rPr lang="en-US" sz="2100" dirty="0" smtClean="0"/>
              <a:t>2</a:t>
            </a:r>
            <a:r>
              <a:rPr lang="en-US" sz="2100" dirty="0" smtClean="0"/>
              <a:t>) and choose the</a:t>
            </a:r>
            <a:r>
              <a:rPr lang="en-US" sz="2100" dirty="0" smtClean="0"/>
              <a:t> matrix</a:t>
            </a:r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</p:txBody>
      </p:sp>
      <p:pic>
        <p:nvPicPr>
          <p:cNvPr id="115" name="Picture 11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465070" y="2231390"/>
            <a:ext cx="4240530" cy="969010"/>
          </a:xfrm>
          <a:prstGeom prst="rect">
            <a:avLst/>
          </a:prstGeom>
        </p:spPr>
      </p:pic>
      <p:pic>
        <p:nvPicPr>
          <p:cNvPr id="44" name="Picture 43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2332990" y="3429000"/>
            <a:ext cx="4525010" cy="791210"/>
          </a:xfrm>
          <a:prstGeom prst="rect">
            <a:avLst/>
          </a:prstGeom>
        </p:spPr>
      </p:pic>
      <p:pic>
        <p:nvPicPr>
          <p:cNvPr id="45" name="Picture 44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2133600" y="4551680"/>
            <a:ext cx="1320800" cy="325120"/>
          </a:xfrm>
          <a:prstGeom prst="rect">
            <a:avLst/>
          </a:prstGeom>
        </p:spPr>
      </p:pic>
      <p:pic>
        <p:nvPicPr>
          <p:cNvPr id="46" name="Picture 4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3886200" y="4953000"/>
            <a:ext cx="5029200" cy="375920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6858000" y="6102339"/>
            <a:ext cx="1760220" cy="7556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Perfect Alignment:</a:t>
            </a:r>
          </a:p>
          <a:p>
            <a:endParaRPr lang="en-US" sz="1200" dirty="0" smtClean="0"/>
          </a:p>
          <a:p>
            <a:r>
              <a:rPr lang="en-US" sz="1200" dirty="0" smtClean="0"/>
              <a:t>Full Rank:</a:t>
            </a:r>
            <a:endParaRPr lang="en-US" sz="1200" dirty="0"/>
          </a:p>
        </p:txBody>
      </p:sp>
      <p:sp>
        <p:nvSpPr>
          <p:cNvPr id="49" name="Frame 48"/>
          <p:cNvSpPr/>
          <p:nvPr/>
        </p:nvSpPr>
        <p:spPr>
          <a:xfrm>
            <a:off x="8202930" y="6570187"/>
            <a:ext cx="320040" cy="287813"/>
          </a:xfrm>
          <a:prstGeom prst="frame">
            <a:avLst/>
          </a:prstGeom>
          <a:solidFill>
            <a:srgbClr val="D1305A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202930" y="6117336"/>
            <a:ext cx="320040" cy="283464"/>
          </a:xfrm>
          <a:prstGeom prst="rect">
            <a:avLst/>
          </a:prstGeom>
          <a:solidFill>
            <a:srgbClr val="D1305A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971800" y="5638800"/>
            <a:ext cx="2984500" cy="469900"/>
          </a:xfrm>
          <a:prstGeom prst="rect">
            <a:avLst/>
          </a:prstGeom>
        </p:spPr>
      </p:pic>
      <p:sp>
        <p:nvSpPr>
          <p:cNvPr id="52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214360" y="6574536"/>
            <a:ext cx="320040" cy="283464"/>
          </a:xfrm>
          <a:prstGeom prst="rect">
            <a:avLst/>
          </a:prstGeom>
          <a:solidFill>
            <a:srgbClr val="D1305A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7" grpId="0" build="p"/>
      <p:bldP spid="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1166019"/>
            <a:ext cx="6477000" cy="4525963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Intro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Erasure Codes for Storage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The Repair Problem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Exact Repair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Interference Alignment and Dots</a:t>
            </a:r>
          </a:p>
          <a:p>
            <a:pPr>
              <a:buNone/>
            </a:pPr>
            <a:r>
              <a:rPr lang="en-US" sz="2800" dirty="0" err="1" smtClean="0">
                <a:solidFill>
                  <a:srgbClr val="48A7FA"/>
                </a:solidFill>
              </a:rPr>
              <a:t>Hadamard</a:t>
            </a:r>
            <a:r>
              <a:rPr lang="en-US" sz="2800" dirty="0" smtClean="0">
                <a:solidFill>
                  <a:srgbClr val="48A7FA"/>
                </a:solidFill>
              </a:rPr>
              <a:t>: Making Asymptotic IA Exact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Conclusions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300" y="1676400"/>
            <a:ext cx="8915400" cy="5181600"/>
          </a:xfrm>
        </p:spPr>
        <p:txBody>
          <a:bodyPr/>
          <a:lstStyle/>
          <a:p>
            <a:r>
              <a:rPr lang="en-US" sz="2100" dirty="0" smtClean="0">
                <a:latin typeface="Calibri" charset="0"/>
              </a:rPr>
              <a:t>Storing </a:t>
            </a:r>
            <a:r>
              <a:rPr lang="en-US" sz="2100" dirty="0" smtClean="0">
                <a:latin typeface="Calibri" charset="0"/>
              </a:rPr>
              <a:t>i</a:t>
            </a:r>
            <a:r>
              <a:rPr lang="en-US" sz="2100" dirty="0" smtClean="0">
                <a:latin typeface="Calibri" charset="0"/>
              </a:rPr>
              <a:t>nformation using Erasure Codes</a:t>
            </a:r>
          </a:p>
          <a:p>
            <a:endParaRPr lang="en-US" sz="2100" dirty="0" smtClean="0">
              <a:latin typeface="Calibri" charset="0"/>
            </a:endParaRPr>
          </a:p>
          <a:p>
            <a:r>
              <a:rPr lang="en-US" sz="2100" dirty="0" smtClean="0">
                <a:latin typeface="Calibri" charset="0"/>
              </a:rPr>
              <a:t>The Exact </a:t>
            </a:r>
            <a:r>
              <a:rPr lang="en-US" sz="2100" dirty="0" smtClean="0">
                <a:latin typeface="Calibri" charset="0"/>
              </a:rPr>
              <a:t>R</a:t>
            </a:r>
            <a:r>
              <a:rPr lang="en-US" sz="2100" dirty="0" smtClean="0">
                <a:latin typeface="Calibri" charset="0"/>
              </a:rPr>
              <a:t>epair problem. State of the Art.</a:t>
            </a:r>
          </a:p>
          <a:p>
            <a:endParaRPr lang="en-US" sz="2100" b="1" dirty="0" smtClean="0">
              <a:solidFill>
                <a:srgbClr val="2DAAF4"/>
              </a:solidFill>
              <a:latin typeface="Calibri" charset="0"/>
            </a:endParaRPr>
          </a:p>
          <a:p>
            <a:r>
              <a:rPr lang="en-US" sz="2100" dirty="0" smtClean="0">
                <a:latin typeface="Calibri" charset="0"/>
              </a:rPr>
              <a:t>The Role of Interference Alignment.</a:t>
            </a:r>
          </a:p>
          <a:p>
            <a:endParaRPr lang="en-US" sz="2100" i="1" dirty="0" smtClean="0">
              <a:latin typeface="Calibri" charset="0"/>
            </a:endParaRPr>
          </a:p>
          <a:p>
            <a:r>
              <a:rPr lang="en-US" sz="2100" dirty="0" smtClean="0">
                <a:latin typeface="Calibri" charset="0"/>
              </a:rPr>
              <a:t>The Role of </a:t>
            </a:r>
            <a:r>
              <a:rPr lang="en-US" sz="2100" dirty="0" err="1" smtClean="0">
                <a:latin typeface="Calibri" charset="0"/>
              </a:rPr>
              <a:t>Hadamard</a:t>
            </a:r>
            <a:r>
              <a:rPr lang="en-US" sz="2100" dirty="0" smtClean="0">
                <a:latin typeface="Calibri" charset="0"/>
              </a:rPr>
              <a:t>.</a:t>
            </a:r>
          </a:p>
          <a:p>
            <a:endParaRPr lang="en-US" sz="2100" dirty="0" smtClean="0">
              <a:latin typeface="Calibri" charset="0"/>
            </a:endParaRPr>
          </a:p>
          <a:p>
            <a:r>
              <a:rPr lang="en-US" sz="2100" dirty="0" smtClean="0">
                <a:latin typeface="Calibri" charset="0"/>
              </a:rPr>
              <a:t>A </a:t>
            </a:r>
            <a:r>
              <a:rPr lang="en-US" sz="2100" b="1" dirty="0" smtClean="0">
                <a:latin typeface="Calibri" charset="0"/>
              </a:rPr>
              <a:t>repair optimal</a:t>
            </a:r>
            <a:r>
              <a:rPr lang="en-US" sz="2100" dirty="0" smtClean="0">
                <a:latin typeface="Calibri" charset="0"/>
              </a:rPr>
              <a:t> code based on </a:t>
            </a:r>
            <a:r>
              <a:rPr lang="en-US" sz="2100" dirty="0" err="1" smtClean="0">
                <a:latin typeface="Calibri" charset="0"/>
              </a:rPr>
              <a:t>Hadamard</a:t>
            </a:r>
            <a:r>
              <a:rPr lang="en-US" sz="2100" dirty="0" smtClean="0">
                <a:latin typeface="Calibri" charset="0"/>
              </a:rPr>
              <a:t> Designs.</a:t>
            </a:r>
            <a:endParaRPr lang="en-US" sz="2300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  <a:latin typeface="Calibri" charset="0"/>
              </a:rPr>
              <a:t>Intro</a:t>
            </a:r>
            <a:endParaRPr lang="en-US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8392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Perfect IA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22" name="Content Placeholder 2"/>
          <p:cNvSpPr>
            <a:spLocks noGrp="1"/>
          </p:cNvSpPr>
          <p:nvPr>
            <p:ph idx="1"/>
          </p:nvPr>
        </p:nvSpPr>
        <p:spPr>
          <a:xfrm>
            <a:off x="562708" y="1417639"/>
            <a:ext cx="8581292" cy="1020762"/>
          </a:xfrm>
        </p:spPr>
        <p:txBody>
          <a:bodyPr/>
          <a:lstStyle/>
          <a:p>
            <a:r>
              <a:rPr lang="en-US" sz="2100" dirty="0" smtClean="0"/>
              <a:t>Because spaces wrap around,</a:t>
            </a:r>
            <a:r>
              <a:rPr lang="en-US" sz="2100" dirty="0" smtClean="0"/>
              <a:t> and because of </a:t>
            </a:r>
            <a:r>
              <a:rPr lang="en-US" sz="2100" dirty="0" err="1" smtClean="0"/>
              <a:t>Hadamard</a:t>
            </a:r>
            <a:r>
              <a:rPr lang="en-US" sz="2100" dirty="0" smtClean="0"/>
              <a:t> we </a:t>
            </a:r>
            <a:r>
              <a:rPr lang="en-US" sz="2100" dirty="0" smtClean="0"/>
              <a:t>are</a:t>
            </a:r>
            <a:r>
              <a:rPr lang="en-US" sz="2100" dirty="0" smtClean="0"/>
              <a:t> optimal</a:t>
            </a:r>
          </a:p>
          <a:p>
            <a:endParaRPr lang="en-US" sz="2100" dirty="0" smtClean="0"/>
          </a:p>
          <a:p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</p:txBody>
      </p:sp>
      <p:grpSp>
        <p:nvGrpSpPr>
          <p:cNvPr id="269" name="Group 268"/>
          <p:cNvGrpSpPr/>
          <p:nvPr/>
        </p:nvGrpSpPr>
        <p:grpSpPr>
          <a:xfrm>
            <a:off x="2438400" y="3575199"/>
            <a:ext cx="3806514" cy="2561163"/>
            <a:chOff x="3051486" y="2557576"/>
            <a:chExt cx="2739714" cy="1855796"/>
          </a:xfrm>
        </p:grpSpPr>
        <p:sp>
          <p:nvSpPr>
            <p:cNvPr id="232" name="Rectangle 231"/>
            <p:cNvSpPr>
              <a:spLocks noChangeAspect="1"/>
            </p:cNvSpPr>
            <p:nvPr/>
          </p:nvSpPr>
          <p:spPr>
            <a:xfrm>
              <a:off x="3980542" y="2744297"/>
              <a:ext cx="1792224" cy="15054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>
              <a:spLocks noChangeAspect="1"/>
            </p:cNvSpPr>
            <p:nvPr/>
          </p:nvSpPr>
          <p:spPr>
            <a:xfrm>
              <a:off x="3980542" y="2744297"/>
              <a:ext cx="896112" cy="1505468"/>
            </a:xfrm>
            <a:prstGeom prst="rect">
              <a:avLst/>
            </a:prstGeom>
            <a:gradFill>
              <a:gsLst>
                <a:gs pos="0">
                  <a:schemeClr val="accent2">
                    <a:tint val="100000"/>
                    <a:shade val="100000"/>
                    <a:satMod val="130000"/>
                    <a:alpha val="61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6" name="Straight Arrow Connector 235"/>
            <p:cNvCxnSpPr/>
            <p:nvPr/>
          </p:nvCxnSpPr>
          <p:spPr>
            <a:xfrm>
              <a:off x="3616636" y="3154634"/>
              <a:ext cx="740785" cy="241950"/>
            </a:xfrm>
            <a:prstGeom prst="straightConnector1">
              <a:avLst/>
            </a:prstGeom>
            <a:ln>
              <a:solidFill>
                <a:srgbClr val="D2286C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3754040" y="3396585"/>
              <a:ext cx="603382" cy="747"/>
            </a:xfrm>
            <a:prstGeom prst="straightConnector1">
              <a:avLst/>
            </a:prstGeom>
            <a:ln>
              <a:solidFill>
                <a:srgbClr val="D2286C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V="1">
              <a:off x="3754040" y="3396585"/>
              <a:ext cx="603382" cy="271821"/>
            </a:xfrm>
            <a:prstGeom prst="straightConnector1">
              <a:avLst/>
            </a:prstGeom>
            <a:ln>
              <a:solidFill>
                <a:srgbClr val="D2286C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Left Brace 241"/>
            <p:cNvSpPr/>
            <p:nvPr/>
          </p:nvSpPr>
          <p:spPr>
            <a:xfrm rot="16200000">
              <a:off x="4813287" y="3435459"/>
              <a:ext cx="163606" cy="1792220"/>
            </a:xfrm>
            <a:prstGeom prst="leftBrace">
              <a:avLst>
                <a:gd name="adj1" fmla="val 29860"/>
                <a:gd name="adj2" fmla="val 50000"/>
              </a:avLst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Left Brace 242"/>
            <p:cNvSpPr/>
            <p:nvPr/>
          </p:nvSpPr>
          <p:spPr>
            <a:xfrm rot="5400000">
              <a:off x="4368523" y="2169597"/>
              <a:ext cx="120153" cy="896111"/>
            </a:xfrm>
            <a:prstGeom prst="leftBrace">
              <a:avLst>
                <a:gd name="adj1" fmla="val 29860"/>
                <a:gd name="adj2" fmla="val 50000"/>
              </a:avLst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4" name="Picture 243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"/>
                <a:stretch>
                  <a:fillRect/>
                </a:stretch>
              </p:blipFill>
            </mc:Choice>
            <mc:Fallback>
              <p:blipFill>
                <a:blip r:embed="rId4"/>
                <a:stretch>
                  <a:fillRect/>
                </a:stretch>
              </p:blipFill>
            </mc:Fallback>
          </mc:AlternateContent>
          <p:spPr>
            <a:xfrm rot="16200000">
              <a:off x="3734111" y="3401978"/>
              <a:ext cx="1388973" cy="178582"/>
            </a:xfrm>
            <a:prstGeom prst="rect">
              <a:avLst/>
            </a:prstGeom>
            <a:effectLst/>
          </p:spPr>
        </p:pic>
        <p:pic>
          <p:nvPicPr>
            <p:cNvPr id="265" name="Picture 264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5"/>
                <a:stretch>
                  <a:fillRect/>
                </a:stretch>
              </p:blipFill>
            </mc:Choice>
            <mc:Fallback>
              <p:blipFill>
                <a:blip r:embed="rId6"/>
                <a:stretch>
                  <a:fillRect/>
                </a:stretch>
              </p:blipFill>
            </mc:Fallback>
          </mc:AlternateContent>
          <p:spPr>
            <a:xfrm>
              <a:off x="3051486" y="3056209"/>
              <a:ext cx="273050" cy="196850"/>
            </a:xfrm>
            <a:prstGeom prst="rect">
              <a:avLst/>
            </a:prstGeom>
          </p:spPr>
        </p:pic>
        <p:pic>
          <p:nvPicPr>
            <p:cNvPr id="266" name="Picture 265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7"/>
                <a:stretch>
                  <a:fillRect/>
                </a:stretch>
              </p:blipFill>
            </mc:Choice>
            <mc:Fallback>
              <p:blipFill>
                <a:blip r:embed="rId8"/>
                <a:stretch>
                  <a:fillRect/>
                </a:stretch>
              </p:blipFill>
            </mc:Fallback>
          </mc:AlternateContent>
          <p:spPr>
            <a:xfrm>
              <a:off x="5005609" y="3396584"/>
              <a:ext cx="565150" cy="196850"/>
            </a:xfrm>
            <a:prstGeom prst="rect">
              <a:avLst/>
            </a:prstGeom>
          </p:spPr>
        </p:pic>
        <p:pic>
          <p:nvPicPr>
            <p:cNvPr id="267" name="Picture 266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9"/>
                <a:stretch>
                  <a:fillRect/>
                </a:stretch>
              </p:blipFill>
            </mc:Choice>
            <mc:Fallback>
              <p:blipFill>
                <a:blip r:embed="rId10"/>
                <a:stretch>
                  <a:fillRect/>
                </a:stretch>
              </p:blipFill>
            </mc:Fallback>
          </mc:AlternateContent>
          <p:spPr>
            <a:xfrm>
              <a:off x="3051486" y="3291077"/>
              <a:ext cx="565150" cy="196850"/>
            </a:xfrm>
            <a:prstGeom prst="rect">
              <a:avLst/>
            </a:prstGeom>
          </p:spPr>
        </p:pic>
        <p:pic>
          <p:nvPicPr>
            <p:cNvPr id="268" name="Picture 267" descr="latex-image-1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1"/>
                <a:stretch>
                  <a:fillRect/>
                </a:stretch>
              </p:blipFill>
            </mc:Choice>
            <mc:Fallback>
              <p:blipFill>
                <a:blip r:embed="rId12"/>
                <a:stretch>
                  <a:fillRect/>
                </a:stretch>
              </p:blipFill>
            </mc:Fallback>
          </mc:AlternateContent>
          <p:spPr>
            <a:xfrm>
              <a:off x="3051486" y="3530600"/>
              <a:ext cx="565150" cy="203200"/>
            </a:xfrm>
            <a:prstGeom prst="rect">
              <a:avLst/>
            </a:prstGeom>
          </p:spPr>
        </p:pic>
      </p:grpSp>
      <p:sp>
        <p:nvSpPr>
          <p:cNvPr id="270" name="Rectangle 269"/>
          <p:cNvSpPr/>
          <p:nvPr/>
        </p:nvSpPr>
        <p:spPr>
          <a:xfrm>
            <a:off x="820616" y="2408238"/>
            <a:ext cx="2409092" cy="5577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3587262" y="2408238"/>
            <a:ext cx="2409092" cy="5577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6353908" y="2408238"/>
            <a:ext cx="2409092" cy="55778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TextBox 273"/>
          <p:cNvSpPr txBox="1"/>
          <p:nvPr/>
        </p:nvSpPr>
        <p:spPr>
          <a:xfrm>
            <a:off x="1328964" y="1886506"/>
            <a:ext cx="136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Useful space </a:t>
            </a:r>
            <a:endParaRPr lang="en-US" dirty="0"/>
          </a:p>
        </p:txBody>
      </p:sp>
      <p:sp>
        <p:nvSpPr>
          <p:cNvPr id="275" name="TextBox 274"/>
          <p:cNvSpPr txBox="1"/>
          <p:nvPr/>
        </p:nvSpPr>
        <p:spPr>
          <a:xfrm>
            <a:off x="3819833" y="1886506"/>
            <a:ext cx="192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Interference space </a:t>
            </a:r>
            <a:endParaRPr lang="en-US" dirty="0"/>
          </a:p>
        </p:txBody>
      </p:sp>
      <p:sp>
        <p:nvSpPr>
          <p:cNvPr id="276" name="TextBox 275"/>
          <p:cNvSpPr txBox="1"/>
          <p:nvPr/>
        </p:nvSpPr>
        <p:spPr>
          <a:xfrm>
            <a:off x="6658708" y="1886506"/>
            <a:ext cx="192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Interference space </a:t>
            </a:r>
            <a:endParaRPr lang="en-US" dirty="0"/>
          </a:p>
        </p:txBody>
      </p:sp>
      <p:pic>
        <p:nvPicPr>
          <p:cNvPr id="280" name="Picture 27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3"/>
              <a:stretch>
                <a:fillRect/>
              </a:stretch>
            </p:blipFill>
          </mc:Choice>
          <mc:Fallback>
            <p:blipFill>
              <a:blip r:embed="rId14"/>
              <a:stretch>
                <a:fillRect/>
              </a:stretch>
            </p:blipFill>
          </mc:Fallback>
        </mc:AlternateContent>
        <p:spPr>
          <a:xfrm>
            <a:off x="952500" y="2501900"/>
            <a:ext cx="7734300" cy="469900"/>
          </a:xfrm>
          <a:prstGeom prst="rect">
            <a:avLst/>
          </a:prstGeom>
        </p:spPr>
      </p:pic>
      <p:pic>
        <p:nvPicPr>
          <p:cNvPr id="30" name="Picture 2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5"/>
              <a:stretch>
                <a:fillRect/>
              </a:stretch>
            </p:blipFill>
          </mc:Choice>
          <mc:Fallback>
            <p:blipFill>
              <a:blip r:embed="rId16"/>
              <a:stretch>
                <a:fillRect/>
              </a:stretch>
            </p:blipFill>
          </mc:Fallback>
        </mc:AlternateContent>
        <p:spPr>
          <a:xfrm>
            <a:off x="4911414" y="6223000"/>
            <a:ext cx="190500" cy="330200"/>
          </a:xfrm>
          <a:prstGeom prst="rect">
            <a:avLst/>
          </a:prstGeom>
        </p:spPr>
      </p:pic>
      <p:pic>
        <p:nvPicPr>
          <p:cNvPr id="32" name="Picture 3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7"/>
              <a:stretch>
                <a:fillRect/>
              </a:stretch>
            </p:blipFill>
          </mc:Choice>
          <mc:Fallback>
            <p:blipFill>
              <a:blip r:embed="rId18"/>
              <a:stretch>
                <a:fillRect/>
              </a:stretch>
            </p:blipFill>
          </mc:Fallback>
        </mc:AlternateContent>
        <p:spPr>
          <a:xfrm>
            <a:off x="4263714" y="3124200"/>
            <a:ext cx="203200" cy="330200"/>
          </a:xfrm>
          <a:prstGeom prst="rect">
            <a:avLst/>
          </a:prstGeom>
        </p:spPr>
      </p:pic>
      <p:sp>
        <p:nvSpPr>
          <p:cNvPr id="26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-228600" y="152400"/>
            <a:ext cx="9372600" cy="1143000"/>
          </a:xfrm>
        </p:spPr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The big picture of the high rate world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22" name="Content Placeholder 2"/>
          <p:cNvSpPr>
            <a:spLocks noGrp="1"/>
          </p:cNvSpPr>
          <p:nvPr>
            <p:ph idx="1"/>
          </p:nvPr>
        </p:nvSpPr>
        <p:spPr>
          <a:xfrm>
            <a:off x="562708" y="1417639"/>
            <a:ext cx="8581292" cy="1020762"/>
          </a:xfrm>
        </p:spPr>
        <p:txBody>
          <a:bodyPr/>
          <a:lstStyle/>
          <a:p>
            <a:endParaRPr lang="en-US" sz="2100" dirty="0" smtClean="0"/>
          </a:p>
          <a:p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</p:txBody>
      </p:sp>
      <p:sp>
        <p:nvSpPr>
          <p:cNvPr id="27" name="Oval 26"/>
          <p:cNvSpPr/>
          <p:nvPr/>
        </p:nvSpPr>
        <p:spPr>
          <a:xfrm>
            <a:off x="2819400" y="2438401"/>
            <a:ext cx="4419600" cy="26669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Cellular Subspace </a:t>
            </a:r>
            <a:r>
              <a:rPr lang="en-US" dirty="0" err="1" smtClean="0"/>
              <a:t>Alignemnt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Suh</a:t>
            </a:r>
            <a:r>
              <a:rPr lang="en-US" dirty="0" smtClean="0"/>
              <a:t> and </a:t>
            </a:r>
            <a:r>
              <a:rPr lang="en-US" dirty="0" err="1" smtClean="0"/>
              <a:t>Tse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694510" y="3352800"/>
            <a:ext cx="228600" cy="2286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23110" y="3238500"/>
            <a:ext cx="228600" cy="2286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548517" y="3352800"/>
            <a:ext cx="228600" cy="2286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1" idx="6"/>
            <a:endCxn id="28" idx="2"/>
          </p:cNvCxnSpPr>
          <p:nvPr/>
        </p:nvCxnSpPr>
        <p:spPr>
          <a:xfrm>
            <a:off x="3777117" y="3467100"/>
            <a:ext cx="1917393" cy="1588"/>
          </a:xfrm>
          <a:prstGeom prst="straightConnector1">
            <a:avLst/>
          </a:prstGeom>
          <a:ln>
            <a:solidFill>
              <a:srgbClr val="D1305A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48000" y="2983468"/>
            <a:ext cx="100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 et al.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574993" y="2895600"/>
            <a:ext cx="121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Tamo</a:t>
            </a:r>
            <a:r>
              <a:rPr lang="en-US" dirty="0" smtClean="0"/>
              <a:t> et al.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498793" y="3593068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Cadambe</a:t>
            </a:r>
            <a:r>
              <a:rPr lang="en-US" dirty="0" smtClean="0"/>
              <a:t> et al.</a:t>
            </a:r>
            <a:endParaRPr lang="en-US" dirty="0"/>
          </a:p>
        </p:txBody>
      </p:sp>
      <p:pic>
        <p:nvPicPr>
          <p:cNvPr id="47" name="Picture 4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495800" y="3048000"/>
            <a:ext cx="381000" cy="330200"/>
          </a:xfrm>
          <a:prstGeom prst="rect">
            <a:avLst/>
          </a:prstGeom>
        </p:spPr>
      </p:pic>
      <p:sp>
        <p:nvSpPr>
          <p:cNvPr id="48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9220200" cy="4525963"/>
          </a:xfrm>
        </p:spPr>
        <p:txBody>
          <a:bodyPr/>
          <a:lstStyle/>
          <a:p>
            <a:r>
              <a:rPr lang="en-US" sz="2300" dirty="0" smtClean="0"/>
              <a:t>Perfect Alignment Codes for high-rate:  </a:t>
            </a:r>
            <a:r>
              <a:rPr lang="en-US" sz="2300" dirty="0" smtClean="0"/>
              <a:t>an open problem</a:t>
            </a:r>
            <a:endParaRPr lang="en-US" sz="2300" dirty="0" smtClean="0"/>
          </a:p>
          <a:p>
            <a:r>
              <a:rPr lang="en-US" sz="2300" dirty="0" smtClean="0"/>
              <a:t>ISIT 2011: The first constructions</a:t>
            </a:r>
          </a:p>
          <a:p>
            <a:r>
              <a:rPr lang="en-US" sz="2300" dirty="0" smtClean="0"/>
              <a:t>Our Solution = Roots of Unity + </a:t>
            </a:r>
            <a:r>
              <a:rPr lang="en-US" sz="2300" dirty="0" err="1" smtClean="0"/>
              <a:t>Hadamard</a:t>
            </a:r>
            <a:r>
              <a:rPr lang="en-US" sz="2300" dirty="0" smtClean="0"/>
              <a:t> Matrices</a:t>
            </a:r>
          </a:p>
          <a:p>
            <a:r>
              <a:rPr lang="en-US" sz="2300" dirty="0" smtClean="0"/>
              <a:t>Many open problems</a:t>
            </a:r>
            <a:endParaRPr lang="en-US" sz="2300" dirty="0" smtClean="0"/>
          </a:p>
          <a:p>
            <a:pPr>
              <a:buNone/>
            </a:pPr>
            <a:r>
              <a:rPr lang="en-US" sz="2100" dirty="0" smtClean="0"/>
              <a:t>	1) The</a:t>
            </a:r>
            <a:r>
              <a:rPr lang="en-US" sz="2100" dirty="0" smtClean="0"/>
              <a:t> </a:t>
            </a:r>
            <a:r>
              <a:rPr lang="en-US" sz="2100" dirty="0" smtClean="0"/>
              <a:t>way I cut the file is still exponential, anything better?</a:t>
            </a: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	2</a:t>
            </a:r>
            <a:r>
              <a:rPr lang="en-US" sz="2100" dirty="0" smtClean="0"/>
              <a:t>) Non-commutative group alignment?</a:t>
            </a:r>
          </a:p>
          <a:p>
            <a:pPr>
              <a:buNone/>
            </a:pPr>
            <a:r>
              <a:rPr lang="en-US" sz="2100" dirty="0" smtClean="0"/>
              <a:t> 	</a:t>
            </a:r>
            <a:r>
              <a:rPr lang="en-US" sz="2100" dirty="0" smtClean="0"/>
              <a:t>3)</a:t>
            </a:r>
            <a:r>
              <a:rPr lang="en-US" sz="2100" dirty="0" smtClean="0"/>
              <a:t> Extensions to wireless channels [P., </a:t>
            </a:r>
            <a:r>
              <a:rPr lang="en-US" sz="2100" dirty="0" err="1" smtClean="0"/>
              <a:t>Dimakis</a:t>
            </a:r>
            <a:r>
              <a:rPr lang="en-US" sz="2100" dirty="0" smtClean="0"/>
              <a:t>]</a:t>
            </a:r>
          </a:p>
          <a:p>
            <a:pPr>
              <a:buNone/>
            </a:pPr>
            <a:r>
              <a:rPr lang="en-US" sz="2100" dirty="0" smtClean="0"/>
              <a:t>	4) If I give up a bit on storage and alignment can I still be </a:t>
            </a:r>
          </a:p>
          <a:p>
            <a:pPr>
              <a:buNone/>
            </a:pPr>
            <a:r>
              <a:rPr lang="en-US" sz="2100" dirty="0" smtClean="0"/>
              <a:t>			</a:t>
            </a:r>
            <a:r>
              <a:rPr lang="en-US" sz="2100" dirty="0" err="1" smtClean="0"/>
              <a:t>i</a:t>
            </a:r>
            <a:r>
              <a:rPr lang="en-US" sz="2100" dirty="0" smtClean="0"/>
              <a:t>) high-rate, ii) almost MDS, iii) and simple to repair?</a:t>
            </a:r>
          </a:p>
          <a:p>
            <a:pPr>
              <a:buNone/>
            </a:pPr>
            <a:r>
              <a:rPr lang="en-US" sz="2100" dirty="0" smtClean="0"/>
              <a:t>	5) Minimum Disk Access of Optimal MDS codes?</a:t>
            </a:r>
            <a:endParaRPr lang="en-US" sz="2300" dirty="0" smtClean="0"/>
          </a:p>
          <a:p>
            <a:r>
              <a:rPr lang="en-US" sz="2800" dirty="0" smtClean="0"/>
              <a:t>Maybe</a:t>
            </a:r>
            <a:r>
              <a:rPr lang="en-US" sz="2800" dirty="0" smtClean="0"/>
              <a:t>, </a:t>
            </a:r>
            <a:r>
              <a:rPr lang="en-US" sz="2800" dirty="0" err="1" smtClean="0">
                <a:solidFill>
                  <a:srgbClr val="D1305A"/>
                </a:solidFill>
              </a:rPr>
              <a:t>practical+</a:t>
            </a:r>
            <a:r>
              <a:rPr lang="en-US" sz="2800" dirty="0" err="1" smtClean="0">
                <a:solidFill>
                  <a:srgbClr val="62A7FF"/>
                </a:solidFill>
              </a:rPr>
              <a:t>o</a:t>
            </a:r>
            <a:r>
              <a:rPr lang="en-US" sz="2800" dirty="0" err="1" smtClean="0">
                <a:solidFill>
                  <a:srgbClr val="62A7FF"/>
                </a:solidFill>
              </a:rPr>
              <a:t>ptimal</a:t>
            </a:r>
            <a:r>
              <a:rPr lang="en-US" sz="2800" dirty="0" err="1" smtClean="0">
                <a:solidFill>
                  <a:srgbClr val="62A7FF"/>
                </a:solidFill>
              </a:rPr>
              <a:t>+</a:t>
            </a:r>
            <a:r>
              <a:rPr lang="en-US" sz="28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MDS</a:t>
            </a:r>
            <a:r>
              <a:rPr lang="en-US" sz="2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smtClean="0"/>
              <a:t>is </a:t>
            </a:r>
            <a:r>
              <a:rPr lang="en-US" sz="2800" dirty="0" smtClean="0"/>
              <a:t>overly optimistic</a:t>
            </a:r>
            <a:r>
              <a:rPr lang="en-US" sz="2800" dirty="0" smtClean="0"/>
              <a:t>…</a:t>
            </a:r>
          </a:p>
          <a:p>
            <a:pPr>
              <a:buNone/>
            </a:pPr>
            <a:r>
              <a:rPr lang="en-US" sz="2800" dirty="0" smtClean="0"/>
              <a:t>								maybe </a:t>
            </a:r>
            <a:r>
              <a:rPr lang="en-US" sz="2800" dirty="0" smtClean="0"/>
              <a:t>it’s not.</a:t>
            </a:r>
          </a:p>
          <a:p>
            <a:pPr>
              <a:buNone/>
            </a:pPr>
            <a:r>
              <a:rPr lang="en-US" sz="2800" dirty="0" smtClean="0"/>
              <a:t> 	</a:t>
            </a:r>
            <a:endParaRPr lang="en-US" sz="23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Conclusions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219075"/>
            <a:ext cx="493712" cy="365125"/>
          </a:xfrm>
          <a:prstGeom prst="rect">
            <a:avLst/>
          </a:prstGeom>
        </p:spPr>
        <p:txBody>
          <a:bodyPr/>
          <a:lstStyle/>
          <a:p>
            <a:fld id="{5EBAF0FC-CBA2-D344-97C3-D9327FE079A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fin</a:t>
            </a:r>
            <a:endParaRPr lang="en-US" dirty="0">
              <a:solidFill>
                <a:srgbClr val="2DAAF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1166019"/>
            <a:ext cx="7353300" cy="4525963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Intro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3600" dirty="0" smtClean="0">
                <a:solidFill>
                  <a:srgbClr val="48A7FA"/>
                </a:solidFill>
              </a:rPr>
              <a:t>Erasure Codes and the Repair Problem</a:t>
            </a:r>
            <a:endParaRPr lang="en-US" sz="3600" dirty="0" smtClean="0">
              <a:solidFill>
                <a:srgbClr val="48A7FA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Exact Repair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Interference Alignment and Dots</a:t>
            </a:r>
          </a:p>
          <a:p>
            <a:pPr>
              <a:buNone/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Hadamard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: Making Asymptotic IA Exact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Conclusions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Erasure Codes </a:t>
            </a:r>
            <a:r>
              <a:rPr lang="en-US" dirty="0" smtClean="0">
                <a:solidFill>
                  <a:srgbClr val="2DAAF4"/>
                </a:solidFill>
              </a:rPr>
              <a:t>Vs. Replication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6629400" y="5349876"/>
            <a:ext cx="19474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/>
              <a:t>(4,2) MDS code</a:t>
            </a:r>
            <a:endParaRPr lang="en-US" sz="1400" dirty="0" smtClean="0"/>
          </a:p>
          <a:p>
            <a:pPr algn="ctr">
              <a:spcBef>
                <a:spcPct val="50000"/>
              </a:spcBef>
            </a:pPr>
            <a:r>
              <a:rPr lang="en-US" sz="1400" dirty="0" smtClean="0"/>
              <a:t>Any 2 </a:t>
            </a:r>
            <a:r>
              <a:rPr lang="en-US" sz="1400" dirty="0"/>
              <a:t>failures</a:t>
            </a:r>
            <a:r>
              <a:rPr lang="en-US" sz="1400" dirty="0" smtClean="0"/>
              <a:t> are OK</a:t>
            </a:r>
            <a:endParaRPr lang="en-US" sz="1400" dirty="0"/>
          </a:p>
          <a:p>
            <a:pPr algn="ctr">
              <a:spcBef>
                <a:spcPct val="50000"/>
              </a:spcBef>
            </a:pPr>
            <a:r>
              <a:rPr lang="en-US" sz="1400" dirty="0"/>
              <a:t>RAID 6</a:t>
            </a:r>
          </a:p>
        </p:txBody>
      </p:sp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1374531" y="1546225"/>
            <a:ext cx="1469781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k = 2 </a:t>
            </a:r>
          </a:p>
          <a:p>
            <a:pPr algn="ctr"/>
            <a:r>
              <a:rPr lang="en-US" sz="1400"/>
              <a:t>data pieces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126274" y="2095500"/>
            <a:ext cx="718038" cy="70326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B</a:t>
            </a:r>
          </a:p>
          <a:p>
            <a:pPr algn="ctr">
              <a:defRPr/>
            </a:pP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383324" y="2095500"/>
            <a:ext cx="719504" cy="7032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A</a:t>
            </a:r>
          </a:p>
          <a:p>
            <a:pPr algn="ctr">
              <a:defRPr/>
            </a:pP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587262" y="1393826"/>
            <a:ext cx="719504" cy="7016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A</a:t>
            </a:r>
          </a:p>
          <a:p>
            <a:pPr algn="ctr">
              <a:defRPr/>
            </a:pP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587262" y="2781300"/>
            <a:ext cx="719504" cy="70326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B</a:t>
            </a:r>
          </a:p>
          <a:p>
            <a:pPr algn="ctr">
              <a:defRPr/>
            </a:pPr>
            <a:endParaRPr lang="en-US" dirty="0">
              <a:solidFill>
                <a:srgbClr val="2DAAF4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946890" y="1744662"/>
            <a:ext cx="593480" cy="60483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 flipH="1">
            <a:off x="2914711" y="2508067"/>
            <a:ext cx="665163" cy="586154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>
            <a:off x="4478215" y="1714500"/>
            <a:ext cx="687266" cy="1439862"/>
          </a:xfrm>
          <a:prstGeom prst="rightArrow">
            <a:avLst/>
          </a:prstGeom>
          <a:solidFill>
            <a:srgbClr val="FF6600">
              <a:alpha val="6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057293" y="1219201"/>
            <a:ext cx="1204546" cy="4040186"/>
            <a:chOff x="7057293" y="1219201"/>
            <a:chExt cx="1204546" cy="4040186"/>
          </a:xfrm>
        </p:grpSpPr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7057293" y="1219201"/>
              <a:ext cx="1204546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n = 4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315201" y="1550988"/>
              <a:ext cx="719504" cy="70326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A</a:t>
              </a: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315201" y="2592388"/>
              <a:ext cx="719504" cy="70326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7315201" y="3590925"/>
              <a:ext cx="719504" cy="70326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A+B</a:t>
              </a: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315201" y="4556125"/>
              <a:ext cx="719504" cy="70326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A+2B</a:t>
              </a:r>
            </a:p>
            <a:p>
              <a:pPr algn="ctr">
                <a:defRPr/>
              </a:pPr>
              <a:endParaRPr lang="en-US" sz="1600" dirty="0">
                <a:solidFill>
                  <a:srgbClr val="2DAAF4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40973" y="1219201"/>
            <a:ext cx="1204546" cy="4094162"/>
            <a:chOff x="5440973" y="1219201"/>
            <a:chExt cx="1204546" cy="4094162"/>
          </a:xfrm>
        </p:grpSpPr>
        <p:sp>
          <p:nvSpPr>
            <p:cNvPr id="49" name="Text Box 12"/>
            <p:cNvSpPr txBox="1">
              <a:spLocks noChangeArrowheads="1"/>
            </p:cNvSpPr>
            <p:nvPr/>
          </p:nvSpPr>
          <p:spPr bwMode="auto">
            <a:xfrm>
              <a:off x="5440973" y="1219201"/>
              <a:ext cx="1204546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n = 4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5698881" y="1550988"/>
              <a:ext cx="719504" cy="70326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A</a:t>
              </a: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698881" y="2592388"/>
              <a:ext cx="719504" cy="70326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697416" y="3568700"/>
              <a:ext cx="719504" cy="70326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A</a:t>
              </a: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5697416" y="4610100"/>
              <a:ext cx="719504" cy="70326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B</a:t>
              </a:r>
            </a:p>
            <a:p>
              <a:pPr algn="ctr">
                <a:defRPr/>
              </a:pPr>
              <a:endParaRPr lang="en-US" dirty="0">
                <a:solidFill>
                  <a:srgbClr val="2DAAF4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0" y="5259387"/>
            <a:ext cx="51603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n,k</a:t>
            </a:r>
            <a:r>
              <a:rPr lang="en-US" dirty="0" smtClean="0"/>
              <a:t>)-</a:t>
            </a:r>
            <a:r>
              <a:rPr lang="en-US" b="1" dirty="0" smtClean="0"/>
              <a:t>Erasure</a:t>
            </a:r>
            <a:r>
              <a:rPr lang="en-US" dirty="0" smtClean="0"/>
              <a:t>: </a:t>
            </a:r>
            <a:r>
              <a:rPr lang="en-US" dirty="0" smtClean="0"/>
              <a:t>Any </a:t>
            </a:r>
            <a:r>
              <a:rPr lang="en-US" i="1" dirty="0" err="1" smtClean="0"/>
              <a:t>k</a:t>
            </a:r>
            <a:r>
              <a:rPr lang="en-US" dirty="0" smtClean="0"/>
              <a:t>  nodes give back the data </a:t>
            </a:r>
            <a:r>
              <a:rPr lang="en-US" dirty="0" smtClean="0"/>
              <a:t>object</a:t>
            </a:r>
          </a:p>
          <a:p>
            <a:pPr>
              <a:buFont typeface="Arial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n,k</a:t>
            </a:r>
            <a:r>
              <a:rPr lang="en-US" dirty="0" smtClean="0"/>
              <a:t>)-</a:t>
            </a:r>
            <a:r>
              <a:rPr lang="en-US" b="1" dirty="0" smtClean="0"/>
              <a:t>MDS</a:t>
            </a:r>
            <a:r>
              <a:rPr lang="en-US" dirty="0" smtClean="0"/>
              <a:t>: redundancy optimal (</a:t>
            </a:r>
            <a:r>
              <a:rPr lang="en-US" dirty="0" err="1" smtClean="0"/>
              <a:t>n,k</a:t>
            </a:r>
            <a:r>
              <a:rPr lang="en-US" dirty="0" smtClean="0"/>
              <a:t>)-</a:t>
            </a:r>
            <a:r>
              <a:rPr lang="en-US" b="1" dirty="0" smtClean="0"/>
              <a:t>Erasure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>
          <a:xfrm>
            <a:off x="8862646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Th</a:t>
            </a:r>
            <a:r>
              <a:rPr lang="en-US" dirty="0" smtClean="0">
                <a:solidFill>
                  <a:srgbClr val="2DAAF4"/>
                </a:solidFill>
              </a:rPr>
              <a:t>e Repair Problem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4191000" y="1066800"/>
            <a:ext cx="5153221" cy="1020762"/>
          </a:xfrm>
        </p:spPr>
        <p:txBody>
          <a:bodyPr/>
          <a:lstStyle/>
          <a:p>
            <a:r>
              <a:rPr lang="en-US" sz="2100" b="1" dirty="0" smtClean="0">
                <a:solidFill>
                  <a:srgbClr val="000000"/>
                </a:solidFill>
              </a:rPr>
              <a:t>D</a:t>
            </a:r>
            <a:r>
              <a:rPr lang="en-US" sz="2100" b="1" dirty="0" smtClean="0"/>
              <a:t>ownside</a:t>
            </a:r>
            <a:r>
              <a:rPr lang="en-US" sz="2100" dirty="0" smtClean="0"/>
              <a:t> of off-the-shelf </a:t>
            </a:r>
            <a:r>
              <a:rPr lang="en-US" sz="2100" dirty="0" smtClean="0"/>
              <a:t>erasure codes:</a:t>
            </a:r>
            <a:endParaRPr lang="en-US" sz="2100" dirty="0" smtClean="0"/>
          </a:p>
          <a:p>
            <a:pPr>
              <a:buNone/>
            </a:pPr>
            <a:r>
              <a:rPr lang="en-US" sz="2100" b="1" dirty="0" smtClean="0"/>
              <a:t>	</a:t>
            </a:r>
            <a:r>
              <a:rPr lang="en-US" sz="2100" dirty="0" smtClean="0"/>
              <a:t>The </a:t>
            </a:r>
            <a:r>
              <a:rPr lang="en-US" sz="2100" b="1" dirty="0" smtClean="0"/>
              <a:t>entire file</a:t>
            </a:r>
            <a:r>
              <a:rPr lang="en-US" sz="2100" dirty="0" smtClean="0"/>
              <a:t> is downloaded</a:t>
            </a:r>
            <a:r>
              <a:rPr lang="en-US" sz="2100" dirty="0" smtClean="0"/>
              <a:t> for </a:t>
            </a:r>
            <a:r>
              <a:rPr lang="en-US" sz="2100" dirty="0" smtClean="0"/>
              <a:t>repair</a:t>
            </a:r>
            <a:r>
              <a:rPr lang="en-US" sz="2100" dirty="0" smtClean="0"/>
              <a:t> </a:t>
            </a:r>
            <a:r>
              <a:rPr lang="en-US" sz="2100" b="1" dirty="0" smtClean="0">
                <a:solidFill>
                  <a:srgbClr val="D1305A"/>
                </a:solidFill>
              </a:rPr>
              <a:t>A single node failure can bottleneck the entire storage network</a:t>
            </a:r>
            <a:endParaRPr lang="en-US" sz="2100" dirty="0" smtClean="0"/>
          </a:p>
          <a:p>
            <a:r>
              <a:rPr lang="en-US" sz="2100" dirty="0" smtClean="0"/>
              <a:t>Naïve </a:t>
            </a:r>
            <a:r>
              <a:rPr lang="en-US" sz="2100" dirty="0" smtClean="0"/>
              <a:t>repair works for sure.</a:t>
            </a:r>
            <a:endParaRPr lang="en-US" sz="2100" dirty="0" smtClean="0"/>
          </a:p>
          <a:p>
            <a:r>
              <a:rPr lang="en-US" sz="2100" dirty="0" smtClean="0"/>
              <a:t>But I can do better?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endParaRPr lang="en-US" sz="2100" dirty="0" smtClean="0"/>
          </a:p>
          <a:p>
            <a:pPr>
              <a:buNone/>
            </a:pPr>
            <a:endParaRPr lang="en-US" sz="2100" b="1" dirty="0" smtClean="0"/>
          </a:p>
          <a:p>
            <a:pPr>
              <a:buNone/>
            </a:pPr>
            <a:r>
              <a:rPr lang="en-US" sz="2100" b="1" dirty="0" smtClean="0"/>
              <a:t>Q: </a:t>
            </a:r>
            <a:r>
              <a:rPr lang="en-US" sz="2100" b="1" dirty="0" smtClean="0"/>
              <a:t>What </a:t>
            </a:r>
            <a:r>
              <a:rPr lang="en-US" sz="2100" b="1" dirty="0" smtClean="0"/>
              <a:t>about Exact Repair?</a:t>
            </a:r>
            <a:r>
              <a:rPr lang="en-US" dirty="0" smtClean="0"/>
              <a:t> </a:t>
            </a:r>
          </a:p>
        </p:txBody>
      </p:sp>
      <p:sp>
        <p:nvSpPr>
          <p:cNvPr id="40" name="Rounded Rectangle 39"/>
          <p:cNvSpPr>
            <a:spLocks noChangeAspect="1"/>
          </p:cNvSpPr>
          <p:nvPr/>
        </p:nvSpPr>
        <p:spPr>
          <a:xfrm>
            <a:off x="76200" y="1419263"/>
            <a:ext cx="868973" cy="850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 smtClean="0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sz="1600" dirty="0">
              <a:solidFill>
                <a:srgbClr val="2DAAF4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74422" y="1642068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1" name="Rounded Rectangle 90"/>
          <p:cNvSpPr>
            <a:spLocks noChangeAspect="1"/>
          </p:cNvSpPr>
          <p:nvPr/>
        </p:nvSpPr>
        <p:spPr>
          <a:xfrm>
            <a:off x="1229946" y="1419263"/>
            <a:ext cx="868973" cy="8509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 smtClean="0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sz="1600" dirty="0">
              <a:solidFill>
                <a:srgbClr val="2DAAF4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34151" y="1642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5" name="Rounded Rectangle 94"/>
          <p:cNvSpPr>
            <a:spLocks noChangeAspect="1"/>
          </p:cNvSpPr>
          <p:nvPr/>
        </p:nvSpPr>
        <p:spPr>
          <a:xfrm>
            <a:off x="2383693" y="1419263"/>
            <a:ext cx="868973" cy="8509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 smtClean="0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sz="1600" dirty="0">
              <a:solidFill>
                <a:srgbClr val="2DAAF4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647949" y="1642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9" name="Rounded Rectangle 98"/>
          <p:cNvSpPr>
            <a:spLocks noChangeAspect="1"/>
          </p:cNvSpPr>
          <p:nvPr/>
        </p:nvSpPr>
        <p:spPr>
          <a:xfrm>
            <a:off x="3537438" y="1419263"/>
            <a:ext cx="868973" cy="8509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 smtClean="0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sz="1600" dirty="0">
              <a:solidFill>
                <a:srgbClr val="2DAAF4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796753" y="1642068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</a:t>
            </a:r>
            <a:endParaRPr lang="en-US" dirty="0"/>
          </a:p>
        </p:txBody>
      </p:sp>
      <p:pic>
        <p:nvPicPr>
          <p:cNvPr id="103" name="Picture 37" descr="MCj02501760000[1]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/>
              <a:stretch>
                <a:fillRect/>
              </a:stretch>
            </p:blipFill>
          </mc:Choice>
          <mc:Fallback>
            <p:blipFill>
              <a:blip r:embed="rId4"/>
              <a:srcRect/>
              <a:stretch>
                <a:fillRect/>
              </a:stretch>
            </p:blipFill>
          </mc:Fallback>
        </mc:AlternateContent>
        <p:spPr bwMode="auto">
          <a:xfrm>
            <a:off x="608134" y="1066800"/>
            <a:ext cx="564994" cy="8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6" name="Straight Arrow Connector 105"/>
          <p:cNvCxnSpPr>
            <a:stCxn id="91" idx="2"/>
          </p:cNvCxnSpPr>
          <p:nvPr/>
        </p:nvCxnSpPr>
        <p:spPr>
          <a:xfrm rot="5400000">
            <a:off x="911330" y="2966447"/>
            <a:ext cx="1449387" cy="568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5" idx="2"/>
          </p:cNvCxnSpPr>
          <p:nvPr/>
        </p:nvCxnSpPr>
        <p:spPr>
          <a:xfrm rot="5400000">
            <a:off x="1488204" y="2389573"/>
            <a:ext cx="1449387" cy="1210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9" idx="2"/>
          </p:cNvCxnSpPr>
          <p:nvPr/>
        </p:nvCxnSpPr>
        <p:spPr>
          <a:xfrm rot="5400000">
            <a:off x="2065077" y="1812702"/>
            <a:ext cx="1449387" cy="23643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8" name="Rounded Rectangle 117"/>
          <p:cNvSpPr>
            <a:spLocks noChangeAspect="1"/>
          </p:cNvSpPr>
          <p:nvPr/>
        </p:nvSpPr>
        <p:spPr>
          <a:xfrm>
            <a:off x="738641" y="3294100"/>
            <a:ext cx="868973" cy="850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0" name="Vertical Scroll 19"/>
          <p:cNvSpPr/>
          <p:nvPr/>
        </p:nvSpPr>
        <p:spPr>
          <a:xfrm>
            <a:off x="1616442" y="4267200"/>
            <a:ext cx="7527558" cy="1752600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rgbClr val="FFFFFF"/>
                </a:solidFill>
              </a:rPr>
              <a:t>Functional Repair: </a:t>
            </a:r>
            <a:r>
              <a:rPr lang="en-US" sz="1400" dirty="0" smtClean="0">
                <a:solidFill>
                  <a:schemeClr val="tx1"/>
                </a:solidFill>
              </a:rPr>
              <a:t>After Repair, the code is still (</a:t>
            </a:r>
            <a:r>
              <a:rPr lang="en-US" sz="1400" dirty="0" err="1" smtClean="0">
                <a:solidFill>
                  <a:schemeClr val="tx1"/>
                </a:solidFill>
              </a:rPr>
              <a:t>n,k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  <a:r>
              <a:rPr lang="en-US" sz="1400" dirty="0" smtClean="0">
                <a:solidFill>
                  <a:schemeClr val="tx1"/>
                </a:solidFill>
              </a:rPr>
              <a:t>-MDS</a:t>
            </a:r>
            <a:endParaRPr lang="en-US" sz="1400" dirty="0" smtClean="0">
              <a:solidFill>
                <a:srgbClr val="FFFFFF"/>
              </a:solidFill>
            </a:endParaRPr>
          </a:p>
          <a:p>
            <a:pPr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 smtClean="0">
              <a:solidFill>
                <a:srgbClr val="FFFFFF"/>
              </a:solidFill>
            </a:endParaRPr>
          </a:p>
          <a:p>
            <a:pPr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FFFFFF"/>
                </a:solidFill>
              </a:rPr>
              <a:t>Thm</a:t>
            </a:r>
            <a:r>
              <a:rPr lang="en-US" dirty="0" smtClean="0">
                <a:solidFill>
                  <a:srgbClr val="FFFFFF"/>
                </a:solidFill>
              </a:rPr>
              <a:t>: we only download </a:t>
            </a:r>
            <a:r>
              <a:rPr lang="en-US" i="1" dirty="0" smtClean="0">
                <a:solidFill>
                  <a:srgbClr val="FFFFFF"/>
                </a:solidFill>
              </a:rPr>
              <a:t>1</a:t>
            </a:r>
            <a:r>
              <a:rPr lang="en-US" i="1" dirty="0" smtClean="0">
                <a:solidFill>
                  <a:srgbClr val="FFFFFF"/>
                </a:solidFill>
              </a:rPr>
              <a:t>/#parities</a:t>
            </a:r>
            <a:r>
              <a:rPr lang="en-US" dirty="0" smtClean="0">
                <a:solidFill>
                  <a:srgbClr val="FFFFFF"/>
                </a:solidFill>
              </a:rPr>
              <a:t> the contents of the </a:t>
            </a:r>
            <a:r>
              <a:rPr lang="en-US" dirty="0" smtClean="0">
                <a:solidFill>
                  <a:srgbClr val="FFFFFF"/>
                </a:solidFill>
              </a:rPr>
              <a:t>remaining nodes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</a:p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FF"/>
                </a:solidFill>
              </a:rPr>
              <a:t>[</a:t>
            </a:r>
            <a:r>
              <a:rPr lang="en-US" dirty="0" err="1" smtClean="0">
                <a:solidFill>
                  <a:srgbClr val="FFFFFF"/>
                </a:solidFill>
              </a:rPr>
              <a:t>Dimakis</a:t>
            </a:r>
            <a:r>
              <a:rPr lang="en-US" dirty="0" smtClean="0">
                <a:solidFill>
                  <a:srgbClr val="FFFFFF"/>
                </a:solidFill>
              </a:rPr>
              <a:t> et al.] </a:t>
            </a:r>
          </a:p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21" name="Slide Number Placeholder 3"/>
          <p:cNvSpPr txBox="1">
            <a:spLocks/>
          </p:cNvSpPr>
          <p:nvPr/>
        </p:nvSpPr>
        <p:spPr>
          <a:xfrm>
            <a:off x="8862646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  <p:bldP spid="118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1166019"/>
            <a:ext cx="6477000" cy="4525963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Intro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Erasure Codes for Storage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The Repair Problem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3700" dirty="0" smtClean="0">
                <a:solidFill>
                  <a:srgbClr val="48A7FA"/>
                </a:solidFill>
              </a:rPr>
              <a:t>Exact Repair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Interference Alignment and Dots</a:t>
            </a:r>
          </a:p>
          <a:p>
            <a:pPr>
              <a:buNone/>
            </a:pP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Hadamard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: Making Asymptotic IA Exact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Conclusions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Exact Repair </a:t>
            </a:r>
            <a:r>
              <a:rPr lang="en-US" dirty="0" smtClean="0">
                <a:solidFill>
                  <a:srgbClr val="2DAAF4"/>
                </a:solidFill>
              </a:rPr>
              <a:t>Optimal Codes Exist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562708" y="1417639"/>
            <a:ext cx="8581292" cy="1020762"/>
          </a:xfrm>
        </p:spPr>
        <p:txBody>
          <a:bodyPr/>
          <a:lstStyle/>
          <a:p>
            <a:r>
              <a:rPr lang="en-US" sz="2100" dirty="0" smtClean="0"/>
              <a:t>Example: (4,2) </a:t>
            </a:r>
            <a:r>
              <a:rPr lang="en-US" sz="2100" dirty="0" err="1" smtClean="0"/>
              <a:t>EvenOdd</a:t>
            </a:r>
            <a:r>
              <a:rPr lang="en-US" sz="2100" dirty="0" smtClean="0"/>
              <a:t> </a:t>
            </a:r>
            <a:r>
              <a:rPr lang="en-US" sz="2100" dirty="0" smtClean="0"/>
              <a:t>Code =  </a:t>
            </a:r>
            <a:r>
              <a:rPr lang="en-US" sz="2100" dirty="0" smtClean="0"/>
              <a:t>more that 1 chunks per node</a:t>
            </a:r>
            <a:endParaRPr lang="en-US" sz="2100" dirty="0" smtClean="0"/>
          </a:p>
          <a:p>
            <a:r>
              <a:rPr lang="en-US" sz="2100" dirty="0" smtClean="0"/>
              <a:t>4Mb data object, 2 Mb per node</a:t>
            </a:r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r>
              <a:rPr lang="en-US" sz="2100" dirty="0" smtClean="0"/>
              <a:t>Repair </a:t>
            </a:r>
            <a:r>
              <a:rPr lang="en-US" sz="2100" dirty="0" smtClean="0"/>
              <a:t>costs 3Mb instead of 4Mb</a:t>
            </a:r>
            <a:r>
              <a:rPr lang="en-US" sz="2100" dirty="0" smtClean="0"/>
              <a:t>!</a:t>
            </a:r>
          </a:p>
        </p:txBody>
      </p:sp>
      <p:sp>
        <p:nvSpPr>
          <p:cNvPr id="40" name="Rounded Rectangle 39"/>
          <p:cNvSpPr>
            <a:spLocks noChangeAspect="1"/>
          </p:cNvSpPr>
          <p:nvPr/>
        </p:nvSpPr>
        <p:spPr>
          <a:xfrm>
            <a:off x="1718897" y="2594013"/>
            <a:ext cx="868973" cy="850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 smtClean="0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sz="1600" dirty="0">
              <a:solidFill>
                <a:srgbClr val="2DAAF4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rot="10800000" flipH="1">
            <a:off x="1718896" y="3019463"/>
            <a:ext cx="868973" cy="15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8" name="TextBox 19"/>
          <p:cNvSpPr txBox="1">
            <a:spLocks noChangeArrowheads="1"/>
          </p:cNvSpPr>
          <p:nvPr/>
        </p:nvSpPr>
        <p:spPr bwMode="auto">
          <a:xfrm>
            <a:off x="6465278" y="2740618"/>
            <a:ext cx="24501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 smtClean="0"/>
              <a:t>[</a:t>
            </a:r>
            <a:r>
              <a:rPr lang="en-US" sz="1800" dirty="0" err="1" smtClean="0"/>
              <a:t>Blaum</a:t>
            </a:r>
            <a:r>
              <a:rPr lang="en-US" sz="1800" dirty="0" smtClean="0"/>
              <a:t> and </a:t>
            </a:r>
            <a:r>
              <a:rPr lang="en-US" sz="1800" dirty="0" err="1"/>
              <a:t>Bruck</a:t>
            </a:r>
            <a:r>
              <a:rPr lang="en-US" sz="1800" dirty="0" smtClean="0"/>
              <a:t> ’95</a:t>
            </a:r>
            <a:r>
              <a:rPr lang="en-US" dirty="0" smtClean="0"/>
              <a:t>]</a:t>
            </a:r>
            <a:endParaRPr lang="en-US" sz="1800" dirty="0"/>
          </a:p>
        </p:txBody>
      </p:sp>
      <p:sp>
        <p:nvSpPr>
          <p:cNvPr id="89" name="TextBox 88"/>
          <p:cNvSpPr txBox="1"/>
          <p:nvPr/>
        </p:nvSpPr>
        <p:spPr>
          <a:xfrm>
            <a:off x="2017119" y="2608300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017120" y="3000968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1" name="Rounded Rectangle 90"/>
          <p:cNvSpPr>
            <a:spLocks noChangeAspect="1"/>
          </p:cNvSpPr>
          <p:nvPr/>
        </p:nvSpPr>
        <p:spPr>
          <a:xfrm>
            <a:off x="2872643" y="2594013"/>
            <a:ext cx="868973" cy="8509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 smtClean="0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sz="1600" dirty="0">
              <a:solidFill>
                <a:srgbClr val="2DAAF4"/>
              </a:solidFill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rot="10800000" flipH="1">
            <a:off x="2872642" y="3019463"/>
            <a:ext cx="868973" cy="15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176848" y="2608300"/>
            <a:ext cx="2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165925" y="3000968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5" name="Rounded Rectangle 94"/>
          <p:cNvSpPr>
            <a:spLocks noChangeAspect="1"/>
          </p:cNvSpPr>
          <p:nvPr/>
        </p:nvSpPr>
        <p:spPr>
          <a:xfrm>
            <a:off x="4026390" y="2594013"/>
            <a:ext cx="868973" cy="8509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 smtClean="0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sz="1600" dirty="0">
              <a:solidFill>
                <a:srgbClr val="2DAAF4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rot="10800000" flipH="1">
            <a:off x="4026389" y="3019463"/>
            <a:ext cx="868973" cy="15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226503" y="2608300"/>
            <a:ext cx="50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a+c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4210636" y="3000968"/>
            <a:ext cx="54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b+d</a:t>
            </a:r>
            <a:endParaRPr lang="en-US" dirty="0"/>
          </a:p>
        </p:txBody>
      </p:sp>
      <p:sp>
        <p:nvSpPr>
          <p:cNvPr id="99" name="Rounded Rectangle 98"/>
          <p:cNvSpPr>
            <a:spLocks noChangeAspect="1"/>
          </p:cNvSpPr>
          <p:nvPr/>
        </p:nvSpPr>
        <p:spPr>
          <a:xfrm>
            <a:off x="5180135" y="2594013"/>
            <a:ext cx="868973" cy="8509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 smtClean="0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sz="1600" dirty="0">
              <a:solidFill>
                <a:srgbClr val="2DAAF4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 rot="10800000" flipH="1">
            <a:off x="5180134" y="3019463"/>
            <a:ext cx="868973" cy="15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375306" y="2608300"/>
            <a:ext cx="51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b+c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260289" y="3000968"/>
            <a:ext cx="76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a+b+d</a:t>
            </a:r>
            <a:endParaRPr lang="en-US" dirty="0"/>
          </a:p>
        </p:txBody>
      </p:sp>
      <p:pic>
        <p:nvPicPr>
          <p:cNvPr id="103" name="Picture 37" descr="MCj02501760000[1]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/>
              <a:stretch>
                <a:fillRect/>
              </a:stretch>
            </p:blipFill>
          </mc:Choice>
          <mc:Fallback>
            <p:blipFill>
              <a:blip r:embed="rId4"/>
              <a:srcRect/>
              <a:stretch>
                <a:fillRect/>
              </a:stretch>
            </p:blipFill>
          </mc:Fallback>
        </mc:AlternateContent>
        <p:spPr bwMode="auto">
          <a:xfrm>
            <a:off x="2209800" y="2286000"/>
            <a:ext cx="564994" cy="8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6" name="Straight Arrow Connector 105"/>
          <p:cNvCxnSpPr>
            <a:stCxn id="91" idx="2"/>
            <a:endCxn id="118" idx="3"/>
          </p:cNvCxnSpPr>
          <p:nvPr/>
        </p:nvCxnSpPr>
        <p:spPr>
          <a:xfrm rot="5400000">
            <a:off x="2554028" y="4141197"/>
            <a:ext cx="1449387" cy="568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95" idx="2"/>
            <a:endCxn id="118" idx="3"/>
          </p:cNvCxnSpPr>
          <p:nvPr/>
        </p:nvCxnSpPr>
        <p:spPr>
          <a:xfrm rot="5400000">
            <a:off x="3130901" y="3564323"/>
            <a:ext cx="1449387" cy="1210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9" idx="2"/>
            <a:endCxn id="118" idx="3"/>
          </p:cNvCxnSpPr>
          <p:nvPr/>
        </p:nvCxnSpPr>
        <p:spPr>
          <a:xfrm rot="5400000">
            <a:off x="3707774" y="2987452"/>
            <a:ext cx="1449387" cy="23643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604961" y="3691366"/>
            <a:ext cx="9802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a+b+</a:t>
            </a:r>
            <a:r>
              <a:rPr lang="en-US" dirty="0" err="1" smtClean="0">
                <a:solidFill>
                  <a:srgbClr val="D1305A"/>
                </a:solidFill>
              </a:rPr>
              <a:t>c+d</a:t>
            </a:r>
            <a:endParaRPr lang="en-US" dirty="0">
              <a:solidFill>
                <a:srgbClr val="D1305A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588569" y="3691366"/>
            <a:ext cx="74405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a+</a:t>
            </a:r>
            <a:r>
              <a:rPr lang="en-US" dirty="0" err="1" smtClean="0">
                <a:solidFill>
                  <a:srgbClr val="D1305A"/>
                </a:solidFill>
              </a:rPr>
              <a:t>c+d</a:t>
            </a:r>
            <a:endParaRPr lang="en-US" dirty="0">
              <a:solidFill>
                <a:srgbClr val="D1305A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047611" y="3691366"/>
            <a:ext cx="5185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D1305A"/>
                </a:solidFill>
              </a:rPr>
              <a:t>c+d</a:t>
            </a:r>
            <a:endParaRPr lang="en-US" dirty="0">
              <a:solidFill>
                <a:srgbClr val="D1305A"/>
              </a:solidFill>
            </a:endParaRPr>
          </a:p>
        </p:txBody>
      </p:sp>
      <p:sp>
        <p:nvSpPr>
          <p:cNvPr id="118" name="Rounded Rectangle 117"/>
          <p:cNvSpPr>
            <a:spLocks noChangeAspect="1"/>
          </p:cNvSpPr>
          <p:nvPr/>
        </p:nvSpPr>
        <p:spPr>
          <a:xfrm>
            <a:off x="2381338" y="4468850"/>
            <a:ext cx="868973" cy="8509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dirty="0" smtClean="0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sz="1600" dirty="0">
              <a:solidFill>
                <a:srgbClr val="2DAAF4"/>
              </a:solidFill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rot="10800000" flipH="1">
            <a:off x="2381338" y="4894300"/>
            <a:ext cx="868973" cy="158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679561" y="4483137"/>
            <a:ext cx="2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2679562" y="4875805"/>
            <a:ext cx="30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33400" y="6172200"/>
            <a:ext cx="8024332" cy="549684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7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 smtClean="0"/>
              <a:t>We can download less because </a:t>
            </a:r>
            <a:r>
              <a:rPr lang="en-US" sz="2400" dirty="0" smtClean="0">
                <a:solidFill>
                  <a:srgbClr val="D1305A"/>
                </a:solidFill>
              </a:rPr>
              <a:t>interference </a:t>
            </a:r>
            <a:r>
              <a:rPr lang="en-US" sz="2400" dirty="0" smtClean="0"/>
              <a:t>equations </a:t>
            </a:r>
            <a:r>
              <a:rPr lang="en-US" sz="2400" b="1" dirty="0" smtClean="0"/>
              <a:t>align!</a:t>
            </a:r>
            <a:r>
              <a:rPr lang="en-US" sz="2400" dirty="0" smtClean="0"/>
              <a:t> </a:t>
            </a:r>
          </a:p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dirty="0"/>
          </a:p>
        </p:txBody>
      </p:sp>
      <p:sp>
        <p:nvSpPr>
          <p:cNvPr id="33" name="Slide Number Placeholder 3"/>
          <p:cNvSpPr txBox="1">
            <a:spLocks/>
          </p:cNvSpPr>
          <p:nvPr/>
        </p:nvSpPr>
        <p:spPr>
          <a:xfrm>
            <a:off x="8862646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  <p:bldP spid="115" grpId="0" animBg="1"/>
      <p:bldP spid="116" grpId="0" animBg="1"/>
      <p:bldP spid="117" grpId="0" animBg="1"/>
      <p:bldP spid="118" grpId="0" animBg="1"/>
      <p:bldP spid="120" grpId="0"/>
      <p:bldP spid="121" grpId="0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Prior Work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562708" y="1371600"/>
            <a:ext cx="9343292" cy="3992561"/>
          </a:xfrm>
        </p:spPr>
        <p:txBody>
          <a:bodyPr/>
          <a:lstStyle/>
          <a:p>
            <a:pPr>
              <a:buNone/>
            </a:pPr>
            <a:r>
              <a:rPr lang="en-US" sz="2100" dirty="0" smtClean="0"/>
              <a:t>Before:</a:t>
            </a:r>
          </a:p>
          <a:p>
            <a:r>
              <a:rPr lang="en-US" sz="2100" dirty="0" smtClean="0"/>
              <a:t>R &lt;=1/</a:t>
            </a:r>
            <a:r>
              <a:rPr lang="en-US" sz="2100" dirty="0" smtClean="0"/>
              <a:t>2: </a:t>
            </a:r>
            <a:r>
              <a:rPr lang="en-US" sz="2100" dirty="0" smtClean="0"/>
              <a:t>explicit </a:t>
            </a:r>
            <a:r>
              <a:rPr lang="en-US" sz="2100" dirty="0" smtClean="0"/>
              <a:t>constructions </a:t>
            </a:r>
          </a:p>
          <a:p>
            <a:pPr>
              <a:buNone/>
            </a:pPr>
            <a:r>
              <a:rPr lang="en-US" sz="1700" dirty="0" smtClean="0"/>
              <a:t>[Wu,Dimakis‘09] [Rashmi,Shah,Kumar,Ramchadran’09] [</a:t>
            </a:r>
            <a:r>
              <a:rPr lang="en-US" sz="1700" dirty="0" err="1" smtClean="0"/>
              <a:t>Suh,Ramchandran</a:t>
            </a:r>
            <a:r>
              <a:rPr lang="en-US" sz="1700" dirty="0" smtClean="0"/>
              <a:t> ’10]</a:t>
            </a:r>
            <a:endParaRPr lang="en-US" sz="1700" dirty="0" smtClean="0"/>
          </a:p>
          <a:p>
            <a:r>
              <a:rPr lang="en-US" sz="2100" dirty="0" smtClean="0"/>
              <a:t>Any R, asymptotically optimal codes exist (Impractical Construction) </a:t>
            </a:r>
          </a:p>
          <a:p>
            <a:r>
              <a:rPr lang="en-US" sz="1700" dirty="0" smtClean="0"/>
              <a:t>[</a:t>
            </a:r>
            <a:r>
              <a:rPr lang="en-US" sz="1700" dirty="0" err="1" smtClean="0"/>
              <a:t>Cadambe</a:t>
            </a:r>
            <a:r>
              <a:rPr lang="en-US" sz="1700" dirty="0" err="1" smtClean="0"/>
              <a:t>,Jafar,Maleki</a:t>
            </a:r>
            <a:r>
              <a:rPr lang="en-US" sz="1700" dirty="0" smtClean="0"/>
              <a:t>]</a:t>
            </a:r>
            <a:r>
              <a:rPr lang="en-US" sz="1700" dirty="0" smtClean="0"/>
              <a:t>, [</a:t>
            </a:r>
            <a:r>
              <a:rPr lang="en-US" sz="1700" dirty="0" err="1" smtClean="0"/>
              <a:t>Suh</a:t>
            </a:r>
            <a:r>
              <a:rPr lang="en-US" sz="1700" dirty="0" smtClean="0"/>
              <a:t>, </a:t>
            </a:r>
            <a:r>
              <a:rPr lang="en-US" sz="1700" dirty="0" err="1" smtClean="0"/>
              <a:t>Ramchandran</a:t>
            </a:r>
            <a:r>
              <a:rPr lang="en-US" sz="1700" dirty="0" smtClean="0"/>
              <a:t>]</a:t>
            </a: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Now and Future:</a:t>
            </a:r>
            <a:endParaRPr lang="en-US" sz="2100" dirty="0" smtClean="0"/>
          </a:p>
          <a:p>
            <a:r>
              <a:rPr lang="en-US" sz="2100" dirty="0" smtClean="0">
                <a:solidFill>
                  <a:srgbClr val="9E2646"/>
                </a:solidFill>
              </a:rPr>
              <a:t>ISIT 2011: Optimal systematic repair R&gt;=1/2 </a:t>
            </a:r>
          </a:p>
          <a:p>
            <a:pPr>
              <a:buNone/>
            </a:pPr>
            <a:r>
              <a:rPr lang="en-US" sz="1700" dirty="0" smtClean="0">
                <a:solidFill>
                  <a:srgbClr val="9E2646"/>
                </a:solidFill>
              </a:rPr>
              <a:t>	[</a:t>
            </a:r>
            <a:r>
              <a:rPr lang="en-US" sz="1700" dirty="0" err="1" smtClean="0">
                <a:solidFill>
                  <a:srgbClr val="9E2646"/>
                </a:solidFill>
              </a:rPr>
              <a:t>Tamo</a:t>
            </a:r>
            <a:r>
              <a:rPr lang="en-US" sz="1700" dirty="0" smtClean="0">
                <a:solidFill>
                  <a:srgbClr val="9E2646"/>
                </a:solidFill>
              </a:rPr>
              <a:t>, Wang, </a:t>
            </a:r>
            <a:r>
              <a:rPr lang="en-US" sz="1700" dirty="0" err="1" smtClean="0">
                <a:solidFill>
                  <a:srgbClr val="9E2646"/>
                </a:solidFill>
              </a:rPr>
              <a:t>Bruck</a:t>
            </a:r>
            <a:r>
              <a:rPr lang="en-US" sz="1700" dirty="0" smtClean="0">
                <a:solidFill>
                  <a:srgbClr val="9E2646"/>
                </a:solidFill>
              </a:rPr>
              <a:t> ] [</a:t>
            </a:r>
            <a:r>
              <a:rPr lang="en-US" sz="1700" dirty="0" err="1" smtClean="0">
                <a:solidFill>
                  <a:srgbClr val="9E2646"/>
                </a:solidFill>
              </a:rPr>
              <a:t>Cadambe</a:t>
            </a:r>
            <a:r>
              <a:rPr lang="en-US" sz="1700" dirty="0" smtClean="0">
                <a:solidFill>
                  <a:srgbClr val="9E2646"/>
                </a:solidFill>
              </a:rPr>
              <a:t>, Huang, Li]</a:t>
            </a:r>
          </a:p>
          <a:p>
            <a:r>
              <a:rPr lang="en-US" sz="2100" dirty="0" err="1" smtClean="0">
                <a:solidFill>
                  <a:srgbClr val="9E2646"/>
                </a:solidFill>
              </a:rPr>
              <a:t>Arxiv</a:t>
            </a:r>
            <a:r>
              <a:rPr lang="en-US" sz="2100" dirty="0" smtClean="0">
                <a:solidFill>
                  <a:srgbClr val="9E2646"/>
                </a:solidFill>
              </a:rPr>
              <a:t>: Optimal Repair </a:t>
            </a:r>
            <a:r>
              <a:rPr lang="en-US" sz="2100" dirty="0" err="1" smtClean="0">
                <a:solidFill>
                  <a:srgbClr val="9E2646"/>
                </a:solidFill>
              </a:rPr>
              <a:t>n-k</a:t>
            </a:r>
            <a:r>
              <a:rPr lang="en-US" sz="2100" dirty="0" smtClean="0">
                <a:solidFill>
                  <a:srgbClr val="9E2646"/>
                </a:solidFill>
              </a:rPr>
              <a:t>=2 / systematic R&gt;=1/2 </a:t>
            </a:r>
          </a:p>
          <a:p>
            <a:pPr>
              <a:buNone/>
            </a:pPr>
            <a:r>
              <a:rPr lang="en-US" sz="2100" dirty="0" smtClean="0">
                <a:solidFill>
                  <a:srgbClr val="9E2646"/>
                </a:solidFill>
              </a:rPr>
              <a:t>	</a:t>
            </a:r>
            <a:r>
              <a:rPr lang="en-US" sz="1700" dirty="0" smtClean="0">
                <a:solidFill>
                  <a:srgbClr val="9E2646"/>
                </a:solidFill>
              </a:rPr>
              <a:t>[</a:t>
            </a:r>
            <a:r>
              <a:rPr lang="en-US" sz="1700" dirty="0" err="1" smtClean="0">
                <a:solidFill>
                  <a:srgbClr val="9E2646"/>
                </a:solidFill>
              </a:rPr>
              <a:t>Papailiopoulos</a:t>
            </a:r>
            <a:r>
              <a:rPr lang="en-US" sz="1700" dirty="0" smtClean="0">
                <a:solidFill>
                  <a:srgbClr val="9E2646"/>
                </a:solidFill>
              </a:rPr>
              <a:t>, </a:t>
            </a:r>
            <a:r>
              <a:rPr lang="en-US" sz="1700" dirty="0" err="1" smtClean="0">
                <a:solidFill>
                  <a:srgbClr val="9E2646"/>
                </a:solidFill>
              </a:rPr>
              <a:t>Dimakis</a:t>
            </a:r>
            <a:r>
              <a:rPr lang="en-US" sz="1700" dirty="0" smtClean="0">
                <a:solidFill>
                  <a:srgbClr val="9E2646"/>
                </a:solidFill>
              </a:rPr>
              <a:t>, </a:t>
            </a:r>
            <a:r>
              <a:rPr lang="en-US" sz="1700" dirty="0" err="1" smtClean="0">
                <a:solidFill>
                  <a:srgbClr val="9E2646"/>
                </a:solidFill>
              </a:rPr>
              <a:t>Cadambe</a:t>
            </a:r>
            <a:r>
              <a:rPr lang="en-US" sz="1700" dirty="0" smtClean="0">
                <a:solidFill>
                  <a:srgbClr val="9E2646"/>
                </a:solidFill>
              </a:rPr>
              <a:t>]</a:t>
            </a:r>
          </a:p>
          <a:p>
            <a:r>
              <a:rPr lang="en-US" sz="2100" dirty="0" err="1" smtClean="0">
                <a:solidFill>
                  <a:srgbClr val="9E2646"/>
                </a:solidFill>
              </a:rPr>
              <a:t>Arxiv</a:t>
            </a:r>
            <a:r>
              <a:rPr lang="en-US" sz="2100" dirty="0" smtClean="0">
                <a:solidFill>
                  <a:srgbClr val="9E2646"/>
                </a:solidFill>
              </a:rPr>
              <a:t>: Optimal Repair of any node </a:t>
            </a:r>
            <a:r>
              <a:rPr lang="en-US" sz="2100" dirty="0" err="1" smtClean="0">
                <a:solidFill>
                  <a:srgbClr val="9E2646"/>
                </a:solidFill>
              </a:rPr>
              <a:t>n-k</a:t>
            </a:r>
            <a:r>
              <a:rPr lang="en-US" sz="2100" dirty="0" smtClean="0">
                <a:solidFill>
                  <a:srgbClr val="9E2646"/>
                </a:solidFill>
              </a:rPr>
              <a:t> </a:t>
            </a:r>
          </a:p>
          <a:p>
            <a:pPr>
              <a:buNone/>
            </a:pPr>
            <a:r>
              <a:rPr lang="en-US" sz="2100" dirty="0" smtClean="0">
                <a:solidFill>
                  <a:srgbClr val="9E2646"/>
                </a:solidFill>
              </a:rPr>
              <a:t>	</a:t>
            </a:r>
            <a:r>
              <a:rPr lang="en-US" sz="1700" dirty="0" smtClean="0">
                <a:solidFill>
                  <a:srgbClr val="9E2646"/>
                </a:solidFill>
              </a:rPr>
              <a:t>[Wang, </a:t>
            </a:r>
            <a:r>
              <a:rPr lang="en-US" sz="1700" dirty="0" err="1" smtClean="0">
                <a:solidFill>
                  <a:srgbClr val="9E2646"/>
                </a:solidFill>
              </a:rPr>
              <a:t>Tamo</a:t>
            </a:r>
            <a:r>
              <a:rPr lang="en-US" sz="1700" dirty="0" smtClean="0">
                <a:solidFill>
                  <a:srgbClr val="9E2646"/>
                </a:solidFill>
              </a:rPr>
              <a:t>, </a:t>
            </a:r>
            <a:r>
              <a:rPr lang="en-US" sz="1700" dirty="0" err="1" smtClean="0">
                <a:solidFill>
                  <a:srgbClr val="9E2646"/>
                </a:solidFill>
              </a:rPr>
              <a:t>Bruck</a:t>
            </a:r>
            <a:r>
              <a:rPr lang="en-US" sz="1700" dirty="0" smtClean="0">
                <a:solidFill>
                  <a:srgbClr val="9E2646"/>
                </a:solidFill>
              </a:rPr>
              <a:t>]</a:t>
            </a:r>
          </a:p>
          <a:p>
            <a:pPr>
              <a:buNone/>
            </a:pPr>
            <a:endParaRPr lang="en-US" sz="1700" dirty="0" smtClean="0">
              <a:solidFill>
                <a:srgbClr val="9E2646"/>
              </a:solidFill>
            </a:endParaRPr>
          </a:p>
          <a:p>
            <a:pPr>
              <a:buNone/>
            </a:pPr>
            <a:r>
              <a:rPr lang="en-US" sz="1800" dirty="0" smtClean="0"/>
              <a:t>Interference Alignment</a:t>
            </a:r>
            <a:r>
              <a:rPr lang="en-US" sz="1800" b="1" dirty="0" smtClean="0"/>
              <a:t> </a:t>
            </a:r>
            <a:r>
              <a:rPr lang="en-US" sz="1800" b="1" dirty="0" smtClean="0">
                <a:solidFill>
                  <a:srgbClr val="D1305A"/>
                </a:solidFill>
              </a:rPr>
              <a:t>necessary </a:t>
            </a:r>
            <a:r>
              <a:rPr lang="en-US" sz="1800" dirty="0" smtClean="0"/>
              <a:t>for all constructions</a:t>
            </a:r>
          </a:p>
          <a:p>
            <a:pPr>
              <a:buNone/>
            </a:pPr>
            <a:endParaRPr lang="en-US" sz="1700" dirty="0" smtClean="0">
              <a:solidFill>
                <a:srgbClr val="9E2646"/>
              </a:solidFill>
            </a:endParaRPr>
          </a:p>
          <a:p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</p:txBody>
      </p:sp>
      <p:sp>
        <p:nvSpPr>
          <p:cNvPr id="34" name="Vertical Scroll 33"/>
          <p:cNvSpPr/>
          <p:nvPr/>
        </p:nvSpPr>
        <p:spPr>
          <a:xfrm>
            <a:off x="838200" y="3687761"/>
            <a:ext cx="7491046" cy="1676400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61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dirty="0" smtClean="0">
                <a:solidFill>
                  <a:srgbClr val="D1305A"/>
                </a:solidFill>
              </a:rPr>
              <a:t>We present one of the first repair optimal, high-rate, code</a:t>
            </a:r>
            <a:endParaRPr lang="en-US" sz="2100" dirty="0">
              <a:solidFill>
                <a:srgbClr val="D1305A"/>
              </a:solidFill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862646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DAAF4"/>
                </a:solidFill>
              </a:rPr>
              <a:t>2</a:t>
            </a:r>
            <a:r>
              <a:rPr lang="en-US" dirty="0" smtClean="0">
                <a:solidFill>
                  <a:srgbClr val="2DAAF4"/>
                </a:solidFill>
              </a:rPr>
              <a:t>-parity</a:t>
            </a:r>
            <a:r>
              <a:rPr lang="en-US" dirty="0" smtClean="0">
                <a:solidFill>
                  <a:srgbClr val="2DAAF4"/>
                </a:solidFill>
              </a:rPr>
              <a:t> Code: Exact Repair</a:t>
            </a:r>
            <a:endParaRPr lang="en-US" dirty="0">
              <a:solidFill>
                <a:srgbClr val="2DAAF4"/>
              </a:solidFill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562708" y="1417639"/>
            <a:ext cx="8581292" cy="1020762"/>
          </a:xfrm>
        </p:spPr>
        <p:txBody>
          <a:bodyPr/>
          <a:lstStyle/>
          <a:p>
            <a:r>
              <a:rPr lang="en-US" sz="2100" dirty="0" smtClean="0"/>
              <a:t>(5,3)-MDS storage code: </a:t>
            </a:r>
            <a:r>
              <a:rPr lang="en-US" sz="2100" dirty="0" err="1" smtClean="0"/>
              <a:t>filesize</a:t>
            </a:r>
            <a:r>
              <a:rPr lang="en-US" sz="2100" dirty="0" smtClean="0"/>
              <a:t> = 3</a:t>
            </a:r>
            <a:r>
              <a:rPr lang="en-US" sz="2100" dirty="0" smtClean="0"/>
              <a:t>*</a:t>
            </a:r>
            <a:r>
              <a:rPr lang="en-US" sz="2100" i="1" dirty="0" smtClean="0"/>
              <a:t>N</a:t>
            </a:r>
            <a:r>
              <a:rPr lang="en-US" sz="2100" dirty="0" smtClean="0"/>
              <a:t> </a:t>
            </a:r>
            <a:r>
              <a:rPr lang="en-US" sz="2100" dirty="0" smtClean="0"/>
              <a:t>Mb, </a:t>
            </a:r>
            <a:r>
              <a:rPr lang="en-US" sz="2100" dirty="0" smtClean="0"/>
              <a:t>every</a:t>
            </a:r>
            <a:endParaRPr lang="en-US" sz="2100" i="1" dirty="0" smtClean="0"/>
          </a:p>
          <a:p>
            <a:r>
              <a:rPr lang="en-US" sz="2100" dirty="0" smtClean="0"/>
              <a:t>Each Node Stores</a:t>
            </a:r>
            <a:r>
              <a:rPr lang="en-US" sz="2100" i="1" dirty="0" smtClean="0"/>
              <a:t> N</a:t>
            </a:r>
          </a:p>
          <a:p>
            <a:endParaRPr lang="en-US" sz="2100" i="1" dirty="0" smtClean="0"/>
          </a:p>
          <a:p>
            <a:endParaRPr lang="en-US" sz="2100" i="1" dirty="0" smtClean="0"/>
          </a:p>
          <a:p>
            <a:endParaRPr lang="en-US" sz="2100" i="1" dirty="0" smtClean="0"/>
          </a:p>
          <a:p>
            <a:endParaRPr lang="en-US" sz="2100" i="1" dirty="0" smtClean="0"/>
          </a:p>
          <a:p>
            <a:endParaRPr lang="en-US" sz="2100" i="1" dirty="0" smtClean="0"/>
          </a:p>
          <a:p>
            <a:endParaRPr lang="en-US" sz="2100" i="1" dirty="0" smtClean="0"/>
          </a:p>
          <a:p>
            <a:endParaRPr lang="en-US" sz="2100" i="1" dirty="0" smtClean="0"/>
          </a:p>
          <a:p>
            <a:endParaRPr lang="en-US" sz="2100" i="1" dirty="0" smtClean="0"/>
          </a:p>
          <a:p>
            <a:endParaRPr lang="en-US" sz="2100" i="1" dirty="0" smtClean="0"/>
          </a:p>
          <a:p>
            <a:endParaRPr lang="en-US" sz="2100" i="1" dirty="0" smtClean="0"/>
          </a:p>
          <a:p>
            <a:endParaRPr lang="en-US" sz="2100" i="1" dirty="0" smtClean="0"/>
          </a:p>
          <a:p>
            <a:r>
              <a:rPr lang="en-US" sz="2100" dirty="0" smtClean="0"/>
              <a:t>      :  </a:t>
            </a:r>
            <a:r>
              <a:rPr lang="en-US" sz="2100" i="1" dirty="0" err="1" smtClean="0"/>
              <a:t>N</a:t>
            </a:r>
            <a:r>
              <a:rPr lang="en-US" sz="2100" dirty="0" err="1" smtClean="0"/>
              <a:t>x</a:t>
            </a:r>
            <a:r>
              <a:rPr lang="en-US" sz="2100" i="1" dirty="0" err="1" smtClean="0"/>
              <a:t>N</a:t>
            </a:r>
            <a:endParaRPr lang="en-US" sz="2100" i="1" dirty="0" smtClean="0"/>
          </a:p>
          <a:p>
            <a:endParaRPr lang="en-US" sz="2100" i="1" dirty="0" smtClean="0"/>
          </a:p>
          <a:p>
            <a:endParaRPr lang="en-US" sz="2100" i="1" dirty="0" smtClean="0"/>
          </a:p>
          <a:p>
            <a:endParaRPr lang="en-US" sz="2100" i="1" dirty="0" smtClean="0"/>
          </a:p>
          <a:p>
            <a:endParaRPr lang="en-US" sz="2100" i="1" dirty="0" smtClean="0"/>
          </a:p>
          <a:p>
            <a:endParaRPr lang="en-US" sz="2100" i="1" dirty="0" smtClean="0"/>
          </a:p>
          <a:p>
            <a:endParaRPr lang="en-US" sz="2100" i="1" dirty="0" smtClean="0"/>
          </a:p>
          <a:p>
            <a:endParaRPr lang="en-US" sz="2100" i="1" dirty="0" smtClean="0"/>
          </a:p>
          <a:p>
            <a:endParaRPr lang="en-US" sz="2100" i="1" dirty="0" smtClean="0"/>
          </a:p>
          <a:p>
            <a:endParaRPr lang="en-US" sz="2100" i="1" dirty="0" smtClean="0"/>
          </a:p>
          <a:p>
            <a:pPr>
              <a:buNone/>
            </a:pPr>
            <a:endParaRPr lang="en-US" sz="2100" i="1" dirty="0" smtClean="0"/>
          </a:p>
          <a:p>
            <a:pPr>
              <a:buNone/>
            </a:pPr>
            <a:endParaRPr lang="en-US" sz="2100" i="1" dirty="0" smtClean="0"/>
          </a:p>
          <a:p>
            <a:pPr>
              <a:buNone/>
            </a:pPr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</p:txBody>
      </p:sp>
      <p:sp>
        <p:nvSpPr>
          <p:cNvPr id="32" name="Rounded Rectangle 31"/>
          <p:cNvSpPr/>
          <p:nvPr/>
        </p:nvSpPr>
        <p:spPr>
          <a:xfrm>
            <a:off x="3818412" y="2622012"/>
            <a:ext cx="1243584" cy="4389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818412" y="3217104"/>
            <a:ext cx="1243584" cy="4389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818412" y="3819144"/>
            <a:ext cx="1243584" cy="4389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249168" y="4849368"/>
            <a:ext cx="2389632" cy="4389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245388" y="5580888"/>
            <a:ext cx="2389632" cy="4389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275612" y="2646396"/>
            <a:ext cx="329184" cy="390144"/>
          </a:xfrm>
          <a:prstGeom prst="rect">
            <a:avLst/>
          </a:prstGeom>
        </p:spPr>
      </p:pic>
      <p:pic>
        <p:nvPicPr>
          <p:cNvPr id="39" name="Picture 38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4269516" y="3249900"/>
            <a:ext cx="341376" cy="390144"/>
          </a:xfrm>
          <a:prstGeom prst="rect">
            <a:avLst/>
          </a:prstGeom>
        </p:spPr>
      </p:pic>
      <p:pic>
        <p:nvPicPr>
          <p:cNvPr id="41" name="Picture 40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4269516" y="3865596"/>
            <a:ext cx="341376" cy="390144"/>
          </a:xfrm>
          <a:prstGeom prst="rect">
            <a:avLst/>
          </a:prstGeom>
        </p:spPr>
      </p:pic>
      <p:pic>
        <p:nvPicPr>
          <p:cNvPr id="42" name="Picture 41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3659916" y="4942027"/>
            <a:ext cx="1476451" cy="273101"/>
          </a:xfrm>
          <a:prstGeom prst="rect">
            <a:avLst/>
          </a:prstGeom>
        </p:spPr>
      </p:pic>
      <p:pic>
        <p:nvPicPr>
          <p:cNvPr id="43" name="Picture 42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3342314" y="5652822"/>
            <a:ext cx="2219554" cy="288341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676400" y="2622012"/>
            <a:ext cx="19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Systematic Node 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676400" y="3217104"/>
            <a:ext cx="19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Systematic Node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676400" y="3888724"/>
            <a:ext cx="19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Systematic Node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676400" y="4845796"/>
            <a:ext cx="145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Parity Node 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676400" y="5571831"/>
            <a:ext cx="145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Parity Node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60" name="Picture 59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3"/>
              <a:stretch>
                <a:fillRect/>
              </a:stretch>
            </p:blipFill>
          </mc:Choice>
          <mc:Fallback>
            <p:blipFill>
              <a:blip r:embed="rId14"/>
              <a:stretch>
                <a:fillRect/>
              </a:stretch>
            </p:blipFill>
          </mc:Fallback>
        </mc:AlternateContent>
        <p:spPr>
          <a:xfrm>
            <a:off x="914400" y="6477000"/>
            <a:ext cx="396240" cy="325120"/>
          </a:xfrm>
          <a:prstGeom prst="rect">
            <a:avLst/>
          </a:prstGeom>
        </p:spPr>
      </p:pic>
      <p:sp>
        <p:nvSpPr>
          <p:cNvPr id="63" name="Slide Number Placeholder 3"/>
          <p:cNvSpPr txBox="1">
            <a:spLocks/>
          </p:cNvSpPr>
          <p:nvPr/>
        </p:nvSpPr>
        <p:spPr>
          <a:xfrm>
            <a:off x="8763000" y="6492875"/>
            <a:ext cx="49371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BAF0FC-CBA2-D344-97C3-D9327FE079AD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11264</TotalTime>
  <Words>1231</Words>
  <Application>Microsoft Macintosh PowerPoint</Application>
  <PresentationFormat>Letter Paper (8.5x11 in)</PresentationFormat>
  <Paragraphs>441</Paragraphs>
  <Slides>23</Slides>
  <Notes>23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Distributed Storage Codes  through Hadamard Designs</vt:lpstr>
      <vt:lpstr>Intro</vt:lpstr>
      <vt:lpstr>Slide 3</vt:lpstr>
      <vt:lpstr>Erasure Codes Vs. Replication</vt:lpstr>
      <vt:lpstr>The Repair Problem</vt:lpstr>
      <vt:lpstr>Slide 6</vt:lpstr>
      <vt:lpstr>Exact Repair Optimal Codes Exist</vt:lpstr>
      <vt:lpstr>Prior Work</vt:lpstr>
      <vt:lpstr>2-parity Code: Exact Repair</vt:lpstr>
      <vt:lpstr>2-parity Code: Exact Repair</vt:lpstr>
      <vt:lpstr>Repair Spaces</vt:lpstr>
      <vt:lpstr>Slide 12</vt:lpstr>
      <vt:lpstr>Asymptotic IA: The Road to Solution?</vt:lpstr>
      <vt:lpstr>Aligning Interference</vt:lpstr>
      <vt:lpstr>IA = Dots on a lattice</vt:lpstr>
      <vt:lpstr>Perfect IA?</vt:lpstr>
      <vt:lpstr>Perfect IA?</vt:lpstr>
      <vt:lpstr>Hadamard Repair Spaces</vt:lpstr>
      <vt:lpstr>Slide 19</vt:lpstr>
      <vt:lpstr>Perfect IA</vt:lpstr>
      <vt:lpstr>The big picture of the high rate world</vt:lpstr>
      <vt:lpstr>Conclusions</vt:lpstr>
      <vt:lpstr>fin</vt:lpstr>
    </vt:vector>
  </TitlesOfParts>
  <Company>Technical University of Crete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Anadim</dc:creator>
  <cp:lastModifiedBy>Anadim</cp:lastModifiedBy>
  <cp:revision>623</cp:revision>
  <cp:lastPrinted>2011-05-27T19:30:00Z</cp:lastPrinted>
  <dcterms:created xsi:type="dcterms:W3CDTF">2011-08-01T17:10:44Z</dcterms:created>
  <dcterms:modified xsi:type="dcterms:W3CDTF">2011-08-02T14:47:38Z</dcterms:modified>
</cp:coreProperties>
</file>