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58" r:id="rId2"/>
    <p:sldId id="596" r:id="rId3"/>
    <p:sldId id="610" r:id="rId4"/>
    <p:sldId id="614" r:id="rId5"/>
    <p:sldId id="615" r:id="rId6"/>
    <p:sldId id="559" r:id="rId7"/>
    <p:sldId id="560" r:id="rId8"/>
    <p:sldId id="579" r:id="rId9"/>
    <p:sldId id="597" r:id="rId10"/>
    <p:sldId id="636" r:id="rId11"/>
    <p:sldId id="595" r:id="rId12"/>
    <p:sldId id="585" r:id="rId13"/>
    <p:sldId id="586" r:id="rId14"/>
    <p:sldId id="563" r:id="rId15"/>
    <p:sldId id="564" r:id="rId16"/>
    <p:sldId id="565" r:id="rId17"/>
    <p:sldId id="567" r:id="rId18"/>
    <p:sldId id="590" r:id="rId19"/>
    <p:sldId id="598" r:id="rId20"/>
    <p:sldId id="591" r:id="rId21"/>
    <p:sldId id="606" r:id="rId22"/>
    <p:sldId id="600" r:id="rId23"/>
    <p:sldId id="599" r:id="rId24"/>
    <p:sldId id="619" r:id="rId25"/>
    <p:sldId id="635" r:id="rId26"/>
    <p:sldId id="634" r:id="rId27"/>
    <p:sldId id="633" r:id="rId28"/>
    <p:sldId id="616" r:id="rId29"/>
    <p:sldId id="639" r:id="rId30"/>
    <p:sldId id="624" r:id="rId31"/>
    <p:sldId id="603" r:id="rId32"/>
    <p:sldId id="632" r:id="rId33"/>
    <p:sldId id="620" r:id="rId34"/>
    <p:sldId id="625" r:id="rId35"/>
    <p:sldId id="638" r:id="rId36"/>
    <p:sldId id="637" r:id="rId37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9A13E"/>
    <a:srgbClr val="2E99EE"/>
    <a:srgbClr val="0C1268"/>
    <a:srgbClr val="ECFF7B"/>
    <a:srgbClr val="F98F96"/>
    <a:srgbClr val="F94677"/>
    <a:srgbClr val="FFB043"/>
    <a:srgbClr val="CA275B"/>
    <a:srgbClr val="CCD9FF"/>
    <a:srgbClr val="191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123" autoAdjust="0"/>
  </p:normalViewPr>
  <p:slideViewPr>
    <p:cSldViewPr snapToObjects="1">
      <p:cViewPr>
        <p:scale>
          <a:sx n="100" d="100"/>
          <a:sy n="100" d="100"/>
        </p:scale>
        <p:origin x="-156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4287400"/>
        <c:axId val="2124290536"/>
      </c:barChart>
      <c:catAx>
        <c:axId val="2124287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290536"/>
        <c:crosses val="autoZero"/>
        <c:auto val="1"/>
        <c:lblAlgn val="ctr"/>
        <c:lblOffset val="100"/>
        <c:noMultiLvlLbl val="0"/>
      </c:catAx>
      <c:valAx>
        <c:axId val="2124290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42874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>
          <a:latin typeface="Gill Sans Ligh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rounds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191F4F"/>
              </a:solidFill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191F4F"/>
              </a:solidFill>
            </c:spPr>
          </c:dPt>
          <c:dLbls>
            <c:txPr>
              <a:bodyPr/>
              <a:lstStyle/>
              <a:p>
                <a:pPr>
                  <a:defRPr sz="2500">
                    <a:latin typeface="Gill Sans Light"/>
                    <a:cs typeface="Gill Sans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'[Chart in Microsoft Office PowerPoint]Sheet1'!$A$2:$A$6</c:f>
              <c:strCache>
                <c:ptCount val="5"/>
                <c:pt idx="0">
                  <c:v>Serial</c:v>
                </c:pt>
                <c:pt idx="1">
                  <c:v>ClusterWild!</c:v>
                </c:pt>
                <c:pt idx="2">
                  <c:v>KDD'14</c:v>
                </c:pt>
                <c:pt idx="3">
                  <c:v>C4</c:v>
                </c:pt>
                <c:pt idx="4">
                  <c:v>KDD'14*</c:v>
                </c:pt>
              </c:strCache>
            </c:strRef>
          </c:cat>
          <c:val>
            <c:numRef>
              <c:f>'[Chart in Microsoft Office PowerPoint]Sheet1'!$B$2:$B$6</c:f>
              <c:numCache>
                <c:formatCode>General</c:formatCode>
                <c:ptCount val="5"/>
                <c:pt idx="0">
                  <c:v>776.0</c:v>
                </c:pt>
                <c:pt idx="1">
                  <c:v>12.0</c:v>
                </c:pt>
                <c:pt idx="2">
                  <c:v>80.0</c:v>
                </c:pt>
                <c:pt idx="3">
                  <c:v>48.0</c:v>
                </c:pt>
                <c:pt idx="4">
                  <c:v>440.0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326024"/>
        <c:axId val="2124329304"/>
      </c:barChart>
      <c:catAx>
        <c:axId val="2124326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2100">
                <a:latin typeface="Gill Sans Light"/>
                <a:cs typeface="Gill Sans Light"/>
              </a:defRPr>
            </a:pPr>
            <a:endParaRPr lang="en-US"/>
          </a:p>
        </c:txPr>
        <c:crossAx val="2124329304"/>
        <c:crosses val="autoZero"/>
        <c:auto val="1"/>
        <c:lblAlgn val="ctr"/>
        <c:lblOffset val="100"/>
        <c:noMultiLvlLbl val="0"/>
      </c:catAx>
      <c:valAx>
        <c:axId val="2124329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4326024"/>
        <c:crosses val="autoZero"/>
        <c:crossBetween val="between"/>
      </c:valAx>
      <c:spPr>
        <a:solidFill>
          <a:schemeClr val="bg1"/>
        </a:solidFill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191F4F"/>
              </a:solidFill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'[Chart in Microsoft Office PowerPoint]Sheet1'!$A$3:$A$5</c:f>
              <c:strCache>
                <c:ptCount val="3"/>
                <c:pt idx="0">
                  <c:v>ClusterWild!</c:v>
                </c:pt>
                <c:pt idx="1">
                  <c:v>KDD'14</c:v>
                </c:pt>
                <c:pt idx="2">
                  <c:v>C4</c:v>
                </c:pt>
              </c:strCache>
            </c:strRef>
          </c:cat>
          <c:val>
            <c:numRef>
              <c:f>'[Chart in Microsoft Office PowerPoint]Sheet1'!$B$3:$B$5</c:f>
              <c:numCache>
                <c:formatCode>General</c:formatCode>
                <c:ptCount val="3"/>
                <c:pt idx="0">
                  <c:v>47.0</c:v>
                </c:pt>
                <c:pt idx="1">
                  <c:v>104.0</c:v>
                </c:pt>
                <c:pt idx="2">
                  <c:v>70.0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2877624"/>
        <c:axId val="2124147816"/>
      </c:barChart>
      <c:catAx>
        <c:axId val="21228776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rgbClr val="FFFFFF"/>
          </a:solidFill>
        </c:spPr>
        <c:crossAx val="2124147816"/>
        <c:crosses val="autoZero"/>
        <c:auto val="1"/>
        <c:lblAlgn val="ctr"/>
        <c:lblOffset val="100"/>
        <c:noMultiLvlLbl val="0"/>
      </c:catAx>
      <c:valAx>
        <c:axId val="2124147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2877624"/>
        <c:crosses val="autoZero"/>
        <c:crossBetween val="between"/>
      </c:valAx>
      <c:spPr>
        <a:solidFill>
          <a:schemeClr val="bg1"/>
        </a:solidFill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2000">
          <a:latin typeface="Gill Sans Ligh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6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0" y="230783"/>
            <a:ext cx="9144000" cy="1470025"/>
          </a:xfrm>
        </p:spPr>
        <p:txBody>
          <a:bodyPr>
            <a:noAutofit/>
          </a:bodyPr>
          <a:lstStyle/>
          <a:p>
            <a:r>
              <a:rPr lang="en-US" sz="57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Correlation Clustering  </a:t>
            </a:r>
            <a:br>
              <a:rPr lang="en-US" sz="5700" b="1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57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for Big Graphs</a:t>
            </a:r>
            <a:r>
              <a:rPr lang="en-US" sz="5700" dirty="0" smtClean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5700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5700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52" name="Subtitle 2"/>
          <p:cNvSpPr>
            <a:spLocks noGrp="1"/>
          </p:cNvSpPr>
          <p:nvPr>
            <p:ph type="subTitle" idx="1"/>
          </p:nvPr>
        </p:nvSpPr>
        <p:spPr>
          <a:xfrm>
            <a:off x="-36512" y="6421267"/>
            <a:ext cx="1641152" cy="464117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Xinghao</a:t>
            </a: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Pan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3"/>
          <a:srcRect t="-1864"/>
          <a:stretch/>
        </p:blipFill>
        <p:spPr>
          <a:xfrm>
            <a:off x="160944" y="4981107"/>
            <a:ext cx="1313128" cy="1313128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7"/>
          <a:stretch/>
        </p:blipFill>
        <p:spPr>
          <a:xfrm>
            <a:off x="7857019" y="5005141"/>
            <a:ext cx="891445" cy="1313133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7347" y="2564904"/>
            <a:ext cx="1189307" cy="1169116"/>
          </a:xfrm>
          <a:prstGeom prst="rect">
            <a:avLst/>
          </a:prstGeom>
        </p:spPr>
      </p:pic>
      <p:pic>
        <p:nvPicPr>
          <p:cNvPr id="2" name="Picture 1" descr="brecht-mini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5005142"/>
            <a:ext cx="1162445" cy="1313133"/>
          </a:xfrm>
          <a:prstGeom prst="rect">
            <a:avLst/>
          </a:prstGeom>
        </p:spPr>
      </p:pic>
      <p:pic>
        <p:nvPicPr>
          <p:cNvPr id="3" name="Picture 2" descr="ramchandran_sm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3"/>
          <a:stretch/>
        </p:blipFill>
        <p:spPr>
          <a:xfrm>
            <a:off x="6031193" y="5005141"/>
            <a:ext cx="980232" cy="1289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006" y="2962293"/>
            <a:ext cx="2477490" cy="792088"/>
          </a:xfrm>
          <a:prstGeom prst="rect">
            <a:avLst/>
          </a:prstGeom>
        </p:spPr>
      </p:pic>
      <p:pic>
        <p:nvPicPr>
          <p:cNvPr id="13" name="Picture 12" descr="ucberkeleyseal_139_540.eps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2704464"/>
            <a:ext cx="1226726" cy="122672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807804" y="3861048"/>
            <a:ext cx="3528392" cy="46411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Dimitris</a:t>
            </a:r>
            <a:r>
              <a:rPr lang="en-US" sz="28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Papailiopoulos</a:t>
            </a:r>
            <a:endParaRPr lang="en-US" sz="2800" b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/>
          <a:srcRect t="3351" r="42695" b="13716"/>
          <a:stretch/>
        </p:blipFill>
        <p:spPr>
          <a:xfrm>
            <a:off x="2278208" y="5005142"/>
            <a:ext cx="1187624" cy="12890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1453" y="646865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Ben </a:t>
            </a:r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Recht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6096" y="6468659"/>
            <a:ext cx="214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Kannan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Ramchandran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4328" y="6468659"/>
            <a:ext cx="16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Michael I. Jordan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646865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Samet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Oymak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13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  <a:ln>
            <a:noFill/>
          </a:ln>
        </p:spPr>
        <p:txBody>
          <a:bodyPr/>
          <a:lstStyle/>
          <a:p>
            <a:r>
              <a:rPr lang="en-US" sz="43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Goal of this work:</a:t>
            </a:r>
            <a:br>
              <a:rPr lang="en-US" sz="4300" b="1" dirty="0" smtClean="0">
                <a:solidFill>
                  <a:srgbClr val="E9A13E"/>
                </a:solidFill>
                <a:latin typeface="Gill Sans Light"/>
                <a:cs typeface="Gill Sans Light"/>
              </a:rPr>
            </a:br>
            <a:r>
              <a:rPr lang="en-US" sz="43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/>
            </a:r>
            <a:br>
              <a:rPr lang="en-US" sz="4300" b="1" dirty="0" smtClean="0">
                <a:solidFill>
                  <a:srgbClr val="E9A13E"/>
                </a:solidFill>
                <a:latin typeface="Gill Sans Light"/>
                <a:cs typeface="Gill Sans Light"/>
              </a:rPr>
            </a:br>
            <a:r>
              <a:rPr lang="en-US" sz="3700" b="1" u="sng" dirty="0" smtClean="0">
                <a:solidFill>
                  <a:srgbClr val="FFFFFF"/>
                </a:solidFill>
                <a:latin typeface="Gill Sans Light"/>
                <a:cs typeface="Gill Sans Light"/>
              </a:rPr>
              <a:t>Provable</a:t>
            </a:r>
            <a:r>
              <a:rPr lang="en-US" sz="37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 Graph </a:t>
            </a: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Clustering for </a:t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Distributed</a:t>
            </a: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Graph Engines</a:t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/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/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b="1" u="sng" dirty="0" smtClean="0">
                <a:solidFill>
                  <a:srgbClr val="FFFFFF"/>
                </a:solidFill>
                <a:latin typeface="Gill Sans Light"/>
                <a:cs typeface="Gill Sans Light"/>
              </a:rPr>
              <a:t>Real Systems</a:t>
            </a: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implementation </a:t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on </a:t>
            </a:r>
            <a:r>
              <a:rPr lang="en-US" sz="37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GraphX</a:t>
            </a: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/Spark</a:t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/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4300" dirty="0" smtClean="0">
                <a:solidFill>
                  <a:schemeClr val="bg1"/>
                </a:solidFill>
                <a:latin typeface="Gill Sans Light"/>
                <a:cs typeface="Gill Sans Light"/>
              </a:rPr>
              <a:t/>
            </a:r>
            <a:br>
              <a:rPr lang="en-US" sz="43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endParaRPr lang="en-US" sz="40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2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4688" y="2276872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Graph Engines 101</a:t>
            </a:r>
            <a:endParaRPr lang="en-US" sz="5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54422">
            <a:off x="1201014" y="364735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417429" y="3448881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/>
          <p:cNvSpPr/>
          <p:nvPr/>
        </p:nvSpPr>
        <p:spPr>
          <a:xfrm>
            <a:off x="4495115" y="3140451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Oval 55"/>
          <p:cNvSpPr/>
          <p:nvPr/>
        </p:nvSpPr>
        <p:spPr>
          <a:xfrm>
            <a:off x="4168543" y="4013125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7" name="Straight Connector 56"/>
          <p:cNvCxnSpPr>
            <a:stCxn id="54" idx="6"/>
            <a:endCxn id="55" idx="2"/>
          </p:cNvCxnSpPr>
          <p:nvPr/>
        </p:nvCxnSpPr>
        <p:spPr>
          <a:xfrm flipV="1">
            <a:off x="3653287" y="3258380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5"/>
            <a:endCxn id="56" idx="1"/>
          </p:cNvCxnSpPr>
          <p:nvPr/>
        </p:nvCxnSpPr>
        <p:spPr>
          <a:xfrm>
            <a:off x="3618746" y="3650198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311693" y="3112858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390266" y="4496680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1867683" y="4003125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4"/>
            <a:endCxn id="50" idx="7"/>
          </p:cNvCxnSpPr>
          <p:nvPr/>
        </p:nvCxnSpPr>
        <p:spPr>
          <a:xfrm flipH="1">
            <a:off x="2513010" y="2352673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43" idx="7"/>
          </p:cNvCxnSpPr>
          <p:nvPr/>
        </p:nvCxnSpPr>
        <p:spPr>
          <a:xfrm flipH="1">
            <a:off x="2591583" y="3651156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2513570" y="3311882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66366" y="3801808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219983" y="4003125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254524" y="4502121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666" y="4384192"/>
            <a:ext cx="235858" cy="235858"/>
          </a:xfrm>
          <a:prstGeom prst="ellipse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Oval 130"/>
          <p:cNvSpPr/>
          <p:nvPr/>
        </p:nvSpPr>
        <p:spPr>
          <a:xfrm>
            <a:off x="5567799" y="239936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436842" y="199659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318913" y="296360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133527" y="254088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5769116" y="2114522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5803657" y="2517294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5769116" y="2600682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436842" y="2232451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638159" y="2197910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554771" y="2742198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5977294" y="3164926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5775977" y="3660293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/>
          <p:cNvSpPr/>
          <p:nvPr/>
        </p:nvSpPr>
        <p:spPr>
          <a:xfrm>
            <a:off x="7166188" y="368569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/>
          <p:cNvSpPr/>
          <p:nvPr/>
        </p:nvSpPr>
        <p:spPr>
          <a:xfrm>
            <a:off x="6268116" y="422453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011835" y="3778222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5977294" y="3861610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520230" y="3164926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Recipes for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graph-parallel </a:t>
            </a:r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algorithms</a:t>
            </a:r>
          </a:p>
        </p:txBody>
      </p:sp>
      <p:sp>
        <p:nvSpPr>
          <p:cNvPr id="48" name="Oval 47"/>
          <p:cNvSpPr/>
          <p:nvPr/>
        </p:nvSpPr>
        <p:spPr>
          <a:xfrm>
            <a:off x="1253964" y="2535916"/>
            <a:ext cx="235858" cy="235858"/>
          </a:xfrm>
          <a:prstGeom prst="ellipse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Oval 48"/>
          <p:cNvSpPr/>
          <p:nvPr/>
        </p:nvSpPr>
        <p:spPr>
          <a:xfrm>
            <a:off x="2562066" y="2116815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1" name="Straight Connector 50"/>
          <p:cNvCxnSpPr>
            <a:stCxn id="50" idx="2"/>
            <a:endCxn id="48" idx="5"/>
          </p:cNvCxnSpPr>
          <p:nvPr/>
        </p:nvCxnSpPr>
        <p:spPr>
          <a:xfrm flipH="1" flipV="1">
            <a:off x="1455281" y="2737233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8" idx="7"/>
          </p:cNvCxnSpPr>
          <p:nvPr/>
        </p:nvCxnSpPr>
        <p:spPr>
          <a:xfrm flipH="1">
            <a:off x="1455281" y="2234744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Subtitle 5"/>
          <p:cNvSpPr txBox="1">
            <a:spLocks/>
          </p:cNvSpPr>
          <p:nvPr/>
        </p:nvSpPr>
        <p:spPr>
          <a:xfrm>
            <a:off x="5599995" y="959694"/>
            <a:ext cx="3544005" cy="9158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“Think like a Vertex.”</a:t>
            </a:r>
          </a:p>
          <a:p>
            <a:pPr marL="0" indent="0" algn="r"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US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Pregel</a:t>
            </a: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[SIGMOD’10]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6351" y="5174186"/>
            <a:ext cx="4591298" cy="1631216"/>
          </a:xfrm>
          <a:prstGeom prst="rect">
            <a:avLst/>
          </a:prstGeom>
          <a:solidFill>
            <a:srgbClr val="000000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Graph-Parallel Paradigm:</a:t>
            </a:r>
            <a:endParaRPr lang="en-US" sz="2500" b="1" i="1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5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Receive Messages</a:t>
            </a:r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from friends</a:t>
            </a:r>
          </a:p>
          <a:p>
            <a:pPr marL="457200" indent="-457200">
              <a:buFont typeface="Arial"/>
              <a:buChar char="•"/>
            </a:pP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>
              <a:buFont typeface="Arial"/>
              <a:buChar char="•"/>
            </a:pPr>
            <a:endParaRPr lang="en-US" sz="25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97146" y="1951825"/>
            <a:ext cx="5961521" cy="3030306"/>
            <a:chOff x="897146" y="1951825"/>
            <a:chExt cx="5961521" cy="3030306"/>
          </a:xfrm>
        </p:grpSpPr>
        <p:grpSp>
          <p:nvGrpSpPr>
            <p:cNvPr id="16" name="Group 15"/>
            <p:cNvGrpSpPr/>
            <p:nvPr/>
          </p:nvGrpSpPr>
          <p:grpSpPr>
            <a:xfrm rot="20540710">
              <a:off x="1547532" y="1951825"/>
              <a:ext cx="709386" cy="294251"/>
              <a:chOff x="1916738" y="1622581"/>
              <a:chExt cx="709386" cy="29425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394041">
              <a:off x="1368465" y="4683598"/>
              <a:ext cx="709386" cy="298533"/>
              <a:chOff x="1875233" y="1556322"/>
              <a:chExt cx="709386" cy="298533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67" name="Straight Arrow Connector 66"/>
              <p:cNvCxnSpPr/>
              <p:nvPr/>
            </p:nvCxnSpPr>
            <p:spPr>
              <a:xfrm flipH="1">
                <a:off x="1875233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 rot="18618781">
              <a:off x="5826082" y="3080009"/>
              <a:ext cx="439783" cy="482515"/>
              <a:chOff x="1989768" y="1633271"/>
              <a:chExt cx="439783" cy="482515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80970" y="163327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 rot="2981219" flipH="1">
                <a:off x="2016064" y="1702299"/>
                <a:ext cx="387191" cy="439783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149281" y="3350773"/>
              <a:ext cx="709386" cy="294251"/>
              <a:chOff x="1916738" y="1622581"/>
              <a:chExt cx="709386" cy="294251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3" name="Straight Arrow Connector 72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18970462">
              <a:off x="897146" y="3692110"/>
              <a:ext cx="709386" cy="294251"/>
              <a:chOff x="1916738" y="1622581"/>
              <a:chExt cx="709386" cy="294251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9" name="Straight Arrow Connector 78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1487423">
              <a:off x="1384440" y="3131920"/>
              <a:ext cx="709386" cy="298533"/>
              <a:chOff x="1875233" y="1556322"/>
              <a:chExt cx="709386" cy="29853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82" name="Straight Arrow Connector 81"/>
              <p:cNvCxnSpPr/>
              <p:nvPr/>
            </p:nvCxnSpPr>
            <p:spPr>
              <a:xfrm flipH="1">
                <a:off x="1875233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3165977">
              <a:off x="5540035" y="4275171"/>
              <a:ext cx="709386" cy="298533"/>
              <a:chOff x="1875233" y="1556322"/>
              <a:chExt cx="709386" cy="298533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85" name="Straight Arrow Connector 84"/>
              <p:cNvCxnSpPr/>
              <p:nvPr/>
            </p:nvCxnSpPr>
            <p:spPr>
              <a:xfrm flipH="1">
                <a:off x="1875233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Oval 85"/>
          <p:cNvSpPr/>
          <p:nvPr/>
        </p:nvSpPr>
        <p:spPr>
          <a:xfrm>
            <a:off x="1238926" y="2535916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Oval 86"/>
          <p:cNvSpPr/>
          <p:nvPr/>
        </p:nvSpPr>
        <p:spPr>
          <a:xfrm>
            <a:off x="1003068" y="4384192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/>
          <p:cNvSpPr/>
          <p:nvPr/>
        </p:nvSpPr>
        <p:spPr>
          <a:xfrm>
            <a:off x="5775977" y="3660293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624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/>
      <p:bldP spid="53" grpId="0" build="allAtOnce" animBg="1"/>
      <p:bldP spid="86" grpId="0" animBg="1"/>
      <p:bldP spid="87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417429" y="3448881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/>
          <p:cNvSpPr/>
          <p:nvPr/>
        </p:nvSpPr>
        <p:spPr>
          <a:xfrm>
            <a:off x="4495115" y="3140451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Oval 55"/>
          <p:cNvSpPr/>
          <p:nvPr/>
        </p:nvSpPr>
        <p:spPr>
          <a:xfrm>
            <a:off x="4168543" y="4013125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7" name="Straight Connector 56"/>
          <p:cNvCxnSpPr>
            <a:stCxn id="54" idx="6"/>
            <a:endCxn id="55" idx="2"/>
          </p:cNvCxnSpPr>
          <p:nvPr/>
        </p:nvCxnSpPr>
        <p:spPr>
          <a:xfrm flipV="1">
            <a:off x="3653287" y="3258380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5"/>
            <a:endCxn id="56" idx="1"/>
          </p:cNvCxnSpPr>
          <p:nvPr/>
        </p:nvCxnSpPr>
        <p:spPr>
          <a:xfrm>
            <a:off x="3618746" y="3650198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311693" y="3112858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390266" y="4496680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1867683" y="4003125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4"/>
            <a:endCxn id="50" idx="7"/>
          </p:cNvCxnSpPr>
          <p:nvPr/>
        </p:nvCxnSpPr>
        <p:spPr>
          <a:xfrm flipH="1">
            <a:off x="2513010" y="2352673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43" idx="7"/>
          </p:cNvCxnSpPr>
          <p:nvPr/>
        </p:nvCxnSpPr>
        <p:spPr>
          <a:xfrm flipH="1">
            <a:off x="2591583" y="3651156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2513570" y="3311882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666366" y="3801808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219983" y="4003125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254524" y="4502121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666" y="4384192"/>
            <a:ext cx="235858" cy="235858"/>
          </a:xfrm>
          <a:prstGeom prst="ellipse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Oval 130"/>
          <p:cNvSpPr/>
          <p:nvPr/>
        </p:nvSpPr>
        <p:spPr>
          <a:xfrm>
            <a:off x="5567799" y="239936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436842" y="199659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318913" y="296360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133527" y="254088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5769116" y="2114522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5803657" y="2517294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5769116" y="2600682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436842" y="2232451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638159" y="2197910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554771" y="2742198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5977294" y="3164926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5775977" y="3660293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/>
          <p:cNvSpPr/>
          <p:nvPr/>
        </p:nvSpPr>
        <p:spPr>
          <a:xfrm>
            <a:off x="7166188" y="368569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/>
          <p:cNvSpPr/>
          <p:nvPr/>
        </p:nvSpPr>
        <p:spPr>
          <a:xfrm>
            <a:off x="6268116" y="422453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011835" y="3778222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5977294" y="3861610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520230" y="3164926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Recipes for graph-parallel algorithms</a:t>
            </a:r>
          </a:p>
        </p:txBody>
      </p:sp>
      <p:sp>
        <p:nvSpPr>
          <p:cNvPr id="48" name="Oval 47"/>
          <p:cNvSpPr/>
          <p:nvPr/>
        </p:nvSpPr>
        <p:spPr>
          <a:xfrm>
            <a:off x="1253964" y="2535916"/>
            <a:ext cx="235858" cy="235858"/>
          </a:xfrm>
          <a:prstGeom prst="ellipse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Oval 48"/>
          <p:cNvSpPr/>
          <p:nvPr/>
        </p:nvSpPr>
        <p:spPr>
          <a:xfrm>
            <a:off x="2562066" y="2116815"/>
            <a:ext cx="235858" cy="23585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1" name="Straight Connector 50"/>
          <p:cNvCxnSpPr>
            <a:stCxn id="50" idx="2"/>
            <a:endCxn id="48" idx="5"/>
          </p:cNvCxnSpPr>
          <p:nvPr/>
        </p:nvCxnSpPr>
        <p:spPr>
          <a:xfrm flipH="1" flipV="1">
            <a:off x="1455281" y="2737233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8" idx="7"/>
          </p:cNvCxnSpPr>
          <p:nvPr/>
        </p:nvCxnSpPr>
        <p:spPr>
          <a:xfrm flipH="1">
            <a:off x="1455281" y="2234744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Subtitle 5"/>
          <p:cNvSpPr txBox="1">
            <a:spLocks/>
          </p:cNvSpPr>
          <p:nvPr/>
        </p:nvSpPr>
        <p:spPr>
          <a:xfrm>
            <a:off x="5599995" y="959694"/>
            <a:ext cx="3544005" cy="9158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“Think like a Vertex.”</a:t>
            </a: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</a:t>
            </a:r>
            <a:r>
              <a:rPr lang="en-US" sz="20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Pregel</a:t>
            </a:r>
            <a:r>
              <a:rPr lang="en-US" sz="20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[SIGMOD’10]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6351" y="5174186"/>
            <a:ext cx="4591298" cy="1631216"/>
          </a:xfrm>
          <a:prstGeom prst="rect">
            <a:avLst/>
          </a:prstGeom>
          <a:solidFill>
            <a:srgbClr val="000000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Graph-Parallel Paradigm:</a:t>
            </a:r>
            <a:endParaRPr lang="en-US" sz="2500" b="1" i="1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5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Receive Messages</a:t>
            </a:r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from friends</a:t>
            </a:r>
          </a:p>
          <a:p>
            <a:pPr marL="457200" indent="-457200">
              <a:buFont typeface="Arial"/>
              <a:buChar char="•"/>
            </a:pPr>
            <a:r>
              <a:rPr lang="en-US" sz="25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Compute</a:t>
            </a:r>
            <a:r>
              <a:rPr lang="en-US" sz="2500" b="1" dirty="0" smtClean="0">
                <a:solidFill>
                  <a:srgbClr val="F94677"/>
                </a:solidFill>
                <a:latin typeface="Gill Sans Light"/>
                <a:cs typeface="Gill Sans Light"/>
              </a:rPr>
              <a:t> 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f(messages)</a:t>
            </a:r>
          </a:p>
          <a:p>
            <a:pPr marL="457200" indent="-457200">
              <a:buFont typeface="Arial"/>
              <a:buChar char="•"/>
            </a:pPr>
            <a:r>
              <a:rPr lang="en-US" sz="25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Send Messages</a:t>
            </a:r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 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to friends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04713" y="1951825"/>
            <a:ext cx="5753954" cy="3030306"/>
            <a:chOff x="1104713" y="1951825"/>
            <a:chExt cx="5753954" cy="3030306"/>
          </a:xfrm>
        </p:grpSpPr>
        <p:grpSp>
          <p:nvGrpSpPr>
            <p:cNvPr id="16" name="Group 15"/>
            <p:cNvGrpSpPr/>
            <p:nvPr/>
          </p:nvGrpSpPr>
          <p:grpSpPr>
            <a:xfrm rot="20782238" flipH="1">
              <a:off x="1547532" y="1951825"/>
              <a:ext cx="709386" cy="294251"/>
              <a:chOff x="1916738" y="1622581"/>
              <a:chExt cx="709386" cy="29425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545930" flipH="1">
              <a:off x="1368465" y="4683598"/>
              <a:ext cx="709386" cy="298533"/>
              <a:chOff x="1875233" y="1556322"/>
              <a:chExt cx="709386" cy="298533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67" name="Straight Arrow Connector 66"/>
              <p:cNvCxnSpPr/>
              <p:nvPr/>
            </p:nvCxnSpPr>
            <p:spPr>
              <a:xfrm flipH="1">
                <a:off x="1875233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 rot="18467284" flipH="1">
              <a:off x="5826082" y="3080009"/>
              <a:ext cx="439783" cy="482515"/>
              <a:chOff x="1989768" y="1633271"/>
              <a:chExt cx="439783" cy="482515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80970" y="163327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 rot="2981219" flipH="1">
                <a:off x="2016064" y="1702299"/>
                <a:ext cx="387191" cy="439783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flipH="1">
              <a:off x="6149281" y="3350773"/>
              <a:ext cx="709386" cy="294251"/>
              <a:chOff x="1916738" y="1622581"/>
              <a:chExt cx="709386" cy="294251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3" name="Straight Arrow Connector 72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18812284" flipH="1">
              <a:off x="897146" y="3692110"/>
              <a:ext cx="709386" cy="294251"/>
              <a:chOff x="1916738" y="1622581"/>
              <a:chExt cx="709386" cy="294251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9929" y="1622581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79" name="Straight Arrow Connector 78"/>
              <p:cNvCxnSpPr/>
              <p:nvPr/>
            </p:nvCxnSpPr>
            <p:spPr>
              <a:xfrm flipH="1">
                <a:off x="1916738" y="191683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1816670" flipH="1">
              <a:off x="1384439" y="3131920"/>
              <a:ext cx="709386" cy="298533"/>
              <a:chOff x="1875232" y="1556322"/>
              <a:chExt cx="709386" cy="29853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82" name="Straight Arrow Connector 81"/>
              <p:cNvCxnSpPr/>
              <p:nvPr/>
            </p:nvCxnSpPr>
            <p:spPr>
              <a:xfrm flipH="1">
                <a:off x="1875232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3228801" flipH="1">
              <a:off x="5540035" y="4275171"/>
              <a:ext cx="709386" cy="298533"/>
              <a:chOff x="1875233" y="1556322"/>
              <a:chExt cx="709386" cy="298533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0458" y="1631730"/>
                <a:ext cx="323528" cy="223125"/>
              </a:xfrm>
              <a:prstGeom prst="rect">
                <a:avLst/>
              </a:prstGeom>
            </p:spPr>
          </p:pic>
          <p:cxnSp>
            <p:nvCxnSpPr>
              <p:cNvPr id="85" name="Straight Arrow Connector 84"/>
              <p:cNvCxnSpPr/>
              <p:nvPr/>
            </p:nvCxnSpPr>
            <p:spPr>
              <a:xfrm flipH="1">
                <a:off x="1875233" y="1556322"/>
                <a:ext cx="709386" cy="0"/>
              </a:xfrm>
              <a:prstGeom prst="straightConnector1">
                <a:avLst/>
              </a:prstGeom>
              <a:ln w="28575" cmpd="sng">
                <a:solidFill>
                  <a:srgbClr val="CA275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Oval 85"/>
          <p:cNvSpPr/>
          <p:nvPr/>
        </p:nvSpPr>
        <p:spPr>
          <a:xfrm>
            <a:off x="1238926" y="2535916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Oval 86"/>
          <p:cNvSpPr/>
          <p:nvPr/>
        </p:nvSpPr>
        <p:spPr>
          <a:xfrm>
            <a:off x="1003068" y="4384192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/>
          <p:cNvSpPr/>
          <p:nvPr/>
        </p:nvSpPr>
        <p:spPr>
          <a:xfrm>
            <a:off x="5775977" y="3660293"/>
            <a:ext cx="235858" cy="235858"/>
          </a:xfrm>
          <a:prstGeom prst="ellipse">
            <a:avLst/>
          </a:prstGeom>
          <a:solidFill>
            <a:srgbClr val="CA275B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ight Bracket 7"/>
          <p:cNvSpPr/>
          <p:nvPr/>
        </p:nvSpPr>
        <p:spPr>
          <a:xfrm flipH="1">
            <a:off x="1700907" y="5805264"/>
            <a:ext cx="510718" cy="864096"/>
          </a:xfrm>
          <a:prstGeom prst="rightBracket">
            <a:avLst>
              <a:gd name="adj" fmla="val 17408"/>
            </a:avLst>
          </a:prstGeom>
          <a:ln w="76200" cmpd="sng">
            <a:solidFill>
              <a:srgbClr val="E9A13E"/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44065" y="1899062"/>
            <a:ext cx="5449245" cy="2381485"/>
            <a:chOff x="544065" y="1899062"/>
            <a:chExt cx="5449245" cy="23814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006" y="1899062"/>
              <a:ext cx="699283" cy="534844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065" y="3745703"/>
              <a:ext cx="699283" cy="534844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4027" y="2990958"/>
              <a:ext cx="699283" cy="534844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251520" y="1747745"/>
            <a:ext cx="8435280" cy="3046988"/>
          </a:xfrm>
          <a:prstGeom prst="rect">
            <a:avLst/>
          </a:prstGeom>
          <a:solidFill>
            <a:srgbClr val="000000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Specifications of a good distributed algorithm</a:t>
            </a:r>
          </a:p>
          <a:p>
            <a:pPr algn="ctr"/>
            <a:endParaRPr lang="en-US" sz="32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marL="457200" indent="-457200">
              <a:buAutoNum type="arabicPeriod"/>
            </a:pPr>
            <a:r>
              <a:rPr lang="en-US" sz="32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Quality of solution 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Small #rounds</a:t>
            </a:r>
            <a:r>
              <a:rPr lang="en-US" sz="32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 </a:t>
            </a:r>
            <a:r>
              <a:rPr lang="en-US" sz="32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( constant, logarithmic )</a:t>
            </a:r>
          </a:p>
          <a:p>
            <a:pPr marL="457200" indent="-457200">
              <a:buAutoNum type="arabicPeriod"/>
            </a:pPr>
            <a:r>
              <a:rPr lang="en-US" sz="3200" b="1" dirty="0" smtClean="0">
                <a:solidFill>
                  <a:srgbClr val="FFB043"/>
                </a:solidFill>
                <a:latin typeface="Gill Sans Light"/>
                <a:cs typeface="Gill Sans Light"/>
              </a:rPr>
              <a:t>Small Communication</a:t>
            </a:r>
            <a:r>
              <a:rPr lang="en-US" sz="32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 </a:t>
            </a:r>
            <a:r>
              <a:rPr lang="en-US" sz="32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( few messages / round )</a:t>
            </a:r>
          </a:p>
          <a:p>
            <a:pPr marL="457200" indent="-457200">
              <a:buAutoNum type="arabicPeriod"/>
            </a:pPr>
            <a:endParaRPr lang="en-US" sz="3200" b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48" y="6021288"/>
            <a:ext cx="1018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repeat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5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 build="allAtOnce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" grpId="0" animBg="1"/>
      <p:bldP spid="75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1421932" y="4261761"/>
            <a:ext cx="1936313" cy="1150219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44000"/>
                </a:schemeClr>
              </a:gs>
              <a:gs pos="35000">
                <a:schemeClr val="accent1">
                  <a:tint val="37000"/>
                  <a:satMod val="300000"/>
                  <a:alpha val="44000"/>
                </a:schemeClr>
              </a:gs>
              <a:gs pos="100000">
                <a:schemeClr val="accent1">
                  <a:tint val="15000"/>
                  <a:satMod val="350000"/>
                  <a:alpha val="44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/>
          <p:cNvSpPr/>
          <p:nvPr/>
        </p:nvSpPr>
        <p:spPr>
          <a:xfrm>
            <a:off x="1406024" y="4783346"/>
            <a:ext cx="586298" cy="58629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Oval 12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Oval 12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Oval 12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Oval 124"/>
          <p:cNvSpPr/>
          <p:nvPr/>
        </p:nvSpPr>
        <p:spPr>
          <a:xfrm>
            <a:off x="1814285" y="310968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Oval 125"/>
          <p:cNvSpPr/>
          <p:nvPr/>
        </p:nvSpPr>
        <p:spPr>
          <a:xfrm>
            <a:off x="3122387" y="269058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Oval 126"/>
          <p:cNvSpPr/>
          <p:nvPr/>
        </p:nvSpPr>
        <p:spPr>
          <a:xfrm>
            <a:off x="2872014" y="36866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39" name="Straight Connector 138"/>
          <p:cNvCxnSpPr>
            <a:stCxn id="124" idx="7"/>
            <a:endCxn id="12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6"/>
            <a:endCxn id="123" idx="2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3" idx="1"/>
            <a:endCxn id="12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7" idx="2"/>
            <a:endCxn id="125" idx="5"/>
          </p:cNvCxnSpPr>
          <p:nvPr/>
        </p:nvCxnSpPr>
        <p:spPr>
          <a:xfrm flipH="1" flipV="1">
            <a:off x="2015602" y="3311004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6" idx="2"/>
            <a:endCxn id="125" idx="7"/>
          </p:cNvCxnSpPr>
          <p:nvPr/>
        </p:nvCxnSpPr>
        <p:spPr>
          <a:xfrm flipH="1">
            <a:off x="2015602" y="2808515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6" idx="4"/>
            <a:endCxn id="127" idx="7"/>
          </p:cNvCxnSpPr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  <a:endCxn id="12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  <a:endCxn id="127" idx="5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eft Arrow 3"/>
          <p:cNvSpPr/>
          <p:nvPr/>
        </p:nvSpPr>
        <p:spPr>
          <a:xfrm rot="2700000">
            <a:off x="1681605" y="520931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/>
                <a:cs typeface="Calibri"/>
              </a:rPr>
              <a:t>active</a:t>
            </a:r>
          </a:p>
        </p:txBody>
      </p:sp>
      <p:sp>
        <p:nvSpPr>
          <p:cNvPr id="42" name="Oval 4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  <a:endCxn id="43" idx="2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7931" y="6350169"/>
            <a:ext cx="3136069" cy="5078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900" b="1" dirty="0" err="1">
                <a:solidFill>
                  <a:srgbClr val="FFFFFF"/>
                </a:solidFill>
              </a:rPr>
              <a:t>Nir</a:t>
            </a:r>
            <a:r>
              <a:rPr lang="en-US" sz="900" b="1" dirty="0">
                <a:solidFill>
                  <a:srgbClr val="FFFFFF"/>
                </a:solidFill>
              </a:rPr>
              <a:t> </a:t>
            </a:r>
            <a:r>
              <a:rPr lang="en-US" sz="900" b="1" dirty="0" err="1">
                <a:solidFill>
                  <a:srgbClr val="FFFFFF"/>
                </a:solidFill>
              </a:rPr>
              <a:t>Ailon</a:t>
            </a:r>
            <a:r>
              <a:rPr lang="en-US" sz="900" b="1" dirty="0">
                <a:solidFill>
                  <a:srgbClr val="FFFFFF"/>
                </a:solidFill>
              </a:rPr>
              <a:t>, Moses </a:t>
            </a:r>
            <a:r>
              <a:rPr lang="en-US" sz="900" b="1" dirty="0" err="1">
                <a:solidFill>
                  <a:srgbClr val="FFFFFF"/>
                </a:solidFill>
              </a:rPr>
              <a:t>Charikar</a:t>
            </a:r>
            <a:r>
              <a:rPr lang="en-US" sz="900" b="1" dirty="0">
                <a:solidFill>
                  <a:srgbClr val="FFFFFF"/>
                </a:solidFill>
              </a:rPr>
              <a:t>, and </a:t>
            </a:r>
            <a:r>
              <a:rPr lang="en-US" sz="900" b="1" dirty="0" err="1">
                <a:solidFill>
                  <a:srgbClr val="FFFFFF"/>
                </a:solidFill>
              </a:rPr>
              <a:t>Alantha</a:t>
            </a:r>
            <a:r>
              <a:rPr lang="en-US" sz="900" b="1" dirty="0">
                <a:solidFill>
                  <a:srgbClr val="FFFFFF"/>
                </a:solidFill>
              </a:rPr>
              <a:t> Newman</a:t>
            </a:r>
            <a:r>
              <a:rPr lang="en-US" sz="900" b="1" dirty="0" smtClean="0">
                <a:solidFill>
                  <a:srgbClr val="FFFFFF"/>
                </a:solidFill>
              </a:rPr>
              <a:t>.</a:t>
            </a:r>
          </a:p>
          <a:p>
            <a:pPr algn="r"/>
            <a:r>
              <a:rPr lang="en-US" sz="900" b="1" dirty="0" smtClean="0">
                <a:solidFill>
                  <a:srgbClr val="FFFFFF"/>
                </a:solidFill>
              </a:rPr>
              <a:t>Aggregating </a:t>
            </a:r>
            <a:r>
              <a:rPr lang="en-US" sz="900" b="1" dirty="0">
                <a:solidFill>
                  <a:srgbClr val="FFFFFF"/>
                </a:solidFill>
              </a:rPr>
              <a:t>inconsistent information: ranking and clustering</a:t>
            </a:r>
            <a:r>
              <a:rPr lang="en-US" sz="900" b="1" dirty="0" smtClean="0">
                <a:solidFill>
                  <a:srgbClr val="FFFFFF"/>
                </a:solidFill>
              </a:rPr>
              <a:t>.</a:t>
            </a:r>
          </a:p>
          <a:p>
            <a:pPr algn="r"/>
            <a:r>
              <a:rPr lang="en-US" sz="900" b="1" i="1" dirty="0" smtClean="0">
                <a:solidFill>
                  <a:srgbClr val="FFFFFF"/>
                </a:solidFill>
              </a:rPr>
              <a:t>Journal </a:t>
            </a:r>
            <a:r>
              <a:rPr lang="en-US" sz="900" b="1" i="1" dirty="0">
                <a:solidFill>
                  <a:srgbClr val="FFFFFF"/>
                </a:solidFill>
              </a:rPr>
              <a:t>of the ACM (JACM)</a:t>
            </a:r>
            <a:r>
              <a:rPr lang="en-US" sz="900" b="1" dirty="0">
                <a:solidFill>
                  <a:srgbClr val="FFFFFF"/>
                </a:solidFill>
              </a:rPr>
              <a:t>, 55(5):23, 2008. </a:t>
            </a:r>
            <a:endParaRPr lang="en-US" sz="900" b="1" dirty="0" smtClean="0">
              <a:solidFill>
                <a:srgbClr val="FFFFFF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87367" y="1360129"/>
            <a:ext cx="7369266" cy="860324"/>
          </a:xfrm>
          <a:prstGeom prst="rightArrow">
            <a:avLst/>
          </a:prstGeom>
          <a:solidFill>
            <a:schemeClr val="bg1">
              <a:alpha val="82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Serially process vertices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A Serial Algorithm: Peeling</a:t>
            </a:r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30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15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  <p:bldP spid="47" grpId="1" animBg="1"/>
      <p:bldP spid="122" grpId="0" animBg="1"/>
      <p:bldP spid="123" grpId="0" animBg="1"/>
      <p:bldP spid="124" grpId="0" animBg="1"/>
      <p:bldP spid="4" grpId="0" animBg="1"/>
      <p:bldP spid="42" grpId="0" animBg="1"/>
      <p:bldP spid="43" grpId="0" animBg="1"/>
      <p:bldP spid="4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1676157" y="2570364"/>
            <a:ext cx="1818197" cy="1466814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41000"/>
                </a:schemeClr>
              </a:gs>
              <a:gs pos="35000">
                <a:schemeClr val="accent2">
                  <a:tint val="37000"/>
                  <a:satMod val="300000"/>
                  <a:alpha val="41000"/>
                </a:schemeClr>
              </a:gs>
              <a:gs pos="100000">
                <a:schemeClr val="accent2">
                  <a:tint val="15000"/>
                  <a:satMod val="350000"/>
                  <a:alpha val="41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Oval 62"/>
          <p:cNvSpPr/>
          <p:nvPr/>
        </p:nvSpPr>
        <p:spPr>
          <a:xfrm>
            <a:off x="1639161" y="2931736"/>
            <a:ext cx="586298" cy="58629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Freeform 40"/>
          <p:cNvSpPr/>
          <p:nvPr/>
        </p:nvSpPr>
        <p:spPr>
          <a:xfrm>
            <a:off x="1421932" y="4261761"/>
            <a:ext cx="1936313" cy="1150219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49000"/>
                </a:schemeClr>
              </a:gs>
              <a:gs pos="35000">
                <a:schemeClr val="accent1">
                  <a:tint val="37000"/>
                  <a:satMod val="300000"/>
                  <a:alpha val="49000"/>
                </a:schemeClr>
              </a:gs>
              <a:gs pos="100000">
                <a:schemeClr val="accent1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Oval 124"/>
          <p:cNvSpPr/>
          <p:nvPr/>
        </p:nvSpPr>
        <p:spPr>
          <a:xfrm>
            <a:off x="1814285" y="310968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Oval 125"/>
          <p:cNvSpPr/>
          <p:nvPr/>
        </p:nvSpPr>
        <p:spPr>
          <a:xfrm>
            <a:off x="3122387" y="2690586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Oval 126"/>
          <p:cNvSpPr/>
          <p:nvPr/>
        </p:nvSpPr>
        <p:spPr>
          <a:xfrm>
            <a:off x="2872014" y="3686629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7" idx="2"/>
            <a:endCxn id="125" idx="5"/>
          </p:cNvCxnSpPr>
          <p:nvPr/>
        </p:nvCxnSpPr>
        <p:spPr>
          <a:xfrm flipH="1" flipV="1">
            <a:off x="2015602" y="3311004"/>
            <a:ext cx="856412" cy="493554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6" idx="2"/>
            <a:endCxn id="125" idx="7"/>
          </p:cNvCxnSpPr>
          <p:nvPr/>
        </p:nvCxnSpPr>
        <p:spPr>
          <a:xfrm flipH="1">
            <a:off x="2015602" y="2808515"/>
            <a:ext cx="1106785" cy="335713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6" idx="4"/>
            <a:endCxn id="127" idx="7"/>
          </p:cNvCxnSpPr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  <a:endCxn id="4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  <a:endCxn id="127" idx="5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 Serial Algorithm: Peeling</a:t>
            </a:r>
            <a:b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30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14285" y="310968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Oval 58"/>
          <p:cNvSpPr/>
          <p:nvPr/>
        </p:nvSpPr>
        <p:spPr>
          <a:xfrm>
            <a:off x="3122387" y="2690586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Oval 59"/>
          <p:cNvSpPr/>
          <p:nvPr/>
        </p:nvSpPr>
        <p:spPr>
          <a:xfrm>
            <a:off x="2872014" y="3686629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1" name="Straight Connector 60"/>
          <p:cNvCxnSpPr>
            <a:stCxn id="60" idx="2"/>
            <a:endCxn id="58" idx="5"/>
          </p:cNvCxnSpPr>
          <p:nvPr/>
        </p:nvCxnSpPr>
        <p:spPr>
          <a:xfrm flipH="1" flipV="1">
            <a:off x="2015602" y="3311004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2"/>
            <a:endCxn id="58" idx="7"/>
          </p:cNvCxnSpPr>
          <p:nvPr/>
        </p:nvCxnSpPr>
        <p:spPr>
          <a:xfrm flipH="1">
            <a:off x="2015602" y="2808515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7930" y="6350169"/>
            <a:ext cx="3136070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900" b="1" dirty="0" err="1">
                <a:solidFill>
                  <a:schemeClr val="bg1"/>
                </a:solidFill>
              </a:rPr>
              <a:t>Nir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dirty="0" err="1">
                <a:solidFill>
                  <a:schemeClr val="bg1"/>
                </a:solidFill>
              </a:rPr>
              <a:t>Ailon</a:t>
            </a:r>
            <a:r>
              <a:rPr lang="en-US" sz="900" b="1" dirty="0">
                <a:solidFill>
                  <a:schemeClr val="bg1"/>
                </a:solidFill>
              </a:rPr>
              <a:t>, Moses </a:t>
            </a:r>
            <a:r>
              <a:rPr lang="en-US" sz="900" b="1" dirty="0" err="1">
                <a:solidFill>
                  <a:schemeClr val="bg1"/>
                </a:solidFill>
              </a:rPr>
              <a:t>Charikar</a:t>
            </a:r>
            <a:r>
              <a:rPr lang="en-US" sz="900" b="1" dirty="0">
                <a:solidFill>
                  <a:schemeClr val="bg1"/>
                </a:solidFill>
              </a:rPr>
              <a:t>, and </a:t>
            </a:r>
            <a:r>
              <a:rPr lang="en-US" sz="900" b="1" dirty="0" err="1">
                <a:solidFill>
                  <a:schemeClr val="bg1"/>
                </a:solidFill>
              </a:rPr>
              <a:t>Alantha</a:t>
            </a:r>
            <a:r>
              <a:rPr lang="en-US" sz="900" b="1" dirty="0">
                <a:solidFill>
                  <a:schemeClr val="bg1"/>
                </a:solidFill>
              </a:rPr>
              <a:t> Newman</a:t>
            </a:r>
            <a:r>
              <a:rPr lang="en-US" sz="900" b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sz="900" b="1" dirty="0" smtClean="0">
                <a:solidFill>
                  <a:schemeClr val="bg1"/>
                </a:solidFill>
              </a:rPr>
              <a:t>Aggregating </a:t>
            </a:r>
            <a:r>
              <a:rPr lang="en-US" sz="900" b="1" dirty="0">
                <a:solidFill>
                  <a:schemeClr val="bg1"/>
                </a:solidFill>
              </a:rPr>
              <a:t>inconsistent information: ranking and clustering</a:t>
            </a:r>
            <a:r>
              <a:rPr lang="en-US" sz="900" b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sz="900" b="1" i="1" dirty="0" smtClean="0">
                <a:solidFill>
                  <a:schemeClr val="bg1"/>
                </a:solidFill>
              </a:rPr>
              <a:t>Journal </a:t>
            </a:r>
            <a:r>
              <a:rPr lang="en-US" sz="900" b="1" i="1" dirty="0">
                <a:solidFill>
                  <a:schemeClr val="bg1"/>
                </a:solidFill>
              </a:rPr>
              <a:t>of the ACM (JACM)</a:t>
            </a:r>
            <a:r>
              <a:rPr lang="en-US" sz="900" b="1" dirty="0">
                <a:solidFill>
                  <a:schemeClr val="bg1"/>
                </a:solidFill>
              </a:rPr>
              <a:t>, 55(5):23, 2008. </a:t>
            </a:r>
            <a:endParaRPr lang="en-US" sz="9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4" name="Left Arrow 3"/>
          <p:cNvSpPr/>
          <p:nvPr/>
        </p:nvSpPr>
        <p:spPr>
          <a:xfrm rot="2700000">
            <a:off x="1681605" y="5209317"/>
            <a:ext cx="896261" cy="611761"/>
          </a:xfrm>
          <a:prstGeom prst="leftArrow">
            <a:avLst/>
          </a:prstGeom>
          <a:solidFill>
            <a:srgbClr val="030028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/>
                <a:cs typeface="Calibri"/>
              </a:rPr>
              <a:t>active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87367" y="1360129"/>
            <a:ext cx="7369266" cy="860324"/>
          </a:xfrm>
          <a:prstGeom prst="rightArrow">
            <a:avLst/>
          </a:prstGeom>
          <a:solidFill>
            <a:srgbClr val="FFFFFF">
              <a:alpha val="87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Serially process vertices</a:t>
            </a:r>
            <a:endParaRPr lang="en-US" sz="2800" b="1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0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1597 -0.2629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3" grpId="1" animBg="1"/>
      <p:bldP spid="63" grpId="2" animBg="1"/>
      <p:bldP spid="125" grpId="0" animBg="1"/>
      <p:bldP spid="126" grpId="0" animBg="1"/>
      <p:bldP spid="127" grpId="0" animBg="1"/>
      <p:bldP spid="58" grpId="0" animBg="1"/>
      <p:bldP spid="59" grpId="0" animBg="1"/>
      <p:bldP spid="60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/>
        </p:nvSpPr>
        <p:spPr>
          <a:xfrm>
            <a:off x="1675597" y="2572657"/>
            <a:ext cx="1818197" cy="1466814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47000"/>
                </a:schemeClr>
              </a:gs>
              <a:gs pos="35000">
                <a:schemeClr val="accent2">
                  <a:tint val="37000"/>
                  <a:satMod val="300000"/>
                  <a:alpha val="47000"/>
                </a:schemeClr>
              </a:gs>
              <a:gs pos="100000">
                <a:schemeClr val="accent2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" name="Oval 49"/>
          <p:cNvSpPr/>
          <p:nvPr/>
        </p:nvSpPr>
        <p:spPr>
          <a:xfrm>
            <a:off x="2871454" y="368892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Freeform 40"/>
          <p:cNvSpPr/>
          <p:nvPr/>
        </p:nvSpPr>
        <p:spPr>
          <a:xfrm>
            <a:off x="1421932" y="4261761"/>
            <a:ext cx="1936313" cy="1150219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47000"/>
                </a:schemeClr>
              </a:gs>
              <a:gs pos="35000">
                <a:schemeClr val="accent1">
                  <a:tint val="37000"/>
                  <a:satMod val="300000"/>
                  <a:alpha val="47000"/>
                </a:schemeClr>
              </a:gs>
              <a:gs pos="100000">
                <a:schemeClr val="accent1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4"/>
            <a:endCxn id="50" idx="7"/>
          </p:cNvCxnSpPr>
          <p:nvPr/>
        </p:nvCxnSpPr>
        <p:spPr>
          <a:xfrm flipH="1">
            <a:off x="3072771" y="2928737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  <a:endCxn id="4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7931" y="6350169"/>
            <a:ext cx="3136069" cy="5078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900" b="1" dirty="0" err="1">
                <a:solidFill>
                  <a:srgbClr val="FFFFFF"/>
                </a:solidFill>
              </a:rPr>
              <a:t>Nir</a:t>
            </a:r>
            <a:r>
              <a:rPr lang="en-US" sz="900" b="1" dirty="0">
                <a:solidFill>
                  <a:srgbClr val="FFFFFF"/>
                </a:solidFill>
              </a:rPr>
              <a:t> </a:t>
            </a:r>
            <a:r>
              <a:rPr lang="en-US" sz="900" b="1" dirty="0" err="1">
                <a:solidFill>
                  <a:srgbClr val="FFFFFF"/>
                </a:solidFill>
              </a:rPr>
              <a:t>Ailon</a:t>
            </a:r>
            <a:r>
              <a:rPr lang="en-US" sz="900" b="1" dirty="0">
                <a:solidFill>
                  <a:srgbClr val="FFFFFF"/>
                </a:solidFill>
              </a:rPr>
              <a:t>, Moses </a:t>
            </a:r>
            <a:r>
              <a:rPr lang="en-US" sz="900" b="1" dirty="0" err="1">
                <a:solidFill>
                  <a:srgbClr val="FFFFFF"/>
                </a:solidFill>
              </a:rPr>
              <a:t>Charikar</a:t>
            </a:r>
            <a:r>
              <a:rPr lang="en-US" sz="900" b="1" dirty="0">
                <a:solidFill>
                  <a:srgbClr val="FFFFFF"/>
                </a:solidFill>
              </a:rPr>
              <a:t>, and </a:t>
            </a:r>
            <a:r>
              <a:rPr lang="en-US" sz="900" b="1" dirty="0" err="1">
                <a:solidFill>
                  <a:srgbClr val="FFFFFF"/>
                </a:solidFill>
              </a:rPr>
              <a:t>Alantha</a:t>
            </a:r>
            <a:r>
              <a:rPr lang="en-US" sz="900" b="1" dirty="0">
                <a:solidFill>
                  <a:srgbClr val="FFFFFF"/>
                </a:solidFill>
              </a:rPr>
              <a:t> Newman</a:t>
            </a:r>
            <a:r>
              <a:rPr lang="en-US" sz="900" b="1" dirty="0" smtClean="0">
                <a:solidFill>
                  <a:srgbClr val="FFFFFF"/>
                </a:solidFill>
              </a:rPr>
              <a:t>.</a:t>
            </a:r>
          </a:p>
          <a:p>
            <a:pPr algn="r"/>
            <a:r>
              <a:rPr lang="en-US" sz="900" b="1" dirty="0" smtClean="0">
                <a:solidFill>
                  <a:srgbClr val="FFFFFF"/>
                </a:solidFill>
              </a:rPr>
              <a:t>Aggregating </a:t>
            </a:r>
            <a:r>
              <a:rPr lang="en-US" sz="900" b="1" dirty="0">
                <a:solidFill>
                  <a:srgbClr val="FFFFFF"/>
                </a:solidFill>
              </a:rPr>
              <a:t>inconsistent information: ranking and clustering</a:t>
            </a:r>
            <a:r>
              <a:rPr lang="en-US" sz="900" b="1" dirty="0" smtClean="0">
                <a:solidFill>
                  <a:srgbClr val="FFFFFF"/>
                </a:solidFill>
              </a:rPr>
              <a:t>.</a:t>
            </a:r>
          </a:p>
          <a:p>
            <a:pPr algn="r"/>
            <a:r>
              <a:rPr lang="en-US" sz="900" b="1" i="1" dirty="0" smtClean="0">
                <a:solidFill>
                  <a:srgbClr val="FFFFFF"/>
                </a:solidFill>
              </a:rPr>
              <a:t>Journal </a:t>
            </a:r>
            <a:r>
              <a:rPr lang="en-US" sz="900" b="1" i="1" dirty="0">
                <a:solidFill>
                  <a:srgbClr val="FFFFFF"/>
                </a:solidFill>
              </a:rPr>
              <a:t>of the ACM (JACM)</a:t>
            </a:r>
            <a:r>
              <a:rPr lang="en-US" sz="900" b="1" dirty="0">
                <a:solidFill>
                  <a:srgbClr val="FFFFFF"/>
                </a:solidFill>
              </a:rPr>
              <a:t>, 55(5):23, 2008. </a:t>
            </a:r>
            <a:endParaRPr lang="en-US" sz="900" b="1" dirty="0" smtClean="0">
              <a:solidFill>
                <a:srgbClr val="FFFFFF"/>
              </a:solidFill>
              <a:effectLst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813725" y="311198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Oval 48"/>
          <p:cNvSpPr/>
          <p:nvPr/>
        </p:nvSpPr>
        <p:spPr>
          <a:xfrm>
            <a:off x="3121827" y="269287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1" name="Straight Connector 50"/>
          <p:cNvCxnSpPr>
            <a:stCxn id="50" idx="2"/>
            <a:endCxn id="48" idx="5"/>
          </p:cNvCxnSpPr>
          <p:nvPr/>
        </p:nvCxnSpPr>
        <p:spPr>
          <a:xfrm flipH="1" flipV="1">
            <a:off x="2015042" y="3313297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8" idx="7"/>
          </p:cNvCxnSpPr>
          <p:nvPr/>
        </p:nvCxnSpPr>
        <p:spPr>
          <a:xfrm flipH="1">
            <a:off x="2015042" y="2810808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Left Arrow 3"/>
          <p:cNvSpPr/>
          <p:nvPr/>
        </p:nvSpPr>
        <p:spPr>
          <a:xfrm rot="2700000">
            <a:off x="1827947" y="3406001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/>
                <a:cs typeface="Calibri"/>
              </a:rPr>
              <a:t>active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887367" y="1360129"/>
            <a:ext cx="7369266" cy="860324"/>
          </a:xfrm>
          <a:prstGeom prst="rightArrow">
            <a:avLst/>
          </a:prstGeom>
          <a:solidFill>
            <a:srgbClr val="FFFFFF">
              <a:alpha val="89000"/>
            </a:srgbClr>
          </a:solidFill>
          <a:ln w="381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Serially process vertices</a:t>
            </a:r>
            <a:endParaRPr lang="en-US" sz="2800" b="1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 Serial Algorithm: Peeling</a:t>
            </a:r>
            <a:b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30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30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24098 0.126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51454" y="4115897"/>
            <a:ext cx="2262594" cy="979926"/>
            <a:chOff x="5802349" y="4270657"/>
            <a:chExt cx="2262594" cy="979926"/>
          </a:xfrm>
        </p:grpSpPr>
        <p:sp>
          <p:nvSpPr>
            <p:cNvPr id="67" name="Freeform 66"/>
            <p:cNvSpPr/>
            <p:nvPr/>
          </p:nvSpPr>
          <p:spPr>
            <a:xfrm>
              <a:off x="5802349" y="4270657"/>
              <a:ext cx="2262594" cy="979926"/>
            </a:xfrm>
            <a:custGeom>
              <a:avLst/>
              <a:gdLst>
                <a:gd name="connsiteX0" fmla="*/ 1062908 w 2262594"/>
                <a:gd name="connsiteY0" fmla="*/ 979888 h 979926"/>
                <a:gd name="connsiteX1" fmla="*/ 28765 w 2262594"/>
                <a:gd name="connsiteY1" fmla="*/ 127174 h 979926"/>
                <a:gd name="connsiteX2" fmla="*/ 2242194 w 2262594"/>
                <a:gd name="connsiteY2" fmla="*/ 90888 h 979926"/>
                <a:gd name="connsiteX3" fmla="*/ 1062908 w 2262594"/>
                <a:gd name="connsiteY3" fmla="*/ 979888 h 97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2594" h="979926">
                  <a:moveTo>
                    <a:pt x="1062908" y="979888"/>
                  </a:moveTo>
                  <a:cubicBezTo>
                    <a:pt x="694003" y="985936"/>
                    <a:pt x="-167783" y="275341"/>
                    <a:pt x="28765" y="127174"/>
                  </a:cubicBezTo>
                  <a:cubicBezTo>
                    <a:pt x="225313" y="-20993"/>
                    <a:pt x="2068325" y="-48207"/>
                    <a:pt x="2242194" y="90888"/>
                  </a:cubicBezTo>
                  <a:cubicBezTo>
                    <a:pt x="2416063" y="229983"/>
                    <a:pt x="1431813" y="973840"/>
                    <a:pt x="1062908" y="9798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50000"/>
                    <a:satMod val="300000"/>
                    <a:alpha val="48000"/>
                  </a:schemeClr>
                </a:gs>
                <a:gs pos="35000">
                  <a:schemeClr val="accent5">
                    <a:tint val="37000"/>
                    <a:satMod val="300000"/>
                    <a:alpha val="48000"/>
                  </a:schemeClr>
                </a:gs>
                <a:gs pos="100000">
                  <a:schemeClr val="accent5">
                    <a:tint val="15000"/>
                    <a:satMod val="350000"/>
                    <a:alpha val="48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Oval 67"/>
            <p:cNvSpPr/>
            <p:nvPr/>
          </p:nvSpPr>
          <p:spPr>
            <a:xfrm>
              <a:off x="6258823" y="4388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9" name="Oval 68"/>
            <p:cNvSpPr/>
            <p:nvPr/>
          </p:nvSpPr>
          <p:spPr>
            <a:xfrm>
              <a:off x="7649034" y="44141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Oval 69"/>
            <p:cNvSpPr/>
            <p:nvPr/>
          </p:nvSpPr>
          <p:spPr>
            <a:xfrm>
              <a:off x="6750962" y="49530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71" name="Straight Connector 70"/>
            <p:cNvCxnSpPr>
              <a:stCxn id="68" idx="6"/>
              <a:endCxn id="69" idx="2"/>
            </p:cNvCxnSpPr>
            <p:nvPr/>
          </p:nvCxnSpPr>
          <p:spPr>
            <a:xfrm>
              <a:off x="6494681" y="45066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5"/>
              <a:endCxn id="70" idx="1"/>
            </p:cNvCxnSpPr>
            <p:nvPr/>
          </p:nvCxnSpPr>
          <p:spPr>
            <a:xfrm>
              <a:off x="6460140" y="45900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22540" y="2450896"/>
            <a:ext cx="2089496" cy="1437050"/>
            <a:chOff x="6571625" y="840087"/>
            <a:chExt cx="2089496" cy="1437050"/>
          </a:xfrm>
        </p:grpSpPr>
        <p:sp>
          <p:nvSpPr>
            <p:cNvPr id="59" name="Freeform 58"/>
            <p:cNvSpPr/>
            <p:nvPr/>
          </p:nvSpPr>
          <p:spPr>
            <a:xfrm>
              <a:off x="6571625" y="840087"/>
              <a:ext cx="2089496" cy="1437050"/>
            </a:xfrm>
            <a:custGeom>
              <a:avLst/>
              <a:gdLst>
                <a:gd name="connsiteX0" fmla="*/ 1360 w 2089496"/>
                <a:gd name="connsiteY0" fmla="*/ 618599 h 1437050"/>
                <a:gd name="connsiteX1" fmla="*/ 1226003 w 2089496"/>
                <a:gd name="connsiteY1" fmla="*/ 1742 h 1437050"/>
                <a:gd name="connsiteX2" fmla="*/ 2087789 w 2089496"/>
                <a:gd name="connsiteY2" fmla="*/ 809099 h 1437050"/>
                <a:gd name="connsiteX3" fmla="*/ 1008289 w 2089496"/>
                <a:gd name="connsiteY3" fmla="*/ 1435027 h 1437050"/>
                <a:gd name="connsiteX4" fmla="*/ 1360 w 2089496"/>
                <a:gd name="connsiteY4" fmla="*/ 618599 h 1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96" h="1437050">
                  <a:moveTo>
                    <a:pt x="1360" y="618599"/>
                  </a:moveTo>
                  <a:cubicBezTo>
                    <a:pt x="37646" y="379718"/>
                    <a:pt x="878265" y="-30008"/>
                    <a:pt x="1226003" y="1742"/>
                  </a:cubicBezTo>
                  <a:cubicBezTo>
                    <a:pt x="1573741" y="33492"/>
                    <a:pt x="2124075" y="570218"/>
                    <a:pt x="2087789" y="809099"/>
                  </a:cubicBezTo>
                  <a:cubicBezTo>
                    <a:pt x="2051503" y="1047980"/>
                    <a:pt x="1353003" y="1469801"/>
                    <a:pt x="1008289" y="1435027"/>
                  </a:cubicBezTo>
                  <a:cubicBezTo>
                    <a:pt x="663575" y="1400253"/>
                    <a:pt x="-34926" y="857480"/>
                    <a:pt x="1360" y="61859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tint val="50000"/>
                    <a:satMod val="300000"/>
                    <a:alpha val="48000"/>
                  </a:schemeClr>
                </a:gs>
                <a:gs pos="35000">
                  <a:schemeClr val="accent4">
                    <a:tint val="37000"/>
                    <a:satMod val="300000"/>
                    <a:alpha val="48000"/>
                  </a:schemeClr>
                </a:gs>
                <a:gs pos="100000">
                  <a:schemeClr val="accent4">
                    <a:tint val="15000"/>
                    <a:satMod val="350000"/>
                    <a:alpha val="48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0" name="Oval 59"/>
            <p:cNvSpPr/>
            <p:nvPr/>
          </p:nvSpPr>
          <p:spPr>
            <a:xfrm>
              <a:off x="6747159" y="13679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1" name="Oval 60"/>
            <p:cNvSpPr/>
            <p:nvPr/>
          </p:nvSpPr>
          <p:spPr>
            <a:xfrm>
              <a:off x="7616202" y="965200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2" name="Oval 61"/>
            <p:cNvSpPr/>
            <p:nvPr/>
          </p:nvSpPr>
          <p:spPr>
            <a:xfrm>
              <a:off x="7498273" y="193221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Oval 62"/>
            <p:cNvSpPr/>
            <p:nvPr/>
          </p:nvSpPr>
          <p:spPr>
            <a:xfrm>
              <a:off x="8312887" y="1509488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4" name="Straight Connector 63"/>
            <p:cNvCxnSpPr>
              <a:stCxn id="60" idx="7"/>
              <a:endCxn id="61" idx="2"/>
            </p:cNvCxnSpPr>
            <p:nvPr/>
          </p:nvCxnSpPr>
          <p:spPr>
            <a:xfrm flipV="1">
              <a:off x="6948476" y="1083129"/>
              <a:ext cx="667726" cy="31938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0" idx="6"/>
              <a:endCxn id="63" idx="2"/>
            </p:cNvCxnSpPr>
            <p:nvPr/>
          </p:nvCxnSpPr>
          <p:spPr>
            <a:xfrm>
              <a:off x="6983017" y="1485901"/>
              <a:ext cx="1329870" cy="14151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5"/>
              <a:endCxn id="62" idx="1"/>
            </p:cNvCxnSpPr>
            <p:nvPr/>
          </p:nvCxnSpPr>
          <p:spPr>
            <a:xfrm>
              <a:off x="6948476" y="1569289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3825277" y="3628878"/>
            <a:ext cx="1535820" cy="1302452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45000"/>
                </a:schemeClr>
              </a:gs>
              <a:gs pos="35000">
                <a:schemeClr val="accent6">
                  <a:tint val="37000"/>
                  <a:satMod val="300000"/>
                  <a:alpha val="45000"/>
                </a:schemeClr>
              </a:gs>
              <a:gs pos="100000">
                <a:schemeClr val="accent6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Oval 53"/>
          <p:cNvSpPr/>
          <p:nvPr/>
        </p:nvSpPr>
        <p:spPr>
          <a:xfrm>
            <a:off x="3977190" y="4024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/>
          <p:cNvSpPr/>
          <p:nvPr/>
        </p:nvSpPr>
        <p:spPr>
          <a:xfrm>
            <a:off x="5054876" y="371651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Oval 55"/>
          <p:cNvSpPr/>
          <p:nvPr/>
        </p:nvSpPr>
        <p:spPr>
          <a:xfrm>
            <a:off x="4728304" y="458918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7" name="Straight Connector 56"/>
          <p:cNvCxnSpPr>
            <a:stCxn id="54" idx="6"/>
            <a:endCxn id="55" idx="2"/>
          </p:cNvCxnSpPr>
          <p:nvPr/>
        </p:nvCxnSpPr>
        <p:spPr>
          <a:xfrm flipV="1">
            <a:off x="4213048" y="3834444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5"/>
            <a:endCxn id="56" idx="1"/>
          </p:cNvCxnSpPr>
          <p:nvPr/>
        </p:nvCxnSpPr>
        <p:spPr>
          <a:xfrm>
            <a:off x="4178507" y="4226262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675597" y="2572657"/>
            <a:ext cx="1818197" cy="1466814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3000"/>
                </a:schemeClr>
              </a:gs>
              <a:gs pos="35000">
                <a:schemeClr val="accent2">
                  <a:tint val="37000"/>
                  <a:satMod val="300000"/>
                  <a:alpha val="53000"/>
                </a:schemeClr>
              </a:gs>
              <a:gs pos="100000">
                <a:schemeClr val="accent2">
                  <a:tint val="15000"/>
                  <a:satMod val="350000"/>
                  <a:alpha val="53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" name="Oval 49"/>
          <p:cNvSpPr/>
          <p:nvPr/>
        </p:nvSpPr>
        <p:spPr>
          <a:xfrm>
            <a:off x="2871454" y="368892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Freeform 40"/>
          <p:cNvSpPr/>
          <p:nvPr/>
        </p:nvSpPr>
        <p:spPr>
          <a:xfrm>
            <a:off x="1421932" y="4261761"/>
            <a:ext cx="1936313" cy="1150219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57000"/>
                </a:schemeClr>
              </a:gs>
              <a:gs pos="35000">
                <a:schemeClr val="accent1">
                  <a:tint val="37000"/>
                  <a:satMod val="300000"/>
                  <a:alpha val="57000"/>
                </a:schemeClr>
              </a:gs>
              <a:gs pos="100000">
                <a:schemeClr val="accent1">
                  <a:tint val="15000"/>
                  <a:satMod val="350000"/>
                  <a:alpha val="57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4"/>
            <a:endCxn id="50" idx="7"/>
          </p:cNvCxnSpPr>
          <p:nvPr/>
        </p:nvCxnSpPr>
        <p:spPr>
          <a:xfrm flipH="1">
            <a:off x="3072771" y="2928737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4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06423" y="4236357"/>
            <a:ext cx="1626069" cy="800102"/>
            <a:chOff x="6106423" y="4236357"/>
            <a:chExt cx="1626069" cy="800102"/>
          </a:xfrm>
        </p:grpSpPr>
        <p:sp>
          <p:nvSpPr>
            <p:cNvPr id="135" name="Oval 134"/>
            <p:cNvSpPr/>
            <p:nvPr/>
          </p:nvSpPr>
          <p:spPr>
            <a:xfrm>
              <a:off x="6106423" y="42363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6" name="Oval 135"/>
            <p:cNvSpPr/>
            <p:nvPr/>
          </p:nvSpPr>
          <p:spPr>
            <a:xfrm>
              <a:off x="7496634" y="4261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98562" y="48006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98" name="Straight Connector 197"/>
            <p:cNvCxnSpPr>
              <a:stCxn id="135" idx="6"/>
              <a:endCxn id="136" idx="2"/>
            </p:cNvCxnSpPr>
            <p:nvPr/>
          </p:nvCxnSpPr>
          <p:spPr>
            <a:xfrm>
              <a:off x="6342281" y="43542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35" idx="5"/>
              <a:endCxn id="137" idx="1"/>
            </p:cNvCxnSpPr>
            <p:nvPr/>
          </p:nvCxnSpPr>
          <p:spPr>
            <a:xfrm>
              <a:off x="6307740" y="44376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7931" y="6350169"/>
            <a:ext cx="3136069" cy="5078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900" b="1" dirty="0" err="1">
                <a:solidFill>
                  <a:schemeClr val="bg1"/>
                </a:solidFill>
              </a:rPr>
              <a:t>Nir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dirty="0" err="1">
                <a:solidFill>
                  <a:schemeClr val="bg1"/>
                </a:solidFill>
              </a:rPr>
              <a:t>Ailon</a:t>
            </a:r>
            <a:r>
              <a:rPr lang="en-US" sz="900" b="1" dirty="0">
                <a:solidFill>
                  <a:schemeClr val="bg1"/>
                </a:solidFill>
              </a:rPr>
              <a:t>, Moses </a:t>
            </a:r>
            <a:r>
              <a:rPr lang="en-US" sz="900" b="1" dirty="0" err="1">
                <a:solidFill>
                  <a:schemeClr val="bg1"/>
                </a:solidFill>
              </a:rPr>
              <a:t>Charikar</a:t>
            </a:r>
            <a:r>
              <a:rPr lang="en-US" sz="900" b="1" dirty="0">
                <a:solidFill>
                  <a:schemeClr val="bg1"/>
                </a:solidFill>
              </a:rPr>
              <a:t>, and </a:t>
            </a:r>
            <a:r>
              <a:rPr lang="en-US" sz="900" b="1" dirty="0" err="1">
                <a:solidFill>
                  <a:schemeClr val="bg1"/>
                </a:solidFill>
              </a:rPr>
              <a:t>Alantha</a:t>
            </a:r>
            <a:r>
              <a:rPr lang="en-US" sz="900" b="1" dirty="0">
                <a:solidFill>
                  <a:schemeClr val="bg1"/>
                </a:solidFill>
              </a:rPr>
              <a:t> Newman</a:t>
            </a:r>
            <a:r>
              <a:rPr lang="en-US" sz="900" b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sz="900" b="1" dirty="0" smtClean="0">
                <a:solidFill>
                  <a:schemeClr val="bg1"/>
                </a:solidFill>
              </a:rPr>
              <a:t>Aggregating </a:t>
            </a:r>
            <a:r>
              <a:rPr lang="en-US" sz="900" b="1" dirty="0">
                <a:solidFill>
                  <a:schemeClr val="bg1"/>
                </a:solidFill>
              </a:rPr>
              <a:t>inconsistent information: ranking and clustering</a:t>
            </a:r>
            <a:r>
              <a:rPr lang="en-US" sz="900" b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sz="900" b="1" i="1" dirty="0" smtClean="0">
                <a:solidFill>
                  <a:schemeClr val="bg1"/>
                </a:solidFill>
              </a:rPr>
              <a:t>Journal </a:t>
            </a:r>
            <a:r>
              <a:rPr lang="en-US" sz="900" b="1" i="1" dirty="0">
                <a:solidFill>
                  <a:schemeClr val="bg1"/>
                </a:solidFill>
              </a:rPr>
              <a:t>of the ACM (JACM)</a:t>
            </a:r>
            <a:r>
              <a:rPr lang="en-US" sz="900" b="1" dirty="0">
                <a:solidFill>
                  <a:schemeClr val="bg1"/>
                </a:solidFill>
              </a:rPr>
              <a:t>, 55(5):23, 2008. </a:t>
            </a:r>
            <a:endParaRPr lang="en-US" sz="9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813725" y="311198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Oval 48"/>
          <p:cNvSpPr/>
          <p:nvPr/>
        </p:nvSpPr>
        <p:spPr>
          <a:xfrm>
            <a:off x="3121827" y="269287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1" name="Straight Connector 50"/>
          <p:cNvCxnSpPr>
            <a:stCxn id="50" idx="2"/>
            <a:endCxn id="48" idx="5"/>
          </p:cNvCxnSpPr>
          <p:nvPr/>
        </p:nvCxnSpPr>
        <p:spPr>
          <a:xfrm flipH="1" flipV="1">
            <a:off x="2015042" y="3313297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8" idx="7"/>
          </p:cNvCxnSpPr>
          <p:nvPr/>
        </p:nvCxnSpPr>
        <p:spPr>
          <a:xfrm flipH="1">
            <a:off x="2015042" y="2810808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>
            <a:off x="887367" y="1360129"/>
            <a:ext cx="7369266" cy="860324"/>
          </a:xfrm>
          <a:prstGeom prst="rightArrow">
            <a:avLst/>
          </a:prstGeom>
          <a:solidFill>
            <a:srgbClr val="FFFFFF">
              <a:alpha val="86000"/>
            </a:srgbClr>
          </a:solidFill>
          <a:ln w="381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Serially process vertices</a:t>
            </a:r>
            <a:endParaRPr lang="en-US" sz="2800" b="1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036" y="5818914"/>
            <a:ext cx="5715928" cy="523220"/>
          </a:xfrm>
          <a:prstGeom prst="rect">
            <a:avLst/>
          </a:prstGeom>
          <a:solidFill>
            <a:srgbClr val="2E99EE">
              <a:alpha val="42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Gill Sans Light"/>
                <a:cs typeface="Gill Sans Light"/>
              </a:rPr>
              <a:t>Approximation 3 OPT (in expectation)</a:t>
            </a:r>
            <a:endParaRPr lang="en-US" sz="2800" b="1" dirty="0">
              <a:latin typeface="Gill Sans Light"/>
              <a:cs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E9A13E"/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In practice:</a:t>
            </a:r>
          </a:p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good performance after local improvement heuristics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[</a:t>
            </a:r>
            <a:r>
              <a:rPr lang="en-US" sz="2000" b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Elshner</a:t>
            </a:r>
            <a:r>
              <a:rPr lang="en-US" sz="2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Shudy</a:t>
            </a:r>
            <a:r>
              <a:rPr lang="en-US" sz="2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’</a:t>
            </a:r>
            <a:r>
              <a:rPr lang="en-US" sz="20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09]</a:t>
            </a:r>
            <a:endParaRPr lang="en-US" sz="20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 Serial Algorithm: Peeling</a:t>
            </a:r>
            <a:b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30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57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51454" y="4115897"/>
            <a:ext cx="2262594" cy="979926"/>
            <a:chOff x="5802349" y="4270657"/>
            <a:chExt cx="2262594" cy="979926"/>
          </a:xfrm>
        </p:grpSpPr>
        <p:sp>
          <p:nvSpPr>
            <p:cNvPr id="67" name="Freeform 66"/>
            <p:cNvSpPr/>
            <p:nvPr/>
          </p:nvSpPr>
          <p:spPr>
            <a:xfrm>
              <a:off x="5802349" y="4270657"/>
              <a:ext cx="2262594" cy="979926"/>
            </a:xfrm>
            <a:custGeom>
              <a:avLst/>
              <a:gdLst>
                <a:gd name="connsiteX0" fmla="*/ 1062908 w 2262594"/>
                <a:gd name="connsiteY0" fmla="*/ 979888 h 979926"/>
                <a:gd name="connsiteX1" fmla="*/ 28765 w 2262594"/>
                <a:gd name="connsiteY1" fmla="*/ 127174 h 979926"/>
                <a:gd name="connsiteX2" fmla="*/ 2242194 w 2262594"/>
                <a:gd name="connsiteY2" fmla="*/ 90888 h 979926"/>
                <a:gd name="connsiteX3" fmla="*/ 1062908 w 2262594"/>
                <a:gd name="connsiteY3" fmla="*/ 979888 h 97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2594" h="979926">
                  <a:moveTo>
                    <a:pt x="1062908" y="979888"/>
                  </a:moveTo>
                  <a:cubicBezTo>
                    <a:pt x="694003" y="985936"/>
                    <a:pt x="-167783" y="275341"/>
                    <a:pt x="28765" y="127174"/>
                  </a:cubicBezTo>
                  <a:cubicBezTo>
                    <a:pt x="225313" y="-20993"/>
                    <a:pt x="2068325" y="-48207"/>
                    <a:pt x="2242194" y="90888"/>
                  </a:cubicBezTo>
                  <a:cubicBezTo>
                    <a:pt x="2416063" y="229983"/>
                    <a:pt x="1431813" y="973840"/>
                    <a:pt x="1062908" y="9798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50000"/>
                    <a:satMod val="300000"/>
                    <a:alpha val="48000"/>
                  </a:schemeClr>
                </a:gs>
                <a:gs pos="35000">
                  <a:schemeClr val="accent5">
                    <a:tint val="37000"/>
                    <a:satMod val="300000"/>
                    <a:alpha val="48000"/>
                  </a:schemeClr>
                </a:gs>
                <a:gs pos="100000">
                  <a:schemeClr val="accent5">
                    <a:tint val="15000"/>
                    <a:satMod val="350000"/>
                    <a:alpha val="48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258823" y="4388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649034" y="44141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750962" y="49530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8" idx="6"/>
              <a:endCxn id="69" idx="2"/>
            </p:cNvCxnSpPr>
            <p:nvPr/>
          </p:nvCxnSpPr>
          <p:spPr>
            <a:xfrm>
              <a:off x="6494681" y="45066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5"/>
              <a:endCxn id="70" idx="1"/>
            </p:cNvCxnSpPr>
            <p:nvPr/>
          </p:nvCxnSpPr>
          <p:spPr>
            <a:xfrm>
              <a:off x="6460140" y="45900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22540" y="2450896"/>
            <a:ext cx="2089496" cy="1437050"/>
            <a:chOff x="6571625" y="840087"/>
            <a:chExt cx="2089496" cy="1437050"/>
          </a:xfrm>
        </p:grpSpPr>
        <p:sp>
          <p:nvSpPr>
            <p:cNvPr id="59" name="Freeform 58"/>
            <p:cNvSpPr/>
            <p:nvPr/>
          </p:nvSpPr>
          <p:spPr>
            <a:xfrm>
              <a:off x="6571625" y="840087"/>
              <a:ext cx="2089496" cy="1437050"/>
            </a:xfrm>
            <a:custGeom>
              <a:avLst/>
              <a:gdLst>
                <a:gd name="connsiteX0" fmla="*/ 1360 w 2089496"/>
                <a:gd name="connsiteY0" fmla="*/ 618599 h 1437050"/>
                <a:gd name="connsiteX1" fmla="*/ 1226003 w 2089496"/>
                <a:gd name="connsiteY1" fmla="*/ 1742 h 1437050"/>
                <a:gd name="connsiteX2" fmla="*/ 2087789 w 2089496"/>
                <a:gd name="connsiteY2" fmla="*/ 809099 h 1437050"/>
                <a:gd name="connsiteX3" fmla="*/ 1008289 w 2089496"/>
                <a:gd name="connsiteY3" fmla="*/ 1435027 h 1437050"/>
                <a:gd name="connsiteX4" fmla="*/ 1360 w 2089496"/>
                <a:gd name="connsiteY4" fmla="*/ 618599 h 1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96" h="1437050">
                  <a:moveTo>
                    <a:pt x="1360" y="618599"/>
                  </a:moveTo>
                  <a:cubicBezTo>
                    <a:pt x="37646" y="379718"/>
                    <a:pt x="878265" y="-30008"/>
                    <a:pt x="1226003" y="1742"/>
                  </a:cubicBezTo>
                  <a:cubicBezTo>
                    <a:pt x="1573741" y="33492"/>
                    <a:pt x="2124075" y="570218"/>
                    <a:pt x="2087789" y="809099"/>
                  </a:cubicBezTo>
                  <a:cubicBezTo>
                    <a:pt x="2051503" y="1047980"/>
                    <a:pt x="1353003" y="1469801"/>
                    <a:pt x="1008289" y="1435027"/>
                  </a:cubicBezTo>
                  <a:cubicBezTo>
                    <a:pt x="663575" y="1400253"/>
                    <a:pt x="-34926" y="857480"/>
                    <a:pt x="1360" y="61859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tint val="50000"/>
                    <a:satMod val="300000"/>
                    <a:alpha val="48000"/>
                  </a:schemeClr>
                </a:gs>
                <a:gs pos="35000">
                  <a:schemeClr val="accent4">
                    <a:tint val="37000"/>
                    <a:satMod val="300000"/>
                    <a:alpha val="48000"/>
                  </a:schemeClr>
                </a:gs>
                <a:gs pos="100000">
                  <a:schemeClr val="accent4">
                    <a:tint val="15000"/>
                    <a:satMod val="350000"/>
                    <a:alpha val="48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747159" y="13679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616202" y="965200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498273" y="193221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312887" y="1509488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7"/>
              <a:endCxn id="61" idx="2"/>
            </p:cNvCxnSpPr>
            <p:nvPr/>
          </p:nvCxnSpPr>
          <p:spPr>
            <a:xfrm flipV="1">
              <a:off x="6948476" y="1083129"/>
              <a:ext cx="667726" cy="31938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0" idx="6"/>
              <a:endCxn id="63" idx="2"/>
            </p:cNvCxnSpPr>
            <p:nvPr/>
          </p:nvCxnSpPr>
          <p:spPr>
            <a:xfrm>
              <a:off x="6983017" y="1485901"/>
              <a:ext cx="1329870" cy="14151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5"/>
              <a:endCxn id="62" idx="1"/>
            </p:cNvCxnSpPr>
            <p:nvPr/>
          </p:nvCxnSpPr>
          <p:spPr>
            <a:xfrm>
              <a:off x="6948476" y="1569289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3825277" y="3628878"/>
            <a:ext cx="1535820" cy="1302452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45000"/>
                </a:schemeClr>
              </a:gs>
              <a:gs pos="35000">
                <a:schemeClr val="accent6">
                  <a:tint val="37000"/>
                  <a:satMod val="300000"/>
                  <a:alpha val="45000"/>
                </a:schemeClr>
              </a:gs>
              <a:gs pos="100000">
                <a:schemeClr val="accent6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977190" y="4024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54876" y="371651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28304" y="458918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4" idx="6"/>
            <a:endCxn id="55" idx="2"/>
          </p:cNvCxnSpPr>
          <p:nvPr/>
        </p:nvCxnSpPr>
        <p:spPr>
          <a:xfrm flipV="1">
            <a:off x="4213048" y="3834444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5"/>
            <a:endCxn id="56" idx="1"/>
          </p:cNvCxnSpPr>
          <p:nvPr/>
        </p:nvCxnSpPr>
        <p:spPr>
          <a:xfrm>
            <a:off x="4178507" y="4226262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675597" y="2572657"/>
            <a:ext cx="1818197" cy="1466814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3000"/>
                </a:schemeClr>
              </a:gs>
              <a:gs pos="35000">
                <a:schemeClr val="accent2">
                  <a:tint val="37000"/>
                  <a:satMod val="300000"/>
                  <a:alpha val="53000"/>
                </a:schemeClr>
              </a:gs>
              <a:gs pos="100000">
                <a:schemeClr val="accent2">
                  <a:tint val="15000"/>
                  <a:satMod val="350000"/>
                  <a:alpha val="53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454" y="368892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421932" y="4261761"/>
            <a:ext cx="1936313" cy="1150219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57000"/>
                </a:schemeClr>
              </a:gs>
              <a:gs pos="35000">
                <a:schemeClr val="accent1">
                  <a:tint val="37000"/>
                  <a:satMod val="300000"/>
                  <a:alpha val="57000"/>
                </a:schemeClr>
              </a:gs>
              <a:gs pos="100000">
                <a:schemeClr val="accent1">
                  <a:tint val="15000"/>
                  <a:satMod val="350000"/>
                  <a:alpha val="57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43" idx="1"/>
            <a:endCxn id="4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4"/>
            <a:endCxn id="50" idx="7"/>
          </p:cNvCxnSpPr>
          <p:nvPr/>
        </p:nvCxnSpPr>
        <p:spPr>
          <a:xfrm flipH="1">
            <a:off x="3072771" y="2928737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4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7"/>
            <a:endCxn id="42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6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06423" y="4236357"/>
            <a:ext cx="1626069" cy="800102"/>
            <a:chOff x="6106423" y="4236357"/>
            <a:chExt cx="1626069" cy="800102"/>
          </a:xfrm>
        </p:grpSpPr>
        <p:sp>
          <p:nvSpPr>
            <p:cNvPr id="135" name="Oval 134"/>
            <p:cNvSpPr/>
            <p:nvPr/>
          </p:nvSpPr>
          <p:spPr>
            <a:xfrm>
              <a:off x="6106423" y="42363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496634" y="4261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98562" y="48006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/>
            <p:cNvCxnSpPr>
              <a:stCxn id="135" idx="6"/>
              <a:endCxn id="136" idx="2"/>
            </p:cNvCxnSpPr>
            <p:nvPr/>
          </p:nvCxnSpPr>
          <p:spPr>
            <a:xfrm>
              <a:off x="6342281" y="43542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35" idx="5"/>
              <a:endCxn id="137" idx="1"/>
            </p:cNvCxnSpPr>
            <p:nvPr/>
          </p:nvCxnSpPr>
          <p:spPr>
            <a:xfrm>
              <a:off x="6307740" y="44376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813725" y="311198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1827" y="269287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2"/>
            <a:endCxn id="48" idx="5"/>
          </p:cNvCxnSpPr>
          <p:nvPr/>
        </p:nvCxnSpPr>
        <p:spPr>
          <a:xfrm flipH="1" flipV="1">
            <a:off x="2015042" y="3313297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48" idx="7"/>
          </p:cNvCxnSpPr>
          <p:nvPr/>
        </p:nvCxnSpPr>
        <p:spPr>
          <a:xfrm flipH="1">
            <a:off x="2015042" y="2810808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>
            <a:off x="887367" y="1360129"/>
            <a:ext cx="7369266" cy="860324"/>
          </a:xfrm>
          <a:prstGeom prst="rightArrow">
            <a:avLst/>
          </a:prstGeom>
          <a:solidFill>
            <a:srgbClr val="FFFFFF">
              <a:alpha val="86000"/>
            </a:srgbClr>
          </a:solidFill>
          <a:ln w="381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Serially process vertices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8593" y="5517232"/>
            <a:ext cx="4595209" cy="1246495"/>
          </a:xfrm>
          <a:prstGeom prst="rect">
            <a:avLst/>
          </a:prstGeom>
          <a:solidFill>
            <a:srgbClr val="000000">
              <a:alpha val="17000"/>
            </a:srgbClr>
          </a:solidFill>
          <a:ln w="38100" cmpd="sng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500" dirty="0" smtClean="0">
                <a:latin typeface="Gill Sans Light"/>
                <a:cs typeface="Gill Sans Light"/>
              </a:rPr>
              <a:t>approx. ratio = 3*OPT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Gill Sans Light"/>
                <a:cs typeface="Gill Sans Light"/>
              </a:rPr>
              <a:t>Messages = minimal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Gill Sans Light"/>
                <a:cs typeface="Gill Sans Light"/>
              </a:rPr>
              <a:t>#rounds = O(#vertices)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2" name="Cross 1"/>
          <p:cNvSpPr/>
          <p:nvPr/>
        </p:nvSpPr>
        <p:spPr>
          <a:xfrm rot="2740714">
            <a:off x="6988204" y="6305191"/>
            <a:ext cx="443902" cy="463909"/>
          </a:xfrm>
          <a:prstGeom prst="plus">
            <a:avLst>
              <a:gd name="adj" fmla="val 42106"/>
            </a:avLst>
          </a:prstGeom>
          <a:solidFill>
            <a:srgbClr val="CA275B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alf Frame 3"/>
          <p:cNvSpPr/>
          <p:nvPr/>
        </p:nvSpPr>
        <p:spPr>
          <a:xfrm rot="13102485">
            <a:off x="7108610" y="5304020"/>
            <a:ext cx="320477" cy="628097"/>
          </a:xfrm>
          <a:prstGeom prst="halfFrame">
            <a:avLst>
              <a:gd name="adj1" fmla="val 20194"/>
              <a:gd name="adj2" fmla="val 25756"/>
            </a:avLst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Half Frame 76"/>
          <p:cNvSpPr/>
          <p:nvPr/>
        </p:nvSpPr>
        <p:spPr>
          <a:xfrm rot="13102485">
            <a:off x="7198500" y="5649700"/>
            <a:ext cx="320477" cy="628097"/>
          </a:xfrm>
          <a:prstGeom prst="halfFrame">
            <a:avLst>
              <a:gd name="adj1" fmla="val 20194"/>
              <a:gd name="adj2" fmla="val 25756"/>
            </a:avLst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Gill Sans Light"/>
                <a:cs typeface="Gill Sans Light"/>
              </a:rPr>
              <a:t>A Serial Algorithm: Peeling</a:t>
            </a:r>
            <a:br>
              <a:rPr lang="en-US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3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6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4688" y="2276872"/>
            <a:ext cx="9144000" cy="1470025"/>
          </a:xfrm>
        </p:spPr>
        <p:txBody>
          <a:bodyPr>
            <a:noAutofit/>
          </a:bodyPr>
          <a:lstStyle/>
          <a:p>
            <a:r>
              <a:rPr lang="en-US" sz="5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Our Approach</a:t>
            </a:r>
            <a:endParaRPr lang="en-US" sz="55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54422">
            <a:off x="1201014" y="364735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4688" y="2276872"/>
            <a:ext cx="9144000" cy="1470025"/>
          </a:xfrm>
        </p:spPr>
        <p:txBody>
          <a:bodyPr>
            <a:noAutofit/>
          </a:bodyPr>
          <a:lstStyle/>
          <a:p>
            <a:r>
              <a:rPr lang="en-US" sz="5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Correlation Clustering</a:t>
            </a:r>
            <a:r>
              <a:rPr lang="en-US" sz="55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55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5500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5500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sz="55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54422">
            <a:off x="1201014" y="364735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74342" y="2568550"/>
            <a:ext cx="1818197" cy="1466814"/>
            <a:chOff x="395271" y="1325764"/>
            <a:chExt cx="1818197" cy="1466814"/>
          </a:xfrm>
        </p:grpSpPr>
        <p:sp>
          <p:nvSpPr>
            <p:cNvPr id="48" name="Freeform 47"/>
            <p:cNvSpPr/>
            <p:nvPr/>
          </p:nvSpPr>
          <p:spPr>
            <a:xfrm>
              <a:off x="395271" y="1325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73000"/>
                  </a:schemeClr>
                </a:gs>
                <a:gs pos="35000">
                  <a:schemeClr val="accent2">
                    <a:tint val="37000"/>
                    <a:satMod val="300000"/>
                    <a:alpha val="73000"/>
                  </a:schemeClr>
                </a:gs>
                <a:gs pos="100000">
                  <a:schemeClr val="accent2">
                    <a:tint val="15000"/>
                    <a:satMod val="350000"/>
                    <a:alpha val="73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399" y="1865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41501" y="1445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91128" y="2442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9" idx="5"/>
            </p:cNvCxnSpPr>
            <p:nvPr/>
          </p:nvCxnSpPr>
          <p:spPr>
            <a:xfrm flipH="1" flipV="1">
              <a:off x="734716" y="2066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49" idx="7"/>
            </p:cNvCxnSpPr>
            <p:nvPr/>
          </p:nvCxnSpPr>
          <p:spPr>
            <a:xfrm flipH="1">
              <a:off x="734716" y="1563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20118" y="4259946"/>
            <a:ext cx="1936313" cy="1150219"/>
            <a:chOff x="1574332" y="4414161"/>
            <a:chExt cx="1936313" cy="1150219"/>
          </a:xfrm>
        </p:grpSpPr>
        <p:sp>
          <p:nvSpPr>
            <p:cNvPr id="41" name="Freeform 40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70000"/>
                  </a:schemeClr>
                </a:gs>
                <a:gs pos="35000">
                  <a:schemeClr val="accent1">
                    <a:tint val="37000"/>
                    <a:satMod val="300000"/>
                    <a:alpha val="70000"/>
                  </a:schemeClr>
                </a:gs>
                <a:gs pos="100000">
                  <a:schemeClr val="accent1">
                    <a:tint val="15000"/>
                    <a:satMod val="350000"/>
                    <a:alpha val="70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6"/>
              <a:endCxn id="43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78427" y="4377872"/>
            <a:ext cx="1607458" cy="930730"/>
            <a:chOff x="1578427" y="4377872"/>
            <a:chExt cx="1607458" cy="930730"/>
          </a:xfrm>
        </p:grpSpPr>
        <p:sp>
          <p:nvSpPr>
            <p:cNvPr id="122" name="Oval 121"/>
            <p:cNvSpPr/>
            <p:nvPr/>
          </p:nvSpPr>
          <p:spPr>
            <a:xfrm>
              <a:off x="2226127" y="43778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2950027" y="50727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578427" y="49602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cxnSp>
          <p:nvCxnSpPr>
            <p:cNvPr id="139" name="Straight Connector 138"/>
            <p:cNvCxnSpPr>
              <a:stCxn id="124" idx="7"/>
              <a:endCxn id="122" idx="3"/>
            </p:cNvCxnSpPr>
            <p:nvPr/>
          </p:nvCxnSpPr>
          <p:spPr>
            <a:xfrm flipV="1">
              <a:off x="1779744" y="45791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23" idx="2"/>
            </p:cNvCxnSpPr>
            <p:nvPr/>
          </p:nvCxnSpPr>
          <p:spPr>
            <a:xfrm>
              <a:off x="1814285" y="50781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>
            <a:stCxn id="123" idx="1"/>
            <a:endCxn id="12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14285" y="2690586"/>
            <a:ext cx="1543960" cy="1231901"/>
            <a:chOff x="1814285" y="2690586"/>
            <a:chExt cx="1543960" cy="1231901"/>
          </a:xfrm>
        </p:grpSpPr>
        <p:sp>
          <p:nvSpPr>
            <p:cNvPr id="125" name="Oval 124"/>
            <p:cNvSpPr/>
            <p:nvPr/>
          </p:nvSpPr>
          <p:spPr>
            <a:xfrm>
              <a:off x="1814285" y="31096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122387" y="26905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872014" y="36866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Gill Sans Light"/>
                <a:cs typeface="Gill Sans Light"/>
              </a:endParaRPr>
            </a:p>
          </p:txBody>
        </p:sp>
        <p:cxnSp>
          <p:nvCxnSpPr>
            <p:cNvPr id="146" name="Straight Connector 145"/>
            <p:cNvCxnSpPr>
              <a:stCxn id="127" idx="2"/>
              <a:endCxn id="125" idx="5"/>
            </p:cNvCxnSpPr>
            <p:nvPr/>
          </p:nvCxnSpPr>
          <p:spPr>
            <a:xfrm flipH="1" flipV="1">
              <a:off x="2015602" y="33110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26" idx="2"/>
              <a:endCxn id="125" idx="7"/>
            </p:cNvCxnSpPr>
            <p:nvPr/>
          </p:nvCxnSpPr>
          <p:spPr>
            <a:xfrm flipH="1">
              <a:off x="2015602" y="28085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/>
          <p:cNvCxnSpPr>
            <a:stCxn id="126" idx="4"/>
            <a:endCxn id="127" idx="7"/>
          </p:cNvCxnSpPr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  <a:endCxn id="12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  <a:endCxn id="127" idx="5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Careful Sampling:</a:t>
            </a:r>
            <a:r>
              <a:rPr lang="el-GR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l-GR" b="1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32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Activate             vertices / round</a:t>
            </a:r>
            <a:br>
              <a:rPr lang="en-US" sz="3200" b="1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similar to [</a:t>
            </a:r>
            <a:r>
              <a:rPr lang="en-US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Blelloch</a:t>
            </a: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et al.12], [</a:t>
            </a:r>
            <a:r>
              <a:rPr lang="en-US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Chierichetti</a:t>
            </a: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et al KDD’14</a:t>
            </a:r>
            <a:r>
              <a:rPr lang="en-US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]</a:t>
            </a:r>
            <a:endParaRPr lang="en-US" sz="40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39" name="Left Arrow 38"/>
          <p:cNvSpPr/>
          <p:nvPr/>
        </p:nvSpPr>
        <p:spPr>
          <a:xfrm rot="2700000">
            <a:off x="1681605" y="515851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ill Sans Light"/>
                <a:cs typeface="Gill Sans Light"/>
              </a:rPr>
              <a:t>active</a:t>
            </a:r>
          </a:p>
        </p:txBody>
      </p:sp>
      <p:sp>
        <p:nvSpPr>
          <p:cNvPr id="40" name="Left Arrow 39"/>
          <p:cNvSpPr/>
          <p:nvPr/>
        </p:nvSpPr>
        <p:spPr>
          <a:xfrm rot="15428593">
            <a:off x="1309312" y="2257122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ill Sans Light"/>
                <a:cs typeface="Gill Sans Light"/>
              </a:rPr>
              <a:t>a</a:t>
            </a:r>
            <a:r>
              <a:rPr lang="en-US" sz="1600" b="1" dirty="0" smtClean="0">
                <a:latin typeface="Gill Sans Light"/>
                <a:cs typeface="Gill Sans Light"/>
              </a:rPr>
              <a:t>ctive 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74" y="1556792"/>
            <a:ext cx="1020126" cy="83576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81" y="5628718"/>
            <a:ext cx="2489711" cy="3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3977150" y="402379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54836" y="371536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28264" y="458804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213008" y="3833295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5"/>
            <a:endCxn id="62" idx="1"/>
          </p:cNvCxnSpPr>
          <p:nvPr/>
        </p:nvCxnSpPr>
        <p:spPr>
          <a:xfrm>
            <a:off x="4178467" y="4225113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74342" y="2568550"/>
            <a:ext cx="1818197" cy="1466814"/>
            <a:chOff x="395271" y="1325764"/>
            <a:chExt cx="1818197" cy="1466814"/>
          </a:xfrm>
        </p:grpSpPr>
        <p:sp>
          <p:nvSpPr>
            <p:cNvPr id="48" name="Freeform 47"/>
            <p:cNvSpPr/>
            <p:nvPr/>
          </p:nvSpPr>
          <p:spPr>
            <a:xfrm>
              <a:off x="395271" y="1325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59000"/>
                  </a:schemeClr>
                </a:gs>
                <a:gs pos="35000">
                  <a:schemeClr val="accent2">
                    <a:tint val="37000"/>
                    <a:satMod val="300000"/>
                    <a:alpha val="59000"/>
                  </a:schemeClr>
                </a:gs>
                <a:gs pos="100000">
                  <a:schemeClr val="accent2">
                    <a:tint val="15000"/>
                    <a:satMod val="350000"/>
                    <a:alpha val="59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399" y="1865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41501" y="1445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91128" y="2442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9" idx="5"/>
            </p:cNvCxnSpPr>
            <p:nvPr/>
          </p:nvCxnSpPr>
          <p:spPr>
            <a:xfrm flipH="1" flipV="1">
              <a:off x="734716" y="2066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49" idx="7"/>
            </p:cNvCxnSpPr>
            <p:nvPr/>
          </p:nvCxnSpPr>
          <p:spPr>
            <a:xfrm flipH="1">
              <a:off x="734716" y="1563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20118" y="4259946"/>
            <a:ext cx="1936313" cy="1150219"/>
            <a:chOff x="1574332" y="4414161"/>
            <a:chExt cx="1936313" cy="1150219"/>
          </a:xfrm>
        </p:grpSpPr>
        <p:sp>
          <p:nvSpPr>
            <p:cNvPr id="41" name="Freeform 40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72000"/>
                  </a:schemeClr>
                </a:gs>
                <a:gs pos="35000">
                  <a:schemeClr val="accent1">
                    <a:tint val="37000"/>
                    <a:satMod val="300000"/>
                    <a:alpha val="72000"/>
                  </a:schemeClr>
                </a:gs>
                <a:gs pos="100000">
                  <a:schemeClr val="accent1">
                    <a:tint val="15000"/>
                    <a:satMod val="350000"/>
                    <a:alpha val="72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6"/>
              <a:endCxn id="43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2700000">
            <a:off x="1689628" y="515746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</a:p>
        </p:txBody>
      </p:sp>
      <p:sp>
        <p:nvSpPr>
          <p:cNvPr id="40" name="Left Arrow 39"/>
          <p:cNvSpPr/>
          <p:nvPr/>
        </p:nvSpPr>
        <p:spPr>
          <a:xfrm rot="15022785">
            <a:off x="1237001" y="2382274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62110" y="271360"/>
            <a:ext cx="8229600" cy="11430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Light"/>
                <a:ea typeface="+mj-ea"/>
                <a:cs typeface="Gill Sans Light"/>
              </a:defRPr>
            </a:lvl1pPr>
          </a:lstStyle>
          <a:p>
            <a:r>
              <a:rPr lang="en-US" sz="3200" dirty="0" smtClean="0"/>
              <a:t>Concurrency Control Correlation Clustering (C4)</a:t>
            </a:r>
            <a:endParaRPr lang="en-US" sz="3200" dirty="0"/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What if </a:t>
            </a:r>
            <a:r>
              <a:rPr lang="en-US" dirty="0">
                <a:solidFill>
                  <a:srgbClr val="FFFFFF"/>
                </a:solidFill>
                <a:latin typeface="Gill Sans Light"/>
                <a:cs typeface="Gill Sans Light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ctive vertices are friends?</a:t>
            </a:r>
            <a:endParaRPr lang="en-US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20119" y="1257331"/>
            <a:ext cx="6312374" cy="954107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prstClr val="white"/>
                </a:solidFill>
                <a:latin typeface="Gill Sans Light"/>
                <a:cs typeface="Gill Sans Light"/>
              </a:rPr>
              <a:t>Concurrency rule:</a:t>
            </a:r>
          </a:p>
          <a:p>
            <a:pPr algn="ctr"/>
            <a:r>
              <a:rPr lang="en-US" sz="2800" u="sng" dirty="0" smtClean="0">
                <a:solidFill>
                  <a:prstClr val="white"/>
                </a:solidFill>
                <a:latin typeface="Gill Sans Light"/>
                <a:cs typeface="Gill Sans Light"/>
              </a:rPr>
              <a:t>No</a:t>
            </a:r>
            <a:r>
              <a:rPr lang="en-US" sz="2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 clusters between active friends</a:t>
            </a:r>
            <a:endParaRPr lang="en-US" sz="2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5576" y="3140968"/>
            <a:ext cx="3668216" cy="3185488"/>
          </a:xfrm>
          <a:prstGeom prst="rect">
            <a:avLst/>
          </a:prstGeom>
          <a:solidFill>
            <a:srgbClr val="000000">
              <a:alpha val="96000"/>
            </a:srgbClr>
          </a:solidFill>
          <a:ln w="38100" cmpd="sng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Follow rules:</a:t>
            </a:r>
          </a:p>
          <a:p>
            <a:pPr algn="ctr"/>
            <a:endParaRPr lang="en-US" sz="28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a </a:t>
            </a:r>
            <a:r>
              <a:rPr lang="en-US" sz="2800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provably correct</a:t>
            </a:r>
            <a:r>
              <a:rPr lang="en-US" sz="2800" dirty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algorithm (3*OPT)</a:t>
            </a:r>
          </a:p>
          <a:p>
            <a:pPr algn="ctr"/>
            <a:endParaRPr lang="en-US" sz="23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endParaRPr lang="en-US" sz="23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3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(using Concurrency Control </a:t>
            </a:r>
            <a:r>
              <a:rPr lang="en-US" sz="23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Xinghao</a:t>
            </a:r>
            <a:r>
              <a:rPr lang="en-US" sz="23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Pan et al.)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87741" y="3140968"/>
            <a:ext cx="3772691" cy="3231654"/>
          </a:xfrm>
          <a:prstGeom prst="rect">
            <a:avLst/>
          </a:prstGeom>
          <a:solidFill>
            <a:schemeClr val="bg1">
              <a:alpha val="96000"/>
            </a:schemeClr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Break rules:</a:t>
            </a:r>
          </a:p>
          <a:p>
            <a:pPr algn="ctr"/>
            <a:endParaRPr lang="en-US" sz="28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a </a:t>
            </a:r>
            <a:r>
              <a:rPr lang="en-US" sz="2800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provably fast</a:t>
            </a: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 algorithm</a:t>
            </a:r>
          </a:p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Nearly 3*OPT</a:t>
            </a:r>
          </a:p>
          <a:p>
            <a:pPr algn="ctr"/>
            <a:endParaRPr lang="en-US" sz="23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endParaRPr lang="en-US" sz="23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300" dirty="0" smtClean="0">
                <a:solidFill>
                  <a:schemeClr val="tx1"/>
                </a:solidFill>
                <a:latin typeface="Gill Sans Light"/>
                <a:cs typeface="Gill Sans Light"/>
              </a:rPr>
              <a:t>(using </a:t>
            </a:r>
            <a:r>
              <a:rPr lang="en-US" sz="23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Hogwild</a:t>
            </a:r>
            <a:r>
              <a:rPr lang="en-US" sz="2300" dirty="0" smtClean="0">
                <a:solidFill>
                  <a:schemeClr val="tx1"/>
                </a:solidFill>
                <a:latin typeface="Gill Sans Light"/>
                <a:cs typeface="Gill Sans Light"/>
              </a:rPr>
              <a:t>! ideas </a:t>
            </a:r>
            <a:r>
              <a:rPr lang="en-US" sz="2300" dirty="0">
                <a:solidFill>
                  <a:schemeClr val="tx1"/>
                </a:solidFill>
                <a:latin typeface="Gill Sans Light"/>
                <a:cs typeface="Gill Sans Light"/>
              </a:rPr>
              <a:t>[</a:t>
            </a:r>
            <a:r>
              <a:rPr lang="en-US" sz="23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Niu</a:t>
            </a:r>
            <a:r>
              <a:rPr lang="en-US" sz="2300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Recht</a:t>
            </a:r>
            <a:r>
              <a:rPr lang="en-US" sz="2300" dirty="0" smtClean="0">
                <a:solidFill>
                  <a:schemeClr val="tx1"/>
                </a:solidFill>
                <a:latin typeface="Gill Sans Light"/>
                <a:cs typeface="Gill Sans Light"/>
              </a:rPr>
              <a:t>, Re, Wright])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768" y="2564904"/>
            <a:ext cx="7632848" cy="523220"/>
          </a:xfrm>
          <a:prstGeom prst="rect">
            <a:avLst/>
          </a:prstGeom>
          <a:solidFill>
            <a:schemeClr val="tx1">
              <a:lumMod val="75000"/>
              <a:lumOff val="25000"/>
              <a:alpha val="96000"/>
            </a:scheme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Two Novel Algorithms:</a:t>
            </a:r>
          </a:p>
        </p:txBody>
      </p:sp>
    </p:spTree>
    <p:extLst>
      <p:ext uri="{BB962C8B-B14F-4D97-AF65-F5344CB8AC3E}">
        <p14:creationId xmlns:p14="http://schemas.microsoft.com/office/powerpoint/2010/main" val="14305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33559 -0.05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2205 0.1280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66" grpId="0" animBg="1"/>
      <p:bldP spid="68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74342" y="2568550"/>
            <a:ext cx="1818197" cy="1466814"/>
            <a:chOff x="395271" y="1325764"/>
            <a:chExt cx="1818197" cy="1466814"/>
          </a:xfrm>
        </p:grpSpPr>
        <p:sp>
          <p:nvSpPr>
            <p:cNvPr id="48" name="Freeform 47"/>
            <p:cNvSpPr/>
            <p:nvPr/>
          </p:nvSpPr>
          <p:spPr>
            <a:xfrm>
              <a:off x="395271" y="1325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73000"/>
                  </a:schemeClr>
                </a:gs>
                <a:gs pos="35000">
                  <a:schemeClr val="accent2">
                    <a:tint val="37000"/>
                    <a:satMod val="300000"/>
                    <a:alpha val="73000"/>
                  </a:schemeClr>
                </a:gs>
                <a:gs pos="100000">
                  <a:schemeClr val="accent2">
                    <a:tint val="15000"/>
                    <a:satMod val="350000"/>
                    <a:alpha val="73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399" y="1865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41501" y="1445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91128" y="2442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9" idx="5"/>
            </p:cNvCxnSpPr>
            <p:nvPr/>
          </p:nvCxnSpPr>
          <p:spPr>
            <a:xfrm flipH="1" flipV="1">
              <a:off x="734716" y="2066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49" idx="7"/>
            </p:cNvCxnSpPr>
            <p:nvPr/>
          </p:nvCxnSpPr>
          <p:spPr>
            <a:xfrm flipH="1">
              <a:off x="734716" y="1563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20118" y="4259946"/>
            <a:ext cx="1936313" cy="1150219"/>
            <a:chOff x="1574332" y="4414161"/>
            <a:chExt cx="1936313" cy="1150219"/>
          </a:xfrm>
        </p:grpSpPr>
        <p:sp>
          <p:nvSpPr>
            <p:cNvPr id="41" name="Freeform 40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70000"/>
                  </a:schemeClr>
                </a:gs>
                <a:gs pos="35000">
                  <a:schemeClr val="accent1">
                    <a:tint val="37000"/>
                    <a:satMod val="300000"/>
                    <a:alpha val="70000"/>
                  </a:schemeClr>
                </a:gs>
                <a:gs pos="100000">
                  <a:schemeClr val="accent1">
                    <a:tint val="15000"/>
                    <a:satMod val="350000"/>
                    <a:alpha val="70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6"/>
              <a:endCxn id="43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78427" y="4377872"/>
            <a:ext cx="1607458" cy="930730"/>
            <a:chOff x="1578427" y="4377872"/>
            <a:chExt cx="1607458" cy="930730"/>
          </a:xfrm>
        </p:grpSpPr>
        <p:sp>
          <p:nvSpPr>
            <p:cNvPr id="122" name="Oval 121"/>
            <p:cNvSpPr/>
            <p:nvPr/>
          </p:nvSpPr>
          <p:spPr>
            <a:xfrm>
              <a:off x="2226127" y="43778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2950027" y="50727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578427" y="49602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39" name="Straight Connector 138"/>
            <p:cNvCxnSpPr>
              <a:stCxn id="124" idx="7"/>
              <a:endCxn id="122" idx="3"/>
            </p:cNvCxnSpPr>
            <p:nvPr/>
          </p:nvCxnSpPr>
          <p:spPr>
            <a:xfrm flipV="1">
              <a:off x="1779744" y="45791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23" idx="2"/>
            </p:cNvCxnSpPr>
            <p:nvPr/>
          </p:nvCxnSpPr>
          <p:spPr>
            <a:xfrm>
              <a:off x="1814285" y="50781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>
            <a:stCxn id="123" idx="1"/>
            <a:endCxn id="122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14285" y="2690586"/>
            <a:ext cx="1543960" cy="1231901"/>
            <a:chOff x="1814285" y="2690586"/>
            <a:chExt cx="1543960" cy="1231901"/>
          </a:xfrm>
        </p:grpSpPr>
        <p:sp>
          <p:nvSpPr>
            <p:cNvPr id="125" name="Oval 124"/>
            <p:cNvSpPr/>
            <p:nvPr/>
          </p:nvSpPr>
          <p:spPr>
            <a:xfrm>
              <a:off x="1814285" y="31096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122387" y="26905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872014" y="36866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46" name="Straight Connector 145"/>
            <p:cNvCxnSpPr>
              <a:stCxn id="127" idx="2"/>
              <a:endCxn id="125" idx="5"/>
            </p:cNvCxnSpPr>
            <p:nvPr/>
          </p:nvCxnSpPr>
          <p:spPr>
            <a:xfrm flipH="1" flipV="1">
              <a:off x="2015602" y="33110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26" idx="2"/>
              <a:endCxn id="125" idx="7"/>
            </p:cNvCxnSpPr>
            <p:nvPr/>
          </p:nvCxnSpPr>
          <p:spPr>
            <a:xfrm flipH="1">
              <a:off x="2015602" y="28085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/>
          <p:cNvCxnSpPr>
            <a:stCxn id="126" idx="4"/>
            <a:endCxn id="127" idx="7"/>
          </p:cNvCxnSpPr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  <a:endCxn id="123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  <a:endCxn id="127" idx="5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2700000">
            <a:off x="1681605" y="515851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</a:p>
        </p:txBody>
      </p:sp>
      <p:sp>
        <p:nvSpPr>
          <p:cNvPr id="40" name="Left Arrow 39"/>
          <p:cNvSpPr/>
          <p:nvPr/>
        </p:nvSpPr>
        <p:spPr>
          <a:xfrm rot="15074886">
            <a:off x="1313900" y="2384420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/>
                <a:cs typeface="Gill Sans Light"/>
              </a:rPr>
              <a:t>a</a:t>
            </a:r>
            <a:r>
              <a:rPr lang="en-US" sz="1600" dirty="0" smtClean="0">
                <a:latin typeface="Gill Sans Light"/>
                <a:cs typeface="Gill Sans Light"/>
              </a:rPr>
              <a:t>ctive 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457200" y="-27384"/>
            <a:ext cx="8435280" cy="114300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ClusterWild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!:</a:t>
            </a:r>
            <a:b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35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A Coordination-free Approach</a:t>
            </a:r>
            <a:endParaRPr lang="en-US" sz="35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34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 rot="20977664">
            <a:off x="4173096" y="4351917"/>
            <a:ext cx="1184954" cy="726557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72000"/>
                </a:schemeClr>
              </a:gs>
              <a:gs pos="35000">
                <a:schemeClr val="accent6">
                  <a:tint val="37000"/>
                  <a:satMod val="300000"/>
                  <a:alpha val="72000"/>
                </a:schemeClr>
              </a:gs>
              <a:gs pos="100000">
                <a:schemeClr val="accent6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43209" y="4406684"/>
            <a:ext cx="586298" cy="58629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734013" y="459928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9" name="Freeform 58"/>
          <p:cNvSpPr/>
          <p:nvPr/>
        </p:nvSpPr>
        <p:spPr>
          <a:xfrm rot="20508996">
            <a:off x="3891207" y="3627729"/>
            <a:ext cx="1610859" cy="726557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72000"/>
                </a:schemeClr>
              </a:gs>
              <a:gs pos="35000">
                <a:schemeClr val="accent6">
                  <a:tint val="37000"/>
                  <a:satMod val="300000"/>
                  <a:alpha val="72000"/>
                </a:schemeClr>
              </a:gs>
              <a:gs pos="100000">
                <a:schemeClr val="accent6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04511" y="3850671"/>
            <a:ext cx="586298" cy="58629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977150" y="402379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54836" y="371536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28264" y="4588040"/>
            <a:ext cx="235858" cy="235858"/>
          </a:xfrm>
          <a:prstGeom prst="ellipse">
            <a:avLst/>
          </a:prstGeom>
          <a:ln w="38100" cmpd="sng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213008" y="3833295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5"/>
            <a:endCxn id="62" idx="1"/>
          </p:cNvCxnSpPr>
          <p:nvPr/>
        </p:nvCxnSpPr>
        <p:spPr>
          <a:xfrm>
            <a:off x="4178467" y="4225113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74342" y="2568550"/>
            <a:ext cx="1818197" cy="1466814"/>
            <a:chOff x="395271" y="1325764"/>
            <a:chExt cx="1818197" cy="1466814"/>
          </a:xfrm>
        </p:grpSpPr>
        <p:sp>
          <p:nvSpPr>
            <p:cNvPr id="48" name="Freeform 47"/>
            <p:cNvSpPr/>
            <p:nvPr/>
          </p:nvSpPr>
          <p:spPr>
            <a:xfrm>
              <a:off x="395271" y="1325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59000"/>
                  </a:schemeClr>
                </a:gs>
                <a:gs pos="35000">
                  <a:schemeClr val="accent2">
                    <a:tint val="37000"/>
                    <a:satMod val="300000"/>
                    <a:alpha val="59000"/>
                  </a:schemeClr>
                </a:gs>
                <a:gs pos="100000">
                  <a:schemeClr val="accent2">
                    <a:tint val="15000"/>
                    <a:satMod val="350000"/>
                    <a:alpha val="59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399" y="1865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41501" y="1445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91128" y="2442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9" idx="5"/>
            </p:cNvCxnSpPr>
            <p:nvPr/>
          </p:nvCxnSpPr>
          <p:spPr>
            <a:xfrm flipH="1" flipV="1">
              <a:off x="734716" y="2066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49" idx="7"/>
            </p:cNvCxnSpPr>
            <p:nvPr/>
          </p:nvCxnSpPr>
          <p:spPr>
            <a:xfrm flipH="1">
              <a:off x="734716" y="1563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20118" y="4259946"/>
            <a:ext cx="1936313" cy="1150219"/>
            <a:chOff x="1574332" y="4414161"/>
            <a:chExt cx="1936313" cy="1150219"/>
          </a:xfrm>
        </p:grpSpPr>
        <p:sp>
          <p:nvSpPr>
            <p:cNvPr id="41" name="Freeform 40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72000"/>
                  </a:schemeClr>
                </a:gs>
                <a:gs pos="35000">
                  <a:schemeClr val="accent1">
                    <a:tint val="37000"/>
                    <a:satMod val="300000"/>
                    <a:alpha val="72000"/>
                  </a:schemeClr>
                </a:gs>
                <a:gs pos="100000">
                  <a:schemeClr val="accent1">
                    <a:tint val="15000"/>
                    <a:satMod val="350000"/>
                    <a:alpha val="72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6"/>
              <a:endCxn id="43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28030" y="4581128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8" idx="5"/>
            <a:endCxn id="130" idx="1"/>
          </p:cNvCxnSpPr>
          <p:nvPr/>
        </p:nvCxnSpPr>
        <p:spPr>
          <a:xfrm>
            <a:off x="4178233" y="4227220"/>
            <a:ext cx="584338" cy="388449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2700000">
            <a:off x="1689628" y="515746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</a:p>
        </p:txBody>
      </p:sp>
      <p:sp>
        <p:nvSpPr>
          <p:cNvPr id="40" name="Left Arrow 39"/>
          <p:cNvSpPr/>
          <p:nvPr/>
        </p:nvSpPr>
        <p:spPr>
          <a:xfrm rot="15858499">
            <a:off x="1418295" y="2287705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7151" y="1556792"/>
            <a:ext cx="3261033" cy="830997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Cannot introduce</a:t>
            </a:r>
          </a:p>
          <a:p>
            <a:pPr algn="ctr"/>
            <a:r>
              <a:rPr lang="en-US" sz="2400" i="1" dirty="0" smtClean="0">
                <a:solidFill>
                  <a:prstClr val="white"/>
                </a:solidFill>
                <a:latin typeface="Gill Sans Light"/>
                <a:cs typeface="Gill Sans Light"/>
              </a:rPr>
              <a:t>adjacent</a:t>
            </a:r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 cluster centers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67151" y="1573922"/>
            <a:ext cx="3261033" cy="630942"/>
          </a:xfrm>
          <a:prstGeom prst="rect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prstClr val="white"/>
                </a:solidFill>
                <a:latin typeface="Gill Sans Light"/>
                <a:cs typeface="Gill Sans Light"/>
              </a:rPr>
              <a:t>Go </a:t>
            </a:r>
            <a:r>
              <a:rPr lang="en-US" sz="3500" dirty="0" err="1" smtClean="0">
                <a:solidFill>
                  <a:prstClr val="white"/>
                </a:solidFill>
                <a:latin typeface="Gill Sans Light"/>
                <a:cs typeface="Gill Sans Light"/>
              </a:rPr>
              <a:t>Hogwild</a:t>
            </a:r>
            <a:r>
              <a:rPr lang="en-US" sz="3500" dirty="0" smtClean="0">
                <a:solidFill>
                  <a:prstClr val="white"/>
                </a:solidFill>
                <a:latin typeface="Gill Sans Light"/>
                <a:cs typeface="Gill Sans Light"/>
              </a:rPr>
              <a:t>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0558" y="5877272"/>
            <a:ext cx="5870524" cy="861774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Not free:</a:t>
            </a:r>
          </a:p>
          <a:p>
            <a:pPr algn="ctr"/>
            <a:r>
              <a:rPr lang="en-US" sz="25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We lose accuracy (Q: how much?)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57200" y="-27384"/>
            <a:ext cx="8435280" cy="11430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ClusterWild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!</a:t>
            </a:r>
            <a:b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35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A Coordination-free Approach</a:t>
            </a:r>
            <a:endParaRPr lang="en-US" sz="35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610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33559 -0.05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2205 0.1280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6" grpId="0" animBg="1"/>
      <p:bldP spid="56" grpId="1" animBg="1"/>
      <p:bldP spid="69" grpId="0" animBg="1"/>
      <p:bldP spid="59" grpId="0" animBg="1"/>
      <p:bldP spid="58" grpId="0" animBg="1"/>
      <p:bldP spid="58" grpId="1" animBg="1"/>
      <p:bldP spid="60" grpId="0" animBg="1"/>
      <p:bldP spid="61" grpId="0" animBg="1"/>
      <p:bldP spid="62" grpId="0" animBg="1"/>
      <p:bldP spid="128" grpId="0" animBg="1"/>
      <p:bldP spid="129" grpId="0" animBg="1"/>
      <p:bldP spid="130" grpId="0" animBg="1"/>
      <p:bldP spid="39" grpId="0" animBg="1"/>
      <p:bldP spid="40" grpId="0" animBg="1"/>
      <p:bldP spid="66" grpId="0" animBg="1"/>
      <p:bldP spid="66" grpId="1" animBg="1"/>
      <p:bldP spid="67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 rot="20977664">
            <a:off x="4173096" y="4351917"/>
            <a:ext cx="1184954" cy="726557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72000"/>
                </a:schemeClr>
              </a:gs>
              <a:gs pos="35000">
                <a:schemeClr val="accent6">
                  <a:tint val="37000"/>
                  <a:satMod val="300000"/>
                  <a:alpha val="72000"/>
                </a:schemeClr>
              </a:gs>
              <a:gs pos="100000">
                <a:schemeClr val="accent6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43209" y="4406684"/>
            <a:ext cx="586298" cy="58629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734013" y="459928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9" name="Freeform 58"/>
          <p:cNvSpPr/>
          <p:nvPr/>
        </p:nvSpPr>
        <p:spPr>
          <a:xfrm rot="20508996">
            <a:off x="3891207" y="3627729"/>
            <a:ext cx="1610859" cy="726557"/>
          </a:xfrm>
          <a:custGeom>
            <a:avLst/>
            <a:gdLst>
              <a:gd name="connsiteX0" fmla="*/ 3140 w 1535820"/>
              <a:gd name="connsiteY0" fmla="*/ 506735 h 1302452"/>
              <a:gd name="connsiteX1" fmla="*/ 1481783 w 1535820"/>
              <a:gd name="connsiteY1" fmla="*/ 25950 h 1302452"/>
              <a:gd name="connsiteX2" fmla="*/ 1100783 w 1535820"/>
              <a:gd name="connsiteY2" fmla="*/ 1295950 h 1302452"/>
              <a:gd name="connsiteX3" fmla="*/ 3140 w 1535820"/>
              <a:gd name="connsiteY3" fmla="*/ 506735 h 13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820" h="1302452">
                <a:moveTo>
                  <a:pt x="3140" y="506735"/>
                </a:moveTo>
                <a:cubicBezTo>
                  <a:pt x="66640" y="295068"/>
                  <a:pt x="1298843" y="-105586"/>
                  <a:pt x="1481783" y="25950"/>
                </a:cubicBezTo>
                <a:cubicBezTo>
                  <a:pt x="1664723" y="157486"/>
                  <a:pt x="1344200" y="1217331"/>
                  <a:pt x="1100783" y="1295950"/>
                </a:cubicBezTo>
                <a:cubicBezTo>
                  <a:pt x="857366" y="1374569"/>
                  <a:pt x="-60360" y="718402"/>
                  <a:pt x="3140" y="506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tint val="50000"/>
                  <a:satMod val="300000"/>
                  <a:alpha val="72000"/>
                </a:schemeClr>
              </a:gs>
              <a:gs pos="35000">
                <a:schemeClr val="accent6">
                  <a:tint val="37000"/>
                  <a:satMod val="300000"/>
                  <a:alpha val="72000"/>
                </a:schemeClr>
              </a:gs>
              <a:gs pos="100000">
                <a:schemeClr val="accent6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04511" y="3850671"/>
            <a:ext cx="586298" cy="58629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977150" y="402379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54836" y="371536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28264" y="4588040"/>
            <a:ext cx="235858" cy="235858"/>
          </a:xfrm>
          <a:prstGeom prst="ellipse">
            <a:avLst/>
          </a:prstGeom>
          <a:ln w="38100" cmpd="sng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63" name="Straight Connector 62"/>
          <p:cNvCxnSpPr>
            <a:stCxn id="60" idx="6"/>
            <a:endCxn id="61" idx="2"/>
          </p:cNvCxnSpPr>
          <p:nvPr/>
        </p:nvCxnSpPr>
        <p:spPr>
          <a:xfrm flipV="1">
            <a:off x="4213008" y="3833295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5"/>
            <a:endCxn id="62" idx="1"/>
          </p:cNvCxnSpPr>
          <p:nvPr/>
        </p:nvCxnSpPr>
        <p:spPr>
          <a:xfrm>
            <a:off x="4178467" y="4225113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74342" y="2568550"/>
            <a:ext cx="1818197" cy="1466814"/>
            <a:chOff x="395271" y="1325764"/>
            <a:chExt cx="1818197" cy="1466814"/>
          </a:xfrm>
        </p:grpSpPr>
        <p:sp>
          <p:nvSpPr>
            <p:cNvPr id="48" name="Freeform 47"/>
            <p:cNvSpPr/>
            <p:nvPr/>
          </p:nvSpPr>
          <p:spPr>
            <a:xfrm>
              <a:off x="395271" y="1325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59000"/>
                  </a:schemeClr>
                </a:gs>
                <a:gs pos="35000">
                  <a:schemeClr val="accent2">
                    <a:tint val="37000"/>
                    <a:satMod val="300000"/>
                    <a:alpha val="59000"/>
                  </a:schemeClr>
                </a:gs>
                <a:gs pos="100000">
                  <a:schemeClr val="accent2">
                    <a:tint val="15000"/>
                    <a:satMod val="350000"/>
                    <a:alpha val="59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3399" y="1865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41501" y="1445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91128" y="2442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9" idx="5"/>
            </p:cNvCxnSpPr>
            <p:nvPr/>
          </p:nvCxnSpPr>
          <p:spPr>
            <a:xfrm flipH="1" flipV="1">
              <a:off x="734716" y="2066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49" idx="7"/>
            </p:cNvCxnSpPr>
            <p:nvPr/>
          </p:nvCxnSpPr>
          <p:spPr>
            <a:xfrm flipH="1">
              <a:off x="734716" y="1563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20118" y="4259946"/>
            <a:ext cx="1936313" cy="1150219"/>
            <a:chOff x="1574332" y="4414161"/>
            <a:chExt cx="1936313" cy="1150219"/>
          </a:xfrm>
        </p:grpSpPr>
        <p:sp>
          <p:nvSpPr>
            <p:cNvPr id="41" name="Freeform 40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72000"/>
                  </a:schemeClr>
                </a:gs>
                <a:gs pos="35000">
                  <a:schemeClr val="accent1">
                    <a:tint val="37000"/>
                    <a:satMod val="300000"/>
                    <a:alpha val="72000"/>
                  </a:schemeClr>
                </a:gs>
                <a:gs pos="100000">
                  <a:schemeClr val="accent1">
                    <a:tint val="15000"/>
                    <a:satMod val="350000"/>
                    <a:alpha val="72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6"/>
              <a:endCxn id="43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28030" y="4581128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8" idx="3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8" idx="2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8" idx="6"/>
            <a:endCxn id="129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2700000">
            <a:off x="1689628" y="5157467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</a:p>
        </p:txBody>
      </p:sp>
      <p:sp>
        <p:nvSpPr>
          <p:cNvPr id="40" name="Left Arrow 39"/>
          <p:cNvSpPr/>
          <p:nvPr/>
        </p:nvSpPr>
        <p:spPr>
          <a:xfrm rot="16593346">
            <a:off x="1592210" y="2285586"/>
            <a:ext cx="896261" cy="611761"/>
          </a:xfrm>
          <a:prstGeom prst="leftArrow">
            <a:avLst/>
          </a:prstGeom>
          <a:solidFill>
            <a:srgbClr val="030028"/>
          </a:solidFill>
          <a:ln w="38100" cmpd="sng"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active</a:t>
            </a:r>
            <a:endParaRPr lang="en-US" sz="1600" dirty="0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106423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7"/>
            <a:endCxn id="133" idx="3"/>
          </p:cNvCxnSpPr>
          <p:nvPr/>
        </p:nvCxnSpPr>
        <p:spPr>
          <a:xfrm flipV="1">
            <a:off x="6307740" y="3740990"/>
            <a:ext cx="376160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36" idx="2"/>
          </p:cNvCxnSpPr>
          <p:nvPr/>
        </p:nvCxnSpPr>
        <p:spPr>
          <a:xfrm>
            <a:off x="6342281" y="4354286"/>
            <a:ext cx="1154353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5" idx="5"/>
            <a:endCxn id="137" idx="1"/>
          </p:cNvCxnSpPr>
          <p:nvPr/>
        </p:nvCxnSpPr>
        <p:spPr>
          <a:xfrm>
            <a:off x="6307740" y="4437674"/>
            <a:ext cx="325363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3" idx="5"/>
            <a:endCxn id="136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7151" y="1556792"/>
            <a:ext cx="3261033" cy="830997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Cannot introduce</a:t>
            </a:r>
          </a:p>
          <a:p>
            <a:pPr algn="ctr"/>
            <a:r>
              <a:rPr lang="en-US" sz="2400" i="1" dirty="0" smtClean="0">
                <a:solidFill>
                  <a:prstClr val="white"/>
                </a:solidFill>
                <a:latin typeface="Gill Sans Light"/>
                <a:cs typeface="Gill Sans Light"/>
              </a:rPr>
              <a:t>adjacent</a:t>
            </a:r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 cluster centers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0558" y="5877272"/>
            <a:ext cx="5870524" cy="861774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Aha! It’s like that edge was </a:t>
            </a:r>
            <a:r>
              <a:rPr lang="en-US" sz="25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never</a:t>
            </a:r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 there!!</a:t>
            </a:r>
          </a:p>
          <a:p>
            <a:pPr algn="ctr"/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It’s like Serial </a:t>
            </a:r>
            <a:r>
              <a:rPr lang="en-US" sz="25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algo</a:t>
            </a:r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. on a “</a:t>
            </a:r>
            <a:r>
              <a:rPr lang="en-US" sz="2500" b="1" u="sng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noisy</a:t>
            </a:r>
            <a:r>
              <a:rPr lang="en-US" sz="2500" b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”</a:t>
            </a:r>
            <a:r>
              <a:rPr lang="en-US" sz="25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graph</a:t>
            </a:r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!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57200" y="-27384"/>
            <a:ext cx="8435280" cy="11430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How to analyze </a:t>
            </a:r>
            <a:r>
              <a:rPr lang="en-US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ClusterWild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!?</a:t>
            </a:r>
            <a:endParaRPr lang="en-US" sz="35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561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33559 -0.05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2205 0.1280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6" grpId="0" animBg="1"/>
      <p:bldP spid="56" grpId="1" animBg="1"/>
      <p:bldP spid="69" grpId="0" animBg="1"/>
      <p:bldP spid="59" grpId="0" animBg="1"/>
      <p:bldP spid="58" grpId="0" animBg="1"/>
      <p:bldP spid="58" grpId="1" animBg="1"/>
      <p:bldP spid="60" grpId="0" animBg="1"/>
      <p:bldP spid="61" grpId="0" animBg="1"/>
      <p:bldP spid="62" grpId="0" animBg="1"/>
      <p:bldP spid="128" grpId="0" animBg="1"/>
      <p:bldP spid="129" grpId="0" animBg="1"/>
      <p:bldP spid="130" grpId="0" animBg="1"/>
      <p:bldP spid="39" grpId="0" animBg="1"/>
      <p:bldP spid="40" grpId="0" animBg="1"/>
      <p:bldP spid="66" grpId="0" animBg="1"/>
      <p:bldP spid="66" grpId="1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 rot="21169411">
            <a:off x="681447" y="3667013"/>
            <a:ext cx="1818197" cy="2385680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627784" y="4354875"/>
            <a:ext cx="922349" cy="847414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  <a:alpha val="72000"/>
                </a:schemeClr>
              </a:gs>
              <a:gs pos="100000">
                <a:schemeClr val="accent1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rot="21169411">
            <a:off x="5614548" y="3523134"/>
            <a:ext cx="2981825" cy="3043903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775321" y="4514609"/>
            <a:ext cx="586298" cy="586298"/>
          </a:xfrm>
          <a:prstGeom prst="ellipse">
            <a:avLst/>
          </a:prstGeom>
          <a:solidFill>
            <a:srgbClr val="2E99EE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41339" y="4416649"/>
            <a:ext cx="586298" cy="586298"/>
          </a:xfrm>
          <a:prstGeom prst="ellipse">
            <a:avLst/>
          </a:prstGeom>
          <a:solidFill>
            <a:srgbClr val="2E99EE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6285" y="462728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917348" y="373433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917348" y="569920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929571" y="46898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1217602" y="3852265"/>
            <a:ext cx="699746" cy="80956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1252143" y="4745215"/>
            <a:ext cx="1677428" cy="62543"/>
          </a:xfrm>
          <a:prstGeom prst="line">
            <a:avLst/>
          </a:prstGeom>
          <a:ln w="76200" cmpd="sng">
            <a:solidFill>
              <a:schemeClr val="bg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1217602" y="4828603"/>
            <a:ext cx="734287" cy="90514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2035277" y="3970194"/>
            <a:ext cx="0" cy="17290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2118665" y="3935653"/>
            <a:ext cx="845447" cy="78871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2153206" y="4891146"/>
            <a:ext cx="810906" cy="92599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457200" y="-27384"/>
            <a:ext cx="8435280" cy="1143000"/>
          </a:xfrm>
          <a:prstGeom prst="rect">
            <a:avLst/>
          </a:prstGeom>
          <a:ln w="38100" cmpd="sng">
            <a:noFill/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How much is noise hurting me?</a:t>
            </a:r>
            <a:endParaRPr lang="en-US" sz="35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836712"/>
            <a:ext cx="9144000" cy="954107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Idea: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Cost(Break Rules) = Cost(Follow Rules)+#extra unhappy pairs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928" y="4627286"/>
            <a:ext cx="10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versus</a:t>
            </a:r>
            <a:endParaRPr lang="en-US" sz="28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97073" y="4667010"/>
            <a:ext cx="586298" cy="586298"/>
          </a:xfrm>
          <a:prstGeom prst="ellipse">
            <a:avLst/>
          </a:prstGeom>
          <a:solidFill>
            <a:srgbClr val="2E99EE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863091" y="4569050"/>
            <a:ext cx="586298" cy="586298"/>
          </a:xfrm>
          <a:prstGeom prst="ellipse">
            <a:avLst/>
          </a:prstGeom>
          <a:solidFill>
            <a:srgbClr val="2E99EE"/>
          </a:solidFill>
          <a:ln w="381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038037" y="477968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939100" y="388673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39100" y="5851608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7951323" y="484223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95" name="Straight Connector 94"/>
          <p:cNvCxnSpPr>
            <a:stCxn id="91" idx="7"/>
            <a:endCxn id="92" idx="2"/>
          </p:cNvCxnSpPr>
          <p:nvPr/>
        </p:nvCxnSpPr>
        <p:spPr>
          <a:xfrm flipV="1">
            <a:off x="6239354" y="4004666"/>
            <a:ext cx="699746" cy="80956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5"/>
            <a:endCxn id="93" idx="1"/>
          </p:cNvCxnSpPr>
          <p:nvPr/>
        </p:nvCxnSpPr>
        <p:spPr>
          <a:xfrm>
            <a:off x="6239354" y="4981004"/>
            <a:ext cx="734287" cy="90514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0"/>
            <a:endCxn id="92" idx="4"/>
          </p:cNvCxnSpPr>
          <p:nvPr/>
        </p:nvCxnSpPr>
        <p:spPr>
          <a:xfrm flipV="1">
            <a:off x="7057029" y="4122595"/>
            <a:ext cx="0" cy="17290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2" idx="5"/>
            <a:endCxn id="94" idx="1"/>
          </p:cNvCxnSpPr>
          <p:nvPr/>
        </p:nvCxnSpPr>
        <p:spPr>
          <a:xfrm>
            <a:off x="7140417" y="4088054"/>
            <a:ext cx="845447" cy="78871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6"/>
            <a:endCxn id="94" idx="3"/>
          </p:cNvCxnSpPr>
          <p:nvPr/>
        </p:nvCxnSpPr>
        <p:spPr>
          <a:xfrm flipV="1">
            <a:off x="7174958" y="5043547"/>
            <a:ext cx="810906" cy="92599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4760" y="2492896"/>
            <a:ext cx="3261033" cy="461665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Break Rules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8167" y="2492896"/>
            <a:ext cx="3754313" cy="461665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Follow Rules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03" name="Straight Connector 102"/>
          <p:cNvCxnSpPr>
            <a:stCxn id="91" idx="6"/>
            <a:endCxn id="94" idx="2"/>
          </p:cNvCxnSpPr>
          <p:nvPr/>
        </p:nvCxnSpPr>
        <p:spPr>
          <a:xfrm>
            <a:off x="6273895" y="4897616"/>
            <a:ext cx="1677428" cy="6254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8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1" grpId="0" animBg="1"/>
      <p:bldP spid="89" grpId="0" animBg="1"/>
      <p:bldP spid="56" grpId="0" animBg="1"/>
      <p:bldP spid="58" grpId="0" animBg="1"/>
      <p:bldP spid="70" grpId="0" animBg="1"/>
      <p:bldP spid="87" grpId="0" animBg="1"/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 rot="21169411">
            <a:off x="681447" y="3667013"/>
            <a:ext cx="1818197" cy="2385680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627784" y="4354875"/>
            <a:ext cx="922349" cy="847414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  <a:alpha val="72000"/>
                </a:schemeClr>
              </a:gs>
              <a:gs pos="100000">
                <a:schemeClr val="accent1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rot="21169411">
            <a:off x="5614548" y="3523134"/>
            <a:ext cx="2981825" cy="3043903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6285" y="462728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917348" y="373433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917348" y="569920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929571" y="46898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1217602" y="3852265"/>
            <a:ext cx="699746" cy="80956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1252143" y="4745215"/>
            <a:ext cx="1677428" cy="62543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1217602" y="4828603"/>
            <a:ext cx="734287" cy="90514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2035277" y="3970194"/>
            <a:ext cx="0" cy="17290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2118665" y="3935653"/>
            <a:ext cx="845447" cy="78871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2153206" y="4891146"/>
            <a:ext cx="810906" cy="92599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457200" y="-27384"/>
            <a:ext cx="8435280" cy="1143000"/>
          </a:xfrm>
          <a:prstGeom prst="rect">
            <a:avLst/>
          </a:prstGeom>
          <a:ln w="38100" cmpd="sng">
            <a:noFill/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How much is noise hurting me?</a:t>
            </a:r>
            <a:endParaRPr lang="en-US" sz="35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836712"/>
            <a:ext cx="9144000" cy="1384995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Idea: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Gill Sans Light"/>
                <a:cs typeface="Gill Sans Light"/>
              </a:rPr>
              <a:t>Cost(Break Rules) = Cost(Follow Rules)+#extra unhappy pairs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Extra unhappy pairs = 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Edges cut across clusters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3928" y="4627286"/>
            <a:ext cx="10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versus</a:t>
            </a:r>
            <a:endParaRPr lang="en-US" sz="28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038037" y="477968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939100" y="388673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39100" y="5851608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7951323" y="484223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95" name="Straight Connector 94"/>
          <p:cNvCxnSpPr>
            <a:stCxn id="91" idx="7"/>
            <a:endCxn id="92" idx="2"/>
          </p:cNvCxnSpPr>
          <p:nvPr/>
        </p:nvCxnSpPr>
        <p:spPr>
          <a:xfrm flipV="1">
            <a:off x="6239354" y="4004666"/>
            <a:ext cx="699746" cy="80956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5"/>
            <a:endCxn id="93" idx="1"/>
          </p:cNvCxnSpPr>
          <p:nvPr/>
        </p:nvCxnSpPr>
        <p:spPr>
          <a:xfrm>
            <a:off x="6239354" y="4981004"/>
            <a:ext cx="734287" cy="90514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0"/>
            <a:endCxn id="92" idx="4"/>
          </p:cNvCxnSpPr>
          <p:nvPr/>
        </p:nvCxnSpPr>
        <p:spPr>
          <a:xfrm flipV="1">
            <a:off x="7057029" y="4122595"/>
            <a:ext cx="0" cy="17290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2" idx="5"/>
            <a:endCxn id="94" idx="1"/>
          </p:cNvCxnSpPr>
          <p:nvPr/>
        </p:nvCxnSpPr>
        <p:spPr>
          <a:xfrm>
            <a:off x="7140417" y="4088054"/>
            <a:ext cx="845447" cy="788717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6"/>
            <a:endCxn id="94" idx="3"/>
          </p:cNvCxnSpPr>
          <p:nvPr/>
        </p:nvCxnSpPr>
        <p:spPr>
          <a:xfrm flipV="1">
            <a:off x="7174958" y="5043547"/>
            <a:ext cx="810906" cy="92599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4760" y="2492896"/>
            <a:ext cx="3261033" cy="461665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Break Rules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38167" y="2492896"/>
            <a:ext cx="3754313" cy="461665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Follow Rules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03" name="Straight Connector 102"/>
          <p:cNvCxnSpPr>
            <a:stCxn id="91" idx="6"/>
            <a:endCxn id="94" idx="2"/>
          </p:cNvCxnSpPr>
          <p:nvPr/>
        </p:nvCxnSpPr>
        <p:spPr>
          <a:xfrm>
            <a:off x="6273895" y="4897616"/>
            <a:ext cx="1677428" cy="6254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3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 rot="21169411">
            <a:off x="3561767" y="3383174"/>
            <a:ext cx="1818197" cy="2385680"/>
          </a:xfrm>
          <a:custGeom>
            <a:avLst/>
            <a:gdLst>
              <a:gd name="connsiteX0" fmla="*/ 2057 w 1818197"/>
              <a:gd name="connsiteY0" fmla="*/ 622779 h 1466814"/>
              <a:gd name="connsiteX1" fmla="*/ 1734700 w 1818197"/>
              <a:gd name="connsiteY1" fmla="*/ 24065 h 1466814"/>
              <a:gd name="connsiteX2" fmla="*/ 1389986 w 1818197"/>
              <a:gd name="connsiteY2" fmla="*/ 1457350 h 1466814"/>
              <a:gd name="connsiteX3" fmla="*/ 2057 w 1818197"/>
              <a:gd name="connsiteY3" fmla="*/ 622779 h 146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197" h="1466814">
                <a:moveTo>
                  <a:pt x="2057" y="622779"/>
                </a:moveTo>
                <a:cubicBezTo>
                  <a:pt x="59509" y="383898"/>
                  <a:pt x="1503378" y="-115030"/>
                  <a:pt x="1734700" y="24065"/>
                </a:cubicBezTo>
                <a:cubicBezTo>
                  <a:pt x="1966022" y="163160"/>
                  <a:pt x="1672712" y="1359076"/>
                  <a:pt x="1389986" y="1457350"/>
                </a:cubicBezTo>
                <a:cubicBezTo>
                  <a:pt x="1107260" y="1555624"/>
                  <a:pt x="-55395" y="861660"/>
                  <a:pt x="2057" y="622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436096" y="4093754"/>
            <a:ext cx="922349" cy="847414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  <a:alpha val="72000"/>
                </a:schemeClr>
              </a:gs>
              <a:gs pos="100000">
                <a:schemeClr val="accent1">
                  <a:tint val="15000"/>
                  <a:satMod val="350000"/>
                  <a:alpha val="72000"/>
                </a:schemeClr>
              </a:gs>
            </a:gsLst>
            <a:lin ang="16200000" scaled="1"/>
            <a:tileRect/>
          </a:gra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834471" y="44196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735534" y="352669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735534" y="5491568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747757" y="4482190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71" name="Straight Connector 170"/>
          <p:cNvCxnSpPr>
            <a:stCxn id="131" idx="7"/>
            <a:endCxn id="132" idx="2"/>
          </p:cNvCxnSpPr>
          <p:nvPr/>
        </p:nvCxnSpPr>
        <p:spPr>
          <a:xfrm flipV="1">
            <a:off x="4035788" y="3644626"/>
            <a:ext cx="699746" cy="809562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34" idx="2"/>
          </p:cNvCxnSpPr>
          <p:nvPr/>
        </p:nvCxnSpPr>
        <p:spPr>
          <a:xfrm>
            <a:off x="4070329" y="4537576"/>
            <a:ext cx="1677428" cy="62543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1" idx="5"/>
            <a:endCxn id="133" idx="1"/>
          </p:cNvCxnSpPr>
          <p:nvPr/>
        </p:nvCxnSpPr>
        <p:spPr>
          <a:xfrm>
            <a:off x="4035788" y="4620964"/>
            <a:ext cx="734287" cy="905145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0"/>
            <a:endCxn id="132" idx="4"/>
          </p:cNvCxnSpPr>
          <p:nvPr/>
        </p:nvCxnSpPr>
        <p:spPr>
          <a:xfrm flipV="1">
            <a:off x="4853463" y="3762555"/>
            <a:ext cx="0" cy="1729013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2" idx="5"/>
            <a:endCxn id="134" idx="1"/>
          </p:cNvCxnSpPr>
          <p:nvPr/>
        </p:nvCxnSpPr>
        <p:spPr>
          <a:xfrm>
            <a:off x="4936851" y="3728014"/>
            <a:ext cx="845447" cy="78871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3" idx="6"/>
            <a:endCxn id="134" idx="3"/>
          </p:cNvCxnSpPr>
          <p:nvPr/>
        </p:nvCxnSpPr>
        <p:spPr>
          <a:xfrm flipV="1">
            <a:off x="4971392" y="4683507"/>
            <a:ext cx="810906" cy="92599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457200" y="-162272"/>
            <a:ext cx="8435280" cy="1143000"/>
          </a:xfrm>
          <a:prstGeom prst="rect">
            <a:avLst/>
          </a:prstGeom>
          <a:ln w="38100" cmpd="sng">
            <a:noFill/>
          </a:ln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How many unhappy pairs?</a:t>
            </a:r>
            <a:endParaRPr lang="en-US" sz="35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536" y="2276872"/>
            <a:ext cx="8496944" cy="954107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Charge</a:t>
            </a: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 unhappy pairs to </a:t>
            </a:r>
            <a:r>
              <a:rPr lang="en-US" sz="28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Bad Triangles</a:t>
            </a: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 (+ignored edges)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#</a:t>
            </a:r>
            <a:r>
              <a:rPr lang="en-US" sz="28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Bad Triangles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due to edge removals?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4139952" y="3717934"/>
            <a:ext cx="1584176" cy="770744"/>
          </a:xfrm>
          <a:prstGeom prst="triangle">
            <a:avLst>
              <a:gd name="adj" fmla="val 3797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995725">
            <a:off x="4119306" y="4690367"/>
            <a:ext cx="1584176" cy="770744"/>
          </a:xfrm>
          <a:prstGeom prst="triangle">
            <a:avLst>
              <a:gd name="adj" fmla="val 5080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5859269"/>
            <a:ext cx="9144000" cy="954107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Lemma: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#</a:t>
            </a:r>
            <a:r>
              <a:rPr lang="en-US" sz="28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Bad Triangles 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&lt; (#Edges ignored) * (max degree)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9852" y="817548"/>
            <a:ext cx="5625573" cy="1446373"/>
            <a:chOff x="1549852" y="817548"/>
            <a:chExt cx="5625573" cy="1446373"/>
          </a:xfrm>
        </p:grpSpPr>
        <p:grpSp>
          <p:nvGrpSpPr>
            <p:cNvPr id="4" name="Group 3"/>
            <p:cNvGrpSpPr/>
            <p:nvPr/>
          </p:nvGrpSpPr>
          <p:grpSpPr>
            <a:xfrm>
              <a:off x="2195736" y="1124744"/>
              <a:ext cx="2149144" cy="1139177"/>
              <a:chOff x="3358960" y="941505"/>
              <a:chExt cx="2149144" cy="113917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358960" y="1834455"/>
                <a:ext cx="235858" cy="235858"/>
              </a:xfrm>
              <a:prstGeom prst="ellipse">
                <a:avLst/>
              </a:prstGeom>
              <a:ln w="38100" cmpd="sng">
                <a:solidFill>
                  <a:srgbClr val="FF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0023" y="941505"/>
                <a:ext cx="235858" cy="235858"/>
              </a:xfrm>
              <a:prstGeom prst="ellipse">
                <a:avLst/>
              </a:prstGeom>
              <a:ln w="38100" cmpd="sng">
                <a:solidFill>
                  <a:srgbClr val="FF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72246" y="1844824"/>
                <a:ext cx="235858" cy="235858"/>
              </a:xfrm>
              <a:prstGeom prst="ellipse">
                <a:avLst/>
              </a:prstGeom>
              <a:ln w="38100" cmpd="sng">
                <a:solidFill>
                  <a:srgbClr val="FF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9" name="Straight Connector 28"/>
              <p:cNvCxnSpPr>
                <a:stCxn id="26" idx="7"/>
                <a:endCxn id="27" idx="3"/>
              </p:cNvCxnSpPr>
              <p:nvPr/>
            </p:nvCxnSpPr>
            <p:spPr>
              <a:xfrm flipV="1">
                <a:off x="3560277" y="1142822"/>
                <a:ext cx="734287" cy="72617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6"/>
                <a:endCxn id="28" idx="2"/>
              </p:cNvCxnSpPr>
              <p:nvPr/>
            </p:nvCxnSpPr>
            <p:spPr>
              <a:xfrm>
                <a:off x="3594818" y="1952384"/>
                <a:ext cx="1677428" cy="10369"/>
              </a:xfrm>
              <a:prstGeom prst="line">
                <a:avLst/>
              </a:prstGeom>
              <a:ln w="76200" cmpd="sng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  <a:endCxn id="28" idx="1"/>
              </p:cNvCxnSpPr>
              <p:nvPr/>
            </p:nvCxnSpPr>
            <p:spPr>
              <a:xfrm>
                <a:off x="4461340" y="1142822"/>
                <a:ext cx="845447" cy="736543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1549852" y="817548"/>
              <a:ext cx="789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Def</a:t>
              </a:r>
              <a:r>
                <a:rPr lang="en-US" sz="2800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:</a:t>
              </a:r>
              <a:endParaRPr lang="en-US" sz="2800" b="1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90212" y="1177588"/>
              <a:ext cx="238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=   Bad Triangle</a:t>
              </a:r>
              <a:endParaRPr lang="en-US" sz="2800" b="1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512" y="5877272"/>
            <a:ext cx="9144000" cy="954107"/>
          </a:xfrm>
          <a:prstGeom prst="rect">
            <a:avLst/>
          </a:prstGeom>
          <a:solidFill>
            <a:srgbClr val="FFFFFF">
              <a:alpha val="96000"/>
            </a:srgbClr>
          </a:solidFill>
          <a:ln w="38100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Lemma: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#</a:t>
            </a:r>
            <a:r>
              <a:rPr lang="en-US" sz="2800" b="1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Bad Triangles 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&lt; 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ε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V log V</a:t>
            </a:r>
          </a:p>
        </p:txBody>
      </p:sp>
    </p:spTree>
    <p:extLst>
      <p:ext uri="{BB962C8B-B14F-4D97-AF65-F5344CB8AC3E}">
        <p14:creationId xmlns:p14="http://schemas.microsoft.com/office/powerpoint/2010/main" val="13046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" grpId="0" animBg="1"/>
      <p:bldP spid="35" grpId="0" animBg="1"/>
      <p:bldP spid="36" grpId="0" animBg="1"/>
      <p:bldP spid="38" grpId="0" animBg="1"/>
      <p:bldP spid="3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Main Theorem</a:t>
            </a:r>
            <a:endParaRPr lang="en-US" sz="36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96" y="1043732"/>
            <a:ext cx="4499991" cy="353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u="sng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ClusterWild</a:t>
            </a:r>
            <a:r>
              <a:rPr lang="en-US" sz="3500" u="sng" dirty="0">
                <a:solidFill>
                  <a:schemeClr val="tx1"/>
                </a:solidFill>
                <a:latin typeface="Gill Sans Light"/>
                <a:cs typeface="Gill Sans Light"/>
              </a:rPr>
              <a:t>!</a:t>
            </a:r>
            <a:endParaRPr lang="en-US" sz="3500" u="sng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approx. ratio </a:t>
            </a:r>
            <a:endParaRPr lang="el-GR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(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3+ε)</a:t>
            </a:r>
            <a:r>
              <a:rPr lang="el-GR" sz="2700" b="1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OPT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+ε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V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*</a:t>
            </a:r>
            <a:r>
              <a:rPr lang="en-US" sz="2700" b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logV</a:t>
            </a:r>
            <a:r>
              <a:rPr lang="el-GR" sz="2700" b="1" dirty="0">
                <a:solidFill>
                  <a:schemeClr val="tx1"/>
                </a:solidFill>
                <a:latin typeface="Gill Sans Light"/>
                <a:cs typeface="Gill Sans Light"/>
              </a:rPr>
              <a:t>*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log 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Δ</a:t>
            </a:r>
            <a:endParaRPr lang="en-US" sz="27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#</a:t>
            </a:r>
            <a:r>
              <a:rPr lang="en-US" sz="2800" i="1" dirty="0">
                <a:solidFill>
                  <a:schemeClr val="tx1"/>
                </a:solidFill>
                <a:latin typeface="Gill Sans Light"/>
                <a:cs typeface="Gill Sans Light"/>
              </a:rPr>
              <a:t>rounds</a:t>
            </a:r>
            <a:r>
              <a:rPr lang="el-GR" sz="2800" i="1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endParaRPr lang="en-US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 ( 14 /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ε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) log(V) log(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Δ)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4691" y="1043732"/>
            <a:ext cx="4479310" cy="36009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State of the art </a:t>
            </a:r>
          </a:p>
          <a:p>
            <a:pPr algn="ctr"/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[</a:t>
            </a:r>
            <a:r>
              <a:rPr lang="en-US" sz="25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Chierichetti</a:t>
            </a:r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 et al KDD</a:t>
            </a:r>
            <a:r>
              <a:rPr lang="en-US" sz="2500" dirty="0">
                <a:solidFill>
                  <a:schemeClr val="tx1"/>
                </a:solidFill>
                <a:latin typeface="Gill Sans Light"/>
                <a:cs typeface="Gill Sans Light"/>
              </a:rPr>
              <a:t>’</a:t>
            </a:r>
            <a:r>
              <a:rPr lang="en-US" sz="2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14]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Approximation ratio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(3+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ε)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 OPT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( 224/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ε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) log(V) log(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Δ)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4941168"/>
            <a:ext cx="8928992" cy="1677382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FFFFFF"/>
                </a:solidFill>
                <a:latin typeface="Gill Sans Light"/>
                <a:cs typeface="Gill Sans Light"/>
              </a:rPr>
              <a:t>Proof Ingredient: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endParaRPr lang="en-US" sz="2500" dirty="0" smtClean="0">
              <a:solidFill>
                <a:srgbClr val="CA275B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dirty="0" smtClean="0">
                <a:solidFill>
                  <a:srgbClr val="E9A13E"/>
                </a:solidFill>
                <a:latin typeface="Gill Sans Light"/>
                <a:cs typeface="Gill Sans Light"/>
              </a:rPr>
              <a:t>Lock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-free(</a:t>
            </a:r>
            <a:r>
              <a:rPr lang="en-US" sz="2800" dirty="0">
                <a:solidFill>
                  <a:schemeClr val="bg1"/>
                </a:solidFill>
                <a:latin typeface="Gill Sans Light"/>
                <a:cs typeface="Gill Sans Light"/>
              </a:rPr>
              <a:t>Algorithm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( </a:t>
            </a:r>
            <a:r>
              <a:rPr lang="en-US" sz="2800" dirty="0" smtClean="0">
                <a:solidFill>
                  <a:srgbClr val="CCD9FF"/>
                </a:solidFill>
                <a:latin typeface="Gill Sans Light"/>
                <a:cs typeface="Gill Sans Light"/>
              </a:rPr>
              <a:t>Graph</a:t>
            </a:r>
            <a:r>
              <a:rPr lang="en-US" sz="2800" dirty="0" smtClean="0">
                <a:solidFill>
                  <a:srgbClr val="2E99EE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 smtClean="0">
                <a:solidFill>
                  <a:srgbClr val="E9A13E"/>
                </a:solidFill>
                <a:latin typeface="Gill Sans Light"/>
                <a:cs typeface="Gill Sans Light"/>
              </a:rPr>
              <a:t>)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)</a:t>
            </a:r>
            <a:r>
              <a:rPr lang="en-US" sz="2800" dirty="0">
                <a:solidFill>
                  <a:srgbClr val="CA275B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Gill Sans Light"/>
                <a:cs typeface="Gill Sans Light"/>
              </a:rPr>
              <a:t>Algorithm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( </a:t>
            </a:r>
            <a:r>
              <a:rPr lang="en-US" sz="2800" dirty="0" err="1" smtClean="0">
                <a:solidFill>
                  <a:srgbClr val="CCD9FF"/>
                </a:solidFill>
                <a:latin typeface="Gill Sans Light"/>
                <a:cs typeface="Gill Sans Light"/>
              </a:rPr>
              <a:t>Graph</a:t>
            </a:r>
            <a:r>
              <a:rPr lang="en-US" sz="2800" dirty="0" err="1" smtClean="0">
                <a:solidFill>
                  <a:srgbClr val="E9A13E"/>
                </a:solidFill>
                <a:latin typeface="Gill Sans Light"/>
                <a:cs typeface="Gill Sans Light"/>
              </a:rPr>
              <a:t>+</a:t>
            </a:r>
            <a:r>
              <a:rPr lang="en-US" sz="2800" dirty="0" err="1" smtClean="0">
                <a:solidFill>
                  <a:srgbClr val="FFFF00"/>
                </a:solidFill>
                <a:latin typeface="Gill Sans Light"/>
                <a:cs typeface="Gill Sans Light"/>
              </a:rPr>
              <a:t>Noise</a:t>
            </a:r>
            <a:r>
              <a:rPr lang="en-US" sz="2800" dirty="0" smtClean="0">
                <a:solidFill>
                  <a:srgbClr val="FFFF00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>
                <a:solidFill>
                  <a:srgbClr val="E9A13E"/>
                </a:solidFill>
                <a:latin typeface="Gill Sans Light"/>
                <a:cs typeface="Gill Sans Light"/>
              </a:rPr>
              <a:t>)</a:t>
            </a:r>
          </a:p>
          <a:p>
            <a:pPr algn="ctr"/>
            <a:endParaRPr lang="en-US" sz="2500" dirty="0" smtClean="0">
              <a:solidFill>
                <a:srgbClr val="CA275B"/>
              </a:solidFill>
              <a:latin typeface="Gill Sans Light"/>
              <a:cs typeface="Gill Sans Ligh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2195736" y="1700808"/>
            <a:ext cx="2117688" cy="1026110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Similar to Serial*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339752" y="3501008"/>
            <a:ext cx="2117688" cy="576064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~20-100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7668344" y="1988840"/>
            <a:ext cx="1800200" cy="864096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Similar to Serial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372200" y="3501008"/>
            <a:ext cx="2621744" cy="576064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~500-2,000</a:t>
            </a:r>
            <a:endParaRPr lang="en-US" sz="25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365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4" grpId="0" animBg="1"/>
      <p:bldP spid="14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Main Theorem</a:t>
            </a:r>
            <a:endParaRPr lang="en-US" sz="36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96" y="1043732"/>
            <a:ext cx="4499991" cy="353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u="sng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ClusterWild</a:t>
            </a:r>
            <a:r>
              <a:rPr lang="en-US" sz="3500" u="sng" dirty="0">
                <a:solidFill>
                  <a:schemeClr val="tx1"/>
                </a:solidFill>
                <a:latin typeface="Gill Sans Light"/>
                <a:cs typeface="Gill Sans Light"/>
              </a:rPr>
              <a:t>!</a:t>
            </a:r>
            <a:endParaRPr lang="en-US" sz="3500" u="sng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500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approx. ratio </a:t>
            </a:r>
            <a:endParaRPr lang="el-GR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(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3+ε)</a:t>
            </a:r>
            <a:r>
              <a:rPr lang="el-GR" sz="2700" b="1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OPT</a:t>
            </a:r>
            <a:r>
              <a:rPr lang="el-GR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+ε</a:t>
            </a:r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V * </a:t>
            </a:r>
            <a:r>
              <a:rPr lang="en-US" sz="2700" b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logV</a:t>
            </a:r>
            <a:endParaRPr lang="en-US" sz="27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endParaRPr lang="en-US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#</a:t>
            </a:r>
            <a:r>
              <a:rPr lang="en-US" sz="2800" i="1" dirty="0">
                <a:solidFill>
                  <a:schemeClr val="tx1"/>
                </a:solidFill>
                <a:latin typeface="Gill Sans Light"/>
                <a:cs typeface="Gill Sans Light"/>
              </a:rPr>
              <a:t>rounds</a:t>
            </a:r>
            <a:r>
              <a:rPr lang="el-GR" sz="2800" i="1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endParaRPr lang="en-US" sz="2800" i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 ( 14 /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ε</a:t>
            </a:r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) log(V) log(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Δ)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4691" y="1043732"/>
            <a:ext cx="4479310" cy="35855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u="sng" dirty="0" smtClean="0">
                <a:solidFill>
                  <a:schemeClr val="tx1"/>
                </a:solidFill>
                <a:latin typeface="Gill Sans Light"/>
                <a:cs typeface="Gill Sans Light"/>
              </a:rPr>
              <a:t>Concurrency Control</a:t>
            </a:r>
          </a:p>
          <a:p>
            <a:pPr algn="ctr"/>
            <a:endParaRPr lang="en-US" sz="2500" b="1" u="sng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b="1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Approximation ratio</a:t>
            </a:r>
            <a:endParaRPr lang="en-US" sz="2800" b="1" i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7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3 OPT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#rounds 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50 log(V)^2 log(</a:t>
            </a:r>
            <a:r>
              <a:rPr lang="el-GR" sz="2800" b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Δ)</a:t>
            </a:r>
            <a:endParaRPr lang="en-US" sz="2800" b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4941168"/>
            <a:ext cx="8928992" cy="1631216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Proof Ingredient: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endParaRPr lang="en-US" sz="25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AutoNum type="arabicPeriod"/>
            </a:pP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Lock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-free(Algorithm(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Graph )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) = Algorithm( </a:t>
            </a:r>
            <a:r>
              <a:rPr lang="en-US" sz="25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Graph+Noise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)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2.  After log V rounds </a:t>
            </a:r>
            <a:r>
              <a:rPr lang="en-US" sz="25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max.deg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. get halved </a:t>
            </a:r>
            <a:r>
              <a:rPr lang="en-US" sz="25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whp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2195736" y="1700808"/>
            <a:ext cx="2117688" cy="1026110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Similar to Serial*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339752" y="3501008"/>
            <a:ext cx="2117688" cy="576064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~20-100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7290544" y="1700808"/>
            <a:ext cx="1800200" cy="864096"/>
          </a:xfrm>
          <a:prstGeom prst="wedgeEllipseCallout">
            <a:avLst>
              <a:gd name="adj1" fmla="val -37059"/>
              <a:gd name="adj2" fmla="val 62500"/>
            </a:avLst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Same as Serial</a:t>
            </a:r>
            <a:endParaRPr lang="en-US" sz="2500" dirty="0">
              <a:latin typeface="Gill Sans Light"/>
              <a:cs typeface="Gill Sans Light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372200" y="3501008"/>
            <a:ext cx="2621744" cy="576064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Gill Sans Light"/>
                <a:cs typeface="Gill Sans Light"/>
              </a:rPr>
              <a:t>~50-200</a:t>
            </a:r>
            <a:endParaRPr lang="en-US" sz="25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636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4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692458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4886119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8" name="Straight Connector 27"/>
          <p:cNvCxnSpPr>
            <a:stCxn id="12" idx="2"/>
            <a:endCxn id="11" idx="6"/>
          </p:cNvCxnSpPr>
          <p:nvPr/>
        </p:nvCxnSpPr>
        <p:spPr>
          <a:xfrm flipH="1">
            <a:off x="3928316" y="2502372"/>
            <a:ext cx="95780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55" idx="0"/>
          </p:cNvCxnSpPr>
          <p:nvPr/>
        </p:nvCxnSpPr>
        <p:spPr>
          <a:xfrm>
            <a:off x="5004048" y="2620301"/>
            <a:ext cx="0" cy="860289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Correlation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Clustering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692458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/>
          <p:cNvSpPr/>
          <p:nvPr/>
        </p:nvSpPr>
        <p:spPr>
          <a:xfrm>
            <a:off x="4886119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3928316" y="3598519"/>
            <a:ext cx="95780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415" y="5422865"/>
            <a:ext cx="8443171" cy="12464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Group 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vertices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in clusters so that</a:t>
            </a:r>
          </a:p>
          <a:p>
            <a:pPr algn="ctr"/>
            <a:r>
              <a:rPr lang="en-US" sz="2500" b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Similar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ones are </a:t>
            </a:r>
            <a:r>
              <a:rPr lang="en-US" sz="2500" b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together</a:t>
            </a:r>
          </a:p>
          <a:p>
            <a:pPr algn="ctr"/>
            <a:r>
              <a:rPr lang="en-US" sz="2500" b="1" i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Dissimilar</a:t>
            </a:r>
            <a:r>
              <a:rPr lang="en-US" sz="2500" b="1" i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are </a:t>
            </a:r>
            <a:r>
              <a:rPr lang="en-US" sz="2500" b="1" i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apart</a:t>
            </a:r>
            <a:endParaRPr lang="en-US" sz="2000" b="1" i="1" u="sng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80346"/>
            <a:ext cx="45116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We are given a graph, 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with </a:t>
            </a:r>
            <a:r>
              <a:rPr lang="en-US" sz="2500" b="1" u="sng" dirty="0">
                <a:solidFill>
                  <a:schemeClr val="bg1"/>
                </a:solidFill>
                <a:latin typeface="Gill Sans Light"/>
                <a:cs typeface="Gill Sans Light"/>
              </a:rPr>
              <a:t>similar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 and  </a:t>
            </a:r>
            <a:r>
              <a:rPr lang="en-US" sz="2500" b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dissimilar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vertices 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93949" y="3691544"/>
            <a:ext cx="1388458" cy="1012392"/>
            <a:chOff x="4293949" y="3691544"/>
            <a:chExt cx="1388458" cy="1012392"/>
          </a:xfrm>
        </p:grpSpPr>
        <p:sp>
          <p:nvSpPr>
            <p:cNvPr id="14" name="TextBox 13"/>
            <p:cNvSpPr txBox="1"/>
            <p:nvPr/>
          </p:nvSpPr>
          <p:spPr>
            <a:xfrm>
              <a:off x="4920660" y="433460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similar</a:t>
              </a:r>
              <a:endParaRPr lang="en-US" b="1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10800000">
              <a:off x="4293949" y="3691544"/>
              <a:ext cx="626711" cy="827726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>
            <a:stCxn id="55" idx="1"/>
            <a:endCxn id="11" idx="5"/>
          </p:cNvCxnSpPr>
          <p:nvPr/>
        </p:nvCxnSpPr>
        <p:spPr>
          <a:xfrm flipH="1" flipV="1">
            <a:off x="3893775" y="2585760"/>
            <a:ext cx="1026885" cy="929371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415" y="5422865"/>
            <a:ext cx="8443171" cy="1246495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Objective:</a:t>
            </a:r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Group 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vertices 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in clusters</a:t>
            </a: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to </a:t>
            </a:r>
            <a:r>
              <a:rPr lang="en-US" sz="2500" b="1" u="sng" dirty="0">
                <a:solidFill>
                  <a:srgbClr val="FFFFFF"/>
                </a:solidFill>
                <a:latin typeface="Gill Sans Light"/>
                <a:cs typeface="Gill Sans Light"/>
              </a:rPr>
              <a:t>minimize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 un-happy pairs</a:t>
            </a:r>
            <a:endParaRPr lang="en-US" sz="20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4483" y="5013176"/>
            <a:ext cx="2835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i="1" dirty="0">
                <a:solidFill>
                  <a:schemeClr val="bg1">
                    <a:lumMod val="85000"/>
                  </a:schemeClr>
                </a:solidFill>
                <a:latin typeface="Gill Sans Light"/>
                <a:cs typeface="Gill Sans Light"/>
              </a:rPr>
              <a:t>[</a:t>
            </a:r>
            <a:r>
              <a:rPr lang="en-US" sz="1700" b="1" i="1" dirty="0" err="1">
                <a:solidFill>
                  <a:schemeClr val="bg1">
                    <a:lumMod val="85000"/>
                  </a:schemeClr>
                </a:solidFill>
                <a:latin typeface="Gill Sans Light"/>
                <a:cs typeface="Gill Sans Light"/>
              </a:rPr>
              <a:t>Bansal</a:t>
            </a:r>
            <a:r>
              <a:rPr lang="en-US" sz="1700" b="1" i="1" dirty="0">
                <a:solidFill>
                  <a:schemeClr val="bg1">
                    <a:lumMod val="85000"/>
                  </a:schemeClr>
                </a:solidFill>
                <a:latin typeface="Gill Sans Light"/>
                <a:cs typeface="Gill Sans Light"/>
              </a:rPr>
              <a:t>, Blum, </a:t>
            </a:r>
            <a:r>
              <a:rPr lang="en-US" sz="1700" b="1" i="1" dirty="0" err="1">
                <a:solidFill>
                  <a:schemeClr val="bg1">
                    <a:lumMod val="85000"/>
                  </a:schemeClr>
                </a:solidFill>
                <a:latin typeface="Gill Sans Light"/>
                <a:cs typeface="Gill Sans Light"/>
              </a:rPr>
              <a:t>Chawla</a:t>
            </a:r>
            <a:r>
              <a:rPr lang="en-US" sz="1700" b="1" i="1" dirty="0">
                <a:solidFill>
                  <a:schemeClr val="bg1">
                    <a:lumMod val="85000"/>
                  </a:schemeClr>
                </a:solidFill>
                <a:latin typeface="Gill Sans Light"/>
                <a:cs typeface="Gill Sans Light"/>
              </a:rPr>
              <a:t> FOCS’02]</a:t>
            </a:r>
          </a:p>
        </p:txBody>
      </p:sp>
    </p:spTree>
    <p:extLst>
      <p:ext uri="{BB962C8B-B14F-4D97-AF65-F5344CB8AC3E}">
        <p14:creationId xmlns:p14="http://schemas.microsoft.com/office/powerpoint/2010/main" val="36007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270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Experiments </a:t>
            </a:r>
            <a:b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(#rounds) </a:t>
            </a:r>
            <a:br>
              <a:rPr lang="en-US" sz="37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0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fb_small</a:t>
            </a:r>
            <a:r>
              <a:rPr lang="en-US" sz="30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(V = 4k , E = 180K )</a:t>
            </a:r>
            <a:endParaRPr lang="en-US" sz="30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452285"/>
              </p:ext>
            </p:extLst>
          </p:nvPr>
        </p:nvGraphicFramePr>
        <p:xfrm>
          <a:off x="1562100" y="1438275"/>
          <a:ext cx="60198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592296"/>
              </p:ext>
            </p:extLst>
          </p:nvPr>
        </p:nvGraphicFramePr>
        <p:xfrm>
          <a:off x="1096740" y="2276872"/>
          <a:ext cx="7332538" cy="449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Callout 5"/>
          <p:cNvSpPr/>
          <p:nvPr/>
        </p:nvSpPr>
        <p:spPr>
          <a:xfrm>
            <a:off x="3894472" y="4002673"/>
            <a:ext cx="1901664" cy="1026110"/>
          </a:xfrm>
          <a:prstGeom prst="wedgeEllipseCallout">
            <a:avLst>
              <a:gd name="adj1" fmla="val -11237"/>
              <a:gd name="adj2" fmla="val 94680"/>
            </a:avLst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Gill Sans Light"/>
                <a:cs typeface="Gill Sans Light"/>
              </a:rPr>
              <a:t>Fast Regime, no Guarantees</a:t>
            </a:r>
            <a:endParaRPr lang="en-US" sz="1700" dirty="0">
              <a:latin typeface="Gill Sans Light"/>
              <a:cs typeface="Gill Sans Light"/>
            </a:endParaRPr>
          </a:p>
        </p:txBody>
      </p:sp>
      <p:cxnSp>
        <p:nvCxnSpPr>
          <p:cNvPr id="4" name="Straight Arrow Connector 3"/>
          <p:cNvCxnSpPr>
            <a:stCxn id="8" idx="2"/>
          </p:cNvCxnSpPr>
          <p:nvPr/>
        </p:nvCxnSpPr>
        <p:spPr>
          <a:xfrm>
            <a:off x="3455876" y="4332005"/>
            <a:ext cx="0" cy="1329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28394" y="3827949"/>
            <a:ext cx="0" cy="172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9572" y="2708920"/>
            <a:ext cx="1816644" cy="1200328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Follow Rules, be smart about it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5532" y="3981256"/>
            <a:ext cx="1973672" cy="2256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17412" y="3891240"/>
            <a:ext cx="1202860" cy="234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4752" y="3986773"/>
            <a:ext cx="1973672" cy="2256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4136" y="2946152"/>
            <a:ext cx="0" cy="288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6104" y="4293096"/>
            <a:ext cx="71573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 Light"/>
                <a:cs typeface="Gill Sans Light"/>
              </a:rPr>
              <a:t>60x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3501008"/>
            <a:ext cx="1080120" cy="830997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Break </a:t>
            </a:r>
          </a:p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Rules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88224" y="6093296"/>
            <a:ext cx="18264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[</a:t>
            </a:r>
            <a:r>
              <a:rPr lang="en-US" dirty="0" err="1">
                <a:latin typeface="Gill Sans Light"/>
                <a:cs typeface="Gill Sans Light"/>
              </a:rPr>
              <a:t>Chierichetti</a:t>
            </a:r>
            <a:r>
              <a:rPr lang="en-US" dirty="0">
                <a:latin typeface="Gill Sans Light"/>
                <a:cs typeface="Gill Sans Light"/>
              </a:rPr>
              <a:t> et </a:t>
            </a:r>
            <a:r>
              <a:rPr lang="en-US" dirty="0" smtClean="0">
                <a:latin typeface="Gill Sans Light"/>
                <a:cs typeface="Gill Sans Light"/>
              </a:rPr>
              <a:t>al]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26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3" grpId="0" animBg="1"/>
      <p:bldP spid="14" grpId="0" animBg="1"/>
      <p:bldP spid="1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GraphX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/Spark Implementation</a:t>
            </a:r>
            <a:endParaRPr lang="en-US" sz="36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1299" y="620688"/>
            <a:ext cx="305079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457200" indent="-457200" algn="ctr">
              <a:buFontTx/>
              <a:buChar char="-"/>
            </a:pPr>
            <a:endParaRPr lang="el-GR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pic>
        <p:nvPicPr>
          <p:cNvPr id="4" name="Picture 3" descr="scalaClusterWildsnapsho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836712"/>
            <a:ext cx="7740352" cy="51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980728"/>
            <a:ext cx="9084538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Provable Clustering for Billion-Scale Graphs</a:t>
            </a:r>
          </a:p>
          <a:p>
            <a:pPr marL="571500" indent="-571500">
              <a:buFontTx/>
              <a:buChar char="-"/>
            </a:pPr>
            <a:endParaRPr lang="en-US" sz="28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571500" indent="-571500">
              <a:buFontTx/>
              <a:buChar char="-"/>
            </a:pP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Real Systems Implementation (</a:t>
            </a:r>
            <a:r>
              <a:rPr lang="en-US" sz="28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GraphX</a:t>
            </a: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/ Apache Spark)</a:t>
            </a:r>
          </a:p>
          <a:p>
            <a:pPr marL="571500" indent="-571500">
              <a:buFontTx/>
              <a:buChar char="-"/>
            </a:pPr>
            <a:endParaRPr lang="en-US" sz="28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571500" indent="-571500">
              <a:buFontTx/>
              <a:buChar char="-"/>
            </a:pP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Meta-framework for </a:t>
            </a:r>
            <a:r>
              <a:rPr lang="en-US" sz="28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Hogwild</a:t>
            </a: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! (</a:t>
            </a:r>
            <a:r>
              <a:rPr lang="en-US" sz="2800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async</a:t>
            </a:r>
            <a:r>
              <a:rPr lang="en-US" sz="28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. Lock-free) algorithms</a:t>
            </a:r>
          </a:p>
          <a:p>
            <a:pPr marL="571500" indent="-571500">
              <a:buFontTx/>
              <a:buChar char="-"/>
            </a:pPr>
            <a:endParaRPr lang="en-US" sz="28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571500" indent="-571500">
              <a:buFontTx/>
              <a:buChar char="-"/>
            </a:pPr>
            <a:endParaRPr lang="en-US" sz="28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endParaRPr lang="en-US" sz="25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easier analysis + better algorithms ?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(SGD, SVD,  x = f(x) type </a:t>
            </a:r>
            <a:r>
              <a:rPr lang="en-US" sz="2500" b="1" i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algos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)  </a:t>
            </a:r>
          </a:p>
          <a:p>
            <a:pPr marL="457200" indent="-457200">
              <a:buFont typeface="Symbol" charset="0"/>
              <a:buChar char=""/>
            </a:pPr>
            <a:endParaRPr lang="en-US" sz="3000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 Trying to Close the loop of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						   Algorithms + Systems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					 		  Theory +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3501008"/>
            <a:ext cx="9001000" cy="504056"/>
          </a:xfrm>
          <a:prstGeom prst="rect">
            <a:avLst/>
          </a:prstGeom>
          <a:solidFill>
            <a:schemeClr val="tx1">
              <a:alpha val="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Lock-free(Algorithm( Data )) = Algorithm( Data + Noise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Conclusions</a:t>
            </a:r>
            <a:endParaRPr lang="en-US" sz="3600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85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78676">
            <a:off x="1347564" y="402145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78" y="44624"/>
            <a:ext cx="8881422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fin</a:t>
            </a:r>
            <a:endParaRPr lang="en-US" sz="66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30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>Small Experiments (#rounds)</a:t>
            </a:r>
            <a:b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US" sz="3000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astro</a:t>
            </a:r>
            <a:r>
              <a:rPr lang="en-US" sz="3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 (V = 19K , E = 400K )</a:t>
            </a:r>
            <a: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endParaRPr lang="en-US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19912"/>
              </p:ext>
            </p:extLst>
          </p:nvPr>
        </p:nvGraphicFramePr>
        <p:xfrm>
          <a:off x="1562100" y="1823814"/>
          <a:ext cx="60198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1720" y="6021288"/>
            <a:ext cx="493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Greedy &gt; 10,000 Round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KDD’14 (if you want provable) &gt; 2,000 rounds</a:t>
            </a:r>
            <a:endParaRPr lang="en-US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182504" y="2564904"/>
            <a:ext cx="2117688" cy="1026110"/>
          </a:xfrm>
          <a:prstGeom prst="wedgeEllipseCallout">
            <a:avLst/>
          </a:prstGeom>
          <a:solidFill>
            <a:srgbClr val="0D0D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Gill Sans Light"/>
                <a:cs typeface="Gill Sans Light"/>
              </a:rPr>
              <a:t>Turn </a:t>
            </a:r>
            <a:r>
              <a:rPr lang="el-GR" sz="1700" dirty="0" smtClean="0">
                <a:latin typeface="Gill Sans Light"/>
                <a:cs typeface="Gill Sans Light"/>
              </a:rPr>
              <a:t>ε</a:t>
            </a:r>
            <a:r>
              <a:rPr lang="en-US" sz="1700" dirty="0" smtClean="0">
                <a:latin typeface="Gill Sans Light"/>
                <a:cs typeface="Gill Sans Light"/>
              </a:rPr>
              <a:t>nob way higher than theory</a:t>
            </a:r>
            <a:endParaRPr lang="en-US" sz="17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0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16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Empirical Validation on Billion Edge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Amazon EC2 r3.8xlarge instances</a:t>
            </a:r>
          </a:p>
          <a:p>
            <a:pPr marL="0" indent="0" algn="ctr">
              <a:buNone/>
            </a:pPr>
            <a:r>
              <a:rPr lang="en-US" dirty="0" smtClean="0"/>
              <a:t>Multicore up to 16 threads</a:t>
            </a:r>
          </a:p>
          <a:p>
            <a:pPr marL="0" indent="0" algn="ctr">
              <a:buNone/>
            </a:pPr>
            <a:r>
              <a:rPr lang="en-US" dirty="0" smtClean="0"/>
              <a:t>Real and synthetic graphs</a:t>
            </a:r>
          </a:p>
          <a:p>
            <a:pPr marL="0" indent="0" algn="ctr">
              <a:buNone/>
            </a:pPr>
            <a:r>
              <a:rPr lang="en-US" dirty="0" smtClean="0"/>
              <a:t>100 runs (10 random orderings x 10 runs)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6640"/>
              </p:ext>
            </p:extLst>
          </p:nvPr>
        </p:nvGraphicFramePr>
        <p:xfrm>
          <a:off x="183445" y="4568605"/>
          <a:ext cx="8777110" cy="15849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29341"/>
                <a:gridCol w="2857500"/>
                <a:gridCol w="1823357"/>
                <a:gridCol w="17669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Graph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Gill Sans Light"/>
                        <a:cs typeface="Gill Sans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Vertices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Edges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IT-2004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Italian web-graph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41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1.14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Webbase-2001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WebBase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 crawl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118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1.02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Erdos-Renyi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Synthetic random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100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≈ 1.0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2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C4: Speed-up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2" y="1734128"/>
            <a:ext cx="5632704" cy="4224528"/>
          </a:xfrm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08" y="1734128"/>
            <a:ext cx="5634678" cy="4226009"/>
          </a:xfrm>
          <a:prstGeom prst="rect">
            <a:avLst/>
          </a:prstGeom>
        </p:spPr>
      </p:pic>
      <p:pic>
        <p:nvPicPr>
          <p:cNvPr id="13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08" y="1734128"/>
            <a:ext cx="5632704" cy="422452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103278" y="3054939"/>
            <a:ext cx="602824" cy="798286"/>
            <a:chOff x="3029857" y="3546928"/>
            <a:chExt cx="602824" cy="798286"/>
          </a:xfrm>
        </p:grpSpPr>
        <p:sp>
          <p:nvSpPr>
            <p:cNvPr id="23" name="TextBox 22"/>
            <p:cNvSpPr txBox="1"/>
            <p:nvPr/>
          </p:nvSpPr>
          <p:spPr>
            <a:xfrm>
              <a:off x="3029857" y="3546928"/>
              <a:ext cx="60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Ideal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365501" y="3916260"/>
              <a:ext cx="176122" cy="428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13169" y="2229726"/>
            <a:ext cx="906320" cy="584776"/>
          </a:xfrm>
          <a:prstGeom prst="rect">
            <a:avLst/>
          </a:prstGeom>
          <a:solidFill>
            <a:srgbClr val="030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10x</a:t>
            </a:r>
          </a:p>
          <a:p>
            <a:pPr algn="ctr"/>
            <a:r>
              <a:rPr lang="en-US" sz="1600" dirty="0" smtClean="0">
                <a:latin typeface="Gill Sans Light"/>
                <a:cs typeface="Gill Sans Light"/>
              </a:rPr>
              <a:t>speedup</a:t>
            </a:r>
            <a:endParaRPr lang="en-US" sz="1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50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2346742">
            <a:off x="3543838" y="2053266"/>
            <a:ext cx="2185369" cy="1397602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69000"/>
                </a:schemeClr>
              </a:gs>
              <a:gs pos="35000">
                <a:schemeClr val="accent1">
                  <a:tint val="37000"/>
                  <a:satMod val="300000"/>
                  <a:alpha val="69000"/>
                </a:schemeClr>
              </a:gs>
              <a:gs pos="100000">
                <a:schemeClr val="accent1">
                  <a:tint val="15000"/>
                  <a:satMod val="350000"/>
                  <a:alpha val="69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2" name="Freeform 71"/>
          <p:cNvSpPr/>
          <p:nvPr/>
        </p:nvSpPr>
        <p:spPr>
          <a:xfrm>
            <a:off x="3485642" y="3302834"/>
            <a:ext cx="649489" cy="549408"/>
          </a:xfrm>
          <a:custGeom>
            <a:avLst/>
            <a:gdLst>
              <a:gd name="connsiteX0" fmla="*/ 1360 w 2089496"/>
              <a:gd name="connsiteY0" fmla="*/ 618599 h 1437050"/>
              <a:gd name="connsiteX1" fmla="*/ 1226003 w 2089496"/>
              <a:gd name="connsiteY1" fmla="*/ 1742 h 1437050"/>
              <a:gd name="connsiteX2" fmla="*/ 2087789 w 2089496"/>
              <a:gd name="connsiteY2" fmla="*/ 809099 h 1437050"/>
              <a:gd name="connsiteX3" fmla="*/ 1008289 w 2089496"/>
              <a:gd name="connsiteY3" fmla="*/ 1435027 h 1437050"/>
              <a:gd name="connsiteX4" fmla="*/ 1360 w 2089496"/>
              <a:gd name="connsiteY4" fmla="*/ 618599 h 143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496" h="1437050">
                <a:moveTo>
                  <a:pt x="1360" y="618599"/>
                </a:moveTo>
                <a:cubicBezTo>
                  <a:pt x="37646" y="379718"/>
                  <a:pt x="878265" y="-30008"/>
                  <a:pt x="1226003" y="1742"/>
                </a:cubicBezTo>
                <a:cubicBezTo>
                  <a:pt x="1573741" y="33492"/>
                  <a:pt x="2124075" y="570218"/>
                  <a:pt x="2087789" y="809099"/>
                </a:cubicBezTo>
                <a:cubicBezTo>
                  <a:pt x="2051503" y="1047980"/>
                  <a:pt x="1353003" y="1469801"/>
                  <a:pt x="1008289" y="1435027"/>
                </a:cubicBezTo>
                <a:cubicBezTo>
                  <a:pt x="663575" y="1400253"/>
                  <a:pt x="-34926" y="857480"/>
                  <a:pt x="1360" y="618599"/>
                </a:cubicBezTo>
                <a:close/>
              </a:path>
            </a:pathLst>
          </a:custGeom>
          <a:solidFill>
            <a:srgbClr val="F94677">
              <a:alpha val="69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3692458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4886119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8" name="Straight Connector 27"/>
          <p:cNvCxnSpPr>
            <a:stCxn id="12" idx="2"/>
            <a:endCxn id="11" idx="6"/>
          </p:cNvCxnSpPr>
          <p:nvPr/>
        </p:nvCxnSpPr>
        <p:spPr>
          <a:xfrm flipH="1">
            <a:off x="3928316" y="2502372"/>
            <a:ext cx="95780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55" idx="0"/>
          </p:cNvCxnSpPr>
          <p:nvPr/>
        </p:nvCxnSpPr>
        <p:spPr>
          <a:xfrm>
            <a:off x="5004048" y="2620301"/>
            <a:ext cx="0" cy="860289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ill Sans Light"/>
                <a:cs typeface="Gill Sans Light"/>
              </a:rPr>
              <a:t>Correlation </a:t>
            </a:r>
            <a:r>
              <a:rPr lang="en-US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Clustering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692458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/>
          <p:cNvSpPr/>
          <p:nvPr/>
        </p:nvSpPr>
        <p:spPr>
          <a:xfrm>
            <a:off x="4886119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3928316" y="3598519"/>
            <a:ext cx="95780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1"/>
            <a:endCxn id="11" idx="5"/>
          </p:cNvCxnSpPr>
          <p:nvPr/>
        </p:nvCxnSpPr>
        <p:spPr>
          <a:xfrm flipH="1" flipV="1">
            <a:off x="3893775" y="2585760"/>
            <a:ext cx="1026885" cy="929371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1520" y="1180346"/>
            <a:ext cx="18902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Clustering Ex. 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4046980"/>
            <a:ext cx="448303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Unhappy pairs: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 similar nodes in different clusters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dissimilar 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nodes in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same cluster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415" y="5445224"/>
            <a:ext cx="8443171" cy="1246495"/>
          </a:xfrm>
          <a:prstGeom prst="rect">
            <a:avLst/>
          </a:prstGeom>
          <a:solidFill>
            <a:srgbClr val="0D0D0D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Objective:</a:t>
            </a:r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Group 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vertices 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in clusters</a:t>
            </a: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to </a:t>
            </a:r>
            <a:r>
              <a:rPr lang="en-US" sz="2500" b="1" u="sng" dirty="0">
                <a:solidFill>
                  <a:srgbClr val="FFFFFF"/>
                </a:solidFill>
                <a:latin typeface="Gill Sans Light"/>
                <a:cs typeface="Gill Sans Light"/>
              </a:rPr>
              <a:t>minimize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 un-happy pairs</a:t>
            </a:r>
            <a:endParaRPr lang="en-US" sz="20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 rot="2346742">
            <a:off x="3543838" y="2053266"/>
            <a:ext cx="2185369" cy="1397602"/>
          </a:xfrm>
          <a:custGeom>
            <a:avLst/>
            <a:gdLst>
              <a:gd name="connsiteX0" fmla="*/ 22566 w 2139503"/>
              <a:gd name="connsiteY0" fmla="*/ 1034706 h 1270919"/>
              <a:gd name="connsiteX1" fmla="*/ 1074851 w 2139503"/>
              <a:gd name="connsiteY1" fmla="*/ 563 h 1270919"/>
              <a:gd name="connsiteX2" fmla="*/ 2118066 w 2139503"/>
              <a:gd name="connsiteY2" fmla="*/ 1188920 h 1270919"/>
              <a:gd name="connsiteX3" fmla="*/ 22566 w 2139503"/>
              <a:gd name="connsiteY3" fmla="*/ 1034706 h 12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503" h="1270919">
                <a:moveTo>
                  <a:pt x="22566" y="1034706"/>
                </a:moveTo>
                <a:cubicBezTo>
                  <a:pt x="-151303" y="836647"/>
                  <a:pt x="725601" y="-25139"/>
                  <a:pt x="1074851" y="563"/>
                </a:cubicBezTo>
                <a:cubicBezTo>
                  <a:pt x="1424101" y="26265"/>
                  <a:pt x="2285887" y="1013539"/>
                  <a:pt x="2118066" y="1188920"/>
                </a:cubicBezTo>
                <a:cubicBezTo>
                  <a:pt x="1950245" y="1364301"/>
                  <a:pt x="196435" y="1232765"/>
                  <a:pt x="22566" y="10347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69000"/>
                </a:schemeClr>
              </a:gs>
              <a:gs pos="35000">
                <a:schemeClr val="accent1">
                  <a:tint val="37000"/>
                  <a:satMod val="300000"/>
                  <a:alpha val="69000"/>
                </a:schemeClr>
              </a:gs>
              <a:gs pos="100000">
                <a:schemeClr val="accent1">
                  <a:tint val="15000"/>
                  <a:satMod val="350000"/>
                  <a:alpha val="69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ill Sans Light"/>
                <a:cs typeface="Gill Sans Light"/>
              </a:rPr>
              <a:t>Correlation </a:t>
            </a:r>
            <a:r>
              <a:rPr lang="en-US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Clustering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1520" y="1180346"/>
            <a:ext cx="18902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Clustering Ex. 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6136" y="2378143"/>
            <a:ext cx="3169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Cost = 1 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unhappy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pairs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485642" y="3302834"/>
            <a:ext cx="649489" cy="549408"/>
          </a:xfrm>
          <a:custGeom>
            <a:avLst/>
            <a:gdLst>
              <a:gd name="connsiteX0" fmla="*/ 1360 w 2089496"/>
              <a:gd name="connsiteY0" fmla="*/ 618599 h 1437050"/>
              <a:gd name="connsiteX1" fmla="*/ 1226003 w 2089496"/>
              <a:gd name="connsiteY1" fmla="*/ 1742 h 1437050"/>
              <a:gd name="connsiteX2" fmla="*/ 2087789 w 2089496"/>
              <a:gd name="connsiteY2" fmla="*/ 809099 h 1437050"/>
              <a:gd name="connsiteX3" fmla="*/ 1008289 w 2089496"/>
              <a:gd name="connsiteY3" fmla="*/ 1435027 h 1437050"/>
              <a:gd name="connsiteX4" fmla="*/ 1360 w 2089496"/>
              <a:gd name="connsiteY4" fmla="*/ 618599 h 143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496" h="1437050">
                <a:moveTo>
                  <a:pt x="1360" y="618599"/>
                </a:moveTo>
                <a:cubicBezTo>
                  <a:pt x="37646" y="379718"/>
                  <a:pt x="878265" y="-30008"/>
                  <a:pt x="1226003" y="1742"/>
                </a:cubicBezTo>
                <a:cubicBezTo>
                  <a:pt x="1573741" y="33492"/>
                  <a:pt x="2124075" y="570218"/>
                  <a:pt x="2087789" y="809099"/>
                </a:cubicBezTo>
                <a:cubicBezTo>
                  <a:pt x="2051503" y="1047980"/>
                  <a:pt x="1353003" y="1469801"/>
                  <a:pt x="1008289" y="1435027"/>
                </a:cubicBezTo>
                <a:cubicBezTo>
                  <a:pt x="663575" y="1400253"/>
                  <a:pt x="-34926" y="857480"/>
                  <a:pt x="1360" y="618599"/>
                </a:cubicBezTo>
                <a:close/>
              </a:path>
            </a:pathLst>
          </a:custGeom>
          <a:solidFill>
            <a:srgbClr val="F94677">
              <a:alpha val="69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3692458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Oval 20"/>
          <p:cNvSpPr/>
          <p:nvPr/>
        </p:nvSpPr>
        <p:spPr>
          <a:xfrm>
            <a:off x="4886119" y="2384443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3" name="Straight Connector 22"/>
          <p:cNvCxnSpPr>
            <a:stCxn id="21" idx="2"/>
            <a:endCxn id="20" idx="6"/>
          </p:cNvCxnSpPr>
          <p:nvPr/>
        </p:nvCxnSpPr>
        <p:spPr>
          <a:xfrm flipH="1">
            <a:off x="3928316" y="2502372"/>
            <a:ext cx="95780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4"/>
            <a:endCxn id="26" idx="0"/>
          </p:cNvCxnSpPr>
          <p:nvPr/>
        </p:nvCxnSpPr>
        <p:spPr>
          <a:xfrm>
            <a:off x="5004048" y="2620301"/>
            <a:ext cx="0" cy="860289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2458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4886119" y="3480590"/>
            <a:ext cx="235858" cy="235858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0" name="Straight Connector 29"/>
          <p:cNvCxnSpPr>
            <a:stCxn id="25" idx="6"/>
            <a:endCxn id="26" idx="2"/>
          </p:cNvCxnSpPr>
          <p:nvPr/>
        </p:nvCxnSpPr>
        <p:spPr>
          <a:xfrm>
            <a:off x="3928316" y="3598519"/>
            <a:ext cx="957803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1"/>
            <a:endCxn id="20" idx="5"/>
          </p:cNvCxnSpPr>
          <p:nvPr/>
        </p:nvCxnSpPr>
        <p:spPr>
          <a:xfrm flipH="1" flipV="1">
            <a:off x="3893775" y="2585760"/>
            <a:ext cx="1026885" cy="929371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16016" y="4046980"/>
            <a:ext cx="448303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Unhappy pairs: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 similar nodes in different clusters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-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dissimilar </a:t>
            </a:r>
            <a:r>
              <a:rPr lang="en-US" sz="2500" b="1" dirty="0">
                <a:solidFill>
                  <a:schemeClr val="bg1"/>
                </a:solidFill>
                <a:latin typeface="Gill Sans Light"/>
                <a:cs typeface="Gill Sans Light"/>
              </a:rPr>
              <a:t>nodes in </a:t>
            </a:r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same cluster</a:t>
            </a:r>
            <a:endParaRPr lang="en-US" sz="25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415" y="5445224"/>
            <a:ext cx="8443171" cy="1246495"/>
          </a:xfrm>
          <a:prstGeom prst="rect">
            <a:avLst/>
          </a:prstGeom>
          <a:solidFill>
            <a:srgbClr val="0D0D0D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Objective:</a:t>
            </a:r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Group 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vertices 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in clusters</a:t>
            </a: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to </a:t>
            </a:r>
            <a:r>
              <a:rPr lang="en-US" sz="2500" b="1" u="sng" dirty="0">
                <a:solidFill>
                  <a:srgbClr val="FFFFFF"/>
                </a:solidFill>
                <a:latin typeface="Gill Sans Light"/>
                <a:cs typeface="Gill Sans Light"/>
              </a:rPr>
              <a:t>minimize</a:t>
            </a:r>
            <a:r>
              <a:rPr lang="en-US" sz="2500" b="1" dirty="0">
                <a:solidFill>
                  <a:srgbClr val="FFFFFF"/>
                </a:solidFill>
                <a:latin typeface="Gill Sans Light"/>
                <a:cs typeface="Gill Sans Light"/>
              </a:rPr>
              <a:t> un-happy pairs</a:t>
            </a:r>
            <a:endParaRPr lang="en-US" sz="20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67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226127" y="4377872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50027" y="5072744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78427" y="496025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4285" y="310968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2387" y="2690586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2014" y="36866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76916" y="402590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54602" y="37174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28030" y="459014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98245" y="2975429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67288" y="25726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49359" y="3539673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63973" y="3116945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05058" y="42363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96634" y="4261757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98562" y="4800601"/>
            <a:ext cx="235858" cy="235858"/>
          </a:xfrm>
          <a:prstGeom prst="ellips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24" name="Straight Connector 23"/>
          <p:cNvCxnSpPr>
            <a:stCxn id="10" idx="7"/>
            <a:endCxn id="8" idx="3"/>
          </p:cNvCxnSpPr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9" idx="2"/>
          </p:cNvCxnSpPr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  <a:endCxn id="8" idx="5"/>
          </p:cNvCxnSpPr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11" idx="5"/>
          </p:cNvCxnSpPr>
          <p:nvPr/>
        </p:nvCxnSpPr>
        <p:spPr>
          <a:xfrm flipH="1" flipV="1">
            <a:off x="2015602" y="3311004"/>
            <a:ext cx="856412" cy="49355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1" idx="7"/>
          </p:cNvCxnSpPr>
          <p:nvPr/>
        </p:nvCxnSpPr>
        <p:spPr>
          <a:xfrm flipH="1">
            <a:off x="2015602" y="2808515"/>
            <a:ext cx="1106785" cy="33571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  <a:endCxn id="13" idx="7"/>
          </p:cNvCxnSpPr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9" idx="7"/>
          </p:cNvCxnSpPr>
          <p:nvPr/>
        </p:nvCxnSpPr>
        <p:spPr>
          <a:xfrm flipH="1">
            <a:off x="3151344" y="4227220"/>
            <a:ext cx="860113" cy="880065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2"/>
            <a:endCxn id="13" idx="5"/>
          </p:cNvCxnSpPr>
          <p:nvPr/>
        </p:nvCxnSpPr>
        <p:spPr>
          <a:xfrm flipH="1" flipV="1">
            <a:off x="3073331" y="3887946"/>
            <a:ext cx="903585" cy="25588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6"/>
            <a:endCxn id="15" idx="2"/>
          </p:cNvCxnSpPr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5"/>
            <a:endCxn id="16" idx="1"/>
          </p:cNvCxnSpPr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7"/>
            <a:endCxn id="18" idx="2"/>
          </p:cNvCxnSpPr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6"/>
            <a:endCxn id="20" idx="2"/>
          </p:cNvCxnSpPr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5"/>
            <a:endCxn id="19" idx="1"/>
          </p:cNvCxnSpPr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0"/>
            <a:endCxn id="18" idx="4"/>
          </p:cNvCxnSpPr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5"/>
            <a:endCxn id="20" idx="1"/>
          </p:cNvCxnSpPr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6"/>
            <a:endCxn id="20" idx="3"/>
          </p:cNvCxnSpPr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7"/>
            <a:endCxn id="19" idx="3"/>
          </p:cNvCxnSpPr>
          <p:nvPr/>
        </p:nvCxnSpPr>
        <p:spPr>
          <a:xfrm flipV="1">
            <a:off x="6306375" y="3740990"/>
            <a:ext cx="377525" cy="5299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6"/>
            <a:endCxn id="22" idx="2"/>
          </p:cNvCxnSpPr>
          <p:nvPr/>
        </p:nvCxnSpPr>
        <p:spPr>
          <a:xfrm>
            <a:off x="6340916" y="4354286"/>
            <a:ext cx="1155718" cy="254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5"/>
            <a:endCxn id="23" idx="1"/>
          </p:cNvCxnSpPr>
          <p:nvPr/>
        </p:nvCxnSpPr>
        <p:spPr>
          <a:xfrm>
            <a:off x="6306375" y="4437674"/>
            <a:ext cx="326728" cy="39746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5"/>
            <a:endCxn id="22" idx="1"/>
          </p:cNvCxnSpPr>
          <p:nvPr/>
        </p:nvCxnSpPr>
        <p:spPr>
          <a:xfrm>
            <a:off x="6850676" y="3740990"/>
            <a:ext cx="680499" cy="555308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9893" y="3214717"/>
            <a:ext cx="2802467" cy="646331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UC Berkeley</a:t>
            </a: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9334" y="4139788"/>
            <a:ext cx="3324122" cy="369332"/>
          </a:xfrm>
          <a:prstGeom prst="rect">
            <a:avLst/>
          </a:prstGeom>
          <a:ln w="38100" cmpd="sng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University of California at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Berkeley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173" y="3251365"/>
            <a:ext cx="2370667" cy="646331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Stanford University California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3200" y="5071533"/>
            <a:ext cx="3175000" cy="646331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Lawrence Berkeley National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Labs</a:t>
            </a: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5278" y="3214717"/>
            <a:ext cx="2802467" cy="646331"/>
          </a:xfrm>
          <a:prstGeom prst="rect">
            <a:avLst/>
          </a:prstGeom>
          <a:solidFill>
            <a:srgbClr val="373659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UC Berkeley</a:t>
            </a: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6916" y="4139788"/>
            <a:ext cx="3324122" cy="369332"/>
          </a:xfrm>
          <a:prstGeom prst="rect">
            <a:avLst/>
          </a:prstGeom>
          <a:solidFill>
            <a:srgbClr val="373659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University of California at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Berkeley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1173" y="3286725"/>
            <a:ext cx="2370667" cy="646331"/>
          </a:xfrm>
          <a:prstGeom prst="rect">
            <a:avLst/>
          </a:prstGeom>
          <a:solidFill>
            <a:srgbClr val="373659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Stanford University California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3200" y="5064265"/>
            <a:ext cx="3175000" cy="646331"/>
          </a:xfrm>
          <a:prstGeom prst="rect">
            <a:avLst/>
          </a:prstGeom>
          <a:solidFill>
            <a:srgbClr val="373659"/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Lawrence Berkeley National </a:t>
            </a:r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Labs</a:t>
            </a: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Application: </a:t>
            </a:r>
            <a:r>
              <a:rPr lang="en-US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Deduplication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3888" y="2915652"/>
            <a:ext cx="761747" cy="36933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similar</a:t>
            </a:r>
            <a:endParaRPr lang="en-US" b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4024436" y="3184477"/>
            <a:ext cx="626711" cy="827726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1932" y="2447544"/>
            <a:ext cx="6490611" cy="2964436"/>
            <a:chOff x="1574332" y="2599944"/>
            <a:chExt cx="6490611" cy="2964436"/>
          </a:xfrm>
        </p:grpSpPr>
        <p:sp>
          <p:nvSpPr>
            <p:cNvPr id="95" name="Freeform 94"/>
            <p:cNvSpPr/>
            <p:nvPr/>
          </p:nvSpPr>
          <p:spPr>
            <a:xfrm>
              <a:off x="5802349" y="4270657"/>
              <a:ext cx="2262594" cy="979926"/>
            </a:xfrm>
            <a:custGeom>
              <a:avLst/>
              <a:gdLst>
                <a:gd name="connsiteX0" fmla="*/ 1062908 w 2262594"/>
                <a:gd name="connsiteY0" fmla="*/ 979888 h 979926"/>
                <a:gd name="connsiteX1" fmla="*/ 28765 w 2262594"/>
                <a:gd name="connsiteY1" fmla="*/ 127174 h 979926"/>
                <a:gd name="connsiteX2" fmla="*/ 2242194 w 2262594"/>
                <a:gd name="connsiteY2" fmla="*/ 90888 h 979926"/>
                <a:gd name="connsiteX3" fmla="*/ 1062908 w 2262594"/>
                <a:gd name="connsiteY3" fmla="*/ 979888 h 97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2594" h="979926">
                  <a:moveTo>
                    <a:pt x="1062908" y="979888"/>
                  </a:moveTo>
                  <a:cubicBezTo>
                    <a:pt x="694003" y="985936"/>
                    <a:pt x="-167783" y="275341"/>
                    <a:pt x="28765" y="127174"/>
                  </a:cubicBezTo>
                  <a:cubicBezTo>
                    <a:pt x="225313" y="-20993"/>
                    <a:pt x="2068325" y="-48207"/>
                    <a:pt x="2242194" y="90888"/>
                  </a:cubicBezTo>
                  <a:cubicBezTo>
                    <a:pt x="2416063" y="229983"/>
                    <a:pt x="1431813" y="973840"/>
                    <a:pt x="1062908" y="9798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50000"/>
                    <a:satMod val="300000"/>
                    <a:alpha val="38000"/>
                  </a:schemeClr>
                </a:gs>
                <a:gs pos="35000">
                  <a:schemeClr val="accent5">
                    <a:tint val="37000"/>
                    <a:satMod val="300000"/>
                    <a:alpha val="38000"/>
                  </a:schemeClr>
                </a:gs>
                <a:gs pos="100000">
                  <a:schemeClr val="accent5">
                    <a:tint val="15000"/>
                    <a:satMod val="350000"/>
                    <a:alpha val="38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5875111" y="2599944"/>
              <a:ext cx="2089496" cy="1437050"/>
            </a:xfrm>
            <a:custGeom>
              <a:avLst/>
              <a:gdLst>
                <a:gd name="connsiteX0" fmla="*/ 1360 w 2089496"/>
                <a:gd name="connsiteY0" fmla="*/ 618599 h 1437050"/>
                <a:gd name="connsiteX1" fmla="*/ 1226003 w 2089496"/>
                <a:gd name="connsiteY1" fmla="*/ 1742 h 1437050"/>
                <a:gd name="connsiteX2" fmla="*/ 2087789 w 2089496"/>
                <a:gd name="connsiteY2" fmla="*/ 809099 h 1437050"/>
                <a:gd name="connsiteX3" fmla="*/ 1008289 w 2089496"/>
                <a:gd name="connsiteY3" fmla="*/ 1435027 h 1437050"/>
                <a:gd name="connsiteX4" fmla="*/ 1360 w 2089496"/>
                <a:gd name="connsiteY4" fmla="*/ 618599 h 1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96" h="1437050">
                  <a:moveTo>
                    <a:pt x="1360" y="618599"/>
                  </a:moveTo>
                  <a:cubicBezTo>
                    <a:pt x="37646" y="379718"/>
                    <a:pt x="878265" y="-30008"/>
                    <a:pt x="1226003" y="1742"/>
                  </a:cubicBezTo>
                  <a:cubicBezTo>
                    <a:pt x="1573741" y="33492"/>
                    <a:pt x="2124075" y="570218"/>
                    <a:pt x="2087789" y="809099"/>
                  </a:cubicBezTo>
                  <a:cubicBezTo>
                    <a:pt x="2051503" y="1047980"/>
                    <a:pt x="1353003" y="1469801"/>
                    <a:pt x="1008289" y="1435027"/>
                  </a:cubicBezTo>
                  <a:cubicBezTo>
                    <a:pt x="663575" y="1400253"/>
                    <a:pt x="-34926" y="857480"/>
                    <a:pt x="1360" y="61859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tint val="50000"/>
                    <a:satMod val="300000"/>
                    <a:alpha val="69000"/>
                  </a:schemeClr>
                </a:gs>
                <a:gs pos="35000">
                  <a:schemeClr val="accent4">
                    <a:tint val="37000"/>
                    <a:satMod val="300000"/>
                    <a:alpha val="69000"/>
                  </a:schemeClr>
                </a:gs>
                <a:gs pos="100000">
                  <a:schemeClr val="accent4">
                    <a:tint val="15000"/>
                    <a:satMod val="350000"/>
                    <a:alpha val="69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3977403" y="3782236"/>
              <a:ext cx="1535820" cy="1302452"/>
            </a:xfrm>
            <a:custGeom>
              <a:avLst/>
              <a:gdLst>
                <a:gd name="connsiteX0" fmla="*/ 3140 w 1535820"/>
                <a:gd name="connsiteY0" fmla="*/ 506735 h 1302452"/>
                <a:gd name="connsiteX1" fmla="*/ 1481783 w 1535820"/>
                <a:gd name="connsiteY1" fmla="*/ 25950 h 1302452"/>
                <a:gd name="connsiteX2" fmla="*/ 1100783 w 1535820"/>
                <a:gd name="connsiteY2" fmla="*/ 1295950 h 1302452"/>
                <a:gd name="connsiteX3" fmla="*/ 3140 w 1535820"/>
                <a:gd name="connsiteY3" fmla="*/ 506735 h 130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820" h="1302452">
                  <a:moveTo>
                    <a:pt x="3140" y="506735"/>
                  </a:moveTo>
                  <a:cubicBezTo>
                    <a:pt x="66640" y="295068"/>
                    <a:pt x="1298843" y="-105586"/>
                    <a:pt x="1481783" y="25950"/>
                  </a:cubicBezTo>
                  <a:cubicBezTo>
                    <a:pt x="1664723" y="157486"/>
                    <a:pt x="1344200" y="1217331"/>
                    <a:pt x="1100783" y="1295950"/>
                  </a:cubicBezTo>
                  <a:cubicBezTo>
                    <a:pt x="857366" y="1374569"/>
                    <a:pt x="-60360" y="718402"/>
                    <a:pt x="3140" y="50673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tint val="50000"/>
                    <a:satMod val="300000"/>
                    <a:alpha val="82000"/>
                  </a:schemeClr>
                </a:gs>
                <a:gs pos="35000">
                  <a:schemeClr val="accent6">
                    <a:tint val="37000"/>
                    <a:satMod val="300000"/>
                    <a:alpha val="82000"/>
                  </a:schemeClr>
                </a:gs>
                <a:gs pos="100000">
                  <a:schemeClr val="accent6">
                    <a:tint val="15000"/>
                    <a:satMod val="350000"/>
                    <a:alpha val="82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28557" y="2722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33000"/>
                  </a:schemeClr>
                </a:gs>
                <a:gs pos="35000">
                  <a:schemeClr val="accent2">
                    <a:tint val="37000"/>
                    <a:satMod val="300000"/>
                    <a:alpha val="33000"/>
                  </a:schemeClr>
                </a:gs>
                <a:gs pos="100000">
                  <a:schemeClr val="accent2">
                    <a:tint val="15000"/>
                    <a:satMod val="350000"/>
                    <a:alpha val="33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69000"/>
                  </a:schemeClr>
                </a:gs>
                <a:gs pos="35000">
                  <a:schemeClr val="accent1">
                    <a:tint val="37000"/>
                    <a:satMod val="300000"/>
                    <a:alpha val="69000"/>
                  </a:schemeClr>
                </a:gs>
                <a:gs pos="100000">
                  <a:schemeClr val="accent1">
                    <a:tint val="15000"/>
                    <a:satMod val="350000"/>
                    <a:alpha val="69000"/>
                  </a:schemeClr>
                </a:gs>
              </a:gsLst>
              <a:lin ang="16200000" scaled="1"/>
              <a:tileRect/>
            </a:gra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966685" y="32620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274787" y="28429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024414" y="38390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129316" y="4178303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207002" y="3869873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880430" y="474254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050645" y="31278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6919688" y="27250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6801759" y="3692073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616373" y="3269345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258823" y="4388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649034" y="44141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750962" y="49530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FFFF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02" idx="7"/>
              <a:endCxn id="100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2" idx="6"/>
              <a:endCxn id="101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1"/>
              <a:endCxn id="100" idx="5"/>
            </p:cNvCxnSpPr>
            <p:nvPr/>
          </p:nvCxnSpPr>
          <p:spPr>
            <a:xfrm flipH="1" flipV="1">
              <a:off x="2579844" y="4731589"/>
              <a:ext cx="557124" cy="52809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2"/>
              <a:endCxn id="103" idx="5"/>
            </p:cNvCxnSpPr>
            <p:nvPr/>
          </p:nvCxnSpPr>
          <p:spPr>
            <a:xfrm flipH="1" flipV="1">
              <a:off x="2168002" y="3463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4" idx="2"/>
              <a:endCxn id="103" idx="7"/>
            </p:cNvCxnSpPr>
            <p:nvPr/>
          </p:nvCxnSpPr>
          <p:spPr>
            <a:xfrm flipH="1">
              <a:off x="2168002" y="2960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4" idx="4"/>
              <a:endCxn id="105" idx="7"/>
            </p:cNvCxnSpPr>
            <p:nvPr/>
          </p:nvCxnSpPr>
          <p:spPr>
            <a:xfrm flipH="1">
              <a:off x="3225731" y="3078844"/>
              <a:ext cx="166985" cy="79472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6" idx="3"/>
              <a:endCxn id="101" idx="7"/>
            </p:cNvCxnSpPr>
            <p:nvPr/>
          </p:nvCxnSpPr>
          <p:spPr>
            <a:xfrm flipH="1">
              <a:off x="3303744" y="4379620"/>
              <a:ext cx="860113" cy="880065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06" idx="2"/>
              <a:endCxn id="105" idx="5"/>
            </p:cNvCxnSpPr>
            <p:nvPr/>
          </p:nvCxnSpPr>
          <p:spPr>
            <a:xfrm flipH="1" flipV="1">
              <a:off x="3225731" y="4040346"/>
              <a:ext cx="903585" cy="25588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6"/>
              <a:endCxn id="107" idx="2"/>
            </p:cNvCxnSpPr>
            <p:nvPr/>
          </p:nvCxnSpPr>
          <p:spPr>
            <a:xfrm flipV="1">
              <a:off x="4365174" y="3987802"/>
              <a:ext cx="841828" cy="30843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5"/>
              <a:endCxn id="108" idx="1"/>
            </p:cNvCxnSpPr>
            <p:nvPr/>
          </p:nvCxnSpPr>
          <p:spPr>
            <a:xfrm>
              <a:off x="4330633" y="4379620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9" idx="7"/>
              <a:endCxn id="110" idx="2"/>
            </p:cNvCxnSpPr>
            <p:nvPr/>
          </p:nvCxnSpPr>
          <p:spPr>
            <a:xfrm flipV="1">
              <a:off x="6251962" y="2842986"/>
              <a:ext cx="667726" cy="31938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6"/>
              <a:endCxn id="112" idx="2"/>
            </p:cNvCxnSpPr>
            <p:nvPr/>
          </p:nvCxnSpPr>
          <p:spPr>
            <a:xfrm>
              <a:off x="6286503" y="3245758"/>
              <a:ext cx="1329870" cy="14151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5"/>
              <a:endCxn id="111" idx="1"/>
            </p:cNvCxnSpPr>
            <p:nvPr/>
          </p:nvCxnSpPr>
          <p:spPr>
            <a:xfrm>
              <a:off x="6251962" y="3329146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0"/>
              <a:endCxn id="110" idx="4"/>
            </p:cNvCxnSpPr>
            <p:nvPr/>
          </p:nvCxnSpPr>
          <p:spPr>
            <a:xfrm flipV="1">
              <a:off x="6919688" y="2960915"/>
              <a:ext cx="117929" cy="73115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0" idx="5"/>
              <a:endCxn id="112" idx="1"/>
            </p:cNvCxnSpPr>
            <p:nvPr/>
          </p:nvCxnSpPr>
          <p:spPr>
            <a:xfrm>
              <a:off x="7121005" y="2926374"/>
              <a:ext cx="529909" cy="377512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1" idx="6"/>
              <a:endCxn id="112" idx="3"/>
            </p:cNvCxnSpPr>
            <p:nvPr/>
          </p:nvCxnSpPr>
          <p:spPr>
            <a:xfrm flipV="1">
              <a:off x="7037617" y="3470662"/>
              <a:ext cx="613297" cy="33934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3" idx="7"/>
              <a:endCxn id="111" idx="3"/>
            </p:cNvCxnSpPr>
            <p:nvPr/>
          </p:nvCxnSpPr>
          <p:spPr>
            <a:xfrm flipV="1">
              <a:off x="6460140" y="3893390"/>
              <a:ext cx="376160" cy="5299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3" idx="6"/>
              <a:endCxn id="114" idx="2"/>
            </p:cNvCxnSpPr>
            <p:nvPr/>
          </p:nvCxnSpPr>
          <p:spPr>
            <a:xfrm>
              <a:off x="6494681" y="45066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13" idx="5"/>
              <a:endCxn id="115" idx="1"/>
            </p:cNvCxnSpPr>
            <p:nvPr/>
          </p:nvCxnSpPr>
          <p:spPr>
            <a:xfrm>
              <a:off x="6460140" y="45900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1" idx="5"/>
              <a:endCxn id="114" idx="1"/>
            </p:cNvCxnSpPr>
            <p:nvPr/>
          </p:nvCxnSpPr>
          <p:spPr>
            <a:xfrm>
              <a:off x="7003076" y="3893390"/>
              <a:ext cx="680499" cy="5553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578427" y="2572657"/>
            <a:ext cx="6154065" cy="2735945"/>
            <a:chOff x="1578427" y="2572657"/>
            <a:chExt cx="6154065" cy="2735945"/>
          </a:xfrm>
        </p:grpSpPr>
        <p:sp>
          <p:nvSpPr>
            <p:cNvPr id="8" name="Oval 7"/>
            <p:cNvSpPr/>
            <p:nvPr/>
          </p:nvSpPr>
          <p:spPr>
            <a:xfrm>
              <a:off x="2226127" y="4377872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0027" y="5072744"/>
              <a:ext cx="235858" cy="23585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78427" y="496025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14285" y="310968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22387" y="2690586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72014" y="3686629"/>
              <a:ext cx="235858" cy="23585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976916" y="4025903"/>
              <a:ext cx="235858" cy="23585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54602" y="3717473"/>
              <a:ext cx="235858" cy="23585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728030" y="459014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98245" y="2975429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767288" y="25726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9359" y="3539673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463973" y="3116945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105058" y="42363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496634" y="4261757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598562" y="4800601"/>
              <a:ext cx="235858" cy="235858"/>
            </a:xfrm>
            <a:prstGeom prst="ellips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381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cxnSp>
          <p:nvCxnSpPr>
            <p:cNvPr id="24" name="Straight Connector 23"/>
            <p:cNvCxnSpPr>
              <a:stCxn id="10" idx="7"/>
              <a:endCxn id="8" idx="3"/>
            </p:cNvCxnSpPr>
            <p:nvPr/>
          </p:nvCxnSpPr>
          <p:spPr>
            <a:xfrm flipV="1">
              <a:off x="1779744" y="45791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9" idx="2"/>
            </p:cNvCxnSpPr>
            <p:nvPr/>
          </p:nvCxnSpPr>
          <p:spPr>
            <a:xfrm>
              <a:off x="1814285" y="50781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1"/>
              <a:endCxn id="8" idx="5"/>
            </p:cNvCxnSpPr>
            <p:nvPr/>
          </p:nvCxnSpPr>
          <p:spPr>
            <a:xfrm flipH="1" flipV="1">
              <a:off x="2427444" y="4579189"/>
              <a:ext cx="557124" cy="52809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2"/>
              <a:endCxn id="11" idx="5"/>
            </p:cNvCxnSpPr>
            <p:nvPr/>
          </p:nvCxnSpPr>
          <p:spPr>
            <a:xfrm flipH="1" flipV="1">
              <a:off x="2015602" y="33110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2"/>
              <a:endCxn id="11" idx="7"/>
            </p:cNvCxnSpPr>
            <p:nvPr/>
          </p:nvCxnSpPr>
          <p:spPr>
            <a:xfrm flipH="1">
              <a:off x="2015602" y="28085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4"/>
              <a:endCxn id="13" idx="7"/>
            </p:cNvCxnSpPr>
            <p:nvPr/>
          </p:nvCxnSpPr>
          <p:spPr>
            <a:xfrm flipH="1">
              <a:off x="3073331" y="2926444"/>
              <a:ext cx="166985" cy="79472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9" idx="7"/>
            </p:cNvCxnSpPr>
            <p:nvPr/>
          </p:nvCxnSpPr>
          <p:spPr>
            <a:xfrm flipH="1">
              <a:off x="3151344" y="4227220"/>
              <a:ext cx="860113" cy="880065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2"/>
              <a:endCxn id="13" idx="5"/>
            </p:cNvCxnSpPr>
            <p:nvPr/>
          </p:nvCxnSpPr>
          <p:spPr>
            <a:xfrm flipH="1" flipV="1">
              <a:off x="3073331" y="3887946"/>
              <a:ext cx="903585" cy="25588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6"/>
              <a:endCxn id="15" idx="2"/>
            </p:cNvCxnSpPr>
            <p:nvPr/>
          </p:nvCxnSpPr>
          <p:spPr>
            <a:xfrm flipV="1">
              <a:off x="4212774" y="3835402"/>
              <a:ext cx="841828" cy="30843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5"/>
              <a:endCxn id="16" idx="1"/>
            </p:cNvCxnSpPr>
            <p:nvPr/>
          </p:nvCxnSpPr>
          <p:spPr>
            <a:xfrm>
              <a:off x="4178233" y="4227220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7"/>
              <a:endCxn id="18" idx="2"/>
            </p:cNvCxnSpPr>
            <p:nvPr/>
          </p:nvCxnSpPr>
          <p:spPr>
            <a:xfrm flipV="1">
              <a:off x="6099562" y="2690586"/>
              <a:ext cx="667726" cy="31938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7" idx="6"/>
              <a:endCxn id="20" idx="2"/>
            </p:cNvCxnSpPr>
            <p:nvPr/>
          </p:nvCxnSpPr>
          <p:spPr>
            <a:xfrm>
              <a:off x="6134103" y="3093358"/>
              <a:ext cx="1329870" cy="14151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7" idx="5"/>
              <a:endCxn id="19" idx="1"/>
            </p:cNvCxnSpPr>
            <p:nvPr/>
          </p:nvCxnSpPr>
          <p:spPr>
            <a:xfrm>
              <a:off x="6099562" y="3176746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0"/>
              <a:endCxn id="18" idx="4"/>
            </p:cNvCxnSpPr>
            <p:nvPr/>
          </p:nvCxnSpPr>
          <p:spPr>
            <a:xfrm flipV="1">
              <a:off x="6767288" y="2808515"/>
              <a:ext cx="117929" cy="73115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8" idx="5"/>
              <a:endCxn id="20" idx="1"/>
            </p:cNvCxnSpPr>
            <p:nvPr/>
          </p:nvCxnSpPr>
          <p:spPr>
            <a:xfrm>
              <a:off x="6968605" y="2773974"/>
              <a:ext cx="529909" cy="377512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9" idx="6"/>
              <a:endCxn id="20" idx="3"/>
            </p:cNvCxnSpPr>
            <p:nvPr/>
          </p:nvCxnSpPr>
          <p:spPr>
            <a:xfrm flipV="1">
              <a:off x="6885217" y="3318262"/>
              <a:ext cx="613297" cy="33934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7"/>
              <a:endCxn id="19" idx="3"/>
            </p:cNvCxnSpPr>
            <p:nvPr/>
          </p:nvCxnSpPr>
          <p:spPr>
            <a:xfrm flipV="1">
              <a:off x="6306375" y="3740990"/>
              <a:ext cx="377525" cy="5299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6"/>
              <a:endCxn id="22" idx="2"/>
            </p:cNvCxnSpPr>
            <p:nvPr/>
          </p:nvCxnSpPr>
          <p:spPr>
            <a:xfrm>
              <a:off x="6340916" y="4354286"/>
              <a:ext cx="1155718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1" idx="5"/>
              <a:endCxn id="23" idx="1"/>
            </p:cNvCxnSpPr>
            <p:nvPr/>
          </p:nvCxnSpPr>
          <p:spPr>
            <a:xfrm>
              <a:off x="6306375" y="4437674"/>
              <a:ext cx="32672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5"/>
              <a:endCxn id="22" idx="1"/>
            </p:cNvCxnSpPr>
            <p:nvPr/>
          </p:nvCxnSpPr>
          <p:spPr>
            <a:xfrm>
              <a:off x="6850676" y="3740990"/>
              <a:ext cx="680499" cy="5553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Application: </a:t>
            </a:r>
            <a:r>
              <a:rPr lang="en-US" b="1" dirty="0" err="1">
                <a:solidFill>
                  <a:srgbClr val="FFFFFF"/>
                </a:solidFill>
                <a:latin typeface="Gill Sans Light"/>
                <a:cs typeface="Gill Sans Light"/>
              </a:rPr>
              <a:t>Deduplication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476" y="5735578"/>
            <a:ext cx="8443171" cy="861774"/>
          </a:xfrm>
          <a:prstGeom prst="rect">
            <a:avLst/>
          </a:prstGeom>
          <a:solidFill>
            <a:srgbClr val="000000"/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Correlation Clustering:</a:t>
            </a:r>
            <a:endParaRPr lang="en-US" sz="25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Cluster to </a:t>
            </a:r>
            <a:r>
              <a:rPr lang="en-US" sz="2500" b="1" u="sng" dirty="0" smtClean="0">
                <a:solidFill>
                  <a:srgbClr val="FFFFFF"/>
                </a:solidFill>
                <a:latin typeface="Gill Sans Light"/>
                <a:cs typeface="Gill Sans Light"/>
              </a:rPr>
              <a:t>minimize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 unhappy pairs  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(</a:t>
            </a:r>
            <a:r>
              <a:rPr lang="en-US" sz="25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clustering error)</a:t>
            </a:r>
            <a:endParaRPr lang="en-US" sz="2500" b="1" i="1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46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1932" y="2447544"/>
            <a:ext cx="6490611" cy="2964436"/>
            <a:chOff x="1574332" y="2599944"/>
            <a:chExt cx="6490611" cy="2964436"/>
          </a:xfrm>
        </p:grpSpPr>
        <p:sp>
          <p:nvSpPr>
            <p:cNvPr id="95" name="Freeform 94"/>
            <p:cNvSpPr/>
            <p:nvPr/>
          </p:nvSpPr>
          <p:spPr>
            <a:xfrm>
              <a:off x="5802349" y="4270657"/>
              <a:ext cx="2262594" cy="979926"/>
            </a:xfrm>
            <a:custGeom>
              <a:avLst/>
              <a:gdLst>
                <a:gd name="connsiteX0" fmla="*/ 1062908 w 2262594"/>
                <a:gd name="connsiteY0" fmla="*/ 979888 h 979926"/>
                <a:gd name="connsiteX1" fmla="*/ 28765 w 2262594"/>
                <a:gd name="connsiteY1" fmla="*/ 127174 h 979926"/>
                <a:gd name="connsiteX2" fmla="*/ 2242194 w 2262594"/>
                <a:gd name="connsiteY2" fmla="*/ 90888 h 979926"/>
                <a:gd name="connsiteX3" fmla="*/ 1062908 w 2262594"/>
                <a:gd name="connsiteY3" fmla="*/ 979888 h 97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2594" h="979926">
                  <a:moveTo>
                    <a:pt x="1062908" y="979888"/>
                  </a:moveTo>
                  <a:cubicBezTo>
                    <a:pt x="694003" y="985936"/>
                    <a:pt x="-167783" y="275341"/>
                    <a:pt x="28765" y="127174"/>
                  </a:cubicBezTo>
                  <a:cubicBezTo>
                    <a:pt x="225313" y="-20993"/>
                    <a:pt x="2068325" y="-48207"/>
                    <a:pt x="2242194" y="90888"/>
                  </a:cubicBezTo>
                  <a:cubicBezTo>
                    <a:pt x="2416063" y="229983"/>
                    <a:pt x="1431813" y="973840"/>
                    <a:pt x="1062908" y="9798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50000"/>
                    <a:satMod val="300000"/>
                    <a:alpha val="38000"/>
                  </a:schemeClr>
                </a:gs>
                <a:gs pos="35000">
                  <a:schemeClr val="accent5">
                    <a:tint val="37000"/>
                    <a:satMod val="300000"/>
                    <a:alpha val="38000"/>
                  </a:schemeClr>
                </a:gs>
                <a:gs pos="100000">
                  <a:schemeClr val="accent5">
                    <a:tint val="15000"/>
                    <a:satMod val="350000"/>
                    <a:alpha val="38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875111" y="2599944"/>
              <a:ext cx="2089496" cy="1437050"/>
            </a:xfrm>
            <a:custGeom>
              <a:avLst/>
              <a:gdLst>
                <a:gd name="connsiteX0" fmla="*/ 1360 w 2089496"/>
                <a:gd name="connsiteY0" fmla="*/ 618599 h 1437050"/>
                <a:gd name="connsiteX1" fmla="*/ 1226003 w 2089496"/>
                <a:gd name="connsiteY1" fmla="*/ 1742 h 1437050"/>
                <a:gd name="connsiteX2" fmla="*/ 2087789 w 2089496"/>
                <a:gd name="connsiteY2" fmla="*/ 809099 h 1437050"/>
                <a:gd name="connsiteX3" fmla="*/ 1008289 w 2089496"/>
                <a:gd name="connsiteY3" fmla="*/ 1435027 h 1437050"/>
                <a:gd name="connsiteX4" fmla="*/ 1360 w 2089496"/>
                <a:gd name="connsiteY4" fmla="*/ 618599 h 1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96" h="1437050">
                  <a:moveTo>
                    <a:pt x="1360" y="618599"/>
                  </a:moveTo>
                  <a:cubicBezTo>
                    <a:pt x="37646" y="379718"/>
                    <a:pt x="878265" y="-30008"/>
                    <a:pt x="1226003" y="1742"/>
                  </a:cubicBezTo>
                  <a:cubicBezTo>
                    <a:pt x="1573741" y="33492"/>
                    <a:pt x="2124075" y="570218"/>
                    <a:pt x="2087789" y="809099"/>
                  </a:cubicBezTo>
                  <a:cubicBezTo>
                    <a:pt x="2051503" y="1047980"/>
                    <a:pt x="1353003" y="1469801"/>
                    <a:pt x="1008289" y="1435027"/>
                  </a:cubicBezTo>
                  <a:cubicBezTo>
                    <a:pt x="663575" y="1400253"/>
                    <a:pt x="-34926" y="857480"/>
                    <a:pt x="1360" y="61859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tint val="50000"/>
                    <a:satMod val="300000"/>
                    <a:alpha val="69000"/>
                  </a:schemeClr>
                </a:gs>
                <a:gs pos="35000">
                  <a:schemeClr val="accent4">
                    <a:tint val="37000"/>
                    <a:satMod val="300000"/>
                    <a:alpha val="69000"/>
                  </a:schemeClr>
                </a:gs>
                <a:gs pos="100000">
                  <a:schemeClr val="accent4">
                    <a:tint val="15000"/>
                    <a:satMod val="350000"/>
                    <a:alpha val="69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3977403" y="3782236"/>
              <a:ext cx="1535820" cy="1302452"/>
            </a:xfrm>
            <a:custGeom>
              <a:avLst/>
              <a:gdLst>
                <a:gd name="connsiteX0" fmla="*/ 3140 w 1535820"/>
                <a:gd name="connsiteY0" fmla="*/ 506735 h 1302452"/>
                <a:gd name="connsiteX1" fmla="*/ 1481783 w 1535820"/>
                <a:gd name="connsiteY1" fmla="*/ 25950 h 1302452"/>
                <a:gd name="connsiteX2" fmla="*/ 1100783 w 1535820"/>
                <a:gd name="connsiteY2" fmla="*/ 1295950 h 1302452"/>
                <a:gd name="connsiteX3" fmla="*/ 3140 w 1535820"/>
                <a:gd name="connsiteY3" fmla="*/ 506735 h 130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820" h="1302452">
                  <a:moveTo>
                    <a:pt x="3140" y="506735"/>
                  </a:moveTo>
                  <a:cubicBezTo>
                    <a:pt x="66640" y="295068"/>
                    <a:pt x="1298843" y="-105586"/>
                    <a:pt x="1481783" y="25950"/>
                  </a:cubicBezTo>
                  <a:cubicBezTo>
                    <a:pt x="1664723" y="157486"/>
                    <a:pt x="1344200" y="1217331"/>
                    <a:pt x="1100783" y="1295950"/>
                  </a:cubicBezTo>
                  <a:cubicBezTo>
                    <a:pt x="857366" y="1374569"/>
                    <a:pt x="-60360" y="718402"/>
                    <a:pt x="3140" y="50673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tint val="50000"/>
                    <a:satMod val="300000"/>
                    <a:alpha val="82000"/>
                  </a:schemeClr>
                </a:gs>
                <a:gs pos="35000">
                  <a:schemeClr val="accent6">
                    <a:tint val="37000"/>
                    <a:satMod val="300000"/>
                    <a:alpha val="82000"/>
                  </a:schemeClr>
                </a:gs>
                <a:gs pos="100000">
                  <a:schemeClr val="accent6">
                    <a:tint val="15000"/>
                    <a:satMod val="350000"/>
                    <a:alpha val="82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28557" y="2722764"/>
              <a:ext cx="1818197" cy="1466814"/>
            </a:xfrm>
            <a:custGeom>
              <a:avLst/>
              <a:gdLst>
                <a:gd name="connsiteX0" fmla="*/ 2057 w 1818197"/>
                <a:gd name="connsiteY0" fmla="*/ 622779 h 1466814"/>
                <a:gd name="connsiteX1" fmla="*/ 1734700 w 1818197"/>
                <a:gd name="connsiteY1" fmla="*/ 24065 h 1466814"/>
                <a:gd name="connsiteX2" fmla="*/ 1389986 w 1818197"/>
                <a:gd name="connsiteY2" fmla="*/ 1457350 h 1466814"/>
                <a:gd name="connsiteX3" fmla="*/ 2057 w 1818197"/>
                <a:gd name="connsiteY3" fmla="*/ 622779 h 146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8197" h="1466814">
                  <a:moveTo>
                    <a:pt x="2057" y="622779"/>
                  </a:moveTo>
                  <a:cubicBezTo>
                    <a:pt x="59509" y="383898"/>
                    <a:pt x="1503378" y="-115030"/>
                    <a:pt x="1734700" y="24065"/>
                  </a:cubicBezTo>
                  <a:cubicBezTo>
                    <a:pt x="1966022" y="163160"/>
                    <a:pt x="1672712" y="1359076"/>
                    <a:pt x="1389986" y="1457350"/>
                  </a:cubicBezTo>
                  <a:cubicBezTo>
                    <a:pt x="1107260" y="1555624"/>
                    <a:pt x="-55395" y="861660"/>
                    <a:pt x="2057" y="6227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33000"/>
                  </a:schemeClr>
                </a:gs>
                <a:gs pos="35000">
                  <a:schemeClr val="accent2">
                    <a:tint val="37000"/>
                    <a:satMod val="300000"/>
                    <a:alpha val="33000"/>
                  </a:schemeClr>
                </a:gs>
                <a:gs pos="100000">
                  <a:schemeClr val="accent2">
                    <a:tint val="15000"/>
                    <a:satMod val="350000"/>
                    <a:alpha val="33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74332" y="4414161"/>
              <a:ext cx="1936313" cy="1150219"/>
            </a:xfrm>
            <a:custGeom>
              <a:avLst/>
              <a:gdLst>
                <a:gd name="connsiteX0" fmla="*/ 22566 w 2139503"/>
                <a:gd name="connsiteY0" fmla="*/ 1034706 h 1270919"/>
                <a:gd name="connsiteX1" fmla="*/ 1074851 w 2139503"/>
                <a:gd name="connsiteY1" fmla="*/ 563 h 1270919"/>
                <a:gd name="connsiteX2" fmla="*/ 2118066 w 2139503"/>
                <a:gd name="connsiteY2" fmla="*/ 1188920 h 1270919"/>
                <a:gd name="connsiteX3" fmla="*/ 22566 w 2139503"/>
                <a:gd name="connsiteY3" fmla="*/ 1034706 h 127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503" h="1270919">
                  <a:moveTo>
                    <a:pt x="22566" y="1034706"/>
                  </a:moveTo>
                  <a:cubicBezTo>
                    <a:pt x="-151303" y="836647"/>
                    <a:pt x="725601" y="-25139"/>
                    <a:pt x="1074851" y="563"/>
                  </a:cubicBezTo>
                  <a:cubicBezTo>
                    <a:pt x="1424101" y="26265"/>
                    <a:pt x="2285887" y="1013539"/>
                    <a:pt x="2118066" y="1188920"/>
                  </a:cubicBezTo>
                  <a:cubicBezTo>
                    <a:pt x="1950245" y="1364301"/>
                    <a:pt x="196435" y="1232765"/>
                    <a:pt x="22566" y="1034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69000"/>
                  </a:schemeClr>
                </a:gs>
                <a:gs pos="35000">
                  <a:schemeClr val="accent1">
                    <a:tint val="37000"/>
                    <a:satMod val="300000"/>
                    <a:alpha val="69000"/>
                  </a:schemeClr>
                </a:gs>
                <a:gs pos="100000">
                  <a:schemeClr val="accent1">
                    <a:tint val="15000"/>
                    <a:satMod val="350000"/>
                    <a:alpha val="69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Oval 99"/>
            <p:cNvSpPr/>
            <p:nvPr/>
          </p:nvSpPr>
          <p:spPr>
            <a:xfrm>
              <a:off x="2378527" y="4530272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102427" y="5225144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1730827" y="5112656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3" name="Oval 102"/>
            <p:cNvSpPr/>
            <p:nvPr/>
          </p:nvSpPr>
          <p:spPr>
            <a:xfrm>
              <a:off x="1966685" y="3262087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74787" y="2842986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024414" y="3839029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129316" y="4178303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07002" y="3869873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880430" y="4742547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050645" y="3127829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0" name="Oval 109"/>
            <p:cNvSpPr/>
            <p:nvPr/>
          </p:nvSpPr>
          <p:spPr>
            <a:xfrm>
              <a:off x="6919688" y="2725057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6801759" y="3692073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616373" y="3269345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258823" y="4388757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4" name="Oval 113"/>
            <p:cNvSpPr/>
            <p:nvPr/>
          </p:nvSpPr>
          <p:spPr>
            <a:xfrm>
              <a:off x="7649034" y="4414157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750962" y="4953001"/>
              <a:ext cx="235858" cy="235858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02" idx="7"/>
              <a:endCxn id="100" idx="3"/>
            </p:cNvCxnSpPr>
            <p:nvPr/>
          </p:nvCxnSpPr>
          <p:spPr>
            <a:xfrm flipV="1">
              <a:off x="1932144" y="4731589"/>
              <a:ext cx="480924" cy="41560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2" idx="6"/>
              <a:endCxn id="101" idx="2"/>
            </p:cNvCxnSpPr>
            <p:nvPr/>
          </p:nvCxnSpPr>
          <p:spPr>
            <a:xfrm>
              <a:off x="1966685" y="5230585"/>
              <a:ext cx="1135742" cy="11248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1"/>
              <a:endCxn id="100" idx="5"/>
            </p:cNvCxnSpPr>
            <p:nvPr/>
          </p:nvCxnSpPr>
          <p:spPr>
            <a:xfrm flipH="1" flipV="1">
              <a:off x="2579844" y="4731589"/>
              <a:ext cx="557124" cy="52809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2"/>
              <a:endCxn id="103" idx="5"/>
            </p:cNvCxnSpPr>
            <p:nvPr/>
          </p:nvCxnSpPr>
          <p:spPr>
            <a:xfrm flipH="1" flipV="1">
              <a:off x="2168002" y="3463404"/>
              <a:ext cx="856412" cy="49355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4" idx="2"/>
              <a:endCxn id="103" idx="7"/>
            </p:cNvCxnSpPr>
            <p:nvPr/>
          </p:nvCxnSpPr>
          <p:spPr>
            <a:xfrm flipH="1">
              <a:off x="2168002" y="2960915"/>
              <a:ext cx="1106785" cy="335713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4" idx="4"/>
              <a:endCxn id="105" idx="7"/>
            </p:cNvCxnSpPr>
            <p:nvPr/>
          </p:nvCxnSpPr>
          <p:spPr>
            <a:xfrm flipH="1">
              <a:off x="3225731" y="3078844"/>
              <a:ext cx="166985" cy="79472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6"/>
              <a:endCxn id="107" idx="2"/>
            </p:cNvCxnSpPr>
            <p:nvPr/>
          </p:nvCxnSpPr>
          <p:spPr>
            <a:xfrm flipV="1">
              <a:off x="4365174" y="3987802"/>
              <a:ext cx="841828" cy="30843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5"/>
              <a:endCxn id="108" idx="1"/>
            </p:cNvCxnSpPr>
            <p:nvPr/>
          </p:nvCxnSpPr>
          <p:spPr>
            <a:xfrm>
              <a:off x="4330633" y="4379620"/>
              <a:ext cx="584338" cy="397468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9" idx="7"/>
              <a:endCxn id="110" idx="2"/>
            </p:cNvCxnSpPr>
            <p:nvPr/>
          </p:nvCxnSpPr>
          <p:spPr>
            <a:xfrm flipV="1">
              <a:off x="6251962" y="2842986"/>
              <a:ext cx="667726" cy="319384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6"/>
              <a:endCxn id="112" idx="2"/>
            </p:cNvCxnSpPr>
            <p:nvPr/>
          </p:nvCxnSpPr>
          <p:spPr>
            <a:xfrm>
              <a:off x="6286503" y="3245758"/>
              <a:ext cx="1329870" cy="141516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5"/>
              <a:endCxn id="111" idx="1"/>
            </p:cNvCxnSpPr>
            <p:nvPr/>
          </p:nvCxnSpPr>
          <p:spPr>
            <a:xfrm>
              <a:off x="6251962" y="3329146"/>
              <a:ext cx="584338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0"/>
              <a:endCxn id="110" idx="4"/>
            </p:cNvCxnSpPr>
            <p:nvPr/>
          </p:nvCxnSpPr>
          <p:spPr>
            <a:xfrm flipV="1">
              <a:off x="6919688" y="2960915"/>
              <a:ext cx="117929" cy="73115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0" idx="5"/>
              <a:endCxn id="112" idx="1"/>
            </p:cNvCxnSpPr>
            <p:nvPr/>
          </p:nvCxnSpPr>
          <p:spPr>
            <a:xfrm>
              <a:off x="7121005" y="2926374"/>
              <a:ext cx="529909" cy="377512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1" idx="6"/>
              <a:endCxn id="112" idx="3"/>
            </p:cNvCxnSpPr>
            <p:nvPr/>
          </p:nvCxnSpPr>
          <p:spPr>
            <a:xfrm flipV="1">
              <a:off x="7037617" y="3470662"/>
              <a:ext cx="613297" cy="33934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3" idx="6"/>
              <a:endCxn id="114" idx="2"/>
            </p:cNvCxnSpPr>
            <p:nvPr/>
          </p:nvCxnSpPr>
          <p:spPr>
            <a:xfrm>
              <a:off x="6494681" y="4506686"/>
              <a:ext cx="1154353" cy="2540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13" idx="5"/>
              <a:endCxn id="115" idx="1"/>
            </p:cNvCxnSpPr>
            <p:nvPr/>
          </p:nvCxnSpPr>
          <p:spPr>
            <a:xfrm>
              <a:off x="6460140" y="4590074"/>
              <a:ext cx="325363" cy="39746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V="1">
            <a:off x="1779744" y="4579189"/>
            <a:ext cx="480924" cy="41560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14285" y="5078185"/>
            <a:ext cx="1135742" cy="11248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427444" y="4579189"/>
            <a:ext cx="557124" cy="52809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015602" y="3311004"/>
            <a:ext cx="856412" cy="493554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15602" y="2808515"/>
            <a:ext cx="1106785" cy="335713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073331" y="2926444"/>
            <a:ext cx="166985" cy="79472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99745" y="4205119"/>
            <a:ext cx="860113" cy="880065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021732" y="3865845"/>
            <a:ext cx="903585" cy="255886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212774" y="3835402"/>
            <a:ext cx="841828" cy="30843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78233" y="4227220"/>
            <a:ext cx="584338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99562" y="2690586"/>
            <a:ext cx="667726" cy="319384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34103" y="3093358"/>
            <a:ext cx="1329870" cy="14151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9562" y="3176746"/>
            <a:ext cx="584338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767288" y="2808515"/>
            <a:ext cx="117929" cy="73115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68605" y="2773974"/>
            <a:ext cx="529909" cy="377512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85217" y="3318262"/>
            <a:ext cx="613297" cy="33934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99528" y="3740990"/>
            <a:ext cx="377525" cy="529908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40916" y="4354286"/>
            <a:ext cx="1155718" cy="2540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6375" y="4437674"/>
            <a:ext cx="326728" cy="397468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05729" y="3740990"/>
            <a:ext cx="680499" cy="555308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 Light"/>
                <a:cs typeface="Gill Sans Light"/>
              </a:rPr>
              <a:t>Application: </a:t>
            </a:r>
            <a:r>
              <a:rPr lang="en-US" b="1" dirty="0" err="1">
                <a:solidFill>
                  <a:srgbClr val="FFFFFF"/>
                </a:solidFill>
                <a:latin typeface="Gill Sans Light"/>
                <a:cs typeface="Gill Sans Light"/>
              </a:rPr>
              <a:t>Deduplication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83" name="Straight Connector 82"/>
          <p:cNvCxnSpPr>
            <a:endCxn id="108" idx="7"/>
          </p:cNvCxnSpPr>
          <p:nvPr/>
        </p:nvCxnSpPr>
        <p:spPr>
          <a:xfrm flipH="1">
            <a:off x="4929347" y="3953331"/>
            <a:ext cx="205084" cy="671357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834420" y="4472215"/>
            <a:ext cx="629553" cy="446315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4327" y="1916832"/>
            <a:ext cx="8443171" cy="4601260"/>
          </a:xfrm>
          <a:prstGeom prst="rect">
            <a:avLst/>
          </a:prstGeom>
          <a:solidFill>
            <a:schemeClr val="tx1">
              <a:alpha val="96000"/>
            </a:schemeClr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Many more Applications:</a:t>
            </a:r>
          </a:p>
          <a:p>
            <a:pPr algn="ctr"/>
            <a:endParaRPr lang="en-US" sz="2500" b="1" i="1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8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Community Detection </a:t>
            </a:r>
          </a:p>
          <a:p>
            <a:pPr algn="ctr"/>
            <a:r>
              <a:rPr lang="en-US" sz="2000" b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[Yang, Cheung, Liu, TKDE’ 07] </a:t>
            </a:r>
          </a:p>
          <a:p>
            <a:pPr algn="ctr"/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Opinion/Trust Network Link Classification </a:t>
            </a:r>
          </a:p>
          <a:p>
            <a:pPr algn="ctr"/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[C.-Bianchi, Gentile, et al, COLT’12]</a:t>
            </a:r>
          </a:p>
          <a:p>
            <a:pPr algn="ctr"/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Co-reference Resolution</a:t>
            </a:r>
          </a:p>
          <a:p>
            <a:pPr algn="ctr"/>
            <a:r>
              <a:rPr lang="en-US" sz="2500" b="1" i="1" dirty="0" smtClean="0">
                <a:solidFill>
                  <a:srgbClr val="F94677"/>
                </a:solidFill>
                <a:latin typeface="Gill Sans Light"/>
                <a:cs typeface="Gill Sans Light"/>
              </a:rPr>
              <a:t> 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[Soon et al., 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CompLing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 </a:t>
            </a:r>
            <a:r>
              <a:rPr lang="fr-FR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’</a:t>
            </a:r>
            <a:r>
              <a:rPr lang="en-US" sz="2000" b="1" i="1" dirty="0">
                <a:solidFill>
                  <a:srgbClr val="D9D9D9"/>
                </a:solidFill>
                <a:latin typeface="Gill Sans Light"/>
                <a:cs typeface="Gill Sans Light"/>
              </a:rPr>
              <a:t>01], [McCallum, </a:t>
            </a:r>
            <a:r>
              <a:rPr lang="en-US" sz="2000" b="1" i="1" dirty="0" err="1">
                <a:solidFill>
                  <a:srgbClr val="D9D9D9"/>
                </a:solidFill>
                <a:latin typeface="Gill Sans Light"/>
                <a:cs typeface="Gill Sans Light"/>
              </a:rPr>
              <a:t>Wellner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. NIPS’04]</a:t>
            </a:r>
            <a:endParaRPr lang="en-US" sz="2500" b="1" i="1" dirty="0" smtClean="0">
              <a:solidFill>
                <a:srgbClr val="F94677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Gene Clustering</a:t>
            </a:r>
          </a:p>
          <a:p>
            <a:pPr algn="ctr"/>
            <a:r>
              <a:rPr lang="en-US" sz="2500" b="1" i="1" dirty="0" smtClean="0">
                <a:solidFill>
                  <a:srgbClr val="F94677"/>
                </a:solidFill>
                <a:latin typeface="Gill Sans Light"/>
                <a:cs typeface="Gill Sans Light"/>
              </a:rPr>
              <a:t> 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[Ben-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Dor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, Shamir, 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Yakhini</a:t>
            </a:r>
            <a:r>
              <a:rPr lang="en-US" sz="2000" b="1" i="1" dirty="0">
                <a:solidFill>
                  <a:srgbClr val="D9D9D9"/>
                </a:solidFill>
                <a:latin typeface="Gill Sans Light"/>
                <a:cs typeface="Gill Sans Light"/>
              </a:rPr>
              <a:t>, 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JCompBio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 </a:t>
            </a:r>
            <a:r>
              <a:rPr lang="fr-FR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’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99]</a:t>
            </a:r>
          </a:p>
          <a:p>
            <a:pPr algn="ctr"/>
            <a:r>
              <a:rPr lang="en-US" sz="2500" b="1" dirty="0" smtClean="0">
                <a:solidFill>
                  <a:srgbClr val="E9A13E"/>
                </a:solidFill>
                <a:latin typeface="Gill Sans Light"/>
                <a:cs typeface="Gill Sans Light"/>
              </a:rPr>
              <a:t>Consensus Clustering</a:t>
            </a:r>
          </a:p>
          <a:p>
            <a:pPr algn="ctr"/>
            <a:r>
              <a:rPr lang="en-US" sz="2500" b="1" i="1" dirty="0" smtClean="0">
                <a:solidFill>
                  <a:srgbClr val="F94677"/>
                </a:solidFill>
                <a:latin typeface="Gill Sans Light"/>
                <a:cs typeface="Gill Sans Light"/>
              </a:rPr>
              <a:t> 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Goder</a:t>
            </a:r>
            <a:r>
              <a:rPr lang="en-US" sz="2000" b="1" i="1" dirty="0">
                <a:solidFill>
                  <a:srgbClr val="D9D9D9"/>
                </a:solidFill>
                <a:latin typeface="Gill Sans Light"/>
                <a:cs typeface="Gill Sans Light"/>
              </a:rPr>
              <a:t> </a:t>
            </a:r>
            <a:r>
              <a:rPr lang="en-US" sz="20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Filkov</a:t>
            </a:r>
            <a:r>
              <a:rPr lang="en-US" sz="2000" b="1" i="1" dirty="0">
                <a:solidFill>
                  <a:srgbClr val="D9D9D9"/>
                </a:solidFill>
                <a:latin typeface="Gill Sans Light"/>
                <a:cs typeface="Gill Sans Light"/>
              </a:rPr>
              <a:t>, </a:t>
            </a:r>
            <a:r>
              <a:rPr lang="en-US" sz="20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‘08]</a:t>
            </a:r>
            <a:endParaRPr lang="en-US" sz="2000" b="1" i="1" dirty="0">
              <a:solidFill>
                <a:srgbClr val="D9D9D9"/>
              </a:solidFill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9848" y="1340768"/>
            <a:ext cx="8786569" cy="5139869"/>
          </a:xfrm>
          <a:prstGeom prst="rect">
            <a:avLst/>
          </a:prstGeom>
          <a:solidFill>
            <a:srgbClr val="0D0D0D">
              <a:alpha val="96000"/>
            </a:srgbClr>
          </a:solidFill>
          <a:ln w="571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FFFF"/>
                </a:solidFill>
                <a:latin typeface="Gill Sans Light"/>
                <a:cs typeface="Gill Sans Light"/>
              </a:rPr>
              <a:t>NP Hard!</a:t>
            </a:r>
          </a:p>
          <a:p>
            <a:pPr algn="ctr"/>
            <a:endParaRPr lang="en-US" sz="2500" b="1" u="sng" dirty="0" smtClean="0">
              <a:solidFill>
                <a:srgbClr val="FF6600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300" b="1" u="sng" dirty="0" smtClean="0">
                <a:solidFill>
                  <a:schemeClr val="bg1"/>
                </a:solidFill>
                <a:latin typeface="Gill Sans Light"/>
                <a:cs typeface="Gill Sans Light"/>
              </a:rPr>
              <a:t>Lot’s of prior work: </a:t>
            </a:r>
          </a:p>
          <a:p>
            <a:pPr algn="ctr"/>
            <a:endParaRPr lang="en-US" sz="2300" b="1" u="sng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-Approximation algorithms </a:t>
            </a:r>
          </a:p>
          <a:p>
            <a:pPr algn="ctr"/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i="1" dirty="0">
                <a:solidFill>
                  <a:srgbClr val="FFFFFF"/>
                </a:solidFill>
                <a:latin typeface="Gill Sans Light"/>
                <a:cs typeface="Gill Sans Light"/>
              </a:rPr>
              <a:t>-Statistical 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Guarantees</a:t>
            </a:r>
          </a:p>
          <a:p>
            <a:pPr algn="ctr"/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i="1" dirty="0">
                <a:solidFill>
                  <a:srgbClr val="FFFFFF"/>
                </a:solidFill>
                <a:latin typeface="Gill Sans Light"/>
                <a:cs typeface="Gill Sans Light"/>
              </a:rPr>
              <a:t>-Distributed 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Approaches</a:t>
            </a:r>
          </a:p>
          <a:p>
            <a:pPr algn="ctr"/>
            <a:endParaRPr lang="en-US" sz="2500" b="1" i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2500" b="1" i="1" dirty="0">
                <a:solidFill>
                  <a:srgbClr val="FFFFFF"/>
                </a:solidFill>
                <a:latin typeface="Gill Sans Light"/>
                <a:cs typeface="Gill Sans Light"/>
              </a:rPr>
              <a:t>-many </a:t>
            </a:r>
            <a:r>
              <a:rPr lang="en-US" sz="25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variants</a:t>
            </a:r>
          </a:p>
          <a:p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[AilonCharikarNewman08],  [AilonLiberty09], [CharikarGuruswamiWirth03], [DemainFiat06]…[MathewSchudy10], [MakarychevMackarychevVijayaraghavan14]</a:t>
            </a:r>
            <a:r>
              <a:rPr lang="en-US" sz="2300" b="1" i="1" dirty="0" smtClean="0">
                <a:solidFill>
                  <a:srgbClr val="ECFF7B"/>
                </a:solidFill>
                <a:latin typeface="Gill Sans Light"/>
                <a:cs typeface="Gill Sans Light"/>
              </a:rPr>
              <a:t> </a:t>
            </a:r>
            <a:r>
              <a:rPr lang="en-US" sz="1700" b="1" i="1" dirty="0">
                <a:solidFill>
                  <a:srgbClr val="D9D9D9"/>
                </a:solidFill>
                <a:latin typeface="Gill Sans Light"/>
                <a:cs typeface="Gill Sans Light"/>
              </a:rPr>
              <a:t>[ChierichettiDalviKumarKDD14] </a:t>
            </a:r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, [</a:t>
            </a:r>
            <a:r>
              <a:rPr lang="en-US" sz="17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Bonchi</a:t>
            </a:r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 et al </a:t>
            </a:r>
            <a:r>
              <a:rPr lang="en-US" sz="1700" b="1" i="1" dirty="0">
                <a:solidFill>
                  <a:srgbClr val="D9D9D9"/>
                </a:solidFill>
                <a:latin typeface="Gill Sans Light"/>
                <a:cs typeface="Gill Sans Light"/>
              </a:rPr>
              <a:t>KDD14], </a:t>
            </a:r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 [</a:t>
            </a:r>
            <a:r>
              <a:rPr lang="en-US" sz="17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Puleo</a:t>
            </a:r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, </a:t>
            </a:r>
            <a:r>
              <a:rPr lang="en-US" sz="1700" b="1" i="1" dirty="0" err="1" smtClean="0">
                <a:solidFill>
                  <a:srgbClr val="D9D9D9"/>
                </a:solidFill>
                <a:latin typeface="Gill Sans Light"/>
                <a:cs typeface="Gill Sans Light"/>
              </a:rPr>
              <a:t>Milenkovic</a:t>
            </a:r>
            <a:r>
              <a:rPr lang="en-US" sz="1700" b="1" i="1" dirty="0" smtClean="0">
                <a:solidFill>
                  <a:srgbClr val="D9D9D9"/>
                </a:solidFill>
                <a:latin typeface="Gill Sans Light"/>
                <a:cs typeface="Gill Sans Light"/>
              </a:rPr>
              <a:t>, 15]</a:t>
            </a:r>
          </a:p>
        </p:txBody>
      </p:sp>
    </p:spTree>
    <p:extLst>
      <p:ext uri="{BB962C8B-B14F-4D97-AF65-F5344CB8AC3E}">
        <p14:creationId xmlns:p14="http://schemas.microsoft.com/office/powerpoint/2010/main" val="23357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4688" y="2276872"/>
            <a:ext cx="9144000" cy="1470025"/>
          </a:xfrm>
        </p:spPr>
        <p:txBody>
          <a:bodyPr>
            <a:no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Goal of this work</a:t>
            </a:r>
            <a:endParaRPr lang="en-US" sz="55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54422">
            <a:off x="1201014" y="364735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36662</TotalTime>
  <Words>1341</Words>
  <Application>Microsoft Macintosh PowerPoint</Application>
  <PresentationFormat>Letter Paper (8.5x11 in)</PresentationFormat>
  <Paragraphs>310</Paragraphs>
  <Slides>36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Correlation Clustering   for Big Graphs </vt:lpstr>
      <vt:lpstr>Correlation Clustering  </vt:lpstr>
      <vt:lpstr>Correlation Clustering</vt:lpstr>
      <vt:lpstr>Correlation Clustering</vt:lpstr>
      <vt:lpstr>Correlation Clustering</vt:lpstr>
      <vt:lpstr>Application: Deduplication</vt:lpstr>
      <vt:lpstr>Application: Deduplication</vt:lpstr>
      <vt:lpstr>Application: Deduplication</vt:lpstr>
      <vt:lpstr>Goal of this work</vt:lpstr>
      <vt:lpstr>Goal of this work:  Provable Graph Clustering for  Distributed Graph Engines   Real Systems implementation  on GraphX/Spark   </vt:lpstr>
      <vt:lpstr>Graph Engines 101</vt:lpstr>
      <vt:lpstr>Recipes for graph-parallel algorithms</vt:lpstr>
      <vt:lpstr>Recipes for graph-parallel algorithms</vt:lpstr>
      <vt:lpstr>A Serial Algorithm: Peeling </vt:lpstr>
      <vt:lpstr>A Serial Algorithm: Peeling </vt:lpstr>
      <vt:lpstr>A Serial Algorithm: Peeling </vt:lpstr>
      <vt:lpstr>A Serial Algorithm: Peeling </vt:lpstr>
      <vt:lpstr>PowerPoint Presentation</vt:lpstr>
      <vt:lpstr>Our Approach</vt:lpstr>
      <vt:lpstr>Careful Sampling:   Activate             vertices / round        similar to [Blelloch et al.12], [Chierichetti et al KDD’14]</vt:lpstr>
      <vt:lpstr>What if active vertices are friends?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Theorem</vt:lpstr>
      <vt:lpstr>Main Theorem</vt:lpstr>
      <vt:lpstr>Experiments  (#rounds)  fb_small (V = 4k , E = 180K )</vt:lpstr>
      <vt:lpstr>GraphX/Spark Implementation</vt:lpstr>
      <vt:lpstr>Conclusions</vt:lpstr>
      <vt:lpstr>fin</vt:lpstr>
      <vt:lpstr>Small Experiments (#rounds) astro (V = 19K , E = 400K ) </vt:lpstr>
      <vt:lpstr>Empirical Validation on Billion Edge Graphs</vt:lpstr>
      <vt:lpstr>C4: Speed-up</vt:lpstr>
    </vt:vector>
  </TitlesOfParts>
  <Company>Technical University of Crete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2245</cp:revision>
  <cp:lastPrinted>2013-06-14T00:36:29Z</cp:lastPrinted>
  <dcterms:created xsi:type="dcterms:W3CDTF">2012-04-30T15:27:04Z</dcterms:created>
  <dcterms:modified xsi:type="dcterms:W3CDTF">2015-04-02T23:02:15Z</dcterms:modified>
</cp:coreProperties>
</file>