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7" r:id="rId6"/>
    <p:sldId id="258" r:id="rId7"/>
    <p:sldId id="281" r:id="rId8"/>
    <p:sldId id="272" r:id="rId9"/>
    <p:sldId id="278" r:id="rId10"/>
    <p:sldId id="283" r:id="rId11"/>
    <p:sldId id="274" r:id="rId12"/>
    <p:sldId id="279" r:id="rId13"/>
    <p:sldId id="275" r:id="rId14"/>
    <p:sldId id="280" r:id="rId15"/>
    <p:sldId id="276" r:id="rId16"/>
    <p:sldId id="28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AD0DE-45D3-A0E4-C850-A489E4FC2FD3}" v="1" dt="2024-06-25T18:22:35.520"/>
    <p1510:client id="{F8A51BD3-74BB-8642-A7A9-D570880358AB}" v="370" dt="2024-06-25T14:43:11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1948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 u="none"/>
            <a:t>Adoption of radio for traffic law enforcement.</a:t>
          </a:r>
          <a:endParaRPr lang="en-US" sz="1200" b="0" i="0" spc="0" baseline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2020s</a:t>
          </a:r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 u="none">
              <a:solidFill>
                <a:srgbClr val="C00000"/>
              </a:solidFill>
            </a:rPr>
            <a:t>AI for facial recognition, surveillance, and anomaly detection.</a:t>
          </a:r>
        </a:p>
        <a:p>
          <a:pPr algn="ctr"/>
          <a:r>
            <a:rPr lang="en-US" sz="1200" b="0" i="0" u="none">
              <a:solidFill>
                <a:srgbClr val="C00000"/>
              </a:solidFill>
            </a:rPr>
            <a:t>Real-time crime centers integrating CAD, gunfire detection, and live video.</a:t>
          </a:r>
          <a:endParaRPr lang="en-US" sz="1200" b="0" i="0" spc="0" baseline="0">
            <a:solidFill>
              <a:srgbClr val="C00000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Post 2020s</a:t>
          </a:r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 u="none">
              <a:solidFill>
                <a:srgbClr val="C00000"/>
              </a:solidFill>
            </a:rPr>
            <a:t>Advancements + higher spending in real-time surveillance, predictive analytics, mobile apps, body cameras, and AI-driven data analytics.</a:t>
          </a:r>
          <a:endParaRPr lang="en-US" sz="1200" b="0" i="0" spc="0" baseline="0">
            <a:solidFill>
              <a:srgbClr val="C00000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1967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1990s</a:t>
          </a:r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Before 1940s</a:t>
          </a:r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defRPr b="1"/>
          </a:pPr>
          <a:r>
            <a:rPr lang="en-US" sz="1000" b="1" i="0" spc="300" baseline="0">
              <a:solidFill>
                <a:schemeClr val="accent2"/>
              </a:solidFill>
              <a:latin typeface="Kalinga"/>
              <a:cs typeface="Kalinga"/>
            </a:rPr>
            <a:t>2000s</a:t>
          </a:r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 u="none"/>
            <a:t>Adoption of computer programs for crime analysis.</a:t>
          </a:r>
          <a:endParaRPr lang="en-US" sz="1200" b="0" i="0" spc="0" baseline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 u="none"/>
            <a:t>FBI creates National Crime Information Center (NCIC).</a:t>
          </a:r>
          <a:endParaRPr lang="en-US" sz="1200" b="0" i="0" spc="0" baseline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>
        <a:noFill/>
        <a:ln>
          <a:noFill/>
        </a:ln>
      </dgm:spPr>
      <dgm:t>
        <a:bodyPr anchor="t"/>
        <a:lstStyle/>
        <a:p>
          <a:pPr algn="ctr"/>
          <a:r>
            <a:rPr lang="en-US" sz="1200" b="0" i="0"/>
            <a:t>Police data was largely stored on paper-based filing systems.</a:t>
          </a:r>
          <a:endParaRPr lang="en-US" sz="1200" b="0" i="0" spc="0" baseline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>
        <a:noFill/>
        <a:ln>
          <a:noFill/>
        </a:ln>
      </dgm:spPr>
      <dgm:t>
        <a:bodyPr/>
        <a:lstStyle/>
        <a:p>
          <a:pPr algn="ctr"/>
          <a:r>
            <a:rPr lang="en-US" sz="1200" b="0" i="0" u="none"/>
            <a:t>Force-wide control rooms with advanced tools integrating call data, maps, and resource deployment.</a:t>
          </a:r>
          <a:endParaRPr lang="en-US" sz="1200" b="0" i="0" spc="0" baseline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ln>
          <a:solidFill>
            <a:schemeClr val="accent5"/>
          </a:solidFill>
        </a:ln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0" presStyleCnt="7" custScaleX="71361" custScaleY="84034" custLinFactNeighborY="22410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0" presStyleCnt="7" custLinFactNeighborY="18730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0" presStyleCnt="7"/>
      <dgm:spPr>
        <a:ln w="12700">
          <a:solidFill>
            <a:schemeClr val="accent5"/>
          </a:solidFill>
        </a:ln>
      </dgm:spPr>
    </dgm:pt>
    <dgm:pt modelId="{C574381E-6C24-436D-B265-4BCFEFA46591}" type="pres">
      <dgm:prSet presAssocID="{A7F4784E-75AE-4F03-B342-C71355D1ACCF}" presName="ConnectorPoint" presStyleLbl="node1" presStyleIdx="0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1" presStyleCnt="7" custScaleX="71361" custScaleY="84034" custLinFactNeighborY="-26892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1" presStyleCnt="7" custScaleX="90140" custLinFactNeighborX="4969" custLinFactNeighborY="-26688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1" presStyleCnt="7"/>
      <dgm:spPr>
        <a:ln w="12700"/>
      </dgm:spPr>
    </dgm:pt>
    <dgm:pt modelId="{6D7F9BE3-3008-4E5E-96F3-C71D72649902}" type="pres">
      <dgm:prSet presAssocID="{D423FB80-F2BD-4DDE-80B1-76F84FE09A02}" presName="ConnectorPoint" presStyleLbl="node1" presStyleIdx="1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2" presStyleCnt="7" custScaleX="71361" custScaleY="84034" custLinFactNeighborY="22410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2" presStyleCnt="7" custScaleY="99738" custLinFactNeighborY="18730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2" presStyleCnt="7"/>
      <dgm:spPr>
        <a:ln w="12700">
          <a:solidFill>
            <a:schemeClr val="accent5"/>
          </a:solidFill>
        </a:ln>
      </dgm:spPr>
    </dgm:pt>
    <dgm:pt modelId="{D10813CD-B7B7-4CC7-9B2D-B5AE3D30A4DA}" type="pres">
      <dgm:prSet presAssocID="{F01D5F9E-ABC5-4560-ACB4-E6CFBC60BFF2}" presName="ConnectorPoint" presStyleLbl="node1" presStyleIdx="2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3" presStyleCnt="7" custScaleX="71361" custScaleY="84034" custLinFactNeighborY="-26892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3" presStyleCnt="7" custScaleX="90140" custLinFactNeighborX="5264" custLinFactNeighborY="-22476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3" presStyleCnt="7"/>
      <dgm:spPr>
        <a:ln w="12700">
          <a:solidFill>
            <a:schemeClr val="accent5"/>
          </a:solidFill>
        </a:ln>
      </dgm:spPr>
    </dgm:pt>
    <dgm:pt modelId="{FE89438A-B301-4219-9492-D30967496E8F}" type="pres">
      <dgm:prSet presAssocID="{454D56AF-0D14-43A4-A4AA-2274946C5116}" presName="ConnectorPoint" presStyleLbl="node1" presStyleIdx="3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7" custScaleX="71361" custScaleY="84034" custLinFactNeighborY="-26892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7" custScaleX="90140" custLinFactNeighborX="4888" custLinFactNeighborY="-22476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7"/>
      <dgm:spPr>
        <a:ln w="12700">
          <a:solidFill>
            <a:schemeClr val="accent5"/>
          </a:solidFill>
        </a:ln>
      </dgm:spPr>
    </dgm:pt>
    <dgm:pt modelId="{F2E81385-B138-4A59-9452-A3C9AC4F2012}" type="pres">
      <dgm:prSet presAssocID="{A59C9EB4-4836-41EA-88FC-E68E29755DEF}" presName="ConnectorPoint" presStyleLbl="node1" presStyleIdx="4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7" custScaleX="71361" custScaleY="84034" custLinFactNeighborY="22410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7" custScaleX="124155" custLinFactNeighborY="22240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7"/>
      <dgm:spPr>
        <a:ln w="12700">
          <a:solidFill>
            <a:schemeClr val="accent5"/>
          </a:solidFill>
        </a:ln>
      </dgm:spPr>
    </dgm:pt>
    <dgm:pt modelId="{8E0947F0-E28B-4B2E-B1D6-BFEED1AF012B}" type="pres">
      <dgm:prSet presAssocID="{2DC4903D-31E8-4ED6-875F-63877788B702}" presName="ConnectorPoint" presStyleLbl="node1" presStyleIdx="5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6" presStyleCnt="7" custScaleX="71361" custScaleY="84034" custLinFactNeighborY="-26892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6" presStyleCnt="7" custScaleX="109552" custLinFactNeighborX="5264" custLinFactNeighborY="-22476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6" presStyleCnt="7"/>
      <dgm:spPr>
        <a:ln w="12700">
          <a:solidFill>
            <a:schemeClr val="accent5"/>
          </a:solidFill>
        </a:ln>
      </dgm:spPr>
    </dgm:pt>
    <dgm:pt modelId="{53B98CC0-1029-46A6-8053-0933F88F7705}" type="pres">
      <dgm:prSet presAssocID="{8A93A940-284B-49B0-9D89-5FA2B3B3C7E5}" presName="ConnectorPoint" presStyleLbl="node1" presStyleIdx="6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9800E00A-2FD9-964C-903E-BA121D32606F}" type="presOf" srcId="{A59C9EB4-4836-41EA-88FC-E68E29755DEF}" destId="{88F6D506-033B-4CA4-9572-41E373A6B43C}" srcOrd="0" destOrd="0" presId="urn:microsoft.com/office/officeart/2017/3/layout/HorizontalLabelsTimeline"/>
    <dgm:cxn modelId="{C4D2601C-0764-034D-9B94-7A3BB0CD18B2}" type="presOf" srcId="{454D56AF-0D14-43A4-A4AA-2274946C5116}" destId="{C5503B6E-C1DB-44F5-ABB8-38EF445ED1E8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3" destOrd="0" parTransId="{340931FA-0A09-49B9-99A7-6650F93FDC08}" sibTransId="{511F28C0-50D9-4CBB-862C-2AD0ACC17105}"/>
    <dgm:cxn modelId="{33DFDD33-182D-44AF-9877-B1DCECE3CC9D}" srcId="{FF3CD410-5E2E-4080-A893-907D31D22CB3}" destId="{A7F4784E-75AE-4F03-B342-C71355D1ACCF}" srcOrd="0" destOrd="0" parTransId="{E8170CB0-7D27-4024-BF4D-F79F86202313}" sibTransId="{3078DB00-0C2A-4587-8661-74E5E36CBCA7}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4B61AF65-3991-4A24-9475-D4AA0127738F}" srcId="{FF3CD410-5E2E-4080-A893-907D31D22CB3}" destId="{F01D5F9E-ABC5-4560-ACB4-E6CFBC60BFF2}" srcOrd="2" destOrd="0" parTransId="{FEAC3315-4B36-4E3C-89B3-70A50C7F13CC}" sibTransId="{36ABC0D0-B41E-401C-840C-2AFBE73989B4}"/>
    <dgm:cxn modelId="{4A338346-4468-5448-9113-89C374E0FAA7}" type="presOf" srcId="{2DC4903D-31E8-4ED6-875F-63877788B702}" destId="{270971D8-F05B-4392-88C0-D9921BB5F6B0}" srcOrd="0" destOrd="0" presId="urn:microsoft.com/office/officeart/2017/3/layout/HorizontalLabelsTimeline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0248906B-C787-7345-BFEE-A7B87F2D1D81}" type="presOf" srcId="{245E128E-7700-4C91-9411-CDD1DCA94D67}" destId="{255B3FC7-BD87-4810-87ED-7952D0F23157}" srcOrd="0" destOrd="0" presId="urn:microsoft.com/office/officeart/2017/3/layout/HorizontalLabelsTimeline"/>
    <dgm:cxn modelId="{538E596C-5F3E-1545-8385-0725D80D9166}" type="presOf" srcId="{A9FB790A-3E33-4887-962E-7206A01AD84F}" destId="{1D60394B-1800-4790-9694-08B1C1D1B34D}" srcOrd="0" destOrd="0" presId="urn:microsoft.com/office/officeart/2017/3/layout/HorizontalLabelsTimeline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ECC9CA79-7747-9E42-BCFC-471202F30788}" type="presOf" srcId="{D423FB80-F2BD-4DDE-80B1-76F84FE09A02}" destId="{64E37A6A-8F95-4F28-92FC-1FE8089D7DAF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2452A685-2FDA-1E45-9387-862C240E1BCE}" type="presOf" srcId="{3280BE73-5C4D-4941-9102-E5930904556F}" destId="{04897CD2-CF6F-4A55-8E79-1E7393B07B06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8E2218A8-CAF6-7846-8876-9D08915A6D59}" type="presOf" srcId="{F01D5F9E-ABC5-4560-ACB4-E6CFBC60BFF2}" destId="{5C68C37A-C349-49AE-97A1-63D110D2C7D1}" srcOrd="0" destOrd="0" presId="urn:microsoft.com/office/officeart/2017/3/layout/HorizontalLabelsTimeline"/>
    <dgm:cxn modelId="{30FA9DAB-DB1D-5243-96CA-24A43D9277AF}" type="presOf" srcId="{A7F4784E-75AE-4F03-B342-C71355D1ACCF}" destId="{CBCB6B30-5D46-4B19-B9DE-C0B7FB057712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AC71BEAF-369A-D84B-9906-1577B2E1A204}" type="presOf" srcId="{CF564C6C-7771-4FD5-B851-B5B84730268F}" destId="{FE14A9FC-66E7-4679-B63E-054F98E59204}" srcOrd="0" destOrd="0" presId="urn:microsoft.com/office/officeart/2017/3/layout/HorizontalLabelsTimeline"/>
    <dgm:cxn modelId="{5BF3B7B1-A779-4E2D-8625-77DE0CA38FEE}" srcId="{FF3CD410-5E2E-4080-A893-907D31D22CB3}" destId="{D423FB80-F2BD-4DDE-80B1-76F84FE09A02}" srcOrd="1" destOrd="0" parTransId="{9B1CA3FF-D252-4AF5-8F50-CFC93ACA9175}" sibTransId="{EBE862E1-9761-4AA7-AA00-BD79FA3B27DD}"/>
    <dgm:cxn modelId="{859E4DBB-654A-624C-81E3-51660408E2D1}" type="presOf" srcId="{1827863D-2FA1-48D1-81C4-0E7D31ADB47E}" destId="{95B1E40E-26D9-44C8-A99F-14EA44505DF3}" srcOrd="0" destOrd="0" presId="urn:microsoft.com/office/officeart/2017/3/layout/HorizontalLabelsTimeline"/>
    <dgm:cxn modelId="{16B699C8-F0C0-944A-9886-329C31C8855D}" type="presOf" srcId="{6BA5F3BE-D53A-42E0-A7FE-674B99BD07E6}" destId="{725F2AEF-0925-4411-A89A-5976D96BC3B1}" srcOrd="0" destOrd="0" presId="urn:microsoft.com/office/officeart/2017/3/layout/HorizontalLabelsTimeline"/>
    <dgm:cxn modelId="{6B8AD1CB-E1FC-484C-BEF3-494507264B40}" type="presOf" srcId="{8A93A940-284B-49B0-9D89-5FA2B3B3C7E5}" destId="{A7F04B95-81DC-4C70-990B-FEE82F4C63E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5D2B36FB-1650-AA46-86EC-4DBEA11FF8BF}" type="presOf" srcId="{47BE8E0B-496B-44FC-825E-C2A10D821DC9}" destId="{A01D9671-7007-4F3F-98D6-A9730C5B45E4}" srcOrd="0" destOrd="0" presId="urn:microsoft.com/office/officeart/2017/3/layout/HorizontalLabelsTimeline"/>
    <dgm:cxn modelId="{DA8B927C-0A54-B545-816C-A639B719901F}" type="presParOf" srcId="{687CC7BD-79EF-4A0F-BDD3-809BFA49E6BE}" destId="{6168B371-2815-4661-9209-F8A29814ADCC}" srcOrd="0" destOrd="0" presId="urn:microsoft.com/office/officeart/2017/3/layout/HorizontalLabelsTimeline"/>
    <dgm:cxn modelId="{D85EBA07-66BE-C443-857C-ED008D7901E8}" type="presParOf" srcId="{687CC7BD-79EF-4A0F-BDD3-809BFA49E6BE}" destId="{4C5F54B5-504F-4069-AF1D-9A370FBD268C}" srcOrd="1" destOrd="0" presId="urn:microsoft.com/office/officeart/2017/3/layout/HorizontalLabelsTimeline"/>
    <dgm:cxn modelId="{754E9072-696A-9B45-BC4E-B7A6DBD53F25}" type="presParOf" srcId="{4C5F54B5-504F-4069-AF1D-9A370FBD268C}" destId="{866B658A-D972-4AD8-A7E6-4082FD2CB001}" srcOrd="0" destOrd="0" presId="urn:microsoft.com/office/officeart/2017/3/layout/HorizontalLabelsTimeline"/>
    <dgm:cxn modelId="{3BF5CD51-31A5-744C-AFC0-BCF3706EFA83}" type="presParOf" srcId="{866B658A-D972-4AD8-A7E6-4082FD2CB001}" destId="{CBCB6B30-5D46-4B19-B9DE-C0B7FB057712}" srcOrd="0" destOrd="0" presId="urn:microsoft.com/office/officeart/2017/3/layout/HorizontalLabelsTimeline"/>
    <dgm:cxn modelId="{8A55AFDF-6023-0C41-BCD4-B3E5EAAAD40F}" type="presParOf" srcId="{866B658A-D972-4AD8-A7E6-4082FD2CB001}" destId="{746F6004-1265-4B16-B698-179F0477DB3D}" srcOrd="1" destOrd="0" presId="urn:microsoft.com/office/officeart/2017/3/layout/HorizontalLabelsTimeline"/>
    <dgm:cxn modelId="{5C68D6C9-932E-0149-87C5-5F21B27993B6}" type="presParOf" srcId="{746F6004-1265-4B16-B698-179F0477DB3D}" destId="{95B1E40E-26D9-44C8-A99F-14EA44505DF3}" srcOrd="0" destOrd="0" presId="urn:microsoft.com/office/officeart/2017/3/layout/HorizontalLabelsTimeline"/>
    <dgm:cxn modelId="{82AE47DE-6105-ED41-8A90-A6AE2157DDFC}" type="presParOf" srcId="{746F6004-1265-4B16-B698-179F0477DB3D}" destId="{752FC6D6-93A6-414C-B65D-6F2858E07E0C}" srcOrd="1" destOrd="0" presId="urn:microsoft.com/office/officeart/2017/3/layout/HorizontalLabelsTimeline"/>
    <dgm:cxn modelId="{F4862B5A-CBC9-2548-84B0-63BFEF322CEF}" type="presParOf" srcId="{866B658A-D972-4AD8-A7E6-4082FD2CB001}" destId="{BBBD3B06-9C30-48DB-A77E-5A358B1C6E78}" srcOrd="2" destOrd="0" presId="urn:microsoft.com/office/officeart/2017/3/layout/HorizontalLabelsTimeline"/>
    <dgm:cxn modelId="{D489CF08-0DC1-6C4B-8EC6-01A333187DCD}" type="presParOf" srcId="{866B658A-D972-4AD8-A7E6-4082FD2CB001}" destId="{C574381E-6C24-436D-B265-4BCFEFA46591}" srcOrd="3" destOrd="0" presId="urn:microsoft.com/office/officeart/2017/3/layout/HorizontalLabelsTimeline"/>
    <dgm:cxn modelId="{1BD8CD4F-2F38-A64C-8F71-3DE3C99DB606}" type="presParOf" srcId="{866B658A-D972-4AD8-A7E6-4082FD2CB001}" destId="{CC7E7566-0B46-4E0A-B951-BFE404664D2C}" srcOrd="4" destOrd="0" presId="urn:microsoft.com/office/officeart/2017/3/layout/HorizontalLabelsTimeline"/>
    <dgm:cxn modelId="{36DED8A0-95E5-FA45-9F17-A354107DB3C1}" type="presParOf" srcId="{4C5F54B5-504F-4069-AF1D-9A370FBD268C}" destId="{F50C4635-5C0A-4C07-B5AD-BABD96009847}" srcOrd="1" destOrd="0" presId="urn:microsoft.com/office/officeart/2017/3/layout/HorizontalLabelsTimeline"/>
    <dgm:cxn modelId="{D5D1BE30-5095-3843-8280-542165B2B8E5}" type="presParOf" srcId="{4C5F54B5-504F-4069-AF1D-9A370FBD268C}" destId="{34539F78-7536-446A-B749-4315D26F2C4E}" srcOrd="2" destOrd="0" presId="urn:microsoft.com/office/officeart/2017/3/layout/HorizontalLabelsTimeline"/>
    <dgm:cxn modelId="{2067F390-DCDB-0541-AD54-64E71B08F189}" type="presParOf" srcId="{34539F78-7536-446A-B749-4315D26F2C4E}" destId="{64E37A6A-8F95-4F28-92FC-1FE8089D7DAF}" srcOrd="0" destOrd="0" presId="urn:microsoft.com/office/officeart/2017/3/layout/HorizontalLabelsTimeline"/>
    <dgm:cxn modelId="{04CF7DF1-BF42-ED43-920F-2AEB090AC5E2}" type="presParOf" srcId="{34539F78-7536-446A-B749-4315D26F2C4E}" destId="{301B11E7-9AB9-40DA-A950-87C47281308D}" srcOrd="1" destOrd="0" presId="urn:microsoft.com/office/officeart/2017/3/layout/HorizontalLabelsTimeline"/>
    <dgm:cxn modelId="{D9CB25E3-8CC6-1243-912D-9BBE6B3C6CE1}" type="presParOf" srcId="{301B11E7-9AB9-40DA-A950-87C47281308D}" destId="{255B3FC7-BD87-4810-87ED-7952D0F23157}" srcOrd="0" destOrd="0" presId="urn:microsoft.com/office/officeart/2017/3/layout/HorizontalLabelsTimeline"/>
    <dgm:cxn modelId="{E066155E-AAE6-4048-8616-199F70BF95FE}" type="presParOf" srcId="{301B11E7-9AB9-40DA-A950-87C47281308D}" destId="{4B545162-9690-412E-B970-54DA905B44AF}" srcOrd="1" destOrd="0" presId="urn:microsoft.com/office/officeart/2017/3/layout/HorizontalLabelsTimeline"/>
    <dgm:cxn modelId="{32FC39CC-8C1D-6E45-97C9-4962FC9125B2}" type="presParOf" srcId="{34539F78-7536-446A-B749-4315D26F2C4E}" destId="{DF478A7F-4668-4E0A-86F7-C1205CF5AA73}" srcOrd="2" destOrd="0" presId="urn:microsoft.com/office/officeart/2017/3/layout/HorizontalLabelsTimeline"/>
    <dgm:cxn modelId="{D05D6759-A6D7-3D44-B658-9CFEAD82D517}" type="presParOf" srcId="{34539F78-7536-446A-B749-4315D26F2C4E}" destId="{6D7F9BE3-3008-4E5E-96F3-C71D72649902}" srcOrd="3" destOrd="0" presId="urn:microsoft.com/office/officeart/2017/3/layout/HorizontalLabelsTimeline"/>
    <dgm:cxn modelId="{B365D770-911C-2448-8F53-89B0520F153E}" type="presParOf" srcId="{34539F78-7536-446A-B749-4315D26F2C4E}" destId="{02633C3C-6589-41FB-998C-85A7548107A4}" srcOrd="4" destOrd="0" presId="urn:microsoft.com/office/officeart/2017/3/layout/HorizontalLabelsTimeline"/>
    <dgm:cxn modelId="{4A7D61F8-0A59-884B-A045-E997AA922F90}" type="presParOf" srcId="{4C5F54B5-504F-4069-AF1D-9A370FBD268C}" destId="{41467129-B2CC-4E38-A5B2-56D30FA28409}" srcOrd="3" destOrd="0" presId="urn:microsoft.com/office/officeart/2017/3/layout/HorizontalLabelsTimeline"/>
    <dgm:cxn modelId="{823946AC-8161-4D43-BA44-2125A8FD7A38}" type="presParOf" srcId="{4C5F54B5-504F-4069-AF1D-9A370FBD268C}" destId="{C7F26193-F277-4FC2-96E8-E896E5EFC9BC}" srcOrd="4" destOrd="0" presId="urn:microsoft.com/office/officeart/2017/3/layout/HorizontalLabelsTimeline"/>
    <dgm:cxn modelId="{FE06FD96-FDBC-4F47-B3FD-FD18C4C9DC3F}" type="presParOf" srcId="{C7F26193-F277-4FC2-96E8-E896E5EFC9BC}" destId="{5C68C37A-C349-49AE-97A1-63D110D2C7D1}" srcOrd="0" destOrd="0" presId="urn:microsoft.com/office/officeart/2017/3/layout/HorizontalLabelsTimeline"/>
    <dgm:cxn modelId="{ABE46BCA-2FDF-7A4B-A239-FC8573460031}" type="presParOf" srcId="{C7F26193-F277-4FC2-96E8-E896E5EFC9BC}" destId="{3E3F09C6-0C94-40B1-A308-6929444363D4}" srcOrd="1" destOrd="0" presId="urn:microsoft.com/office/officeart/2017/3/layout/HorizontalLabelsTimeline"/>
    <dgm:cxn modelId="{0CAF91EA-B22D-9D42-ABE4-63E0CF2D90D7}" type="presParOf" srcId="{3E3F09C6-0C94-40B1-A308-6929444363D4}" destId="{A01D9671-7007-4F3F-98D6-A9730C5B45E4}" srcOrd="0" destOrd="0" presId="urn:microsoft.com/office/officeart/2017/3/layout/HorizontalLabelsTimeline"/>
    <dgm:cxn modelId="{5820773C-EBCD-1A46-B19A-996C1244C49C}" type="presParOf" srcId="{3E3F09C6-0C94-40B1-A308-6929444363D4}" destId="{65C95A24-31B5-46D2-BCB4-07372ABDD6F2}" srcOrd="1" destOrd="0" presId="urn:microsoft.com/office/officeart/2017/3/layout/HorizontalLabelsTimeline"/>
    <dgm:cxn modelId="{70CF5920-347E-7E43-8C1C-8416CF398019}" type="presParOf" srcId="{C7F26193-F277-4FC2-96E8-E896E5EFC9BC}" destId="{D4347EDB-4883-4C4B-A672-6266C9702B5A}" srcOrd="2" destOrd="0" presId="urn:microsoft.com/office/officeart/2017/3/layout/HorizontalLabelsTimeline"/>
    <dgm:cxn modelId="{C272097C-E477-1C4F-81A1-BB3400DB0DEE}" type="presParOf" srcId="{C7F26193-F277-4FC2-96E8-E896E5EFC9BC}" destId="{D10813CD-B7B7-4CC7-9B2D-B5AE3D30A4DA}" srcOrd="3" destOrd="0" presId="urn:microsoft.com/office/officeart/2017/3/layout/HorizontalLabelsTimeline"/>
    <dgm:cxn modelId="{C76922DF-0166-8A4A-BBD3-F5DB2E24979E}" type="presParOf" srcId="{C7F26193-F277-4FC2-96E8-E896E5EFC9BC}" destId="{143FACBA-FB69-402B-8D92-68DCE90EA86A}" srcOrd="4" destOrd="0" presId="urn:microsoft.com/office/officeart/2017/3/layout/HorizontalLabelsTimeline"/>
    <dgm:cxn modelId="{6A8F3498-44EC-2F4A-BB3A-83E1DE81F63F}" type="presParOf" srcId="{4C5F54B5-504F-4069-AF1D-9A370FBD268C}" destId="{0587E036-7F91-482C-9B0A-860FD4CCD0E2}" srcOrd="5" destOrd="0" presId="urn:microsoft.com/office/officeart/2017/3/layout/HorizontalLabelsTimeline"/>
    <dgm:cxn modelId="{3499FCAF-1BEB-124D-9A46-B857B5FD929C}" type="presParOf" srcId="{4C5F54B5-504F-4069-AF1D-9A370FBD268C}" destId="{795AD8F1-7B20-410C-90F4-2E04F4F4C93D}" srcOrd="6" destOrd="0" presId="urn:microsoft.com/office/officeart/2017/3/layout/HorizontalLabelsTimeline"/>
    <dgm:cxn modelId="{0488A491-80E7-D34F-8141-8FCDF5F9229C}" type="presParOf" srcId="{795AD8F1-7B20-410C-90F4-2E04F4F4C93D}" destId="{C5503B6E-C1DB-44F5-ABB8-38EF445ED1E8}" srcOrd="0" destOrd="0" presId="urn:microsoft.com/office/officeart/2017/3/layout/HorizontalLabelsTimeline"/>
    <dgm:cxn modelId="{98F2D218-6DDC-5E42-8428-50F862257E88}" type="presParOf" srcId="{795AD8F1-7B20-410C-90F4-2E04F4F4C93D}" destId="{FD7DE90B-3DDE-4250-BB93-6AFB95DB30C9}" srcOrd="1" destOrd="0" presId="urn:microsoft.com/office/officeart/2017/3/layout/HorizontalLabelsTimeline"/>
    <dgm:cxn modelId="{B0D6DC89-2550-1D48-8249-41314CA217CE}" type="presParOf" srcId="{FD7DE90B-3DDE-4250-BB93-6AFB95DB30C9}" destId="{04897CD2-CF6F-4A55-8E79-1E7393B07B06}" srcOrd="0" destOrd="0" presId="urn:microsoft.com/office/officeart/2017/3/layout/HorizontalLabelsTimeline"/>
    <dgm:cxn modelId="{0C942282-8998-DA4C-B5E4-E6BEE0E1C933}" type="presParOf" srcId="{FD7DE90B-3DDE-4250-BB93-6AFB95DB30C9}" destId="{30F499EF-86B9-43D4-9E36-2ADCD18D3C55}" srcOrd="1" destOrd="0" presId="urn:microsoft.com/office/officeart/2017/3/layout/HorizontalLabelsTimeline"/>
    <dgm:cxn modelId="{1B6CE42A-5FE8-6445-B43E-7D49C3FA145A}" type="presParOf" srcId="{795AD8F1-7B20-410C-90F4-2E04F4F4C93D}" destId="{73ACB8E4-FFC1-49E5-BB46-1EBD63F3BF67}" srcOrd="2" destOrd="0" presId="urn:microsoft.com/office/officeart/2017/3/layout/HorizontalLabelsTimeline"/>
    <dgm:cxn modelId="{4857667D-52B7-AF4A-882E-B8CA9CF79752}" type="presParOf" srcId="{795AD8F1-7B20-410C-90F4-2E04F4F4C93D}" destId="{FE89438A-B301-4219-9492-D30967496E8F}" srcOrd="3" destOrd="0" presId="urn:microsoft.com/office/officeart/2017/3/layout/HorizontalLabelsTimeline"/>
    <dgm:cxn modelId="{F754B9B1-EB62-A244-95FD-D2BB23B31283}" type="presParOf" srcId="{795AD8F1-7B20-410C-90F4-2E04F4F4C93D}" destId="{80E00C49-A058-42B1-B4A9-8FC8989D4F58}" srcOrd="4" destOrd="0" presId="urn:microsoft.com/office/officeart/2017/3/layout/HorizontalLabelsTimeline"/>
    <dgm:cxn modelId="{BA2AA1A4-F7B0-E149-84C1-3BA70E995413}" type="presParOf" srcId="{4C5F54B5-504F-4069-AF1D-9A370FBD268C}" destId="{396E0C2C-79C3-4FCA-B5E5-8B3C2758C30F}" srcOrd="7" destOrd="0" presId="urn:microsoft.com/office/officeart/2017/3/layout/HorizontalLabelsTimeline"/>
    <dgm:cxn modelId="{430B4181-F997-D348-9790-9A13AE94326F}" type="presParOf" srcId="{4C5F54B5-504F-4069-AF1D-9A370FBD268C}" destId="{5667DB6C-E90F-44DB-BFD7-8570D48D28D4}" srcOrd="8" destOrd="0" presId="urn:microsoft.com/office/officeart/2017/3/layout/HorizontalLabelsTimeline"/>
    <dgm:cxn modelId="{90D4D5E3-BF73-954A-90FA-180BD9145198}" type="presParOf" srcId="{5667DB6C-E90F-44DB-BFD7-8570D48D28D4}" destId="{88F6D506-033B-4CA4-9572-41E373A6B43C}" srcOrd="0" destOrd="0" presId="urn:microsoft.com/office/officeart/2017/3/layout/HorizontalLabelsTimeline"/>
    <dgm:cxn modelId="{3C8E2427-D483-6C42-8134-3771D1C5834D}" type="presParOf" srcId="{5667DB6C-E90F-44DB-BFD7-8570D48D28D4}" destId="{E3303ED6-54B9-4518-AD7C-3197102106EF}" srcOrd="1" destOrd="0" presId="urn:microsoft.com/office/officeart/2017/3/layout/HorizontalLabelsTimeline"/>
    <dgm:cxn modelId="{D27A0005-76E4-264E-99B9-5AFD1F6989E3}" type="presParOf" srcId="{E3303ED6-54B9-4518-AD7C-3197102106EF}" destId="{FE14A9FC-66E7-4679-B63E-054F98E59204}" srcOrd="0" destOrd="0" presId="urn:microsoft.com/office/officeart/2017/3/layout/HorizontalLabelsTimeline"/>
    <dgm:cxn modelId="{C7D67121-6331-7E4B-9439-4A21E58F17FE}" type="presParOf" srcId="{E3303ED6-54B9-4518-AD7C-3197102106EF}" destId="{8F1DAFAE-685A-4EC1-8FC0-2EE182F59B78}" srcOrd="1" destOrd="0" presId="urn:microsoft.com/office/officeart/2017/3/layout/HorizontalLabelsTimeline"/>
    <dgm:cxn modelId="{B7450CF4-797B-E04F-8C9C-182435D9CED9}" type="presParOf" srcId="{5667DB6C-E90F-44DB-BFD7-8570D48D28D4}" destId="{4702B22B-8EB6-4454-9F8E-9A963F32B8A1}" srcOrd="2" destOrd="0" presId="urn:microsoft.com/office/officeart/2017/3/layout/HorizontalLabelsTimeline"/>
    <dgm:cxn modelId="{D17E305C-FE6B-2841-9ECD-F9582FC768C3}" type="presParOf" srcId="{5667DB6C-E90F-44DB-BFD7-8570D48D28D4}" destId="{F2E81385-B138-4A59-9452-A3C9AC4F2012}" srcOrd="3" destOrd="0" presId="urn:microsoft.com/office/officeart/2017/3/layout/HorizontalLabelsTimeline"/>
    <dgm:cxn modelId="{3DBA11FF-AF37-3C49-91F6-D516C0E9DEAF}" type="presParOf" srcId="{5667DB6C-E90F-44DB-BFD7-8570D48D28D4}" destId="{00C34F8E-67EA-485C-B754-5C6C9BC871C5}" srcOrd="4" destOrd="0" presId="urn:microsoft.com/office/officeart/2017/3/layout/HorizontalLabelsTimeline"/>
    <dgm:cxn modelId="{4EFA2404-1BAE-8E47-A0BB-2F590DFC7D4A}" type="presParOf" srcId="{4C5F54B5-504F-4069-AF1D-9A370FBD268C}" destId="{E2C470F7-A894-4A64-A64E-235B0E510421}" srcOrd="9" destOrd="0" presId="urn:microsoft.com/office/officeart/2017/3/layout/HorizontalLabelsTimeline"/>
    <dgm:cxn modelId="{E2216CB9-B0A6-5144-BE18-7DFEA1369EB9}" type="presParOf" srcId="{4C5F54B5-504F-4069-AF1D-9A370FBD268C}" destId="{6AA3FB3F-E213-4147-93D1-22B952CDFE17}" srcOrd="10" destOrd="0" presId="urn:microsoft.com/office/officeart/2017/3/layout/HorizontalLabelsTimeline"/>
    <dgm:cxn modelId="{66BA97BC-F02A-384F-910F-E0C83DBE7951}" type="presParOf" srcId="{6AA3FB3F-E213-4147-93D1-22B952CDFE17}" destId="{270971D8-F05B-4392-88C0-D9921BB5F6B0}" srcOrd="0" destOrd="0" presId="urn:microsoft.com/office/officeart/2017/3/layout/HorizontalLabelsTimeline"/>
    <dgm:cxn modelId="{204FECF8-7D39-134E-A03B-1336A9BB359A}" type="presParOf" srcId="{6AA3FB3F-E213-4147-93D1-22B952CDFE17}" destId="{68B34C20-0EE9-4A51-9634-702BEA794899}" srcOrd="1" destOrd="0" presId="urn:microsoft.com/office/officeart/2017/3/layout/HorizontalLabelsTimeline"/>
    <dgm:cxn modelId="{99F47377-CD65-AD40-A5F1-00897F48F04D}" type="presParOf" srcId="{68B34C20-0EE9-4A51-9634-702BEA794899}" destId="{1D60394B-1800-4790-9694-08B1C1D1B34D}" srcOrd="0" destOrd="0" presId="urn:microsoft.com/office/officeart/2017/3/layout/HorizontalLabelsTimeline"/>
    <dgm:cxn modelId="{C9DDC7E8-AE54-9941-B9B0-4A28A0189B82}" type="presParOf" srcId="{68B34C20-0EE9-4A51-9634-702BEA794899}" destId="{F7828579-24D8-4EC2-A1D6-344D5AD522E4}" srcOrd="1" destOrd="0" presId="urn:microsoft.com/office/officeart/2017/3/layout/HorizontalLabelsTimeline"/>
    <dgm:cxn modelId="{3DE9CE0D-D277-C446-84B0-4C064A0EBC3D}" type="presParOf" srcId="{6AA3FB3F-E213-4147-93D1-22B952CDFE17}" destId="{59F1EF41-14EA-48EE-A559-118169DBDB24}" srcOrd="2" destOrd="0" presId="urn:microsoft.com/office/officeart/2017/3/layout/HorizontalLabelsTimeline"/>
    <dgm:cxn modelId="{A24DE626-6A22-7D45-A2B8-8DC43270D85D}" type="presParOf" srcId="{6AA3FB3F-E213-4147-93D1-22B952CDFE17}" destId="{8E0947F0-E28B-4B2E-B1D6-BFEED1AF012B}" srcOrd="3" destOrd="0" presId="urn:microsoft.com/office/officeart/2017/3/layout/HorizontalLabelsTimeline"/>
    <dgm:cxn modelId="{AF82D99B-ED35-AB4B-87A8-A70B83B26803}" type="presParOf" srcId="{6AA3FB3F-E213-4147-93D1-22B952CDFE17}" destId="{6BA99215-8D0D-4B24-ACDB-B8619064A20A}" srcOrd="4" destOrd="0" presId="urn:microsoft.com/office/officeart/2017/3/layout/HorizontalLabelsTimeline"/>
    <dgm:cxn modelId="{406DCA4D-7D07-204C-AA67-86B19442B22A}" type="presParOf" srcId="{4C5F54B5-504F-4069-AF1D-9A370FBD268C}" destId="{9B2B8A77-95BF-4B3D-B7A2-74A64BEAD033}" srcOrd="11" destOrd="0" presId="urn:microsoft.com/office/officeart/2017/3/layout/HorizontalLabelsTimeline"/>
    <dgm:cxn modelId="{863403B3-766A-CC4A-B158-4191E0227C8F}" type="presParOf" srcId="{4C5F54B5-504F-4069-AF1D-9A370FBD268C}" destId="{CB500B18-4CCC-44D0-A7EE-E63EC340604C}" srcOrd="12" destOrd="0" presId="urn:microsoft.com/office/officeart/2017/3/layout/HorizontalLabelsTimeline"/>
    <dgm:cxn modelId="{6584BE06-4487-9E42-B929-DE5F60E345D0}" type="presParOf" srcId="{CB500B18-4CCC-44D0-A7EE-E63EC340604C}" destId="{A7F04B95-81DC-4C70-990B-FEE82F4C63E7}" srcOrd="0" destOrd="0" presId="urn:microsoft.com/office/officeart/2017/3/layout/HorizontalLabelsTimeline"/>
    <dgm:cxn modelId="{550B2ECE-4537-6D41-AA1C-25A39BB21F0E}" type="presParOf" srcId="{CB500B18-4CCC-44D0-A7EE-E63EC340604C}" destId="{16384FAB-C600-47F1-91A6-2EF972F345F9}" srcOrd="1" destOrd="0" presId="urn:microsoft.com/office/officeart/2017/3/layout/HorizontalLabelsTimeline"/>
    <dgm:cxn modelId="{5ABA699B-A872-6A41-AA53-A6F2C1DC565B}" type="presParOf" srcId="{16384FAB-C600-47F1-91A6-2EF972F345F9}" destId="{725F2AEF-0925-4411-A89A-5976D96BC3B1}" srcOrd="0" destOrd="0" presId="urn:microsoft.com/office/officeart/2017/3/layout/HorizontalLabelsTimeline"/>
    <dgm:cxn modelId="{70D6533E-E680-104C-AFE7-153939CADF1E}" type="presParOf" srcId="{16384FAB-C600-47F1-91A6-2EF972F345F9}" destId="{F1CEE27F-E297-4972-B373-BDB021CAF74B}" srcOrd="1" destOrd="0" presId="urn:microsoft.com/office/officeart/2017/3/layout/HorizontalLabelsTimeline"/>
    <dgm:cxn modelId="{BCC0650E-02EB-8F4E-BC86-3C0B0BA08939}" type="presParOf" srcId="{CB500B18-4CCC-44D0-A7EE-E63EC340604C}" destId="{3F1F843F-8CAA-4ECF-B5A2-211D6C43D3C6}" srcOrd="2" destOrd="0" presId="urn:microsoft.com/office/officeart/2017/3/layout/HorizontalLabelsTimeline"/>
    <dgm:cxn modelId="{9F2EB78D-DE17-5E40-AF11-3AD67F58323B}" type="presParOf" srcId="{CB500B18-4CCC-44D0-A7EE-E63EC340604C}" destId="{53B98CC0-1029-46A6-8053-0933F88F7705}" srcOrd="3" destOrd="0" presId="urn:microsoft.com/office/officeart/2017/3/layout/HorizontalLabelsTimeline"/>
    <dgm:cxn modelId="{497DEAD4-2B90-C842-AAD1-8FAB4FA9CEEC}" type="presParOf" srcId="{CB500B18-4CCC-44D0-A7EE-E63EC340604C}" destId="{ED7FD386-E91E-4500-9B1B-A5B2EA2DCD9E}" srcOrd="4" destOrd="0" presId="urn:microsoft.com/office/officeart/2017/3/layout/HorizontalLabelsTimeline"/>
  </dgm:cxnLst>
  <dgm:bg>
    <a:solidFill>
      <a:srgbClr val="FFFFFF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1832AB-7761-490A-A60E-45AAF6B2DBD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B9FBCB-425A-456C-8323-309C26D99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Statistical Analysis:  </a:t>
          </a:r>
          <a:r>
            <a:rPr lang="en-US"/>
            <a:t>statistical methods to identify patterns and trends in crime data.</a:t>
          </a:r>
        </a:p>
      </dgm:t>
    </dgm:pt>
    <dgm:pt modelId="{FC0F7D34-B4FD-4DC1-9901-30A1F0C12525}" type="parTrans" cxnId="{A9FE36B1-9D50-43AF-B557-326A5BE3864C}">
      <dgm:prSet/>
      <dgm:spPr/>
      <dgm:t>
        <a:bodyPr/>
        <a:lstStyle/>
        <a:p>
          <a:endParaRPr lang="en-US"/>
        </a:p>
      </dgm:t>
    </dgm:pt>
    <dgm:pt modelId="{77E3B282-8C02-4A27-B6AB-7FBB8A5BC33C}" type="sibTrans" cxnId="{A9FE36B1-9D50-43AF-B557-326A5BE3864C}">
      <dgm:prSet/>
      <dgm:spPr/>
      <dgm:t>
        <a:bodyPr/>
        <a:lstStyle/>
        <a:p>
          <a:endParaRPr lang="en-US"/>
        </a:p>
      </dgm:t>
    </dgm:pt>
    <dgm:pt modelId="{9F490622-9354-4E8B-8641-E57B0C922E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Predictive Analytics: </a:t>
          </a:r>
          <a:r>
            <a:rPr lang="en-US"/>
            <a:t>Forecasting future criminal activities based on historical data and current trends.</a:t>
          </a:r>
        </a:p>
      </dgm:t>
    </dgm:pt>
    <dgm:pt modelId="{D15E4D9A-7FA5-4AC0-BD39-7C939B979781}" type="parTrans" cxnId="{4FF0C8B3-1021-401A-B5A8-08F6984B4DA4}">
      <dgm:prSet/>
      <dgm:spPr/>
      <dgm:t>
        <a:bodyPr/>
        <a:lstStyle/>
        <a:p>
          <a:endParaRPr lang="en-US"/>
        </a:p>
      </dgm:t>
    </dgm:pt>
    <dgm:pt modelId="{499D8E38-C7B5-487E-B1DD-E05C4FBAC655}" type="sibTrans" cxnId="{4FF0C8B3-1021-401A-B5A8-08F6984B4DA4}">
      <dgm:prSet/>
      <dgm:spPr/>
      <dgm:t>
        <a:bodyPr/>
        <a:lstStyle/>
        <a:p>
          <a:endParaRPr lang="en-US"/>
        </a:p>
      </dgm:t>
    </dgm:pt>
    <dgm:pt modelId="{47A8795A-5D7D-49D9-B90D-56A6932B2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Geospatial Analysis: </a:t>
          </a:r>
          <a:r>
            <a:rPr lang="en-US"/>
            <a:t>Mapping crime patterns and hotspots to inform resource allocation and strategic decision-making.</a:t>
          </a:r>
        </a:p>
      </dgm:t>
    </dgm:pt>
    <dgm:pt modelId="{8A54F3A8-3BEA-4924-843B-42C9704D0320}" type="parTrans" cxnId="{84C5F2C7-E97F-4E41-8F1F-6BE35AD550D9}">
      <dgm:prSet/>
      <dgm:spPr/>
      <dgm:t>
        <a:bodyPr/>
        <a:lstStyle/>
        <a:p>
          <a:endParaRPr lang="en-US"/>
        </a:p>
      </dgm:t>
    </dgm:pt>
    <dgm:pt modelId="{446005FD-31FD-4A34-BDCD-EB82ADA12127}" type="sibTrans" cxnId="{84C5F2C7-E97F-4E41-8F1F-6BE35AD550D9}">
      <dgm:prSet/>
      <dgm:spPr/>
      <dgm:t>
        <a:bodyPr/>
        <a:lstStyle/>
        <a:p>
          <a:endParaRPr lang="en-US"/>
        </a:p>
      </dgm:t>
    </dgm:pt>
    <dgm:pt modelId="{AE7E99FA-6904-4310-9CC6-2992426AFF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Text Analysis: </a:t>
          </a:r>
          <a:r>
            <a:rPr lang="en-US"/>
            <a:t>Extracting information from unstructured data such as police reports, witness statements, and social media to identify potential leads.</a:t>
          </a:r>
        </a:p>
      </dgm:t>
    </dgm:pt>
    <dgm:pt modelId="{17883377-7DA3-4620-9260-71E4E645BDC5}" type="parTrans" cxnId="{FD261CED-932F-42A5-A43F-0F42EA0A9933}">
      <dgm:prSet/>
      <dgm:spPr/>
      <dgm:t>
        <a:bodyPr/>
        <a:lstStyle/>
        <a:p>
          <a:endParaRPr lang="en-US"/>
        </a:p>
      </dgm:t>
    </dgm:pt>
    <dgm:pt modelId="{D721A481-CC7B-4F0A-BFD0-C54D1879A5B0}" type="sibTrans" cxnId="{FD261CED-932F-42A5-A43F-0F42EA0A9933}">
      <dgm:prSet/>
      <dgm:spPr/>
      <dgm:t>
        <a:bodyPr/>
        <a:lstStyle/>
        <a:p>
          <a:endParaRPr lang="en-US"/>
        </a:p>
      </dgm:t>
    </dgm:pt>
    <dgm:pt modelId="{32C39396-4741-4303-82EF-9885530FE62E}" type="pres">
      <dgm:prSet presAssocID="{651832AB-7761-490A-A60E-45AAF6B2DBDD}" presName="root" presStyleCnt="0">
        <dgm:presLayoutVars>
          <dgm:dir/>
          <dgm:resizeHandles val="exact"/>
        </dgm:presLayoutVars>
      </dgm:prSet>
      <dgm:spPr/>
    </dgm:pt>
    <dgm:pt modelId="{F5146FCB-18F0-4106-BC81-BD18A9D26DB0}" type="pres">
      <dgm:prSet presAssocID="{1AB9FBCB-425A-456C-8323-309C26D9959E}" presName="compNode" presStyleCnt="0"/>
      <dgm:spPr/>
    </dgm:pt>
    <dgm:pt modelId="{219A3339-30F6-457A-AE3E-F5FF7623BBB6}" type="pres">
      <dgm:prSet presAssocID="{1AB9FBCB-425A-456C-8323-309C26D9959E}" presName="bgRect" presStyleLbl="bgShp" presStyleIdx="0" presStyleCnt="4"/>
      <dgm:spPr>
        <a:ln>
          <a:noFill/>
        </a:ln>
      </dgm:spPr>
    </dgm:pt>
    <dgm:pt modelId="{BD410BF9-4F89-4AF3-A8CA-F74B608B5F2C}" type="pres">
      <dgm:prSet presAssocID="{1AB9FBCB-425A-456C-8323-309C26D995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C03212-4BD1-4883-83E5-6585F303D1F2}" type="pres">
      <dgm:prSet presAssocID="{1AB9FBCB-425A-456C-8323-309C26D9959E}" presName="spaceRect" presStyleCnt="0"/>
      <dgm:spPr/>
    </dgm:pt>
    <dgm:pt modelId="{49B71F90-A83A-42E9-B0EC-4FA294A555CE}" type="pres">
      <dgm:prSet presAssocID="{1AB9FBCB-425A-456C-8323-309C26D9959E}" presName="parTx" presStyleLbl="revTx" presStyleIdx="0" presStyleCnt="4">
        <dgm:presLayoutVars>
          <dgm:chMax val="0"/>
          <dgm:chPref val="0"/>
        </dgm:presLayoutVars>
      </dgm:prSet>
      <dgm:spPr/>
    </dgm:pt>
    <dgm:pt modelId="{86D8B37C-2215-4085-A087-46EE7EE6B232}" type="pres">
      <dgm:prSet presAssocID="{77E3B282-8C02-4A27-B6AB-7FBB8A5BC33C}" presName="sibTrans" presStyleCnt="0"/>
      <dgm:spPr/>
    </dgm:pt>
    <dgm:pt modelId="{50F6774F-6F43-4518-BDE6-1D4ECB92C887}" type="pres">
      <dgm:prSet presAssocID="{9F490622-9354-4E8B-8641-E57B0C922E9D}" presName="compNode" presStyleCnt="0"/>
      <dgm:spPr/>
    </dgm:pt>
    <dgm:pt modelId="{214E6521-4E4B-4DEC-9C84-35854D9F550B}" type="pres">
      <dgm:prSet presAssocID="{9F490622-9354-4E8B-8641-E57B0C922E9D}" presName="bgRect" presStyleLbl="bgShp" presStyleIdx="1" presStyleCnt="4"/>
      <dgm:spPr/>
    </dgm:pt>
    <dgm:pt modelId="{505F1091-285D-4781-8F73-6F1B334FD25C}" type="pres">
      <dgm:prSet presAssocID="{9F490622-9354-4E8B-8641-E57B0C922E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1CCADF1E-42CF-4DAC-9198-7180DEB17F4C}" type="pres">
      <dgm:prSet presAssocID="{9F490622-9354-4E8B-8641-E57B0C922E9D}" presName="spaceRect" presStyleCnt="0"/>
      <dgm:spPr/>
    </dgm:pt>
    <dgm:pt modelId="{D035F863-53A2-469B-A69C-7D624B3124D5}" type="pres">
      <dgm:prSet presAssocID="{9F490622-9354-4E8B-8641-E57B0C922E9D}" presName="parTx" presStyleLbl="revTx" presStyleIdx="1" presStyleCnt="4">
        <dgm:presLayoutVars>
          <dgm:chMax val="0"/>
          <dgm:chPref val="0"/>
        </dgm:presLayoutVars>
      </dgm:prSet>
      <dgm:spPr/>
    </dgm:pt>
    <dgm:pt modelId="{26FD7C5A-B4A9-4424-AAA1-A87EF2DD4CB7}" type="pres">
      <dgm:prSet presAssocID="{499D8E38-C7B5-487E-B1DD-E05C4FBAC655}" presName="sibTrans" presStyleCnt="0"/>
      <dgm:spPr/>
    </dgm:pt>
    <dgm:pt modelId="{519A343D-F145-4B83-B4A8-FAB366DBFE54}" type="pres">
      <dgm:prSet presAssocID="{47A8795A-5D7D-49D9-B90D-56A6932B219F}" presName="compNode" presStyleCnt="0"/>
      <dgm:spPr/>
    </dgm:pt>
    <dgm:pt modelId="{CB805728-D282-4C8D-B8E5-B1F85A708600}" type="pres">
      <dgm:prSet presAssocID="{47A8795A-5D7D-49D9-B90D-56A6932B219F}" presName="bgRect" presStyleLbl="bgShp" presStyleIdx="2" presStyleCnt="4"/>
      <dgm:spPr/>
    </dgm:pt>
    <dgm:pt modelId="{B8A7642D-0C7A-4971-99FF-27D26F9E3482}" type="pres">
      <dgm:prSet presAssocID="{47A8795A-5D7D-49D9-B90D-56A6932B21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58CC686-D39A-4CAC-9C51-9C4A28C1E4F0}" type="pres">
      <dgm:prSet presAssocID="{47A8795A-5D7D-49D9-B90D-56A6932B219F}" presName="spaceRect" presStyleCnt="0"/>
      <dgm:spPr/>
    </dgm:pt>
    <dgm:pt modelId="{515163B2-3499-40C9-83F6-FD7EDFAB9C42}" type="pres">
      <dgm:prSet presAssocID="{47A8795A-5D7D-49D9-B90D-56A6932B219F}" presName="parTx" presStyleLbl="revTx" presStyleIdx="2" presStyleCnt="4">
        <dgm:presLayoutVars>
          <dgm:chMax val="0"/>
          <dgm:chPref val="0"/>
        </dgm:presLayoutVars>
      </dgm:prSet>
      <dgm:spPr/>
    </dgm:pt>
    <dgm:pt modelId="{972C5EEE-9BCB-4CE5-9F6A-432714C24174}" type="pres">
      <dgm:prSet presAssocID="{446005FD-31FD-4A34-BDCD-EB82ADA12127}" presName="sibTrans" presStyleCnt="0"/>
      <dgm:spPr/>
    </dgm:pt>
    <dgm:pt modelId="{0CB1CDD7-2C93-4C2B-B815-6EA91E2A51DC}" type="pres">
      <dgm:prSet presAssocID="{AE7E99FA-6904-4310-9CC6-2992426AFFE1}" presName="compNode" presStyleCnt="0"/>
      <dgm:spPr/>
    </dgm:pt>
    <dgm:pt modelId="{21D8A9B7-D607-4F1A-8B75-891B9762F9E3}" type="pres">
      <dgm:prSet presAssocID="{AE7E99FA-6904-4310-9CC6-2992426AFFE1}" presName="bgRect" presStyleLbl="bgShp" presStyleIdx="3" presStyleCnt="4"/>
      <dgm:spPr/>
    </dgm:pt>
    <dgm:pt modelId="{E17CE87F-F5BB-4699-BE75-ADE0AF1F0FFC}" type="pres">
      <dgm:prSet presAssocID="{AE7E99FA-6904-4310-9CC6-2992426AFFE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AC0A3475-1560-4B7E-9654-4E92F2E1D37D}" type="pres">
      <dgm:prSet presAssocID="{AE7E99FA-6904-4310-9CC6-2992426AFFE1}" presName="spaceRect" presStyleCnt="0"/>
      <dgm:spPr/>
    </dgm:pt>
    <dgm:pt modelId="{7F3F40B3-B2D9-4DAF-8BF7-23120118437C}" type="pres">
      <dgm:prSet presAssocID="{AE7E99FA-6904-4310-9CC6-2992426AFFE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B9BFF0C-438B-4018-9893-1784E4FD20B1}" type="presOf" srcId="{1AB9FBCB-425A-456C-8323-309C26D9959E}" destId="{49B71F90-A83A-42E9-B0EC-4FA294A555CE}" srcOrd="0" destOrd="0" presId="urn:microsoft.com/office/officeart/2018/2/layout/IconVerticalSolidList"/>
    <dgm:cxn modelId="{0B5F9445-D206-473E-ACB8-D15F0276BF0D}" type="presOf" srcId="{9F490622-9354-4E8B-8641-E57B0C922E9D}" destId="{D035F863-53A2-469B-A69C-7D624B3124D5}" srcOrd="0" destOrd="0" presId="urn:microsoft.com/office/officeart/2018/2/layout/IconVerticalSolidList"/>
    <dgm:cxn modelId="{17C02C68-CD9B-4222-818F-B1F9A6E213BE}" type="presOf" srcId="{651832AB-7761-490A-A60E-45AAF6B2DBDD}" destId="{32C39396-4741-4303-82EF-9885530FE62E}" srcOrd="0" destOrd="0" presId="urn:microsoft.com/office/officeart/2018/2/layout/IconVerticalSolidList"/>
    <dgm:cxn modelId="{A9FE36B1-9D50-43AF-B557-326A5BE3864C}" srcId="{651832AB-7761-490A-A60E-45AAF6B2DBDD}" destId="{1AB9FBCB-425A-456C-8323-309C26D9959E}" srcOrd="0" destOrd="0" parTransId="{FC0F7D34-B4FD-4DC1-9901-30A1F0C12525}" sibTransId="{77E3B282-8C02-4A27-B6AB-7FBB8A5BC33C}"/>
    <dgm:cxn modelId="{4FF0C8B3-1021-401A-B5A8-08F6984B4DA4}" srcId="{651832AB-7761-490A-A60E-45AAF6B2DBDD}" destId="{9F490622-9354-4E8B-8641-E57B0C922E9D}" srcOrd="1" destOrd="0" parTransId="{D15E4D9A-7FA5-4AC0-BD39-7C939B979781}" sibTransId="{499D8E38-C7B5-487E-B1DD-E05C4FBAC655}"/>
    <dgm:cxn modelId="{74A7E5C6-F4CD-4D39-99FE-18ACEA30425F}" type="presOf" srcId="{47A8795A-5D7D-49D9-B90D-56A6932B219F}" destId="{515163B2-3499-40C9-83F6-FD7EDFAB9C42}" srcOrd="0" destOrd="0" presId="urn:microsoft.com/office/officeart/2018/2/layout/IconVerticalSolidList"/>
    <dgm:cxn modelId="{84C5F2C7-E97F-4E41-8F1F-6BE35AD550D9}" srcId="{651832AB-7761-490A-A60E-45AAF6B2DBDD}" destId="{47A8795A-5D7D-49D9-B90D-56A6932B219F}" srcOrd="2" destOrd="0" parTransId="{8A54F3A8-3BEA-4924-843B-42C9704D0320}" sibTransId="{446005FD-31FD-4A34-BDCD-EB82ADA12127}"/>
    <dgm:cxn modelId="{FD261CED-932F-42A5-A43F-0F42EA0A9933}" srcId="{651832AB-7761-490A-A60E-45AAF6B2DBDD}" destId="{AE7E99FA-6904-4310-9CC6-2992426AFFE1}" srcOrd="3" destOrd="0" parTransId="{17883377-7DA3-4620-9260-71E4E645BDC5}" sibTransId="{D721A481-CC7B-4F0A-BFD0-C54D1879A5B0}"/>
    <dgm:cxn modelId="{FD0BF7EE-F264-4FA1-ADD6-B2104E3B4B7A}" type="presOf" srcId="{AE7E99FA-6904-4310-9CC6-2992426AFFE1}" destId="{7F3F40B3-B2D9-4DAF-8BF7-23120118437C}" srcOrd="0" destOrd="0" presId="urn:microsoft.com/office/officeart/2018/2/layout/IconVerticalSolidList"/>
    <dgm:cxn modelId="{8970A270-BEA9-4A7C-A47C-16E4E3EE093A}" type="presParOf" srcId="{32C39396-4741-4303-82EF-9885530FE62E}" destId="{F5146FCB-18F0-4106-BC81-BD18A9D26DB0}" srcOrd="0" destOrd="0" presId="urn:microsoft.com/office/officeart/2018/2/layout/IconVerticalSolidList"/>
    <dgm:cxn modelId="{FE81D5EC-6EC2-4A0B-9738-2BE50A17A008}" type="presParOf" srcId="{F5146FCB-18F0-4106-BC81-BD18A9D26DB0}" destId="{219A3339-30F6-457A-AE3E-F5FF7623BBB6}" srcOrd="0" destOrd="0" presId="urn:microsoft.com/office/officeart/2018/2/layout/IconVerticalSolidList"/>
    <dgm:cxn modelId="{2F9F3368-7929-4193-9BDA-F7602A98728B}" type="presParOf" srcId="{F5146FCB-18F0-4106-BC81-BD18A9D26DB0}" destId="{BD410BF9-4F89-4AF3-A8CA-F74B608B5F2C}" srcOrd="1" destOrd="0" presId="urn:microsoft.com/office/officeart/2018/2/layout/IconVerticalSolidList"/>
    <dgm:cxn modelId="{DF25B403-DEDD-4670-9B37-FFE847A4FCC3}" type="presParOf" srcId="{F5146FCB-18F0-4106-BC81-BD18A9D26DB0}" destId="{F6C03212-4BD1-4883-83E5-6585F303D1F2}" srcOrd="2" destOrd="0" presId="urn:microsoft.com/office/officeart/2018/2/layout/IconVerticalSolidList"/>
    <dgm:cxn modelId="{C6AF0AD5-C42A-4F48-8631-3B34228DE06B}" type="presParOf" srcId="{F5146FCB-18F0-4106-BC81-BD18A9D26DB0}" destId="{49B71F90-A83A-42E9-B0EC-4FA294A555CE}" srcOrd="3" destOrd="0" presId="urn:microsoft.com/office/officeart/2018/2/layout/IconVerticalSolidList"/>
    <dgm:cxn modelId="{1F0A9AFF-99B3-4C1D-8DCA-961A1E238056}" type="presParOf" srcId="{32C39396-4741-4303-82EF-9885530FE62E}" destId="{86D8B37C-2215-4085-A087-46EE7EE6B232}" srcOrd="1" destOrd="0" presId="urn:microsoft.com/office/officeart/2018/2/layout/IconVerticalSolidList"/>
    <dgm:cxn modelId="{2699E361-DA29-4BD2-AE00-42CE276C637F}" type="presParOf" srcId="{32C39396-4741-4303-82EF-9885530FE62E}" destId="{50F6774F-6F43-4518-BDE6-1D4ECB92C887}" srcOrd="2" destOrd="0" presId="urn:microsoft.com/office/officeart/2018/2/layout/IconVerticalSolidList"/>
    <dgm:cxn modelId="{6D9B3F19-BE9D-4055-8649-82B267C392F2}" type="presParOf" srcId="{50F6774F-6F43-4518-BDE6-1D4ECB92C887}" destId="{214E6521-4E4B-4DEC-9C84-35854D9F550B}" srcOrd="0" destOrd="0" presId="urn:microsoft.com/office/officeart/2018/2/layout/IconVerticalSolidList"/>
    <dgm:cxn modelId="{B705E993-AC35-4FCE-963B-97EBD4864FDA}" type="presParOf" srcId="{50F6774F-6F43-4518-BDE6-1D4ECB92C887}" destId="{505F1091-285D-4781-8F73-6F1B334FD25C}" srcOrd="1" destOrd="0" presId="urn:microsoft.com/office/officeart/2018/2/layout/IconVerticalSolidList"/>
    <dgm:cxn modelId="{AEE895C4-48FF-47FC-B4BF-1C085FF28D14}" type="presParOf" srcId="{50F6774F-6F43-4518-BDE6-1D4ECB92C887}" destId="{1CCADF1E-42CF-4DAC-9198-7180DEB17F4C}" srcOrd="2" destOrd="0" presId="urn:microsoft.com/office/officeart/2018/2/layout/IconVerticalSolidList"/>
    <dgm:cxn modelId="{CFEC3623-DDFC-42E3-A29A-6596E04BD808}" type="presParOf" srcId="{50F6774F-6F43-4518-BDE6-1D4ECB92C887}" destId="{D035F863-53A2-469B-A69C-7D624B3124D5}" srcOrd="3" destOrd="0" presId="urn:microsoft.com/office/officeart/2018/2/layout/IconVerticalSolidList"/>
    <dgm:cxn modelId="{9E19CEEB-0A85-42BC-8809-93103CF1140D}" type="presParOf" srcId="{32C39396-4741-4303-82EF-9885530FE62E}" destId="{26FD7C5A-B4A9-4424-AAA1-A87EF2DD4CB7}" srcOrd="3" destOrd="0" presId="urn:microsoft.com/office/officeart/2018/2/layout/IconVerticalSolidList"/>
    <dgm:cxn modelId="{48E0493B-BD5F-4A0D-A61F-DE5AB704C9EB}" type="presParOf" srcId="{32C39396-4741-4303-82EF-9885530FE62E}" destId="{519A343D-F145-4B83-B4A8-FAB366DBFE54}" srcOrd="4" destOrd="0" presId="urn:microsoft.com/office/officeart/2018/2/layout/IconVerticalSolidList"/>
    <dgm:cxn modelId="{69E5B1D0-B2B3-4038-91BA-9A0130C90567}" type="presParOf" srcId="{519A343D-F145-4B83-B4A8-FAB366DBFE54}" destId="{CB805728-D282-4C8D-B8E5-B1F85A708600}" srcOrd="0" destOrd="0" presId="urn:microsoft.com/office/officeart/2018/2/layout/IconVerticalSolidList"/>
    <dgm:cxn modelId="{01828B34-47EC-45F4-8DA3-6B112C955672}" type="presParOf" srcId="{519A343D-F145-4B83-B4A8-FAB366DBFE54}" destId="{B8A7642D-0C7A-4971-99FF-27D26F9E3482}" srcOrd="1" destOrd="0" presId="urn:microsoft.com/office/officeart/2018/2/layout/IconVerticalSolidList"/>
    <dgm:cxn modelId="{8BD5809A-8441-4CA4-82DE-46F4E469781C}" type="presParOf" srcId="{519A343D-F145-4B83-B4A8-FAB366DBFE54}" destId="{058CC686-D39A-4CAC-9C51-9C4A28C1E4F0}" srcOrd="2" destOrd="0" presId="urn:microsoft.com/office/officeart/2018/2/layout/IconVerticalSolidList"/>
    <dgm:cxn modelId="{DDBB3FBB-F957-40B6-9D6C-1330A3142D23}" type="presParOf" srcId="{519A343D-F145-4B83-B4A8-FAB366DBFE54}" destId="{515163B2-3499-40C9-83F6-FD7EDFAB9C42}" srcOrd="3" destOrd="0" presId="urn:microsoft.com/office/officeart/2018/2/layout/IconVerticalSolidList"/>
    <dgm:cxn modelId="{E5CE72B1-B064-43DE-AF5E-A5D53C74FEE5}" type="presParOf" srcId="{32C39396-4741-4303-82EF-9885530FE62E}" destId="{972C5EEE-9BCB-4CE5-9F6A-432714C24174}" srcOrd="5" destOrd="0" presId="urn:microsoft.com/office/officeart/2018/2/layout/IconVerticalSolidList"/>
    <dgm:cxn modelId="{D83C6C99-C7E5-4B21-BD17-A41FE0ABCBDB}" type="presParOf" srcId="{32C39396-4741-4303-82EF-9885530FE62E}" destId="{0CB1CDD7-2C93-4C2B-B815-6EA91E2A51DC}" srcOrd="6" destOrd="0" presId="urn:microsoft.com/office/officeart/2018/2/layout/IconVerticalSolidList"/>
    <dgm:cxn modelId="{26DC72AA-4723-411F-A924-87485A0E0437}" type="presParOf" srcId="{0CB1CDD7-2C93-4C2B-B815-6EA91E2A51DC}" destId="{21D8A9B7-D607-4F1A-8B75-891B9762F9E3}" srcOrd="0" destOrd="0" presId="urn:microsoft.com/office/officeart/2018/2/layout/IconVerticalSolidList"/>
    <dgm:cxn modelId="{90A47654-FEE3-41C2-9E5F-F7E894C16437}" type="presParOf" srcId="{0CB1CDD7-2C93-4C2B-B815-6EA91E2A51DC}" destId="{E17CE87F-F5BB-4699-BE75-ADE0AF1F0FFC}" srcOrd="1" destOrd="0" presId="urn:microsoft.com/office/officeart/2018/2/layout/IconVerticalSolidList"/>
    <dgm:cxn modelId="{22225D8F-A855-4166-BFBE-8531E174277E}" type="presParOf" srcId="{0CB1CDD7-2C93-4C2B-B815-6EA91E2A51DC}" destId="{AC0A3475-1560-4B7E-9654-4E92F2E1D37D}" srcOrd="2" destOrd="0" presId="urn:microsoft.com/office/officeart/2018/2/layout/IconVerticalSolidList"/>
    <dgm:cxn modelId="{0F07A7A0-61AE-4C48-B3C1-35AA6DD29376}" type="presParOf" srcId="{0CB1CDD7-2C93-4C2B-B815-6EA91E2A51DC}" destId="{7F3F40B3-B2D9-4DAF-8BF7-2312011843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18134-6B18-4683-85B9-ABB2232B8F4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2B92F78-B35B-4F4A-BD31-DC15AB6907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Predictive Policies</a:t>
          </a:r>
          <a:r>
            <a:rPr lang="en-US" sz="1600"/>
            <a:t>: </a:t>
          </a:r>
          <a:r>
            <a:rPr lang="en-US" sz="1600" b="0"/>
            <a:t>AI foresees high-crime locations to allocate resources proactively and prevent crime.</a:t>
          </a:r>
          <a:endParaRPr lang="en-US" sz="1600"/>
        </a:p>
      </dgm:t>
    </dgm:pt>
    <dgm:pt modelId="{A44451D8-4A33-4A38-98BA-E22FC1B8A934}" type="parTrans" cxnId="{BE731481-4B20-4338-8AB7-CBFDDFE20AEE}">
      <dgm:prSet/>
      <dgm:spPr/>
      <dgm:t>
        <a:bodyPr/>
        <a:lstStyle/>
        <a:p>
          <a:endParaRPr lang="en-US" sz="2800"/>
        </a:p>
      </dgm:t>
    </dgm:pt>
    <dgm:pt modelId="{57E8D0D8-3072-48F5-A97D-72CB24DA7F68}" type="sibTrans" cxnId="{BE731481-4B20-4338-8AB7-CBFDDFE20AEE}">
      <dgm:prSet/>
      <dgm:spPr/>
      <dgm:t>
        <a:bodyPr/>
        <a:lstStyle/>
        <a:p>
          <a:endParaRPr lang="en-US" sz="2800"/>
        </a:p>
      </dgm:t>
    </dgm:pt>
    <dgm:pt modelId="{37A58288-7B9B-4C62-84D7-779BDFCA1A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Upgraded Data Analysis</a:t>
          </a:r>
          <a:r>
            <a:rPr lang="en-US" sz="1600"/>
            <a:t>: </a:t>
          </a:r>
          <a:r>
            <a:rPr lang="en-US" sz="1600" b="0"/>
            <a:t>AI enables the discovery of trends and possible crimes in large databases.</a:t>
          </a:r>
          <a:endParaRPr lang="en-US" sz="1600"/>
        </a:p>
      </dgm:t>
    </dgm:pt>
    <dgm:pt modelId="{991AE669-490B-44A4-8CB4-011A469B0D17}" type="parTrans" cxnId="{A775B54E-2B76-400B-A79A-6F453D27AA7C}">
      <dgm:prSet/>
      <dgm:spPr/>
      <dgm:t>
        <a:bodyPr/>
        <a:lstStyle/>
        <a:p>
          <a:endParaRPr lang="en-US" sz="2800"/>
        </a:p>
      </dgm:t>
    </dgm:pt>
    <dgm:pt modelId="{4227033C-EEB5-4040-85BB-7370EDB84B15}" type="sibTrans" cxnId="{A775B54E-2B76-400B-A79A-6F453D27AA7C}">
      <dgm:prSet/>
      <dgm:spPr/>
      <dgm:t>
        <a:bodyPr/>
        <a:lstStyle/>
        <a:p>
          <a:endParaRPr lang="en-US" sz="2800"/>
        </a:p>
      </dgm:t>
    </dgm:pt>
    <dgm:pt modelId="{D5CE44F7-E707-4838-9326-87E529EB8A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Surveillance and Monitoring: </a:t>
          </a:r>
          <a:r>
            <a:rPr lang="en-US" sz="1600" b="0"/>
            <a:t>AI helps with facial recognition and real-time surveillance for questionable conduct.</a:t>
          </a:r>
          <a:endParaRPr lang="en-US" sz="1600"/>
        </a:p>
      </dgm:t>
    </dgm:pt>
    <dgm:pt modelId="{8F41742A-FB62-4F4C-B137-343865001056}" type="parTrans" cxnId="{96D577D7-5D1E-4CF8-AC50-5F5273D5A3A9}">
      <dgm:prSet/>
      <dgm:spPr/>
      <dgm:t>
        <a:bodyPr/>
        <a:lstStyle/>
        <a:p>
          <a:endParaRPr lang="en-US" sz="2800"/>
        </a:p>
      </dgm:t>
    </dgm:pt>
    <dgm:pt modelId="{E7A90445-D00A-4C05-AFCE-439E3110FA39}" type="sibTrans" cxnId="{96D577D7-5D1E-4CF8-AC50-5F5273D5A3A9}">
      <dgm:prSet/>
      <dgm:spPr/>
      <dgm:t>
        <a:bodyPr/>
        <a:lstStyle/>
        <a:p>
          <a:endParaRPr lang="en-US" sz="2800"/>
        </a:p>
      </dgm:t>
    </dgm:pt>
    <dgm:pt modelId="{3B197251-1510-4D35-933D-188E3FB651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Enhanced Investigations</a:t>
          </a:r>
          <a:r>
            <a:rPr lang="en-US" sz="1600"/>
            <a:t>:</a:t>
          </a:r>
          <a:r>
            <a:rPr lang="en-US" sz="1600" b="0"/>
            <a:t> AI contributes with crime scene investigation, suspect identification, and gleaning insights from unstructured data.</a:t>
          </a:r>
          <a:endParaRPr lang="en-US" sz="1600"/>
        </a:p>
      </dgm:t>
    </dgm:pt>
    <dgm:pt modelId="{481A4A15-E388-4B98-8666-FA229BF0A416}" type="parTrans" cxnId="{12D2F51B-E835-4650-B5A5-970E4BBF2FD3}">
      <dgm:prSet/>
      <dgm:spPr/>
      <dgm:t>
        <a:bodyPr/>
        <a:lstStyle/>
        <a:p>
          <a:endParaRPr lang="en-US" sz="2800"/>
        </a:p>
      </dgm:t>
    </dgm:pt>
    <dgm:pt modelId="{05F87199-93F2-4B7A-9C83-649F8874F14D}" type="sibTrans" cxnId="{12D2F51B-E835-4650-B5A5-970E4BBF2FD3}">
      <dgm:prSet/>
      <dgm:spPr/>
      <dgm:t>
        <a:bodyPr/>
        <a:lstStyle/>
        <a:p>
          <a:endParaRPr lang="en-US" sz="2800"/>
        </a:p>
      </dgm:t>
    </dgm:pt>
    <dgm:pt modelId="{326E4FA3-4A45-4EA8-9371-798533359D09}" type="pres">
      <dgm:prSet presAssocID="{41A18134-6B18-4683-85B9-ABB2232B8F49}" presName="root" presStyleCnt="0">
        <dgm:presLayoutVars>
          <dgm:dir/>
          <dgm:resizeHandles val="exact"/>
        </dgm:presLayoutVars>
      </dgm:prSet>
      <dgm:spPr/>
    </dgm:pt>
    <dgm:pt modelId="{2EBBC7FC-8E53-4E7D-A31F-3B988F864677}" type="pres">
      <dgm:prSet presAssocID="{02B92F78-B35B-4F4A-BD31-DC15AB690703}" presName="compNode" presStyleCnt="0"/>
      <dgm:spPr/>
    </dgm:pt>
    <dgm:pt modelId="{51CA7A9A-69B1-41E3-B2C1-E975D0F1B4D4}" type="pres">
      <dgm:prSet presAssocID="{02B92F78-B35B-4F4A-BD31-DC15AB6907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94F0ED5-D397-4A42-B9F3-1797B9845E40}" type="pres">
      <dgm:prSet presAssocID="{02B92F78-B35B-4F4A-BD31-DC15AB690703}" presName="spaceRect" presStyleCnt="0"/>
      <dgm:spPr/>
    </dgm:pt>
    <dgm:pt modelId="{0C277115-9F8C-4199-8AB1-E62B93FB7FC4}" type="pres">
      <dgm:prSet presAssocID="{02B92F78-B35B-4F4A-BD31-DC15AB690703}" presName="textRect" presStyleLbl="revTx" presStyleIdx="0" presStyleCnt="4">
        <dgm:presLayoutVars>
          <dgm:chMax val="1"/>
          <dgm:chPref val="1"/>
        </dgm:presLayoutVars>
      </dgm:prSet>
      <dgm:spPr/>
    </dgm:pt>
    <dgm:pt modelId="{C34D3C37-25BF-4787-8A37-A47E966E5956}" type="pres">
      <dgm:prSet presAssocID="{57E8D0D8-3072-48F5-A97D-72CB24DA7F68}" presName="sibTrans" presStyleCnt="0"/>
      <dgm:spPr/>
    </dgm:pt>
    <dgm:pt modelId="{0C4E0D87-48F4-48BF-BE67-4502C55ADFD0}" type="pres">
      <dgm:prSet presAssocID="{37A58288-7B9B-4C62-84D7-779BDFCA1AA9}" presName="compNode" presStyleCnt="0"/>
      <dgm:spPr/>
    </dgm:pt>
    <dgm:pt modelId="{551F01CB-2546-455C-9528-94E25E1F51EA}" type="pres">
      <dgm:prSet presAssocID="{37A58288-7B9B-4C62-84D7-779BDFCA1AA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8DC4ADDA-872F-42B0-89B5-8528246370CC}" type="pres">
      <dgm:prSet presAssocID="{37A58288-7B9B-4C62-84D7-779BDFCA1AA9}" presName="spaceRect" presStyleCnt="0"/>
      <dgm:spPr/>
    </dgm:pt>
    <dgm:pt modelId="{B639DD59-AF97-443F-B27D-56451D0BC1C5}" type="pres">
      <dgm:prSet presAssocID="{37A58288-7B9B-4C62-84D7-779BDFCA1AA9}" presName="textRect" presStyleLbl="revTx" presStyleIdx="1" presStyleCnt="4">
        <dgm:presLayoutVars>
          <dgm:chMax val="1"/>
          <dgm:chPref val="1"/>
        </dgm:presLayoutVars>
      </dgm:prSet>
      <dgm:spPr/>
    </dgm:pt>
    <dgm:pt modelId="{CA816EA1-B5DC-491F-BF02-6A3776B90C28}" type="pres">
      <dgm:prSet presAssocID="{4227033C-EEB5-4040-85BB-7370EDB84B15}" presName="sibTrans" presStyleCnt="0"/>
      <dgm:spPr/>
    </dgm:pt>
    <dgm:pt modelId="{494805A8-223A-4B3D-BB55-CC3B48FA1697}" type="pres">
      <dgm:prSet presAssocID="{D5CE44F7-E707-4838-9326-87E529EB8A87}" presName="compNode" presStyleCnt="0"/>
      <dgm:spPr/>
    </dgm:pt>
    <dgm:pt modelId="{D2D680A9-E781-46A5-9D46-72696D72E754}" type="pres">
      <dgm:prSet presAssocID="{D5CE44F7-E707-4838-9326-87E529EB8A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27BCC5D-F1A9-42ED-8B9F-138E61004B05}" type="pres">
      <dgm:prSet presAssocID="{D5CE44F7-E707-4838-9326-87E529EB8A87}" presName="spaceRect" presStyleCnt="0"/>
      <dgm:spPr/>
    </dgm:pt>
    <dgm:pt modelId="{7EA065C6-49A4-4A4D-88FC-4C2A4FE70475}" type="pres">
      <dgm:prSet presAssocID="{D5CE44F7-E707-4838-9326-87E529EB8A87}" presName="textRect" presStyleLbl="revTx" presStyleIdx="2" presStyleCnt="4" custScaleX="106651">
        <dgm:presLayoutVars>
          <dgm:chMax val="1"/>
          <dgm:chPref val="1"/>
        </dgm:presLayoutVars>
      </dgm:prSet>
      <dgm:spPr/>
    </dgm:pt>
    <dgm:pt modelId="{5FA21B84-F4F4-491C-8FEF-778046B29DF1}" type="pres">
      <dgm:prSet presAssocID="{E7A90445-D00A-4C05-AFCE-439E3110FA39}" presName="sibTrans" presStyleCnt="0"/>
      <dgm:spPr/>
    </dgm:pt>
    <dgm:pt modelId="{C88A5AB5-4051-4DF3-BE3A-DDE08F80B81A}" type="pres">
      <dgm:prSet presAssocID="{3B197251-1510-4D35-933D-188E3FB651F7}" presName="compNode" presStyleCnt="0"/>
      <dgm:spPr/>
    </dgm:pt>
    <dgm:pt modelId="{46BA89D2-E45A-4C45-8950-C58CD81315F4}" type="pres">
      <dgm:prSet presAssocID="{3B197251-1510-4D35-933D-188E3FB651F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9EB18BE-A1A3-46BC-8578-1F66F0C66FD3}" type="pres">
      <dgm:prSet presAssocID="{3B197251-1510-4D35-933D-188E3FB651F7}" presName="spaceRect" presStyleCnt="0"/>
      <dgm:spPr/>
    </dgm:pt>
    <dgm:pt modelId="{CDB62ED3-AE1C-41E5-8445-AAEB4232AF28}" type="pres">
      <dgm:prSet presAssocID="{3B197251-1510-4D35-933D-188E3FB651F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4BB112-B7C0-416E-A3C9-DB55D3453C71}" type="presOf" srcId="{D5CE44F7-E707-4838-9326-87E529EB8A87}" destId="{7EA065C6-49A4-4A4D-88FC-4C2A4FE70475}" srcOrd="0" destOrd="0" presId="urn:microsoft.com/office/officeart/2018/2/layout/IconLabelList"/>
    <dgm:cxn modelId="{12D2F51B-E835-4650-B5A5-970E4BBF2FD3}" srcId="{41A18134-6B18-4683-85B9-ABB2232B8F49}" destId="{3B197251-1510-4D35-933D-188E3FB651F7}" srcOrd="3" destOrd="0" parTransId="{481A4A15-E388-4B98-8666-FA229BF0A416}" sibTransId="{05F87199-93F2-4B7A-9C83-649F8874F14D}"/>
    <dgm:cxn modelId="{6DA32627-D74B-455E-B138-95C6C1FF4EAA}" type="presOf" srcId="{37A58288-7B9B-4C62-84D7-779BDFCA1AA9}" destId="{B639DD59-AF97-443F-B27D-56451D0BC1C5}" srcOrd="0" destOrd="0" presId="urn:microsoft.com/office/officeart/2018/2/layout/IconLabelList"/>
    <dgm:cxn modelId="{A775B54E-2B76-400B-A79A-6F453D27AA7C}" srcId="{41A18134-6B18-4683-85B9-ABB2232B8F49}" destId="{37A58288-7B9B-4C62-84D7-779BDFCA1AA9}" srcOrd="1" destOrd="0" parTransId="{991AE669-490B-44A4-8CB4-011A469B0D17}" sibTransId="{4227033C-EEB5-4040-85BB-7370EDB84B15}"/>
    <dgm:cxn modelId="{A1AA2058-FC66-4F3F-99DC-85D76DFAC7BF}" type="presOf" srcId="{3B197251-1510-4D35-933D-188E3FB651F7}" destId="{CDB62ED3-AE1C-41E5-8445-AAEB4232AF28}" srcOrd="0" destOrd="0" presId="urn:microsoft.com/office/officeart/2018/2/layout/IconLabelList"/>
    <dgm:cxn modelId="{B49C3658-CB57-471F-A976-BE1355115FCD}" type="presOf" srcId="{41A18134-6B18-4683-85B9-ABB2232B8F49}" destId="{326E4FA3-4A45-4EA8-9371-798533359D09}" srcOrd="0" destOrd="0" presId="urn:microsoft.com/office/officeart/2018/2/layout/IconLabelList"/>
    <dgm:cxn modelId="{BE731481-4B20-4338-8AB7-CBFDDFE20AEE}" srcId="{41A18134-6B18-4683-85B9-ABB2232B8F49}" destId="{02B92F78-B35B-4F4A-BD31-DC15AB690703}" srcOrd="0" destOrd="0" parTransId="{A44451D8-4A33-4A38-98BA-E22FC1B8A934}" sibTransId="{57E8D0D8-3072-48F5-A97D-72CB24DA7F68}"/>
    <dgm:cxn modelId="{96D577D7-5D1E-4CF8-AC50-5F5273D5A3A9}" srcId="{41A18134-6B18-4683-85B9-ABB2232B8F49}" destId="{D5CE44F7-E707-4838-9326-87E529EB8A87}" srcOrd="2" destOrd="0" parTransId="{8F41742A-FB62-4F4C-B137-343865001056}" sibTransId="{E7A90445-D00A-4C05-AFCE-439E3110FA39}"/>
    <dgm:cxn modelId="{BC9811FB-38BD-4CEC-A0A8-A4606D231A1F}" type="presOf" srcId="{02B92F78-B35B-4F4A-BD31-DC15AB690703}" destId="{0C277115-9F8C-4199-8AB1-E62B93FB7FC4}" srcOrd="0" destOrd="0" presId="urn:microsoft.com/office/officeart/2018/2/layout/IconLabelList"/>
    <dgm:cxn modelId="{C0C76B6A-5012-4220-BBCD-71795C3AFAE9}" type="presParOf" srcId="{326E4FA3-4A45-4EA8-9371-798533359D09}" destId="{2EBBC7FC-8E53-4E7D-A31F-3B988F864677}" srcOrd="0" destOrd="0" presId="urn:microsoft.com/office/officeart/2018/2/layout/IconLabelList"/>
    <dgm:cxn modelId="{D6C05B81-F678-40DE-BFC9-32D9F9BF3A92}" type="presParOf" srcId="{2EBBC7FC-8E53-4E7D-A31F-3B988F864677}" destId="{51CA7A9A-69B1-41E3-B2C1-E975D0F1B4D4}" srcOrd="0" destOrd="0" presId="urn:microsoft.com/office/officeart/2018/2/layout/IconLabelList"/>
    <dgm:cxn modelId="{EBDAB94F-9A18-4614-959F-7F6564F1F12B}" type="presParOf" srcId="{2EBBC7FC-8E53-4E7D-A31F-3B988F864677}" destId="{894F0ED5-D397-4A42-B9F3-1797B9845E40}" srcOrd="1" destOrd="0" presId="urn:microsoft.com/office/officeart/2018/2/layout/IconLabelList"/>
    <dgm:cxn modelId="{1821A551-B13A-4A15-998B-80308BDAF4B8}" type="presParOf" srcId="{2EBBC7FC-8E53-4E7D-A31F-3B988F864677}" destId="{0C277115-9F8C-4199-8AB1-E62B93FB7FC4}" srcOrd="2" destOrd="0" presId="urn:microsoft.com/office/officeart/2018/2/layout/IconLabelList"/>
    <dgm:cxn modelId="{125C6F6D-8654-4B36-A88B-0B6D17AB293C}" type="presParOf" srcId="{326E4FA3-4A45-4EA8-9371-798533359D09}" destId="{C34D3C37-25BF-4787-8A37-A47E966E5956}" srcOrd="1" destOrd="0" presId="urn:microsoft.com/office/officeart/2018/2/layout/IconLabelList"/>
    <dgm:cxn modelId="{B58C1863-BF9C-43F3-ABB8-C06CB23D614E}" type="presParOf" srcId="{326E4FA3-4A45-4EA8-9371-798533359D09}" destId="{0C4E0D87-48F4-48BF-BE67-4502C55ADFD0}" srcOrd="2" destOrd="0" presId="urn:microsoft.com/office/officeart/2018/2/layout/IconLabelList"/>
    <dgm:cxn modelId="{F3CB4CC1-CC71-4AE9-BDBF-F8B112A5028F}" type="presParOf" srcId="{0C4E0D87-48F4-48BF-BE67-4502C55ADFD0}" destId="{551F01CB-2546-455C-9528-94E25E1F51EA}" srcOrd="0" destOrd="0" presId="urn:microsoft.com/office/officeart/2018/2/layout/IconLabelList"/>
    <dgm:cxn modelId="{36D1145D-41F1-4FF0-841F-5406ECD95BBC}" type="presParOf" srcId="{0C4E0D87-48F4-48BF-BE67-4502C55ADFD0}" destId="{8DC4ADDA-872F-42B0-89B5-8528246370CC}" srcOrd="1" destOrd="0" presId="urn:microsoft.com/office/officeart/2018/2/layout/IconLabelList"/>
    <dgm:cxn modelId="{A01838FD-DB55-46B8-80B2-561609F30E98}" type="presParOf" srcId="{0C4E0D87-48F4-48BF-BE67-4502C55ADFD0}" destId="{B639DD59-AF97-443F-B27D-56451D0BC1C5}" srcOrd="2" destOrd="0" presId="urn:microsoft.com/office/officeart/2018/2/layout/IconLabelList"/>
    <dgm:cxn modelId="{B69D89D5-D3BB-4890-9431-B52FBB63DAE5}" type="presParOf" srcId="{326E4FA3-4A45-4EA8-9371-798533359D09}" destId="{CA816EA1-B5DC-491F-BF02-6A3776B90C28}" srcOrd="3" destOrd="0" presId="urn:microsoft.com/office/officeart/2018/2/layout/IconLabelList"/>
    <dgm:cxn modelId="{172E4C1F-40B8-4E09-B55D-2E2B62655BF4}" type="presParOf" srcId="{326E4FA3-4A45-4EA8-9371-798533359D09}" destId="{494805A8-223A-4B3D-BB55-CC3B48FA1697}" srcOrd="4" destOrd="0" presId="urn:microsoft.com/office/officeart/2018/2/layout/IconLabelList"/>
    <dgm:cxn modelId="{A472BA58-5E4B-4232-ACFF-133589C1C90C}" type="presParOf" srcId="{494805A8-223A-4B3D-BB55-CC3B48FA1697}" destId="{D2D680A9-E781-46A5-9D46-72696D72E754}" srcOrd="0" destOrd="0" presId="urn:microsoft.com/office/officeart/2018/2/layout/IconLabelList"/>
    <dgm:cxn modelId="{609B8052-A04A-47FC-888E-11400EDEF8A1}" type="presParOf" srcId="{494805A8-223A-4B3D-BB55-CC3B48FA1697}" destId="{827BCC5D-F1A9-42ED-8B9F-138E61004B05}" srcOrd="1" destOrd="0" presId="urn:microsoft.com/office/officeart/2018/2/layout/IconLabelList"/>
    <dgm:cxn modelId="{B89D6BCF-5D34-4FA1-9F6E-A661A973E661}" type="presParOf" srcId="{494805A8-223A-4B3D-BB55-CC3B48FA1697}" destId="{7EA065C6-49A4-4A4D-88FC-4C2A4FE70475}" srcOrd="2" destOrd="0" presId="urn:microsoft.com/office/officeart/2018/2/layout/IconLabelList"/>
    <dgm:cxn modelId="{C08A328E-80ED-49F2-AE44-5EF3E90BFC22}" type="presParOf" srcId="{326E4FA3-4A45-4EA8-9371-798533359D09}" destId="{5FA21B84-F4F4-491C-8FEF-778046B29DF1}" srcOrd="5" destOrd="0" presId="urn:microsoft.com/office/officeart/2018/2/layout/IconLabelList"/>
    <dgm:cxn modelId="{494D1D2C-59AA-40FA-B66F-209BCA5A914A}" type="presParOf" srcId="{326E4FA3-4A45-4EA8-9371-798533359D09}" destId="{C88A5AB5-4051-4DF3-BE3A-DDE08F80B81A}" srcOrd="6" destOrd="0" presId="urn:microsoft.com/office/officeart/2018/2/layout/IconLabelList"/>
    <dgm:cxn modelId="{1CE44D7E-A92F-48C9-B385-3D49C0F29053}" type="presParOf" srcId="{C88A5AB5-4051-4DF3-BE3A-DDE08F80B81A}" destId="{46BA89D2-E45A-4C45-8950-C58CD81315F4}" srcOrd="0" destOrd="0" presId="urn:microsoft.com/office/officeart/2018/2/layout/IconLabelList"/>
    <dgm:cxn modelId="{01C2DB42-4FA0-4BFD-B143-25A7CFF1FFE8}" type="presParOf" srcId="{C88A5AB5-4051-4DF3-BE3A-DDE08F80B81A}" destId="{B9EB18BE-A1A3-46BC-8578-1F66F0C66FD3}" srcOrd="1" destOrd="0" presId="urn:microsoft.com/office/officeart/2018/2/layout/IconLabelList"/>
    <dgm:cxn modelId="{0E110F42-0C65-46F1-948C-E5D7CFD1F246}" type="presParOf" srcId="{C88A5AB5-4051-4DF3-BE3A-DDE08F80B81A}" destId="{CDB62ED3-AE1C-41E5-8445-AAEB4232AF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2266156"/>
          <a:ext cx="110648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507130" y="1570317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Before 1940s</a:t>
          </a:r>
        </a:p>
      </dsp:txBody>
      <dsp:txXfrm>
        <a:off x="507130" y="1570317"/>
        <a:ext cx="1696407" cy="457041"/>
      </dsp:txXfrm>
    </dsp:sp>
    <dsp:sp modelId="{95B1E40E-26D9-44C8-A99F-14EA44505DF3}">
      <dsp:nvSpPr>
        <dsp:cNvPr id="0" name=""/>
        <dsp:cNvSpPr/>
      </dsp:nvSpPr>
      <dsp:spPr>
        <a:xfrm>
          <a:off x="166724" y="904026"/>
          <a:ext cx="2377219" cy="6164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Police data was largely stored on paper-based filing systems.</a:t>
          </a:r>
          <a:endParaRPr lang="en-US" sz="1200" b="0" i="0" kern="1200" spc="0" baseline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166724" y="904026"/>
        <a:ext cx="2377219" cy="616451"/>
      </dsp:txXfrm>
    </dsp:sp>
    <dsp:sp modelId="{BBBD3B06-9C30-48DB-A77E-5A358B1C6E78}">
      <dsp:nvSpPr>
        <dsp:cNvPr id="0" name=""/>
        <dsp:cNvSpPr/>
      </dsp:nvSpPr>
      <dsp:spPr>
        <a:xfrm>
          <a:off x="1355333" y="2096104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857822" y="2480576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1948</a:t>
          </a:r>
        </a:p>
      </dsp:txBody>
      <dsp:txXfrm>
        <a:off x="1857822" y="2480576"/>
        <a:ext cx="1696407" cy="457041"/>
      </dsp:txXfrm>
    </dsp:sp>
    <dsp:sp modelId="{255B3FC7-BD87-4810-87ED-7952D0F23157}">
      <dsp:nvSpPr>
        <dsp:cNvPr id="0" name=""/>
        <dsp:cNvSpPr/>
      </dsp:nvSpPr>
      <dsp:spPr>
        <a:xfrm>
          <a:off x="1635540" y="2962776"/>
          <a:ext cx="2142825" cy="6164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Adoption of radio for traffic law enforcement.</a:t>
          </a:r>
          <a:endParaRPr lang="en-US" sz="1200" b="0" i="0" kern="1200" spc="0" baseline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1635540" y="2962776"/>
        <a:ext cx="2142825" cy="616451"/>
      </dsp:txXfrm>
    </dsp:sp>
    <dsp:sp modelId="{DF478A7F-4668-4E0A-86F7-C1205CF5AA73}">
      <dsp:nvSpPr>
        <dsp:cNvPr id="0" name=""/>
        <dsp:cNvSpPr/>
      </dsp:nvSpPr>
      <dsp:spPr>
        <a:xfrm>
          <a:off x="2706026" y="2145223"/>
          <a:ext cx="0" cy="266607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74381E-6C24-436D-B265-4BCFEFA46591}">
      <dsp:nvSpPr>
        <dsp:cNvPr id="0" name=""/>
        <dsp:cNvSpPr/>
      </dsp:nvSpPr>
      <dsp:spPr>
        <a:xfrm rot="2700000">
          <a:off x="1330176" y="2362881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F9BE3-3008-4E5E-96F3-C71D72649902}">
      <dsp:nvSpPr>
        <dsp:cNvPr id="0" name=""/>
        <dsp:cNvSpPr/>
      </dsp:nvSpPr>
      <dsp:spPr>
        <a:xfrm rot="2700000">
          <a:off x="2680869" y="2094739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8C37A-C349-49AE-97A1-63D110D2C7D1}">
      <dsp:nvSpPr>
        <dsp:cNvPr id="0" name=""/>
        <dsp:cNvSpPr/>
      </dsp:nvSpPr>
      <dsp:spPr>
        <a:xfrm>
          <a:off x="3208515" y="1570116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1967</a:t>
          </a:r>
        </a:p>
      </dsp:txBody>
      <dsp:txXfrm>
        <a:off x="3208515" y="1570116"/>
        <a:ext cx="1696407" cy="457041"/>
      </dsp:txXfrm>
    </dsp:sp>
    <dsp:sp modelId="{A01D9671-7007-4F3F-98D6-A9730C5B45E4}">
      <dsp:nvSpPr>
        <dsp:cNvPr id="0" name=""/>
        <dsp:cNvSpPr/>
      </dsp:nvSpPr>
      <dsp:spPr>
        <a:xfrm>
          <a:off x="2868109" y="906346"/>
          <a:ext cx="2377219" cy="6132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FBI creates National Crime Information Center (NCIC).</a:t>
          </a:r>
          <a:endParaRPr lang="en-US" sz="1200" b="0" i="0" kern="1200" spc="0" baseline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2868109" y="906346"/>
        <a:ext cx="2377219" cy="613225"/>
      </dsp:txXfrm>
    </dsp:sp>
    <dsp:sp modelId="{D4347EDB-4883-4C4B-A672-6266C9702B5A}">
      <dsp:nvSpPr>
        <dsp:cNvPr id="0" name=""/>
        <dsp:cNvSpPr/>
      </dsp:nvSpPr>
      <dsp:spPr>
        <a:xfrm>
          <a:off x="4056719" y="2095902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503B6E-C1DB-44F5-ABB8-38EF445ED1E8}">
      <dsp:nvSpPr>
        <dsp:cNvPr id="0" name=""/>
        <dsp:cNvSpPr/>
      </dsp:nvSpPr>
      <dsp:spPr>
        <a:xfrm>
          <a:off x="4559208" y="2480576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1990s</a:t>
          </a:r>
        </a:p>
      </dsp:txBody>
      <dsp:txXfrm>
        <a:off x="4559208" y="2480576"/>
        <a:ext cx="1696407" cy="457041"/>
      </dsp:txXfrm>
    </dsp:sp>
    <dsp:sp modelId="{04897CD2-CF6F-4A55-8E79-1E7393B07B06}">
      <dsp:nvSpPr>
        <dsp:cNvPr id="0" name=""/>
        <dsp:cNvSpPr/>
      </dsp:nvSpPr>
      <dsp:spPr>
        <a:xfrm>
          <a:off x="4343939" y="2988741"/>
          <a:ext cx="2142825" cy="61645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Adoption of computer programs for crime analysis.</a:t>
          </a:r>
          <a:endParaRPr lang="en-US" sz="1200" b="0" i="0" kern="1200" spc="0" baseline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4343939" y="2988741"/>
        <a:ext cx="2142825" cy="616451"/>
      </dsp:txXfrm>
    </dsp:sp>
    <dsp:sp modelId="{73ACB8E4-FFC1-49E5-BB46-1EBD63F3BF67}">
      <dsp:nvSpPr>
        <dsp:cNvPr id="0" name=""/>
        <dsp:cNvSpPr/>
      </dsp:nvSpPr>
      <dsp:spPr>
        <a:xfrm>
          <a:off x="5407411" y="2145223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813CD-B7B7-4CC7-9B2D-B5AE3D30A4DA}">
      <dsp:nvSpPr>
        <dsp:cNvPr id="0" name=""/>
        <dsp:cNvSpPr/>
      </dsp:nvSpPr>
      <dsp:spPr>
        <a:xfrm rot="2700000">
          <a:off x="4031562" y="2362680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9438A-B301-4219-9492-D30967496E8F}">
      <dsp:nvSpPr>
        <dsp:cNvPr id="0" name=""/>
        <dsp:cNvSpPr/>
      </dsp:nvSpPr>
      <dsp:spPr>
        <a:xfrm rot="2700000">
          <a:off x="5382255" y="2094739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5909901" y="1302174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2000s</a:t>
          </a:r>
        </a:p>
      </dsp:txBody>
      <dsp:txXfrm>
        <a:off x="5909901" y="1302174"/>
        <a:ext cx="1696407" cy="457041"/>
      </dsp:txXfrm>
    </dsp:sp>
    <dsp:sp modelId="{FE14A9FC-66E7-4679-B63E-054F98E59204}">
      <dsp:nvSpPr>
        <dsp:cNvPr id="0" name=""/>
        <dsp:cNvSpPr/>
      </dsp:nvSpPr>
      <dsp:spPr>
        <a:xfrm>
          <a:off x="5685693" y="251537"/>
          <a:ext cx="2142825" cy="9418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Force-wide control rooms with advanced tools integrating call data, maps, and resource deployment.</a:t>
          </a:r>
          <a:endParaRPr lang="en-US" sz="1200" b="0" i="0" kern="1200" spc="0" baseline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5685693" y="251537"/>
        <a:ext cx="2142825" cy="941800"/>
      </dsp:txXfrm>
    </dsp:sp>
    <dsp:sp modelId="{4702B22B-8EB6-4454-9F8E-9A963F32B8A1}">
      <dsp:nvSpPr>
        <dsp:cNvPr id="0" name=""/>
        <dsp:cNvSpPr/>
      </dsp:nvSpPr>
      <dsp:spPr>
        <a:xfrm>
          <a:off x="6758104" y="1827961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7385619" y="2748718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2020s</a:t>
          </a:r>
        </a:p>
      </dsp:txBody>
      <dsp:txXfrm>
        <a:off x="7385619" y="2748718"/>
        <a:ext cx="1696407" cy="457041"/>
      </dsp:txXfrm>
    </dsp:sp>
    <dsp:sp modelId="{1D60394B-1800-4790-9694-08B1C1D1B34D}">
      <dsp:nvSpPr>
        <dsp:cNvPr id="0" name=""/>
        <dsp:cNvSpPr/>
      </dsp:nvSpPr>
      <dsp:spPr>
        <a:xfrm>
          <a:off x="6758104" y="3351984"/>
          <a:ext cx="2951436" cy="10102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>
              <a:solidFill>
                <a:srgbClr val="C00000"/>
              </a:solidFill>
            </a:rPr>
            <a:t>AI for facial recognition, surveillance, and anomaly detection.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>
              <a:solidFill>
                <a:srgbClr val="C00000"/>
              </a:solidFill>
            </a:rPr>
            <a:t>Real-time crime centers integrating CAD, gunfire detection, and live video.</a:t>
          </a:r>
          <a:endParaRPr lang="en-US" sz="1200" b="0" i="0" kern="1200" spc="0" baseline="0">
            <a:solidFill>
              <a:srgbClr val="C00000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6758104" y="3351984"/>
        <a:ext cx="2951436" cy="1010294"/>
      </dsp:txXfrm>
    </dsp:sp>
    <dsp:sp modelId="{59F1EF41-14EA-48EE-A559-118169DBDB24}">
      <dsp:nvSpPr>
        <dsp:cNvPr id="0" name=""/>
        <dsp:cNvSpPr/>
      </dsp:nvSpPr>
      <dsp:spPr>
        <a:xfrm>
          <a:off x="8233822" y="2413365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6732947" y="2094739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8208666" y="2362881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8861337" y="1302174"/>
          <a:ext cx="1696407" cy="457041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b="1" i="0" kern="1200" spc="300" baseline="0">
              <a:solidFill>
                <a:schemeClr val="accent2"/>
              </a:solidFill>
              <a:latin typeface="Kalinga"/>
              <a:cs typeface="Kalinga"/>
            </a:rPr>
            <a:t>Post 2020s</a:t>
          </a:r>
        </a:p>
      </dsp:txBody>
      <dsp:txXfrm>
        <a:off x="8861337" y="1302174"/>
        <a:ext cx="1696407" cy="457041"/>
      </dsp:txXfrm>
    </dsp:sp>
    <dsp:sp modelId="{725F2AEF-0925-4411-A89A-5976D96BC3B1}">
      <dsp:nvSpPr>
        <dsp:cNvPr id="0" name=""/>
        <dsp:cNvSpPr/>
      </dsp:nvSpPr>
      <dsp:spPr>
        <a:xfrm>
          <a:off x="8460583" y="20841"/>
          <a:ext cx="2604291" cy="11301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>
              <a:solidFill>
                <a:srgbClr val="C00000"/>
              </a:solidFill>
            </a:rPr>
            <a:t>Advancements + higher spending in real-time surveillance, predictive analytics, mobile apps, body cameras, and AI-driven data analytics.</a:t>
          </a:r>
          <a:endParaRPr lang="en-US" sz="1200" b="0" i="0" kern="1200" spc="0" baseline="0">
            <a:solidFill>
              <a:srgbClr val="C00000"/>
            </a:solidFill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8460583" y="20841"/>
        <a:ext cx="2604291" cy="1130160"/>
      </dsp:txXfrm>
    </dsp:sp>
    <dsp:sp modelId="{3F1F843F-8CAA-4ECF-B5A2-211D6C43D3C6}">
      <dsp:nvSpPr>
        <dsp:cNvPr id="0" name=""/>
        <dsp:cNvSpPr/>
      </dsp:nvSpPr>
      <dsp:spPr>
        <a:xfrm>
          <a:off x="9709541" y="1827961"/>
          <a:ext cx="0" cy="26660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9684384" y="2094739"/>
          <a:ext cx="50313" cy="50313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A3339-30F6-457A-AE3E-F5FF7623BBB6}">
      <dsp:nvSpPr>
        <dsp:cNvPr id="0" name=""/>
        <dsp:cNvSpPr/>
      </dsp:nvSpPr>
      <dsp:spPr>
        <a:xfrm>
          <a:off x="0" y="1652"/>
          <a:ext cx="10515600" cy="837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10BF9-4F89-4AF3-A8CA-F74B608B5F2C}">
      <dsp:nvSpPr>
        <dsp:cNvPr id="0" name=""/>
        <dsp:cNvSpPr/>
      </dsp:nvSpPr>
      <dsp:spPr>
        <a:xfrm>
          <a:off x="253330" y="190079"/>
          <a:ext cx="460600" cy="460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71F90-A83A-42E9-B0EC-4FA294A555CE}">
      <dsp:nvSpPr>
        <dsp:cNvPr id="0" name=""/>
        <dsp:cNvSpPr/>
      </dsp:nvSpPr>
      <dsp:spPr>
        <a:xfrm>
          <a:off x="967260" y="1652"/>
          <a:ext cx="9548339" cy="83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31" tIns="88631" rIns="88631" bIns="886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Statistical Analysis:  </a:t>
          </a:r>
          <a:r>
            <a:rPr lang="en-US" sz="2100" kern="1200"/>
            <a:t>statistical methods to identify patterns and trends in crime data.</a:t>
          </a:r>
        </a:p>
      </dsp:txBody>
      <dsp:txXfrm>
        <a:off x="967260" y="1652"/>
        <a:ext cx="9548339" cy="837454"/>
      </dsp:txXfrm>
    </dsp:sp>
    <dsp:sp modelId="{214E6521-4E4B-4DEC-9C84-35854D9F550B}">
      <dsp:nvSpPr>
        <dsp:cNvPr id="0" name=""/>
        <dsp:cNvSpPr/>
      </dsp:nvSpPr>
      <dsp:spPr>
        <a:xfrm>
          <a:off x="0" y="1048470"/>
          <a:ext cx="10515600" cy="837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5F1091-285D-4781-8F73-6F1B334FD25C}">
      <dsp:nvSpPr>
        <dsp:cNvPr id="0" name=""/>
        <dsp:cNvSpPr/>
      </dsp:nvSpPr>
      <dsp:spPr>
        <a:xfrm>
          <a:off x="253330" y="1236898"/>
          <a:ext cx="460600" cy="460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5F863-53A2-469B-A69C-7D624B3124D5}">
      <dsp:nvSpPr>
        <dsp:cNvPr id="0" name=""/>
        <dsp:cNvSpPr/>
      </dsp:nvSpPr>
      <dsp:spPr>
        <a:xfrm>
          <a:off x="967260" y="1048470"/>
          <a:ext cx="9548339" cy="83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31" tIns="88631" rIns="88631" bIns="886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Predictive Analytics: </a:t>
          </a:r>
          <a:r>
            <a:rPr lang="en-US" sz="2100" kern="1200"/>
            <a:t>Forecasting future criminal activities based on historical data and current trends.</a:t>
          </a:r>
        </a:p>
      </dsp:txBody>
      <dsp:txXfrm>
        <a:off x="967260" y="1048470"/>
        <a:ext cx="9548339" cy="837454"/>
      </dsp:txXfrm>
    </dsp:sp>
    <dsp:sp modelId="{CB805728-D282-4C8D-B8E5-B1F85A708600}">
      <dsp:nvSpPr>
        <dsp:cNvPr id="0" name=""/>
        <dsp:cNvSpPr/>
      </dsp:nvSpPr>
      <dsp:spPr>
        <a:xfrm>
          <a:off x="0" y="2095289"/>
          <a:ext cx="10515600" cy="837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7642D-0C7A-4971-99FF-27D26F9E3482}">
      <dsp:nvSpPr>
        <dsp:cNvPr id="0" name=""/>
        <dsp:cNvSpPr/>
      </dsp:nvSpPr>
      <dsp:spPr>
        <a:xfrm>
          <a:off x="253330" y="2283716"/>
          <a:ext cx="460600" cy="460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163B2-3499-40C9-83F6-FD7EDFAB9C42}">
      <dsp:nvSpPr>
        <dsp:cNvPr id="0" name=""/>
        <dsp:cNvSpPr/>
      </dsp:nvSpPr>
      <dsp:spPr>
        <a:xfrm>
          <a:off x="967260" y="2095289"/>
          <a:ext cx="9548339" cy="83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31" tIns="88631" rIns="88631" bIns="886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Geospatial Analysis: </a:t>
          </a:r>
          <a:r>
            <a:rPr lang="en-US" sz="2100" kern="1200"/>
            <a:t>Mapping crime patterns and hotspots to inform resource allocation and strategic decision-making.</a:t>
          </a:r>
        </a:p>
      </dsp:txBody>
      <dsp:txXfrm>
        <a:off x="967260" y="2095289"/>
        <a:ext cx="9548339" cy="837454"/>
      </dsp:txXfrm>
    </dsp:sp>
    <dsp:sp modelId="{21D8A9B7-D607-4F1A-8B75-891B9762F9E3}">
      <dsp:nvSpPr>
        <dsp:cNvPr id="0" name=""/>
        <dsp:cNvSpPr/>
      </dsp:nvSpPr>
      <dsp:spPr>
        <a:xfrm>
          <a:off x="0" y="3142107"/>
          <a:ext cx="10515600" cy="8374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CE87F-F5BB-4699-BE75-ADE0AF1F0FFC}">
      <dsp:nvSpPr>
        <dsp:cNvPr id="0" name=""/>
        <dsp:cNvSpPr/>
      </dsp:nvSpPr>
      <dsp:spPr>
        <a:xfrm>
          <a:off x="253330" y="3330535"/>
          <a:ext cx="460600" cy="4606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F40B3-B2D9-4DAF-8BF7-23120118437C}">
      <dsp:nvSpPr>
        <dsp:cNvPr id="0" name=""/>
        <dsp:cNvSpPr/>
      </dsp:nvSpPr>
      <dsp:spPr>
        <a:xfrm>
          <a:off x="967260" y="3142107"/>
          <a:ext cx="9548339" cy="83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631" tIns="88631" rIns="88631" bIns="886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Text Analysis: </a:t>
          </a:r>
          <a:r>
            <a:rPr lang="en-US" sz="2100" kern="1200"/>
            <a:t>Extracting information from unstructured data such as police reports, witness statements, and social media to identify potential leads.</a:t>
          </a:r>
        </a:p>
      </dsp:txBody>
      <dsp:txXfrm>
        <a:off x="967260" y="3142107"/>
        <a:ext cx="9548339" cy="83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A7A9A-69B1-41E3-B2C1-E975D0F1B4D4}">
      <dsp:nvSpPr>
        <dsp:cNvPr id="0" name=""/>
        <dsp:cNvSpPr/>
      </dsp:nvSpPr>
      <dsp:spPr>
        <a:xfrm>
          <a:off x="2009956" y="561647"/>
          <a:ext cx="785478" cy="7854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77115-9F8C-4199-8AB1-E62B93FB7FC4}">
      <dsp:nvSpPr>
        <dsp:cNvPr id="0" name=""/>
        <dsp:cNvSpPr/>
      </dsp:nvSpPr>
      <dsp:spPr>
        <a:xfrm>
          <a:off x="1529941" y="1798571"/>
          <a:ext cx="1745507" cy="1771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Predictive Policies</a:t>
          </a:r>
          <a:r>
            <a:rPr lang="en-US" sz="1600" kern="1200"/>
            <a:t>: </a:t>
          </a:r>
          <a:r>
            <a:rPr lang="en-US" sz="1600" b="0" kern="1200"/>
            <a:t>AI foresees high-crime locations to allocate resources proactively and prevent crime.</a:t>
          </a:r>
          <a:endParaRPr lang="en-US" sz="1600" kern="1200"/>
        </a:p>
      </dsp:txBody>
      <dsp:txXfrm>
        <a:off x="1529941" y="1798571"/>
        <a:ext cx="1745507" cy="1771996"/>
      </dsp:txXfrm>
    </dsp:sp>
    <dsp:sp modelId="{551F01CB-2546-455C-9528-94E25E1F51EA}">
      <dsp:nvSpPr>
        <dsp:cNvPr id="0" name=""/>
        <dsp:cNvSpPr/>
      </dsp:nvSpPr>
      <dsp:spPr>
        <a:xfrm>
          <a:off x="4060928" y="561647"/>
          <a:ext cx="785478" cy="7854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9DD59-AF97-443F-B27D-56451D0BC1C5}">
      <dsp:nvSpPr>
        <dsp:cNvPr id="0" name=""/>
        <dsp:cNvSpPr/>
      </dsp:nvSpPr>
      <dsp:spPr>
        <a:xfrm>
          <a:off x="3580913" y="1798571"/>
          <a:ext cx="1745507" cy="1771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Upgraded Data Analysis</a:t>
          </a:r>
          <a:r>
            <a:rPr lang="en-US" sz="1600" kern="1200"/>
            <a:t>: </a:t>
          </a:r>
          <a:r>
            <a:rPr lang="en-US" sz="1600" b="0" kern="1200"/>
            <a:t>AI enables the discovery of trends and possible crimes in large databases.</a:t>
          </a:r>
          <a:endParaRPr lang="en-US" sz="1600" kern="1200"/>
        </a:p>
      </dsp:txBody>
      <dsp:txXfrm>
        <a:off x="3580913" y="1798571"/>
        <a:ext cx="1745507" cy="1771996"/>
      </dsp:txXfrm>
    </dsp:sp>
    <dsp:sp modelId="{D2D680A9-E781-46A5-9D46-72696D72E754}">
      <dsp:nvSpPr>
        <dsp:cNvPr id="0" name=""/>
        <dsp:cNvSpPr/>
      </dsp:nvSpPr>
      <dsp:spPr>
        <a:xfrm>
          <a:off x="6169946" y="561647"/>
          <a:ext cx="785478" cy="7854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065C6-49A4-4A4D-88FC-4C2A4FE70475}">
      <dsp:nvSpPr>
        <dsp:cNvPr id="0" name=""/>
        <dsp:cNvSpPr/>
      </dsp:nvSpPr>
      <dsp:spPr>
        <a:xfrm>
          <a:off x="5631885" y="1798571"/>
          <a:ext cx="1861601" cy="1771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Surveillance and Monitoring: </a:t>
          </a:r>
          <a:r>
            <a:rPr lang="en-US" sz="1600" b="0" kern="1200"/>
            <a:t>AI helps with facial recognition and real-time surveillance for questionable conduct.</a:t>
          </a:r>
          <a:endParaRPr lang="en-US" sz="1600" kern="1200"/>
        </a:p>
      </dsp:txBody>
      <dsp:txXfrm>
        <a:off x="5631885" y="1798571"/>
        <a:ext cx="1861601" cy="1771996"/>
      </dsp:txXfrm>
    </dsp:sp>
    <dsp:sp modelId="{46BA89D2-E45A-4C45-8950-C58CD81315F4}">
      <dsp:nvSpPr>
        <dsp:cNvPr id="0" name=""/>
        <dsp:cNvSpPr/>
      </dsp:nvSpPr>
      <dsp:spPr>
        <a:xfrm>
          <a:off x="8278965" y="561647"/>
          <a:ext cx="785478" cy="7854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62ED3-AE1C-41E5-8445-AAEB4232AF28}">
      <dsp:nvSpPr>
        <dsp:cNvPr id="0" name=""/>
        <dsp:cNvSpPr/>
      </dsp:nvSpPr>
      <dsp:spPr>
        <a:xfrm>
          <a:off x="7798950" y="1798571"/>
          <a:ext cx="1745507" cy="17719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Enhanced Investigations</a:t>
          </a:r>
          <a:r>
            <a:rPr lang="en-US" sz="1600" kern="1200"/>
            <a:t>:</a:t>
          </a:r>
          <a:r>
            <a:rPr lang="en-US" sz="1600" b="0" kern="1200"/>
            <a:t> AI contributes with crime scene investigation, suspect identification, and gleaning insights from unstructured data.</a:t>
          </a:r>
          <a:endParaRPr lang="en-US" sz="1600" kern="1200"/>
        </a:p>
      </dsp:txBody>
      <dsp:txXfrm>
        <a:off x="7798950" y="1798571"/>
        <a:ext cx="1745507" cy="1771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logyreview.com/2020/07/17/1005396/predictive-policing-algorithms-racist-dismantled-machine-learning-bias-criminal-justice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23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8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9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8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96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8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718" y="3505200"/>
            <a:ext cx="4941771" cy="1813710"/>
          </a:xfrm>
        </p:spPr>
        <p:txBody>
          <a:bodyPr anchor="ctr"/>
          <a:lstStyle/>
          <a:p>
            <a:r>
              <a:rPr lang="en-US"/>
              <a:t>Law Enforcement &amp;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660C90-3DF2-DB84-E88B-CD33F64EE165}"/>
              </a:ext>
            </a:extLst>
          </p:cNvPr>
          <p:cNvSpPr txBox="1"/>
          <p:nvPr/>
        </p:nvSpPr>
        <p:spPr>
          <a:xfrm>
            <a:off x="6492718" y="5138298"/>
            <a:ext cx="4254500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Mariana Aguilera</a:t>
            </a: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Manav Jatakia</a:t>
            </a:r>
            <a:endParaRPr lang="en-US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20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Harsh Bharatbhai Anadkat</a:t>
            </a:r>
            <a:br>
              <a:rPr lang="en-US" sz="1800" kern="12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/>
              <a:t>Ethical Considerations in Applying AI in Law Enforcement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Privacy and Data Protection: </a:t>
            </a:r>
            <a:r>
              <a:rPr lang="en-US" b="0">
                <a:ea typeface="+mn-lt"/>
                <a:cs typeface="+mn-lt"/>
              </a:rPr>
              <a:t>The rights of citizens to privacy may be violated by the increased use of surveillance technology and data collection for AI-powered crime prediction.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Bias: </a:t>
            </a:r>
            <a:r>
              <a:rPr lang="en-US" b="0">
                <a:ea typeface="+mn-lt"/>
                <a:cs typeface="+mn-lt"/>
              </a:rPr>
              <a:t>AI systems that have been trained on biased data have the potential to maintain discriminatory practices in domains such as resource distribution and suspect identification.</a:t>
            </a:r>
            <a:endParaRPr lang="en-US"/>
          </a:p>
          <a:p>
            <a:r>
              <a:rPr lang="en-US"/>
              <a:t>Misuse of Power: </a:t>
            </a:r>
            <a:r>
              <a:rPr lang="en-US" b="0">
                <a:ea typeface="+mn-lt"/>
                <a:cs typeface="+mn-lt"/>
              </a:rPr>
              <a:t>An over-reliance on AI to assist in decision-making may restrict an officer's ability to use discretion and judgment in urgent situations.</a:t>
            </a:r>
            <a:endParaRPr lang="en-US"/>
          </a:p>
          <a:p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5919-278B-57E5-A71F-1C4F0371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503658"/>
            <a:ext cx="7366000" cy="561339"/>
          </a:xfrm>
        </p:spPr>
        <p:txBody>
          <a:bodyPr/>
          <a:lstStyle/>
          <a:p>
            <a:r>
              <a:rPr lang="en-US"/>
              <a:t>racial BIAS Caused by ai in policing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E3F5-8093-1EE5-F2A2-A216388EE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A705B3-7ECD-D20E-F675-232D284E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74711" y="1064997"/>
            <a:ext cx="9042577" cy="578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1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532A9C-5C12-9581-3DE9-CA4A07E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7" name="Picture Placeholder 6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488A6048-5A6D-58FE-2A47-9B1772270C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9793" r="18552"/>
          <a:stretch/>
        </p:blipFill>
        <p:spPr>
          <a:xfrm>
            <a:off x="-28230" y="-9144"/>
            <a:ext cx="5481955" cy="6876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F8E6D-72C4-EBFD-CF6D-69781AA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C45B7D9-A5C0-B20F-6012-2B50232E29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76874" y="3216274"/>
            <a:ext cx="5907176" cy="2536826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Data analytics have proven helpful in the Law Enforcement industry over time.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There has been a steady growth of investments in AI by law enforcement agencies over the years.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However, there are still ethics concerns regarding the use of AI in Law Enforcement that needs to be addressed.</a:t>
            </a:r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D80DC-1321-2908-D4A5-4A48A54D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828575"/>
            <a:ext cx="5884027" cy="1204912"/>
          </a:xfrm>
        </p:spPr>
        <p:txBody>
          <a:bodyPr/>
          <a:lstStyle/>
          <a:p>
            <a:r>
              <a:rPr lang="en-US"/>
              <a:t>REferences</a:t>
            </a:r>
          </a:p>
        </p:txBody>
      </p:sp>
      <p:pic>
        <p:nvPicPr>
          <p:cNvPr id="8" name="Picture Placeholder 7" descr="Layout of website design sketches on white paper">
            <a:extLst>
              <a:ext uri="{FF2B5EF4-FFF2-40B4-BE49-F238E27FC236}">
                <a16:creationId xmlns:a16="http://schemas.microsoft.com/office/drawing/2014/main" id="{D53DD8E4-5157-4C8D-51D1-CC847C58AB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9046" r="29046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885A4-9E92-F09C-F83F-0741558B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46AEA-CC45-9ACA-96F0-00CE015FE74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302504" y="2558306"/>
            <a:ext cx="6169233" cy="3639294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Li, W., &amp; Lartey, J. (2022, January 12). As Murders Spiked, Police Solved About Half in 2020. The Marshall Project.</a:t>
            </a:r>
          </a:p>
          <a:p>
            <a:pPr marL="285750" indent="-285750">
              <a:buChar char="•"/>
            </a:pPr>
            <a:r>
              <a:rPr lang="en-US">
                <a:ea typeface="+mn-lt"/>
                <a:cs typeface="+mn-lt"/>
              </a:rPr>
              <a:t>McGregor, A. (2021, March 1). The evolution of data in policing. Capita.</a:t>
            </a:r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Tenorite"/>
                <a:ea typeface="+mn-lt"/>
                <a:cs typeface="Times New Roman"/>
              </a:rPr>
              <a:t>Vomiero</a:t>
            </a:r>
            <a:r>
              <a:rPr lang="en-US">
                <a:latin typeface="Tenorite"/>
                <a:ea typeface="+mn-lt"/>
                <a:cs typeface="Times New Roman"/>
              </a:rPr>
              <a:t>, J. (2018, February 11). Studies show facial recognition software almost works perfectly –  if you’re a white male. Global News. </a:t>
            </a:r>
          </a:p>
          <a:p>
            <a:endParaRPr lang="en-US">
              <a:latin typeface="Tenorite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5946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A532A9C-5C12-9581-3DE9-CA4A07EE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6463" y="1399496"/>
            <a:ext cx="5884027" cy="120491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Picture Placeholder 6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488A6048-5A6D-58FE-2A47-9B1772270C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9793" r="18552"/>
          <a:stretch/>
        </p:blipFill>
        <p:spPr>
          <a:xfrm>
            <a:off x="-28230" y="-9144"/>
            <a:ext cx="5481955" cy="687628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F8E6D-72C4-EBFD-CF6D-69781AA6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AC45B7D9-A5C0-B20F-6012-2B50232E29C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74136" y="3089274"/>
            <a:ext cx="5886767" cy="2659290"/>
          </a:xfrm>
        </p:spPr>
        <p:txBody>
          <a:bodyPr vert="horz" lIns="91440" tIns="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/>
              <a:t>Understand the evolution of data analytics used by the Law Enforcement Industry.</a:t>
            </a:r>
          </a:p>
          <a:p>
            <a:pPr marL="285750" indent="-285750">
              <a:buChar char="•"/>
            </a:pPr>
            <a:r>
              <a:rPr lang="en-US"/>
              <a:t>Discover the current techniques being used.</a:t>
            </a:r>
          </a:p>
          <a:p>
            <a:pPr marL="285750" indent="-285750">
              <a:buChar char="•"/>
            </a:pPr>
            <a:r>
              <a:rPr lang="en-US"/>
              <a:t>Learn about Artificial Intelligence (AI) integration.</a:t>
            </a:r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  <a:p>
            <a:pPr marL="285750" indent="-285750"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382640"/>
          </a:xfrm>
        </p:spPr>
        <p:txBody>
          <a:bodyPr/>
          <a:lstStyle/>
          <a:p>
            <a:r>
              <a:rPr lang="en-US"/>
              <a:t>Evolution of Law Enforcement and Data Analytics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2" name="Content Placeholder 3" descr="SmartArt timeline">
            <a:extLst>
              <a:ext uri="{FF2B5EF4-FFF2-40B4-BE49-F238E27FC236}">
                <a16:creationId xmlns:a16="http://schemas.microsoft.com/office/drawing/2014/main" id="{068315A8-EA23-D023-08C1-C0BDBE0C7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026866"/>
              </p:ext>
            </p:extLst>
          </p:nvPr>
        </p:nvGraphicFramePr>
        <p:xfrm>
          <a:off x="563563" y="1814513"/>
          <a:ext cx="11064875" cy="4532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2FA94-D02B-9B54-8FBF-8DD5FF74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705853"/>
            <a:ext cx="8420100" cy="70184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How is the timeline of events evidenced in the data?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82115-E8A7-8337-0F2A-39CBE1E4E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79697" y="1407693"/>
            <a:ext cx="8330690" cy="54503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2B1CBD-BE78-CCDB-2E0B-5903CA78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US"/>
              <a:t>Data Analytical TECHNIQUES used in Law Enforcement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75752203-7527-6117-619E-5885E40D047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65074122"/>
              </p:ext>
            </p:extLst>
          </p:nvPr>
        </p:nvGraphicFramePr>
        <p:xfrm>
          <a:off x="838200" y="2158999"/>
          <a:ext cx="10515600" cy="398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617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FA62-5EDF-25EC-1CF3-EF95F14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937" y="561513"/>
            <a:ext cx="7627595" cy="464499"/>
          </a:xfrm>
        </p:spPr>
        <p:txBody>
          <a:bodyPr>
            <a:normAutofit fontScale="90000"/>
          </a:bodyPr>
          <a:lstStyle/>
          <a:p>
            <a:r>
              <a:rPr lang="en-US"/>
              <a:t>Data Analysis Examples with crime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47524-B61C-2F40-CC9D-9B66F5337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2641" y="1026012"/>
            <a:ext cx="2182186" cy="464499"/>
          </a:xfrm>
        </p:spPr>
        <p:txBody>
          <a:bodyPr/>
          <a:lstStyle/>
          <a:p>
            <a:r>
              <a:rPr lang="en-US"/>
              <a:t>Location – Based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88ED80-7C67-963C-BFEB-40D51DF4A75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/>
          <a:srcRect/>
          <a:stretch/>
        </p:blipFill>
        <p:spPr>
          <a:xfrm>
            <a:off x="1778853" y="1317253"/>
            <a:ext cx="8489761" cy="538976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96D4-5F8C-8DEF-334A-DA38ADC2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94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DFA62-5EDF-25EC-1CF3-EF95F149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937" y="561513"/>
            <a:ext cx="7627595" cy="464499"/>
          </a:xfrm>
        </p:spPr>
        <p:txBody>
          <a:bodyPr>
            <a:normAutofit fontScale="90000"/>
          </a:bodyPr>
          <a:lstStyle/>
          <a:p>
            <a:r>
              <a:rPr lang="en-US"/>
              <a:t>Data Analysis Examples with crime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D4272-6E1C-0588-8E00-06A4AE305F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32970" y="1026012"/>
            <a:ext cx="2381527" cy="464499"/>
          </a:xfrm>
        </p:spPr>
        <p:txBody>
          <a:bodyPr/>
          <a:lstStyle/>
          <a:p>
            <a:r>
              <a:rPr lang="en-US"/>
              <a:t>By Crime Category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64FF23-46B7-466A-506B-2D7140DED154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3"/>
          <a:srcRect/>
          <a:stretch/>
        </p:blipFill>
        <p:spPr>
          <a:xfrm>
            <a:off x="1843632" y="1356850"/>
            <a:ext cx="8504735" cy="540886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B96D4-5F8C-8DEF-334A-DA38ADC2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9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3500" y="565150"/>
            <a:ext cx="6781799" cy="1479550"/>
          </a:xfrm>
        </p:spPr>
        <p:txBody>
          <a:bodyPr anchor="ctr">
            <a:normAutofit/>
          </a:bodyPr>
          <a:lstStyle/>
          <a:p>
            <a:r>
              <a:rPr lang="en-US"/>
              <a:t>Integration of AI in Law Enforcement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81C94A1E-D91D-5E51-8DCF-E9C285D8D5E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29830630"/>
              </p:ext>
            </p:extLst>
          </p:nvPr>
        </p:nvGraphicFramePr>
        <p:xfrm>
          <a:off x="558800" y="1892300"/>
          <a:ext cx="11074400" cy="4132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960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1023-7C96-7A9E-E0B5-6A3E862D0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5851" y="266699"/>
            <a:ext cx="6774180" cy="711521"/>
          </a:xfrm>
        </p:spPr>
        <p:txBody>
          <a:bodyPr>
            <a:normAutofit fontScale="90000"/>
          </a:bodyPr>
          <a:lstStyle/>
          <a:p>
            <a:r>
              <a:rPr lang="en-US"/>
              <a:t>GROWTH OF AI IN LAW ENFORCEMENT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EA716-0EB0-10AD-0ECC-20723716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55D632-8D45-2467-B70E-3321FB658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00593" y="1172682"/>
            <a:ext cx="8590814" cy="554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8126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Law Enforcement &amp; Data analytics</vt:lpstr>
      <vt:lpstr>Introduction</vt:lpstr>
      <vt:lpstr>Evolution of Law Enforcement and Data Analytics</vt:lpstr>
      <vt:lpstr>How is the timeline of events evidenced in the data?</vt:lpstr>
      <vt:lpstr>Data Analytical TECHNIQUES used in Law Enforcement</vt:lpstr>
      <vt:lpstr>Data Analysis Examples with crime data</vt:lpstr>
      <vt:lpstr>Data Analysis Examples with crime data</vt:lpstr>
      <vt:lpstr>Integration of AI in Law Enforcement </vt:lpstr>
      <vt:lpstr>GROWTH OF AI IN LAW ENFORCEMENT</vt:lpstr>
      <vt:lpstr>Ethical Considerations in Applying AI in Law Enforcement</vt:lpstr>
      <vt:lpstr>racial BIAS Caused by ai in policing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/>
  <cp:revision>1</cp:revision>
  <dcterms:created xsi:type="dcterms:W3CDTF">2024-06-21T16:56:45Z</dcterms:created>
  <dcterms:modified xsi:type="dcterms:W3CDTF">2024-06-25T19:46:43Z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