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ustic Printed" charset="1" panose="00000000000000000000"/>
      <p:regular r:id="rId18"/>
    </p:embeddedFont>
    <p:embeddedFont>
      <p:font typeface="Baron Bold" charset="1" panose="020B0000000000000000"/>
      <p:regular r:id="rId19"/>
    </p:embeddedFont>
    <p:embeddedFont>
      <p:font typeface="Baron" charset="1" panose="020B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2" Target="../media/image1.jpe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3.png" Type="http://schemas.openxmlformats.org/officeDocument/2006/relationships/image"/><Relationship Id="rId4" Target="../media/image44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47.png" Type="http://schemas.openxmlformats.org/officeDocument/2006/relationships/image"/><Relationship Id="rId8" Target="../media/image4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4774418" y="6097455"/>
            <a:ext cx="9054745" cy="260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24"/>
              </a:lnSpc>
            </a:pPr>
            <a:r>
              <a:rPr lang="en-US" sz="7291" spc="-437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UNDERSTANDING SOCIAL DEMOGRAPHICS AND INCOME LEVELS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4142913">
            <a:off x="12868682" y="5607117"/>
            <a:ext cx="1481960" cy="890505"/>
          </a:xfrm>
          <a:custGeom>
            <a:avLst/>
            <a:gdLst/>
            <a:ahLst/>
            <a:cxnLst/>
            <a:rect r="r" b="b" t="t" l="l"/>
            <a:pathLst>
              <a:path h="890505" w="1481960">
                <a:moveTo>
                  <a:pt x="0" y="0"/>
                </a:moveTo>
                <a:lnTo>
                  <a:pt x="1481960" y="0"/>
                </a:lnTo>
                <a:lnTo>
                  <a:pt x="1481960" y="890505"/>
                </a:lnTo>
                <a:lnTo>
                  <a:pt x="0" y="89050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6823717">
            <a:off x="3356709" y="7543808"/>
            <a:ext cx="1827767" cy="1098300"/>
          </a:xfrm>
          <a:custGeom>
            <a:avLst/>
            <a:gdLst/>
            <a:ahLst/>
            <a:cxnLst/>
            <a:rect r="r" b="b" t="t" l="l"/>
            <a:pathLst>
              <a:path h="1098300" w="1827767">
                <a:moveTo>
                  <a:pt x="0" y="0"/>
                </a:moveTo>
                <a:lnTo>
                  <a:pt x="1827768" y="0"/>
                </a:lnTo>
                <a:lnTo>
                  <a:pt x="1827768" y="1098299"/>
                </a:lnTo>
                <a:lnTo>
                  <a:pt x="0" y="10982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531610" y="5651062"/>
            <a:ext cx="870477" cy="938043"/>
          </a:xfrm>
          <a:custGeom>
            <a:avLst/>
            <a:gdLst/>
            <a:ahLst/>
            <a:cxnLst/>
            <a:rect r="r" b="b" t="t" l="l"/>
            <a:pathLst>
              <a:path h="938043" w="870477">
                <a:moveTo>
                  <a:pt x="870477" y="0"/>
                </a:moveTo>
                <a:lnTo>
                  <a:pt x="0" y="0"/>
                </a:lnTo>
                <a:lnTo>
                  <a:pt x="0" y="938043"/>
                </a:lnTo>
                <a:lnTo>
                  <a:pt x="870477" y="938043"/>
                </a:lnTo>
                <a:lnTo>
                  <a:pt x="870477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829162" y="7713130"/>
            <a:ext cx="922541" cy="994148"/>
          </a:xfrm>
          <a:custGeom>
            <a:avLst/>
            <a:gdLst/>
            <a:ahLst/>
            <a:cxnLst/>
            <a:rect r="r" b="b" t="t" l="l"/>
            <a:pathLst>
              <a:path h="994148" w="922541">
                <a:moveTo>
                  <a:pt x="0" y="0"/>
                </a:moveTo>
                <a:lnTo>
                  <a:pt x="922541" y="0"/>
                </a:lnTo>
                <a:lnTo>
                  <a:pt x="922541" y="994148"/>
                </a:lnTo>
                <a:lnTo>
                  <a:pt x="0" y="99414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3125256" y="1433560"/>
            <a:ext cx="12134452" cy="346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00"/>
              </a:lnSpc>
              <a:spcBef>
                <a:spcPct val="0"/>
              </a:spcBef>
            </a:pPr>
            <a:r>
              <a:rPr lang="en-US" sz="9214" spc="-552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ALY6140: PYTHON &amp; ANALYTICS SYSTEMS TECHNOLOGY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86786" y="767832"/>
            <a:ext cx="14309666" cy="3782787"/>
            <a:chOff x="0" y="0"/>
            <a:chExt cx="3768801" cy="9962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68801" cy="996289"/>
            </a:xfrm>
            <a:custGeom>
              <a:avLst/>
              <a:gdLst/>
              <a:ahLst/>
              <a:cxnLst/>
              <a:rect r="r" b="b" t="t" l="l"/>
              <a:pathLst>
                <a:path h="996289" w="3768801">
                  <a:moveTo>
                    <a:pt x="11903" y="0"/>
                  </a:moveTo>
                  <a:lnTo>
                    <a:pt x="3756898" y="0"/>
                  </a:lnTo>
                  <a:cubicBezTo>
                    <a:pt x="3760055" y="0"/>
                    <a:pt x="3763083" y="1254"/>
                    <a:pt x="3765315" y="3486"/>
                  </a:cubicBezTo>
                  <a:cubicBezTo>
                    <a:pt x="3767547" y="5718"/>
                    <a:pt x="3768801" y="8746"/>
                    <a:pt x="3768801" y="11903"/>
                  </a:cubicBezTo>
                  <a:lnTo>
                    <a:pt x="3768801" y="984387"/>
                  </a:lnTo>
                  <a:cubicBezTo>
                    <a:pt x="3768801" y="987544"/>
                    <a:pt x="3767547" y="990571"/>
                    <a:pt x="3765315" y="992803"/>
                  </a:cubicBezTo>
                  <a:cubicBezTo>
                    <a:pt x="3763083" y="995035"/>
                    <a:pt x="3760055" y="996289"/>
                    <a:pt x="3756898" y="996289"/>
                  </a:cubicBezTo>
                  <a:lnTo>
                    <a:pt x="11903" y="996289"/>
                  </a:lnTo>
                  <a:cubicBezTo>
                    <a:pt x="8746" y="996289"/>
                    <a:pt x="5718" y="995035"/>
                    <a:pt x="3486" y="992803"/>
                  </a:cubicBezTo>
                  <a:cubicBezTo>
                    <a:pt x="1254" y="990571"/>
                    <a:pt x="0" y="987544"/>
                    <a:pt x="0" y="984387"/>
                  </a:cubicBezTo>
                  <a:lnTo>
                    <a:pt x="0" y="11903"/>
                  </a:lnTo>
                  <a:cubicBezTo>
                    <a:pt x="0" y="8746"/>
                    <a:pt x="1254" y="5718"/>
                    <a:pt x="3486" y="3486"/>
                  </a:cubicBezTo>
                  <a:cubicBezTo>
                    <a:pt x="5718" y="1254"/>
                    <a:pt x="8746" y="0"/>
                    <a:pt x="11903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68801" cy="1034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509951"/>
            <a:ext cx="14357097" cy="4114800"/>
            <a:chOff x="0" y="0"/>
            <a:chExt cx="3781293" cy="10837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81293" cy="1083733"/>
            </a:xfrm>
            <a:custGeom>
              <a:avLst/>
              <a:gdLst/>
              <a:ahLst/>
              <a:cxnLst/>
              <a:rect r="r" b="b" t="t" l="l"/>
              <a:pathLst>
                <a:path h="1083733" w="3781293">
                  <a:moveTo>
                    <a:pt x="11863" y="0"/>
                  </a:moveTo>
                  <a:lnTo>
                    <a:pt x="3769430" y="0"/>
                  </a:lnTo>
                  <a:cubicBezTo>
                    <a:pt x="3772576" y="0"/>
                    <a:pt x="3775593" y="1250"/>
                    <a:pt x="3777818" y="3475"/>
                  </a:cubicBezTo>
                  <a:cubicBezTo>
                    <a:pt x="3780043" y="5699"/>
                    <a:pt x="3781293" y="8717"/>
                    <a:pt x="3781293" y="11863"/>
                  </a:cubicBezTo>
                  <a:lnTo>
                    <a:pt x="3781293" y="1071870"/>
                  </a:lnTo>
                  <a:cubicBezTo>
                    <a:pt x="3781293" y="1078422"/>
                    <a:pt x="3775982" y="1083733"/>
                    <a:pt x="3769430" y="1083733"/>
                  </a:cubicBezTo>
                  <a:lnTo>
                    <a:pt x="11863" y="1083733"/>
                  </a:lnTo>
                  <a:cubicBezTo>
                    <a:pt x="5311" y="1083733"/>
                    <a:pt x="0" y="1078422"/>
                    <a:pt x="0" y="1071870"/>
                  </a:cubicBezTo>
                  <a:lnTo>
                    <a:pt x="0" y="11863"/>
                  </a:lnTo>
                  <a:cubicBezTo>
                    <a:pt x="0" y="5311"/>
                    <a:pt x="5311" y="0"/>
                    <a:pt x="11863" y="0"/>
                  </a:cubicBezTo>
                  <a:close/>
                </a:path>
              </a:pathLst>
            </a:custGeom>
            <a:solidFill>
              <a:srgbClr val="52BFA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781293" cy="112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56455" y="394589"/>
            <a:ext cx="9502845" cy="3918908"/>
          </a:xfrm>
          <a:custGeom>
            <a:avLst/>
            <a:gdLst/>
            <a:ahLst/>
            <a:cxnLst/>
            <a:rect r="r" b="b" t="t" l="l"/>
            <a:pathLst>
              <a:path h="3918908" w="9502845">
                <a:moveTo>
                  <a:pt x="0" y="0"/>
                </a:moveTo>
                <a:lnTo>
                  <a:pt x="9502845" y="0"/>
                </a:lnTo>
                <a:lnTo>
                  <a:pt x="9502845" y="3918909"/>
                </a:lnTo>
                <a:lnTo>
                  <a:pt x="0" y="3918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0344" y="5320229"/>
            <a:ext cx="9649304" cy="3938071"/>
          </a:xfrm>
          <a:custGeom>
            <a:avLst/>
            <a:gdLst/>
            <a:ahLst/>
            <a:cxnLst/>
            <a:rect r="r" b="b" t="t" l="l"/>
            <a:pathLst>
              <a:path h="3938071" w="9649304">
                <a:moveTo>
                  <a:pt x="0" y="0"/>
                </a:moveTo>
                <a:lnTo>
                  <a:pt x="9649304" y="0"/>
                </a:lnTo>
                <a:lnTo>
                  <a:pt x="9649304" y="3938071"/>
                </a:lnTo>
                <a:lnTo>
                  <a:pt x="0" y="3938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29077" y="1936511"/>
            <a:ext cx="4209329" cy="136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94"/>
              </a:lnSpc>
            </a:pPr>
            <a:r>
              <a:rPr lang="en-US" sz="4890" spc="-293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RANDOM FOREST CLASSIFIER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77946" y="6646302"/>
            <a:ext cx="3555202" cy="126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66"/>
              </a:lnSpc>
            </a:pPr>
            <a:r>
              <a:rPr lang="en-US" sz="4548" spc="-272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SUPPORT VECTOR MACHINE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7312" y="2019894"/>
            <a:ext cx="7669569" cy="6247213"/>
          </a:xfrm>
          <a:custGeom>
            <a:avLst/>
            <a:gdLst/>
            <a:ahLst/>
            <a:cxnLst/>
            <a:rect r="r" b="b" t="t" l="l"/>
            <a:pathLst>
              <a:path h="6247213" w="7669569">
                <a:moveTo>
                  <a:pt x="0" y="0"/>
                </a:moveTo>
                <a:lnTo>
                  <a:pt x="7669569" y="0"/>
                </a:lnTo>
                <a:lnTo>
                  <a:pt x="7669569" y="6247212"/>
                </a:lnTo>
                <a:lnTo>
                  <a:pt x="0" y="6247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8969703" y="699550"/>
            <a:ext cx="8232032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60666" y="3023775"/>
            <a:ext cx="9198699" cy="420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4"/>
              </a:lnSpc>
            </a:pPr>
            <a:r>
              <a:rPr lang="en-US" sz="1832" spc="109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We measured how well each model did by looking at accuracy, precision, recall, and F1-score. Here's what we found:</a:t>
            </a:r>
          </a:p>
          <a:p>
            <a:pPr algn="l">
              <a:lnSpc>
                <a:spcPts val="2474"/>
              </a:lnSpc>
            </a:pPr>
          </a:p>
          <a:p>
            <a:pPr algn="l" marL="395663" indent="-197832" lvl="1">
              <a:lnSpc>
                <a:spcPts val="2474"/>
              </a:lnSpc>
              <a:buFont typeface="Arial"/>
              <a:buChar char="•"/>
            </a:pPr>
            <a:r>
              <a:rPr lang="en-US" sz="1832" spc="109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Logistic Regression: Did well overall, especially for predicting lower incomes, but struggled with higher incomes.</a:t>
            </a:r>
          </a:p>
          <a:p>
            <a:pPr algn="l" marL="395663" indent="-197832" lvl="1">
              <a:lnSpc>
                <a:spcPts val="2474"/>
              </a:lnSpc>
              <a:buFont typeface="Arial"/>
              <a:buChar char="•"/>
            </a:pPr>
            <a:r>
              <a:rPr lang="en-US" sz="1832" spc="109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Decision Tree: Also good at predicting lower incomes, but not so great with higher incomes.</a:t>
            </a:r>
          </a:p>
          <a:p>
            <a:pPr algn="l" marL="395663" indent="-197832" lvl="1">
              <a:lnSpc>
                <a:spcPts val="2474"/>
              </a:lnSpc>
              <a:buFont typeface="Arial"/>
              <a:buChar char="•"/>
            </a:pPr>
            <a:r>
              <a:rPr lang="en-US" sz="1832" spc="109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Random Forest: Did really well at predicting lower incomes and was okay with higher incomes.</a:t>
            </a:r>
          </a:p>
          <a:p>
            <a:pPr algn="l" marL="395663" indent="-197832" lvl="1">
              <a:lnSpc>
                <a:spcPts val="2474"/>
              </a:lnSpc>
              <a:buFont typeface="Arial"/>
              <a:buChar char="•"/>
            </a:pPr>
            <a:r>
              <a:rPr lang="en-US" sz="1832" spc="109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Support Vector Machine: Did well with lower incomes but had some trouble with higher incomes</a:t>
            </a:r>
          </a:p>
          <a:p>
            <a:pPr algn="l" marL="0" indent="0" lvl="0">
              <a:lnSpc>
                <a:spcPts val="247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626235" y="7298997"/>
            <a:ext cx="10233131" cy="220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8"/>
              </a:lnSpc>
              <a:spcBef>
                <a:spcPct val="0"/>
              </a:spcBef>
            </a:pPr>
            <a:r>
              <a:rPr lang="en-US" sz="3977" spc="-238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RANDOM FOREST DID THE BEST JOB OVERALL, ESPECIALLY WITH PREDICTING HIGHER INCOMES, WHICH ARE HARDER TO PREDICT ACCURATELY.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63162" y="-789039"/>
            <a:ext cx="2875332" cy="3635478"/>
          </a:xfrm>
          <a:custGeom>
            <a:avLst/>
            <a:gdLst/>
            <a:ahLst/>
            <a:cxnLst/>
            <a:rect r="r" b="b" t="t" l="l"/>
            <a:pathLst>
              <a:path h="3635478" w="2875332">
                <a:moveTo>
                  <a:pt x="0" y="0"/>
                </a:moveTo>
                <a:lnTo>
                  <a:pt x="2875333" y="0"/>
                </a:lnTo>
                <a:lnTo>
                  <a:pt x="2875333" y="3635478"/>
                </a:lnTo>
                <a:lnTo>
                  <a:pt x="0" y="36354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044801" y="9258300"/>
            <a:ext cx="5315394" cy="1913542"/>
          </a:xfrm>
          <a:custGeom>
            <a:avLst/>
            <a:gdLst/>
            <a:ahLst/>
            <a:cxnLst/>
            <a:rect r="r" b="b" t="t" l="l"/>
            <a:pathLst>
              <a:path h="1913542" w="5315394">
                <a:moveTo>
                  <a:pt x="0" y="0"/>
                </a:moveTo>
                <a:lnTo>
                  <a:pt x="5315394" y="0"/>
                </a:lnTo>
                <a:lnTo>
                  <a:pt x="5315394" y="1913542"/>
                </a:lnTo>
                <a:lnTo>
                  <a:pt x="0" y="19135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57161" y="1818354"/>
            <a:ext cx="7973677" cy="6764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866"/>
              </a:lnSpc>
            </a:pPr>
            <a:r>
              <a:rPr lang="en-US" sz="18888" spc="-1133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THANK YOU VERY MUCH!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830164">
            <a:off x="5322070" y="8801780"/>
            <a:ext cx="3550978" cy="3705954"/>
          </a:xfrm>
          <a:custGeom>
            <a:avLst/>
            <a:gdLst/>
            <a:ahLst/>
            <a:cxnLst/>
            <a:rect r="r" b="b" t="t" l="l"/>
            <a:pathLst>
              <a:path h="3705954" w="3550978">
                <a:moveTo>
                  <a:pt x="0" y="0"/>
                </a:moveTo>
                <a:lnTo>
                  <a:pt x="3550978" y="0"/>
                </a:lnTo>
                <a:lnTo>
                  <a:pt x="3550978" y="3705955"/>
                </a:lnTo>
                <a:lnTo>
                  <a:pt x="0" y="370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50933">
            <a:off x="-2582731" y="3638336"/>
            <a:ext cx="4236628" cy="4828066"/>
          </a:xfrm>
          <a:custGeom>
            <a:avLst/>
            <a:gdLst/>
            <a:ahLst/>
            <a:cxnLst/>
            <a:rect r="r" b="b" t="t" l="l"/>
            <a:pathLst>
              <a:path h="4828066" w="4236628">
                <a:moveTo>
                  <a:pt x="0" y="0"/>
                </a:moveTo>
                <a:lnTo>
                  <a:pt x="4236628" y="0"/>
                </a:lnTo>
                <a:lnTo>
                  <a:pt x="4236628" y="4828066"/>
                </a:lnTo>
                <a:lnTo>
                  <a:pt x="0" y="48280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584336" y="-1920382"/>
            <a:ext cx="4623736" cy="3907057"/>
          </a:xfrm>
          <a:custGeom>
            <a:avLst/>
            <a:gdLst/>
            <a:ahLst/>
            <a:cxnLst/>
            <a:rect r="r" b="b" t="t" l="l"/>
            <a:pathLst>
              <a:path h="3907057" w="4623736">
                <a:moveTo>
                  <a:pt x="0" y="0"/>
                </a:moveTo>
                <a:lnTo>
                  <a:pt x="4623735" y="0"/>
                </a:lnTo>
                <a:lnTo>
                  <a:pt x="4623735" y="3907057"/>
                </a:lnTo>
                <a:lnTo>
                  <a:pt x="0" y="390705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366315">
            <a:off x="16272866" y="2044607"/>
            <a:ext cx="3659690" cy="4299195"/>
          </a:xfrm>
          <a:custGeom>
            <a:avLst/>
            <a:gdLst/>
            <a:ahLst/>
            <a:cxnLst/>
            <a:rect r="r" b="b" t="t" l="l"/>
            <a:pathLst>
              <a:path h="4299195" w="3659690">
                <a:moveTo>
                  <a:pt x="0" y="0"/>
                </a:moveTo>
                <a:lnTo>
                  <a:pt x="3659690" y="0"/>
                </a:lnTo>
                <a:lnTo>
                  <a:pt x="3659690" y="4299195"/>
                </a:lnTo>
                <a:lnTo>
                  <a:pt x="0" y="4299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24977" y="-3611469"/>
            <a:ext cx="4567505" cy="4720935"/>
          </a:xfrm>
          <a:custGeom>
            <a:avLst/>
            <a:gdLst/>
            <a:ahLst/>
            <a:cxnLst/>
            <a:rect r="r" b="b" t="t" l="l"/>
            <a:pathLst>
              <a:path h="4720935" w="4567505">
                <a:moveTo>
                  <a:pt x="0" y="0"/>
                </a:moveTo>
                <a:lnTo>
                  <a:pt x="4567505" y="0"/>
                </a:lnTo>
                <a:lnTo>
                  <a:pt x="4567505" y="4720935"/>
                </a:lnTo>
                <a:lnTo>
                  <a:pt x="0" y="4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924524" y="8931997"/>
            <a:ext cx="5331561" cy="3445521"/>
          </a:xfrm>
          <a:custGeom>
            <a:avLst/>
            <a:gdLst/>
            <a:ahLst/>
            <a:cxnLst/>
            <a:rect r="r" b="b" t="t" l="l"/>
            <a:pathLst>
              <a:path h="3445521" w="5331561">
                <a:moveTo>
                  <a:pt x="0" y="0"/>
                </a:moveTo>
                <a:lnTo>
                  <a:pt x="5331562" y="0"/>
                </a:lnTo>
                <a:lnTo>
                  <a:pt x="5331562" y="3445521"/>
                </a:lnTo>
                <a:lnTo>
                  <a:pt x="0" y="344552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513261" y="7125624"/>
            <a:ext cx="3869837" cy="4265352"/>
          </a:xfrm>
          <a:custGeom>
            <a:avLst/>
            <a:gdLst/>
            <a:ahLst/>
            <a:cxnLst/>
            <a:rect r="r" b="b" t="t" l="l"/>
            <a:pathLst>
              <a:path h="4265352" w="3869837">
                <a:moveTo>
                  <a:pt x="0" y="0"/>
                </a:moveTo>
                <a:lnTo>
                  <a:pt x="3869837" y="0"/>
                </a:lnTo>
                <a:lnTo>
                  <a:pt x="3869837" y="4265352"/>
                </a:lnTo>
                <a:lnTo>
                  <a:pt x="0" y="426535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10800000">
            <a:off x="9144000" y="-1365351"/>
            <a:ext cx="6660247" cy="2730701"/>
          </a:xfrm>
          <a:custGeom>
            <a:avLst/>
            <a:gdLst/>
            <a:ahLst/>
            <a:cxnLst/>
            <a:rect r="r" b="b" t="t" l="l"/>
            <a:pathLst>
              <a:path h="2730701" w="6660247">
                <a:moveTo>
                  <a:pt x="0" y="0"/>
                </a:moveTo>
                <a:lnTo>
                  <a:pt x="6660247" y="0"/>
                </a:lnTo>
                <a:lnTo>
                  <a:pt x="6660247" y="2730702"/>
                </a:lnTo>
                <a:lnTo>
                  <a:pt x="0" y="2730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611628">
            <a:off x="1608356" y="-1969747"/>
            <a:ext cx="4007991" cy="3041063"/>
          </a:xfrm>
          <a:custGeom>
            <a:avLst/>
            <a:gdLst/>
            <a:ahLst/>
            <a:cxnLst/>
            <a:rect r="r" b="b" t="t" l="l"/>
            <a:pathLst>
              <a:path h="3041063" w="4007991">
                <a:moveTo>
                  <a:pt x="0" y="0"/>
                </a:moveTo>
                <a:lnTo>
                  <a:pt x="4007991" y="0"/>
                </a:lnTo>
                <a:lnTo>
                  <a:pt x="4007991" y="3041063"/>
                </a:lnTo>
                <a:lnTo>
                  <a:pt x="0" y="3041063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3439542">
            <a:off x="12477745" y="2571123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800"/>
                </a:lnTo>
                <a:lnTo>
                  <a:pt x="0" y="16648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235282">
            <a:off x="3033323" y="6293225"/>
            <a:ext cx="2770524" cy="1664799"/>
          </a:xfrm>
          <a:custGeom>
            <a:avLst/>
            <a:gdLst/>
            <a:ahLst/>
            <a:cxnLst/>
            <a:rect r="r" b="b" t="t" l="l"/>
            <a:pathLst>
              <a:path h="1664799" w="2770524">
                <a:moveTo>
                  <a:pt x="0" y="0"/>
                </a:moveTo>
                <a:lnTo>
                  <a:pt x="2770524" y="0"/>
                </a:lnTo>
                <a:lnTo>
                  <a:pt x="2770524" y="1664799"/>
                </a:lnTo>
                <a:lnTo>
                  <a:pt x="0" y="166479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4270593" y="2757734"/>
            <a:ext cx="1198548" cy="1291578"/>
          </a:xfrm>
          <a:custGeom>
            <a:avLst/>
            <a:gdLst/>
            <a:ahLst/>
            <a:cxnLst/>
            <a:rect r="r" b="b" t="t" l="l"/>
            <a:pathLst>
              <a:path h="1291578" w="1198548">
                <a:moveTo>
                  <a:pt x="1198548" y="0"/>
                </a:moveTo>
                <a:lnTo>
                  <a:pt x="0" y="0"/>
                </a:lnTo>
                <a:lnTo>
                  <a:pt x="0" y="1291578"/>
                </a:lnTo>
                <a:lnTo>
                  <a:pt x="1198548" y="1291578"/>
                </a:lnTo>
                <a:lnTo>
                  <a:pt x="1198548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722864" y="6511304"/>
            <a:ext cx="1140143" cy="1228640"/>
          </a:xfrm>
          <a:custGeom>
            <a:avLst/>
            <a:gdLst/>
            <a:ahLst/>
            <a:cxnLst/>
            <a:rect r="r" b="b" t="t" l="l"/>
            <a:pathLst>
              <a:path h="1228640" w="1140143">
                <a:moveTo>
                  <a:pt x="0" y="0"/>
                </a:moveTo>
                <a:lnTo>
                  <a:pt x="1140143" y="0"/>
                </a:lnTo>
                <a:lnTo>
                  <a:pt x="1140143" y="1228640"/>
                </a:lnTo>
                <a:lnTo>
                  <a:pt x="0" y="122864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53293" y="2038764"/>
            <a:ext cx="6955620" cy="6209471"/>
          </a:xfrm>
          <a:custGeom>
            <a:avLst/>
            <a:gdLst/>
            <a:ahLst/>
            <a:cxnLst/>
            <a:rect r="r" b="b" t="t" l="l"/>
            <a:pathLst>
              <a:path h="6209471" w="6955620">
                <a:moveTo>
                  <a:pt x="0" y="0"/>
                </a:moveTo>
                <a:lnTo>
                  <a:pt x="6955619" y="0"/>
                </a:lnTo>
                <a:lnTo>
                  <a:pt x="6955619" y="6209472"/>
                </a:lnTo>
                <a:lnTo>
                  <a:pt x="0" y="62094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ysDot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45067" y="1752844"/>
            <a:ext cx="8913099" cy="1395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44"/>
              </a:lnSpc>
            </a:pPr>
            <a:r>
              <a:rPr lang="en-US" sz="8900" spc="-534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OUR TEAM MEMBERS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64752" y="3789189"/>
            <a:ext cx="4779683" cy="390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1"/>
              </a:lnSpc>
              <a:spcBef>
                <a:spcPct val="0"/>
              </a:spcBef>
            </a:pPr>
            <a:r>
              <a:rPr lang="en-US" sz="5329" spc="-319">
                <a:solidFill>
                  <a:srgbClr val="1D1D1B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HARSH ANADKAT</a:t>
            </a:r>
          </a:p>
          <a:p>
            <a:pPr algn="ctr">
              <a:lnSpc>
                <a:spcPts val="7461"/>
              </a:lnSpc>
              <a:spcBef>
                <a:spcPct val="0"/>
              </a:spcBef>
            </a:pPr>
            <a:r>
              <a:rPr lang="en-US" sz="5329" spc="-319">
                <a:solidFill>
                  <a:srgbClr val="1D1D1B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OWAIS BAIG</a:t>
            </a:r>
          </a:p>
          <a:p>
            <a:pPr algn="ctr">
              <a:lnSpc>
                <a:spcPts val="7461"/>
              </a:lnSpc>
              <a:spcBef>
                <a:spcPct val="0"/>
              </a:spcBef>
            </a:pPr>
            <a:r>
              <a:rPr lang="en-US" sz="5329" spc="-319">
                <a:solidFill>
                  <a:srgbClr val="1D1D1B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ROHITH JOGINAPALLY</a:t>
            </a:r>
          </a:p>
          <a:p>
            <a:pPr algn="ctr">
              <a:lnSpc>
                <a:spcPts val="7461"/>
              </a:lnSpc>
              <a:spcBef>
                <a:spcPct val="0"/>
              </a:spcBef>
            </a:pPr>
            <a:r>
              <a:rPr lang="en-US" sz="5329" spc="-319">
                <a:solidFill>
                  <a:srgbClr val="1D1D1B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SUDINDRA KARKERA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8252874">
            <a:off x="599934" y="2921838"/>
            <a:ext cx="1351255" cy="811965"/>
          </a:xfrm>
          <a:custGeom>
            <a:avLst/>
            <a:gdLst/>
            <a:ahLst/>
            <a:cxnLst/>
            <a:rect r="r" b="b" t="t" l="l"/>
            <a:pathLst>
              <a:path h="811965" w="1351255">
                <a:moveTo>
                  <a:pt x="0" y="0"/>
                </a:moveTo>
                <a:lnTo>
                  <a:pt x="1351255" y="0"/>
                </a:lnTo>
                <a:lnTo>
                  <a:pt x="1351255" y="811965"/>
                </a:lnTo>
                <a:lnTo>
                  <a:pt x="0" y="811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36283">
            <a:off x="9025883" y="1394487"/>
            <a:ext cx="1351255" cy="811965"/>
          </a:xfrm>
          <a:custGeom>
            <a:avLst/>
            <a:gdLst/>
            <a:ahLst/>
            <a:cxnLst/>
            <a:rect r="r" b="b" t="t" l="l"/>
            <a:pathLst>
              <a:path h="811965" w="1351255">
                <a:moveTo>
                  <a:pt x="0" y="0"/>
                </a:moveTo>
                <a:lnTo>
                  <a:pt x="1351255" y="0"/>
                </a:lnTo>
                <a:lnTo>
                  <a:pt x="1351255" y="811965"/>
                </a:lnTo>
                <a:lnTo>
                  <a:pt x="0" y="8119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717897"/>
            <a:ext cx="14877323" cy="154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75"/>
              </a:lnSpc>
            </a:pPr>
            <a:r>
              <a:rPr lang="en-US" sz="5599" spc="-33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INTRODUCTION: </a:t>
            </a:r>
            <a:r>
              <a:rPr lang="en-US" sz="5599" spc="-33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EXPLORE THE RELATIONSHIP BETWEEN SOCIAL DEMOGRAPHICS AND INCOME USING THE ADULT DATASET.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2309059"/>
            <a:ext cx="11657551" cy="6949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1"/>
              </a:lnSpc>
            </a:pPr>
          </a:p>
          <a:p>
            <a:pPr algn="l">
              <a:lnSpc>
                <a:spcPts val="3321"/>
              </a:lnSpc>
            </a:pPr>
            <a:r>
              <a:rPr lang="en-US" sz="2460" spc="147" b="true">
                <a:solidFill>
                  <a:srgbClr val="0B4E7C"/>
                </a:solidFill>
                <a:latin typeface="Baron Bold"/>
                <a:ea typeface="Baron Bold"/>
                <a:cs typeface="Baron Bold"/>
                <a:sym typeface="Baron Bold"/>
              </a:rPr>
              <a:t>Goals of the Project:</a:t>
            </a:r>
          </a:p>
          <a:p>
            <a:pPr algn="l">
              <a:lnSpc>
                <a:spcPts val="3321"/>
              </a:lnSpc>
            </a:pPr>
          </a:p>
          <a:p>
            <a:pPr algn="l" marL="531214" indent="-265607" lvl="1">
              <a:lnSpc>
                <a:spcPts val="3321"/>
              </a:lnSpc>
              <a:buFont typeface="Arial"/>
              <a:buChar char="•"/>
            </a:pP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Recognize key factors influencing income levels.</a:t>
            </a:r>
          </a:p>
          <a:p>
            <a:pPr algn="l" marL="531214" indent="-265607" lvl="1">
              <a:lnSpc>
                <a:spcPts val="3321"/>
              </a:lnSpc>
              <a:buFont typeface="Arial"/>
              <a:buChar char="•"/>
            </a:pP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Develop predictive models for income based on demographic variables.</a:t>
            </a:r>
          </a:p>
          <a:p>
            <a:pPr algn="l">
              <a:lnSpc>
                <a:spcPts val="3321"/>
              </a:lnSpc>
            </a:pPr>
          </a:p>
          <a:p>
            <a:pPr algn="l">
              <a:lnSpc>
                <a:spcPts val="3321"/>
              </a:lnSpc>
            </a:pPr>
            <a:r>
              <a:rPr lang="en-US" sz="2460" spc="147" b="true">
                <a:solidFill>
                  <a:srgbClr val="0B4E7C"/>
                </a:solidFill>
                <a:latin typeface="Baron Bold"/>
                <a:ea typeface="Baron Bold"/>
                <a:cs typeface="Baron Bold"/>
                <a:sym typeface="Baron Bold"/>
              </a:rPr>
              <a:t>Questions to Investigate</a:t>
            </a: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:</a:t>
            </a:r>
          </a:p>
          <a:p>
            <a:pPr algn="l">
              <a:lnSpc>
                <a:spcPts val="3321"/>
              </a:lnSpc>
            </a:pPr>
          </a:p>
          <a:p>
            <a:pPr algn="l" marL="531214" indent="-265607" lvl="1">
              <a:lnSpc>
                <a:spcPts val="3321"/>
              </a:lnSpc>
              <a:buFont typeface="Arial"/>
              <a:buChar char="•"/>
            </a:pP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Impact of social and demographic variables on income.</a:t>
            </a:r>
          </a:p>
          <a:p>
            <a:pPr algn="l" marL="531214" indent="-265607" lvl="1">
              <a:lnSpc>
                <a:spcPts val="3321"/>
              </a:lnSpc>
              <a:buFont typeface="Arial"/>
              <a:buChar char="•"/>
            </a:pP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Predictive ability of individual attributes on income levels.</a:t>
            </a:r>
          </a:p>
          <a:p>
            <a:pPr algn="l" marL="531214" indent="-265607" lvl="1">
              <a:lnSpc>
                <a:spcPts val="3321"/>
              </a:lnSpc>
              <a:buFont typeface="Arial"/>
              <a:buChar char="•"/>
            </a:pP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Role of education, occupation, race, and gender in income differences.</a:t>
            </a:r>
          </a:p>
          <a:p>
            <a:pPr algn="l" marL="531214" indent="-265607" lvl="1">
              <a:lnSpc>
                <a:spcPts val="3321"/>
              </a:lnSpc>
              <a:buFont typeface="Arial"/>
              <a:buChar char="•"/>
            </a:pPr>
            <a:r>
              <a:rPr lang="en-US" sz="2460" spc="147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Geographic influence on income and its use in predictive models.</a:t>
            </a:r>
          </a:p>
          <a:p>
            <a:pPr algn="l" marL="0" indent="0" lvl="0">
              <a:lnSpc>
                <a:spcPts val="3321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722676" y="3615586"/>
            <a:ext cx="4536624" cy="4239681"/>
          </a:xfrm>
          <a:custGeom>
            <a:avLst/>
            <a:gdLst/>
            <a:ahLst/>
            <a:cxnLst/>
            <a:rect r="r" b="b" t="t" l="l"/>
            <a:pathLst>
              <a:path h="4239681" w="4536624">
                <a:moveTo>
                  <a:pt x="0" y="0"/>
                </a:moveTo>
                <a:lnTo>
                  <a:pt x="4536624" y="0"/>
                </a:lnTo>
                <a:lnTo>
                  <a:pt x="4536624" y="4239681"/>
                </a:lnTo>
                <a:lnTo>
                  <a:pt x="0" y="42396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1804" y="1969602"/>
            <a:ext cx="6350925" cy="6327831"/>
          </a:xfrm>
          <a:custGeom>
            <a:avLst/>
            <a:gdLst/>
            <a:ahLst/>
            <a:cxnLst/>
            <a:rect r="r" b="b" t="t" l="l"/>
            <a:pathLst>
              <a:path h="6327831" w="6350925">
                <a:moveTo>
                  <a:pt x="0" y="0"/>
                </a:moveTo>
                <a:lnTo>
                  <a:pt x="6350926" y="0"/>
                </a:lnTo>
                <a:lnTo>
                  <a:pt x="6350926" y="6327832"/>
                </a:lnTo>
                <a:lnTo>
                  <a:pt x="0" y="63278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738115"/>
            <a:ext cx="8620198" cy="1624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84"/>
              </a:lnSpc>
            </a:pPr>
            <a:r>
              <a:rPr lang="en-US" sz="5817" spc="-349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METHODS USED IN ANALYSIS: ANALYTICAL APPROACH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591" y="2838143"/>
            <a:ext cx="11298926" cy="664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9406" indent="-169703" lvl="1">
              <a:lnSpc>
                <a:spcPts val="2122"/>
              </a:lnSpc>
              <a:buAutoNum type="arabicPeriod" startAt="1"/>
            </a:pPr>
            <a:r>
              <a:rPr lang="en-US" b="true" sz="1572" spc="94">
                <a:solidFill>
                  <a:srgbClr val="0B4E7C"/>
                </a:solidFill>
                <a:latin typeface="Baron Bold"/>
                <a:ea typeface="Baron Bold"/>
                <a:cs typeface="Baron Bold"/>
                <a:sym typeface="Baron Bold"/>
              </a:rPr>
              <a:t> Exploratory Data Analysis (EDA):</a:t>
            </a:r>
          </a:p>
          <a:p>
            <a:pPr algn="l">
              <a:lnSpc>
                <a:spcPts val="2122"/>
              </a:lnSpc>
            </a:pP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Thorough exploration of data: Understanding distribution, correlations, and trends.</a:t>
            </a: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Summary statistics: Identifying central tendencies and variations in key variables.</a:t>
            </a: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Correlation analysis: Identifying predictors of income using data visualization like histograms, box plots, and bar charts.</a:t>
            </a:r>
          </a:p>
          <a:p>
            <a:pPr algn="l">
              <a:lnSpc>
                <a:spcPts val="2122"/>
              </a:lnSpc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 </a:t>
            </a:r>
          </a:p>
          <a:p>
            <a:pPr algn="l">
              <a:lnSpc>
                <a:spcPts val="2122"/>
              </a:lnSpc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  2.</a:t>
            </a:r>
            <a:r>
              <a:rPr lang="en-US" sz="1572" spc="94" b="true">
                <a:solidFill>
                  <a:srgbClr val="0B4E7C"/>
                </a:solidFill>
                <a:latin typeface="Baron Bold"/>
                <a:ea typeface="Baron Bold"/>
                <a:cs typeface="Baron Bold"/>
                <a:sym typeface="Baron Bold"/>
              </a:rPr>
              <a:t> </a:t>
            </a:r>
            <a:r>
              <a:rPr lang="en-US" sz="1572" spc="94" b="true">
                <a:solidFill>
                  <a:srgbClr val="0B4E7C"/>
                </a:solidFill>
                <a:latin typeface="Baron Bold"/>
                <a:ea typeface="Baron Bold"/>
                <a:cs typeface="Baron Bold"/>
                <a:sym typeface="Baron Bold"/>
              </a:rPr>
              <a:t>Feature Engineering:</a:t>
            </a:r>
          </a:p>
          <a:p>
            <a:pPr algn="l">
              <a:lnSpc>
                <a:spcPts val="2122"/>
              </a:lnSpc>
            </a:pP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Handling missing values: Replacing '?' with 'NA' and removing entries.</a:t>
            </a: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Target variable encoding: Converting 'income' into binary ('&lt;=50K' and '&gt;50K') for classification.</a:t>
            </a: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Scaling and encoding: Ensuring data uniformity and suitability for machine learning using techniques like one-hot encoding.</a:t>
            </a:r>
          </a:p>
          <a:p>
            <a:pPr algn="l">
              <a:lnSpc>
                <a:spcPts val="2122"/>
              </a:lnSpc>
            </a:pPr>
          </a:p>
          <a:p>
            <a:pPr algn="l">
              <a:lnSpc>
                <a:spcPts val="2122"/>
              </a:lnSpc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  3. </a:t>
            </a:r>
            <a:r>
              <a:rPr lang="en-US" sz="1572" spc="94" b="true">
                <a:solidFill>
                  <a:srgbClr val="0B4E7C"/>
                </a:solidFill>
                <a:latin typeface="Baron Bold"/>
                <a:ea typeface="Baron Bold"/>
                <a:cs typeface="Baron Bold"/>
                <a:sym typeface="Baron Bold"/>
              </a:rPr>
              <a:t>Machine Learning Models:</a:t>
            </a:r>
          </a:p>
          <a:p>
            <a:pPr algn="l">
              <a:lnSpc>
                <a:spcPts val="2122"/>
              </a:lnSpc>
            </a:pP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Algorithm selection: Using logistic regression, decision trees, random forests, and support vector classifiers for income prediction.</a:t>
            </a: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Model evaluation: Assessing model performance with F1-score, accuracy, precision, and recall metrics.</a:t>
            </a:r>
          </a:p>
          <a:p>
            <a:pPr algn="l" marL="339406" indent="-169703" lvl="1">
              <a:lnSpc>
                <a:spcPts val="2122"/>
              </a:lnSpc>
              <a:buFont typeface="Arial"/>
              <a:buChar char="•"/>
            </a:pPr>
            <a:r>
              <a:rPr lang="en-US" sz="1572" spc="94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Model validation: Validating models using cross-validation and train-test splits to avoid overfitting and enhance predictive reliability.</a:t>
            </a:r>
          </a:p>
          <a:p>
            <a:pPr algn="l" marL="0" indent="0" lvl="0">
              <a:lnSpc>
                <a:spcPts val="21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66084" y="1772892"/>
            <a:ext cx="9917414" cy="103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03"/>
              </a:lnSpc>
            </a:pPr>
            <a:r>
              <a:rPr lang="en-US" sz="6462" spc="-387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EXPLORATORY DATA ANALYSIS (EDA)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6084" y="3394370"/>
            <a:ext cx="14492426" cy="513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9"/>
              </a:lnSpc>
            </a:pPr>
            <a:r>
              <a:rPr lang="en-US" b="true" sz="1999" spc="119">
                <a:solidFill>
                  <a:srgbClr val="FFFFFF"/>
                </a:solidFill>
                <a:latin typeface="Baron Bold"/>
                <a:ea typeface="Baron Bold"/>
                <a:cs typeface="Baron Bold"/>
                <a:sym typeface="Baron Bold"/>
              </a:rPr>
              <a:t>Data Extracti</a:t>
            </a:r>
            <a:r>
              <a:rPr lang="en-US" b="true" sz="1999" spc="119" u="none">
                <a:solidFill>
                  <a:srgbClr val="FFFFFF"/>
                </a:solidFill>
                <a:latin typeface="Baron Bold"/>
                <a:ea typeface="Baron Bold"/>
                <a:cs typeface="Baron Bold"/>
                <a:sym typeface="Baron Bold"/>
              </a:rPr>
              <a:t>on:</a:t>
            </a:r>
          </a:p>
          <a:p>
            <a:pPr algn="just">
              <a:lnSpc>
                <a:spcPts val="2699"/>
              </a:lnSpc>
            </a:pPr>
          </a:p>
          <a:p>
            <a:pPr algn="just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 u="none">
                <a:solidFill>
                  <a:srgbClr val="FFFFFF"/>
                </a:solidFill>
                <a:latin typeface="Baron"/>
                <a:ea typeface="Baron"/>
                <a:cs typeface="Baron"/>
                <a:sym typeface="Baron"/>
              </a:rPr>
              <a:t>Overview of the Adult dataset containing demographics and socioeconomic characteristics.</a:t>
            </a:r>
          </a:p>
          <a:p>
            <a:pPr algn="just">
              <a:lnSpc>
                <a:spcPts val="2699"/>
              </a:lnSpc>
            </a:pPr>
          </a:p>
          <a:p>
            <a:pPr algn="just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 u="none">
                <a:solidFill>
                  <a:srgbClr val="FFFFFF"/>
                </a:solidFill>
                <a:latin typeface="Baron"/>
                <a:ea typeface="Baron"/>
                <a:cs typeface="Baron"/>
                <a:sym typeface="Baron"/>
              </a:rPr>
              <a:t>Variables include age, workclass, education, marital status, occupation, race, sex, hours worked per week, income, and native country.</a:t>
            </a:r>
          </a:p>
          <a:p>
            <a:pPr algn="just">
              <a:lnSpc>
                <a:spcPts val="2699"/>
              </a:lnSpc>
            </a:pPr>
          </a:p>
          <a:p>
            <a:pPr algn="just">
              <a:lnSpc>
                <a:spcPts val="2699"/>
              </a:lnSpc>
            </a:pPr>
            <a:r>
              <a:rPr lang="en-US" b="true" sz="1999" spc="119" u="none">
                <a:solidFill>
                  <a:srgbClr val="FFFFFF"/>
                </a:solidFill>
                <a:latin typeface="Baron Bold"/>
                <a:ea typeface="Baron Bold"/>
                <a:cs typeface="Baron Bold"/>
                <a:sym typeface="Baron Bold"/>
              </a:rPr>
              <a:t>Data Cleanup:</a:t>
            </a:r>
          </a:p>
          <a:p>
            <a:pPr algn="just">
              <a:lnSpc>
                <a:spcPts val="2699"/>
              </a:lnSpc>
            </a:pPr>
          </a:p>
          <a:p>
            <a:pPr algn="just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 u="none">
                <a:solidFill>
                  <a:srgbClr val="FFFFFF"/>
                </a:solidFill>
                <a:latin typeface="Baron"/>
                <a:ea typeface="Baron"/>
                <a:cs typeface="Baron"/>
                <a:sym typeface="Baron"/>
              </a:rPr>
              <a:t>Handling missing values: Replaced '?' with 'NA' and removed entries to ensure data integrity.</a:t>
            </a:r>
          </a:p>
          <a:p>
            <a:pPr algn="just">
              <a:lnSpc>
                <a:spcPts val="2699"/>
              </a:lnSpc>
            </a:pPr>
          </a:p>
          <a:p>
            <a:pPr algn="just" marL="431799" indent="-215899" lvl="1">
              <a:lnSpc>
                <a:spcPts val="2699"/>
              </a:lnSpc>
              <a:buFont typeface="Arial"/>
              <a:buChar char="•"/>
            </a:pPr>
            <a:r>
              <a:rPr lang="en-US" sz="1999" spc="119" u="none">
                <a:solidFill>
                  <a:srgbClr val="FFFFFF"/>
                </a:solidFill>
                <a:latin typeface="Baron"/>
                <a:ea typeface="Baron"/>
                <a:cs typeface="Baron"/>
                <a:sym typeface="Baron"/>
              </a:rPr>
              <a:t>Encoding target variable: Converted 'income' into binary form ('&lt;=50K' and '&gt;50K') for classification.</a:t>
            </a:r>
          </a:p>
          <a:p>
            <a:pPr algn="just">
              <a:lnSpc>
                <a:spcPts val="26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40726" y="3002544"/>
            <a:ext cx="3115759" cy="2101721"/>
          </a:xfrm>
          <a:custGeom>
            <a:avLst/>
            <a:gdLst/>
            <a:ahLst/>
            <a:cxnLst/>
            <a:rect r="r" b="b" t="t" l="l"/>
            <a:pathLst>
              <a:path h="2101721" w="3115759">
                <a:moveTo>
                  <a:pt x="0" y="0"/>
                </a:moveTo>
                <a:lnTo>
                  <a:pt x="3115760" y="0"/>
                </a:lnTo>
                <a:lnTo>
                  <a:pt x="3115760" y="2101721"/>
                </a:lnTo>
                <a:lnTo>
                  <a:pt x="0" y="2101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674405" y="3160662"/>
            <a:ext cx="2646945" cy="1785485"/>
          </a:xfrm>
          <a:custGeom>
            <a:avLst/>
            <a:gdLst/>
            <a:ahLst/>
            <a:cxnLst/>
            <a:rect r="r" b="b" t="t" l="l"/>
            <a:pathLst>
              <a:path h="1785485" w="2646945">
                <a:moveTo>
                  <a:pt x="0" y="0"/>
                </a:moveTo>
                <a:lnTo>
                  <a:pt x="2646945" y="0"/>
                </a:lnTo>
                <a:lnTo>
                  <a:pt x="2646945" y="1785485"/>
                </a:lnTo>
                <a:lnTo>
                  <a:pt x="0" y="1785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47700" y="5553964"/>
            <a:ext cx="5446852" cy="3674149"/>
          </a:xfrm>
          <a:custGeom>
            <a:avLst/>
            <a:gdLst/>
            <a:ahLst/>
            <a:cxnLst/>
            <a:rect r="r" b="b" t="t" l="l"/>
            <a:pathLst>
              <a:path h="3674149" w="5446852">
                <a:moveTo>
                  <a:pt x="0" y="0"/>
                </a:moveTo>
                <a:lnTo>
                  <a:pt x="5446852" y="0"/>
                </a:lnTo>
                <a:lnTo>
                  <a:pt x="5446852" y="3674149"/>
                </a:lnTo>
                <a:lnTo>
                  <a:pt x="0" y="367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24225" y="5971648"/>
            <a:ext cx="4919336" cy="3117734"/>
          </a:xfrm>
          <a:custGeom>
            <a:avLst/>
            <a:gdLst/>
            <a:ahLst/>
            <a:cxnLst/>
            <a:rect r="r" b="b" t="t" l="l"/>
            <a:pathLst>
              <a:path h="3117734" w="4919336">
                <a:moveTo>
                  <a:pt x="0" y="0"/>
                </a:moveTo>
                <a:lnTo>
                  <a:pt x="4919336" y="0"/>
                </a:lnTo>
                <a:lnTo>
                  <a:pt x="4919336" y="3117734"/>
                </a:lnTo>
                <a:lnTo>
                  <a:pt x="0" y="31177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11242" y="2946099"/>
            <a:ext cx="3115759" cy="2101721"/>
          </a:xfrm>
          <a:custGeom>
            <a:avLst/>
            <a:gdLst/>
            <a:ahLst/>
            <a:cxnLst/>
            <a:rect r="r" b="b" t="t" l="l"/>
            <a:pathLst>
              <a:path h="2101721" w="3115759">
                <a:moveTo>
                  <a:pt x="0" y="0"/>
                </a:moveTo>
                <a:lnTo>
                  <a:pt x="3115759" y="0"/>
                </a:lnTo>
                <a:lnTo>
                  <a:pt x="3115759" y="2101722"/>
                </a:lnTo>
                <a:lnTo>
                  <a:pt x="0" y="21017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744920" y="3104218"/>
            <a:ext cx="2646945" cy="1785485"/>
          </a:xfrm>
          <a:custGeom>
            <a:avLst/>
            <a:gdLst/>
            <a:ahLst/>
            <a:cxnLst/>
            <a:rect r="r" b="b" t="t" l="l"/>
            <a:pathLst>
              <a:path h="1785485" w="2646945">
                <a:moveTo>
                  <a:pt x="0" y="0"/>
                </a:moveTo>
                <a:lnTo>
                  <a:pt x="2646945" y="0"/>
                </a:lnTo>
                <a:lnTo>
                  <a:pt x="2646945" y="1785485"/>
                </a:lnTo>
                <a:lnTo>
                  <a:pt x="0" y="1785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75984" y="2946099"/>
            <a:ext cx="3115759" cy="2101721"/>
          </a:xfrm>
          <a:custGeom>
            <a:avLst/>
            <a:gdLst/>
            <a:ahLst/>
            <a:cxnLst/>
            <a:rect r="r" b="b" t="t" l="l"/>
            <a:pathLst>
              <a:path h="2101721" w="3115759">
                <a:moveTo>
                  <a:pt x="0" y="0"/>
                </a:moveTo>
                <a:lnTo>
                  <a:pt x="3115760" y="0"/>
                </a:lnTo>
                <a:lnTo>
                  <a:pt x="3115760" y="2101722"/>
                </a:lnTo>
                <a:lnTo>
                  <a:pt x="0" y="21017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709662" y="3104218"/>
            <a:ext cx="2646945" cy="1785485"/>
          </a:xfrm>
          <a:custGeom>
            <a:avLst/>
            <a:gdLst/>
            <a:ahLst/>
            <a:cxnLst/>
            <a:rect r="r" b="b" t="t" l="l"/>
            <a:pathLst>
              <a:path h="1785485" w="2646945">
                <a:moveTo>
                  <a:pt x="0" y="0"/>
                </a:moveTo>
                <a:lnTo>
                  <a:pt x="2646946" y="0"/>
                </a:lnTo>
                <a:lnTo>
                  <a:pt x="2646946" y="1785485"/>
                </a:lnTo>
                <a:lnTo>
                  <a:pt x="0" y="1785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412116" y="5484599"/>
            <a:ext cx="5446852" cy="3674149"/>
          </a:xfrm>
          <a:custGeom>
            <a:avLst/>
            <a:gdLst/>
            <a:ahLst/>
            <a:cxnLst/>
            <a:rect r="r" b="b" t="t" l="l"/>
            <a:pathLst>
              <a:path h="3674149" w="5446852">
                <a:moveTo>
                  <a:pt x="0" y="0"/>
                </a:moveTo>
                <a:lnTo>
                  <a:pt x="5446851" y="0"/>
                </a:lnTo>
                <a:lnTo>
                  <a:pt x="5446851" y="3674149"/>
                </a:lnTo>
                <a:lnTo>
                  <a:pt x="0" y="36741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173292" y="5484599"/>
            <a:ext cx="5446852" cy="3674149"/>
          </a:xfrm>
          <a:custGeom>
            <a:avLst/>
            <a:gdLst/>
            <a:ahLst/>
            <a:cxnLst/>
            <a:rect r="r" b="b" t="t" l="l"/>
            <a:pathLst>
              <a:path h="3674149" w="5446852">
                <a:moveTo>
                  <a:pt x="0" y="0"/>
                </a:moveTo>
                <a:lnTo>
                  <a:pt x="5446852" y="0"/>
                </a:lnTo>
                <a:lnTo>
                  <a:pt x="5446852" y="3674149"/>
                </a:lnTo>
                <a:lnTo>
                  <a:pt x="0" y="367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335095" y="5957746"/>
            <a:ext cx="5123246" cy="2933952"/>
          </a:xfrm>
          <a:custGeom>
            <a:avLst/>
            <a:gdLst/>
            <a:ahLst/>
            <a:cxnLst/>
            <a:rect r="r" b="b" t="t" l="l"/>
            <a:pathLst>
              <a:path h="2933952" w="5123246">
                <a:moveTo>
                  <a:pt x="0" y="0"/>
                </a:moveTo>
                <a:lnTo>
                  <a:pt x="5123246" y="0"/>
                </a:lnTo>
                <a:lnTo>
                  <a:pt x="5123246" y="2933951"/>
                </a:lnTo>
                <a:lnTo>
                  <a:pt x="0" y="293395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484773" y="6023241"/>
            <a:ext cx="5298298" cy="3014549"/>
          </a:xfrm>
          <a:custGeom>
            <a:avLst/>
            <a:gdLst/>
            <a:ahLst/>
            <a:cxnLst/>
            <a:rect r="r" b="b" t="t" l="l"/>
            <a:pathLst>
              <a:path h="3014549" w="5298298">
                <a:moveTo>
                  <a:pt x="0" y="0"/>
                </a:moveTo>
                <a:lnTo>
                  <a:pt x="5298298" y="0"/>
                </a:lnTo>
                <a:lnTo>
                  <a:pt x="5298298" y="3014549"/>
                </a:lnTo>
                <a:lnTo>
                  <a:pt x="0" y="30145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40726" y="433062"/>
            <a:ext cx="13038948" cy="185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12"/>
              </a:lnSpc>
              <a:spcBef>
                <a:spcPct val="0"/>
              </a:spcBef>
            </a:pPr>
            <a:r>
              <a:rPr lang="en-US" sz="6679" spc="-4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DATA VISUALIZATIONS: HISTOGRAMS FOR NUMERICAL DATA ANALYSIS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21701" y="3423611"/>
            <a:ext cx="2752352" cy="119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</a:pPr>
            <a:r>
              <a:rPr lang="en-US" sz="3946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Age Distribution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75056" y="3357642"/>
            <a:ext cx="3051946" cy="120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9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Education Impact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68905" y="6670341"/>
            <a:ext cx="1943173" cy="754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0"/>
              </a:lnSpc>
            </a:pPr>
            <a:r>
              <a:rPr lang="en-US" sz="45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67887" y="3414086"/>
            <a:ext cx="2730496" cy="1202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2"/>
              </a:lnSpc>
            </a:pPr>
            <a:r>
              <a:rPr lang="en-US" sz="39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Work Hour</a:t>
            </a:r>
          </a:p>
          <a:p>
            <a:pPr algn="ctr">
              <a:lnSpc>
                <a:spcPts val="4212"/>
              </a:lnSpc>
            </a:pPr>
            <a:r>
              <a:rPr lang="en-US" sz="390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Graph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0154" y="2935646"/>
            <a:ext cx="8071977" cy="7132693"/>
          </a:xfrm>
          <a:custGeom>
            <a:avLst/>
            <a:gdLst/>
            <a:ahLst/>
            <a:cxnLst/>
            <a:rect r="r" b="b" t="t" l="l"/>
            <a:pathLst>
              <a:path h="7132693" w="8071977">
                <a:moveTo>
                  <a:pt x="0" y="0"/>
                </a:moveTo>
                <a:lnTo>
                  <a:pt x="8071977" y="0"/>
                </a:lnTo>
                <a:lnTo>
                  <a:pt x="8071977" y="7132693"/>
                </a:lnTo>
                <a:lnTo>
                  <a:pt x="0" y="71326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496548" y="2935646"/>
            <a:ext cx="7838952" cy="6926783"/>
          </a:xfrm>
          <a:custGeom>
            <a:avLst/>
            <a:gdLst/>
            <a:ahLst/>
            <a:cxnLst/>
            <a:rect r="r" b="b" t="t" l="l"/>
            <a:pathLst>
              <a:path h="6926783" w="7838952">
                <a:moveTo>
                  <a:pt x="0" y="0"/>
                </a:moveTo>
                <a:lnTo>
                  <a:pt x="7838952" y="0"/>
                </a:lnTo>
                <a:lnTo>
                  <a:pt x="7838952" y="6926783"/>
                </a:lnTo>
                <a:lnTo>
                  <a:pt x="0" y="69267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81523" y="4867338"/>
            <a:ext cx="7096236" cy="3806286"/>
          </a:xfrm>
          <a:custGeom>
            <a:avLst/>
            <a:gdLst/>
            <a:ahLst/>
            <a:cxnLst/>
            <a:rect r="r" b="b" t="t" l="l"/>
            <a:pathLst>
              <a:path h="3806286" w="7096236">
                <a:moveTo>
                  <a:pt x="0" y="0"/>
                </a:moveTo>
                <a:lnTo>
                  <a:pt x="7096237" y="0"/>
                </a:lnTo>
                <a:lnTo>
                  <a:pt x="7096237" y="3806285"/>
                </a:lnTo>
                <a:lnTo>
                  <a:pt x="0" y="38062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41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31927" y="4698781"/>
            <a:ext cx="7059056" cy="4750019"/>
          </a:xfrm>
          <a:custGeom>
            <a:avLst/>
            <a:gdLst/>
            <a:ahLst/>
            <a:cxnLst/>
            <a:rect r="r" b="b" t="t" l="l"/>
            <a:pathLst>
              <a:path h="4750019" w="7059056">
                <a:moveTo>
                  <a:pt x="0" y="0"/>
                </a:moveTo>
                <a:lnTo>
                  <a:pt x="7059057" y="0"/>
                </a:lnTo>
                <a:lnTo>
                  <a:pt x="7059057" y="4750019"/>
                </a:lnTo>
                <a:lnTo>
                  <a:pt x="0" y="47500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03472" y="482654"/>
            <a:ext cx="12597940" cy="288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8"/>
              </a:lnSpc>
            </a:pPr>
            <a:r>
              <a:rPr lang="en-US" sz="7258" spc="-435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BAR CHART AND BOX PLOT FOR CATEGORICAL DATA ANALYSIS</a:t>
            </a:r>
          </a:p>
          <a:p>
            <a:pPr algn="ctr" marL="0" indent="0" lvl="0">
              <a:lnSpc>
                <a:spcPts val="696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02454" y="3241762"/>
            <a:ext cx="6254375" cy="12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16"/>
              </a:lnSpc>
              <a:spcBef>
                <a:spcPct val="0"/>
              </a:spcBef>
            </a:pPr>
            <a:r>
              <a:rPr lang="en-US" sz="4600" spc="-276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BAR CHART FOR EDUCATION LEVEL DISTRIBUTION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95003" y="3241762"/>
            <a:ext cx="5932905" cy="12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4500" spc="-270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BOX PLOT ANALYSIS FOR AGE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36982" y="1526745"/>
            <a:ext cx="7259909" cy="7233510"/>
          </a:xfrm>
          <a:custGeom>
            <a:avLst/>
            <a:gdLst/>
            <a:ahLst/>
            <a:cxnLst/>
            <a:rect r="r" b="b" t="t" l="l"/>
            <a:pathLst>
              <a:path h="7233510" w="7259909">
                <a:moveTo>
                  <a:pt x="0" y="0"/>
                </a:moveTo>
                <a:lnTo>
                  <a:pt x="7259909" y="0"/>
                </a:lnTo>
                <a:lnTo>
                  <a:pt x="7259909" y="7233510"/>
                </a:lnTo>
                <a:lnTo>
                  <a:pt x="0" y="72335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504950" y="1763005"/>
            <a:ext cx="7196179" cy="279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10000" spc="-600">
                <a:solidFill>
                  <a:srgbClr val="0B4E7C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PREDICTIVE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86350"/>
            <a:ext cx="9306834" cy="410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sz="2399" spc="143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Encoding Categories: We converted categories into numbers for better machine understanding.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sz="2399" spc="143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Scaling Numbers: We standardized numerical data to ensure uniform learning</a:t>
            </a:r>
          </a:p>
          <a:p>
            <a:pPr algn="l">
              <a:lnSpc>
                <a:spcPts val="3239"/>
              </a:lnSpc>
            </a:pPr>
          </a:p>
          <a:p>
            <a:pPr algn="l" marL="518157" indent="-259078" lvl="1">
              <a:lnSpc>
                <a:spcPts val="3239"/>
              </a:lnSpc>
              <a:buFont typeface="Arial"/>
              <a:buChar char="•"/>
            </a:pPr>
            <a:r>
              <a:rPr lang="en-US" sz="2399" spc="143">
                <a:solidFill>
                  <a:srgbClr val="0B4E7C"/>
                </a:solidFill>
                <a:latin typeface="Baron"/>
                <a:ea typeface="Baron"/>
                <a:cs typeface="Baron"/>
                <a:sym typeface="Baron"/>
              </a:rPr>
              <a:t>Data Split: We divided data for training (80%) and testing (20%) to assess model performance.</a:t>
            </a:r>
          </a:p>
          <a:p>
            <a:pPr algn="l">
              <a:lnSpc>
                <a:spcPts val="32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68210" y="578111"/>
            <a:ext cx="14191090" cy="4103150"/>
            <a:chOff x="0" y="0"/>
            <a:chExt cx="3737571" cy="1080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37571" cy="1080665"/>
            </a:xfrm>
            <a:custGeom>
              <a:avLst/>
              <a:gdLst/>
              <a:ahLst/>
              <a:cxnLst/>
              <a:rect r="r" b="b" t="t" l="l"/>
              <a:pathLst>
                <a:path h="1080665" w="3737571">
                  <a:moveTo>
                    <a:pt x="12002" y="0"/>
                  </a:moveTo>
                  <a:lnTo>
                    <a:pt x="3725569" y="0"/>
                  </a:lnTo>
                  <a:cubicBezTo>
                    <a:pt x="3728752" y="0"/>
                    <a:pt x="3731805" y="1264"/>
                    <a:pt x="3734056" y="3515"/>
                  </a:cubicBezTo>
                  <a:cubicBezTo>
                    <a:pt x="3736306" y="5766"/>
                    <a:pt x="3737571" y="8819"/>
                    <a:pt x="3737571" y="12002"/>
                  </a:cubicBezTo>
                  <a:lnTo>
                    <a:pt x="3737571" y="1068663"/>
                  </a:lnTo>
                  <a:cubicBezTo>
                    <a:pt x="3737571" y="1075292"/>
                    <a:pt x="3732198" y="1080665"/>
                    <a:pt x="3725569" y="1080665"/>
                  </a:cubicBezTo>
                  <a:lnTo>
                    <a:pt x="12002" y="1080665"/>
                  </a:lnTo>
                  <a:cubicBezTo>
                    <a:pt x="5374" y="1080665"/>
                    <a:pt x="0" y="1075292"/>
                    <a:pt x="0" y="1068663"/>
                  </a:cubicBezTo>
                  <a:lnTo>
                    <a:pt x="0" y="12002"/>
                  </a:lnTo>
                  <a:cubicBezTo>
                    <a:pt x="0" y="5374"/>
                    <a:pt x="5374" y="0"/>
                    <a:pt x="12002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37571" cy="1118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307710" y="1181329"/>
            <a:ext cx="11116944" cy="3871927"/>
          </a:xfrm>
          <a:custGeom>
            <a:avLst/>
            <a:gdLst/>
            <a:ahLst/>
            <a:cxnLst/>
            <a:rect r="r" b="b" t="t" l="l"/>
            <a:pathLst>
              <a:path h="3871927" w="11116944">
                <a:moveTo>
                  <a:pt x="0" y="0"/>
                </a:moveTo>
                <a:lnTo>
                  <a:pt x="11116945" y="0"/>
                </a:lnTo>
                <a:lnTo>
                  <a:pt x="11116945" y="3871927"/>
                </a:lnTo>
                <a:lnTo>
                  <a:pt x="0" y="3871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17620" y="1900052"/>
            <a:ext cx="4219682" cy="1430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06"/>
              </a:lnSpc>
            </a:pPr>
            <a:r>
              <a:rPr lang="en-US" sz="5111" spc="-306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LOGISTIC REGRESSION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562250"/>
            <a:ext cx="13882792" cy="4103150"/>
            <a:chOff x="0" y="0"/>
            <a:chExt cx="3656373" cy="10806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56373" cy="1080665"/>
            </a:xfrm>
            <a:custGeom>
              <a:avLst/>
              <a:gdLst/>
              <a:ahLst/>
              <a:cxnLst/>
              <a:rect r="r" b="b" t="t" l="l"/>
              <a:pathLst>
                <a:path h="1080665" w="3656373">
                  <a:moveTo>
                    <a:pt x="12269" y="0"/>
                  </a:moveTo>
                  <a:lnTo>
                    <a:pt x="3644105" y="0"/>
                  </a:lnTo>
                  <a:cubicBezTo>
                    <a:pt x="3647359" y="0"/>
                    <a:pt x="3650479" y="1293"/>
                    <a:pt x="3652780" y="3593"/>
                  </a:cubicBezTo>
                  <a:cubicBezTo>
                    <a:pt x="3655081" y="5894"/>
                    <a:pt x="3656373" y="9015"/>
                    <a:pt x="3656373" y="12269"/>
                  </a:cubicBezTo>
                  <a:lnTo>
                    <a:pt x="3656373" y="1068396"/>
                  </a:lnTo>
                  <a:cubicBezTo>
                    <a:pt x="3656373" y="1075172"/>
                    <a:pt x="3650881" y="1080665"/>
                    <a:pt x="3644105" y="1080665"/>
                  </a:cubicBezTo>
                  <a:lnTo>
                    <a:pt x="12269" y="1080665"/>
                  </a:lnTo>
                  <a:cubicBezTo>
                    <a:pt x="5493" y="1080665"/>
                    <a:pt x="0" y="1075172"/>
                    <a:pt x="0" y="1068396"/>
                  </a:cubicBezTo>
                  <a:lnTo>
                    <a:pt x="0" y="12269"/>
                  </a:lnTo>
                  <a:cubicBezTo>
                    <a:pt x="0" y="5493"/>
                    <a:pt x="5493" y="0"/>
                    <a:pt x="12269" y="0"/>
                  </a:cubicBezTo>
                  <a:close/>
                </a:path>
              </a:pathLst>
            </a:custGeom>
            <a:solidFill>
              <a:srgbClr val="155C9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656373" cy="1118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57022" y="5989124"/>
            <a:ext cx="9506732" cy="4042393"/>
          </a:xfrm>
          <a:custGeom>
            <a:avLst/>
            <a:gdLst/>
            <a:ahLst/>
            <a:cxnLst/>
            <a:rect r="r" b="b" t="t" l="l"/>
            <a:pathLst>
              <a:path h="4042393" w="9506732">
                <a:moveTo>
                  <a:pt x="0" y="0"/>
                </a:moveTo>
                <a:lnTo>
                  <a:pt x="9506733" y="0"/>
                </a:lnTo>
                <a:lnTo>
                  <a:pt x="9506733" y="4042393"/>
                </a:lnTo>
                <a:lnTo>
                  <a:pt x="0" y="4042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792230" y="6889239"/>
            <a:ext cx="3455236" cy="1420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71"/>
              </a:lnSpc>
            </a:pPr>
            <a:r>
              <a:rPr lang="en-US" sz="5074" spc="-304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DECISION TREE CLASSIFIER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DAGFIHpeJpA</dc:identifier>
  <dcterms:modified xsi:type="dcterms:W3CDTF">2011-08-01T06:04:30Z</dcterms:modified>
  <cp:revision>1</cp:revision>
  <dc:title>Understanding Social Demographics and Income Levels</dc:title>
</cp:coreProperties>
</file>