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6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65" r:id="rId14"/>
  </p:sldIdLst>
  <p:sldSz cx="9144000" cy="5143500" type="screen16x9"/>
  <p:notesSz cx="6858000" cy="9144000"/>
  <p:embeddedFontLst>
    <p:embeddedFont>
      <p:font typeface="Alfa Slab One" panose="020B0604020202020204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  <p:embeddedFont>
      <p:font typeface="Lato Black" panose="020F0502020204030203" pitchFamily="34" charset="0"/>
      <p:bold r:id="rId21"/>
      <p:boldItalic r:id="rId22"/>
    </p:embeddedFont>
    <p:embeddedFont>
      <p:font typeface="Montserrat Black" panose="00000A00000000000000" pitchFamily="2" charset="0"/>
      <p:bold r:id="rId23"/>
      <p:boldItalic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2903" autoAdjust="0"/>
  </p:normalViewPr>
  <p:slideViewPr>
    <p:cSldViewPr snapToGrid="0">
      <p:cViewPr varScale="1">
        <p:scale>
          <a:sx n="110" d="100"/>
          <a:sy n="110" d="100"/>
        </p:scale>
        <p:origin x="6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80B7684-29AA-F2DB-182C-0A3B3608F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>
            <a:extLst>
              <a:ext uri="{FF2B5EF4-FFF2-40B4-BE49-F238E27FC236}">
                <a16:creationId xmlns:a16="http://schemas.microsoft.com/office/drawing/2014/main" id="{02239697-43C7-446D-D6E9-15BF21B147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>
            <a:extLst>
              <a:ext uri="{FF2B5EF4-FFF2-40B4-BE49-F238E27FC236}">
                <a16:creationId xmlns:a16="http://schemas.microsoft.com/office/drawing/2014/main" id="{7DBB57A7-60F7-E06C-5C3E-C78FD85942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0791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C1E83BC3-6904-98BA-6E68-7CC7A5C4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>
            <a:extLst>
              <a:ext uri="{FF2B5EF4-FFF2-40B4-BE49-F238E27FC236}">
                <a16:creationId xmlns:a16="http://schemas.microsoft.com/office/drawing/2014/main" id="{4BCD89D8-7F77-6CFA-E12D-A2C6FC1F8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>
            <a:extLst>
              <a:ext uri="{FF2B5EF4-FFF2-40B4-BE49-F238E27FC236}">
                <a16:creationId xmlns:a16="http://schemas.microsoft.com/office/drawing/2014/main" id="{F8678C40-F81C-5CD0-FE11-8685AA0118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4279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CA18698-A530-6EF8-6EB7-D7E519737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>
            <a:extLst>
              <a:ext uri="{FF2B5EF4-FFF2-40B4-BE49-F238E27FC236}">
                <a16:creationId xmlns:a16="http://schemas.microsoft.com/office/drawing/2014/main" id="{C812D131-8983-0142-24A9-B974752D1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>
            <a:extLst>
              <a:ext uri="{FF2B5EF4-FFF2-40B4-BE49-F238E27FC236}">
                <a16:creationId xmlns:a16="http://schemas.microsoft.com/office/drawing/2014/main" id="{13067DC7-74B6-A107-5FFD-F087E6B666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84190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7b4ce5cce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7b4ce5cce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1700"/>
              </a:spcBef>
              <a:spcAft>
                <a:spcPts val="1700"/>
              </a:spcAft>
              <a:buNone/>
            </a:pPr>
            <a:endParaRPr lang="en-US" b="0" dirty="0">
              <a:effectLst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7b4ce5cc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7b4ce5cc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1700"/>
              </a:spcBef>
              <a:spcAft>
                <a:spcPts val="17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7b4ce5cc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7b4ce5cc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3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CE905C6E-28D3-258F-4FF8-2E20F15C4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7b4ce5cce_0_11:notes">
            <a:extLst>
              <a:ext uri="{FF2B5EF4-FFF2-40B4-BE49-F238E27FC236}">
                <a16:creationId xmlns:a16="http://schemas.microsoft.com/office/drawing/2014/main" id="{A7B7A6D4-7347-21B8-B7E5-0AAA754982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7b4ce5cce_0_11:notes">
            <a:extLst>
              <a:ext uri="{FF2B5EF4-FFF2-40B4-BE49-F238E27FC236}">
                <a16:creationId xmlns:a16="http://schemas.microsoft.com/office/drawing/2014/main" id="{7CBA964F-4DDE-9B4D-F0E2-18D60C541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1700"/>
              </a:spcBef>
              <a:spcAft>
                <a:spcPts val="1700"/>
              </a:spcAft>
              <a:buNone/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445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F04A41F3-F1A2-4E95-0C62-4C841C489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>
            <a:extLst>
              <a:ext uri="{FF2B5EF4-FFF2-40B4-BE49-F238E27FC236}">
                <a16:creationId xmlns:a16="http://schemas.microsoft.com/office/drawing/2014/main" id="{AF695205-19C9-44D2-1CF0-4B08C8F20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>
            <a:extLst>
              <a:ext uri="{FF2B5EF4-FFF2-40B4-BE49-F238E27FC236}">
                <a16:creationId xmlns:a16="http://schemas.microsoft.com/office/drawing/2014/main" id="{23370DF6-FC81-4C8A-15E8-788D9ED65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947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5C77F163-5D6F-7505-84DA-E92590088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7b4ce5cce_0_11:notes">
            <a:extLst>
              <a:ext uri="{FF2B5EF4-FFF2-40B4-BE49-F238E27FC236}">
                <a16:creationId xmlns:a16="http://schemas.microsoft.com/office/drawing/2014/main" id="{5FA7AC77-C685-E22B-F416-7CF9FA6925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7b4ce5cce_0_11:notes">
            <a:extLst>
              <a:ext uri="{FF2B5EF4-FFF2-40B4-BE49-F238E27FC236}">
                <a16:creationId xmlns:a16="http://schemas.microsoft.com/office/drawing/2014/main" id="{60F98264-1FCB-D8D3-78EB-30CD71935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>
              <a:spcBef>
                <a:spcPts val="1700"/>
              </a:spcBef>
              <a:spcAft>
                <a:spcPts val="1700"/>
              </a:spcAft>
              <a:buNone/>
            </a:pP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724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026343D8-576F-E14C-997C-85360D75E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>
            <a:extLst>
              <a:ext uri="{FF2B5EF4-FFF2-40B4-BE49-F238E27FC236}">
                <a16:creationId xmlns:a16="http://schemas.microsoft.com/office/drawing/2014/main" id="{A24A461A-E88D-98D6-E46D-E6583CBAD1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>
            <a:extLst>
              <a:ext uri="{FF2B5EF4-FFF2-40B4-BE49-F238E27FC236}">
                <a16:creationId xmlns:a16="http://schemas.microsoft.com/office/drawing/2014/main" id="{A7DDAA3A-7020-988E-0988-3DF6A0FBF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3387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C63A6DF-6774-0187-20B5-17B167B8F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7b4ce5cce_0_26:notes">
            <a:extLst>
              <a:ext uri="{FF2B5EF4-FFF2-40B4-BE49-F238E27FC236}">
                <a16:creationId xmlns:a16="http://schemas.microsoft.com/office/drawing/2014/main" id="{6047E88B-EDDD-0921-740D-56E5AB63A2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7b4ce5cce_0_26:notes">
            <a:extLst>
              <a:ext uri="{FF2B5EF4-FFF2-40B4-BE49-F238E27FC236}">
                <a16:creationId xmlns:a16="http://schemas.microsoft.com/office/drawing/2014/main" id="{BB86D4F7-7752-7A69-E89F-5E4D9F615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 rtl="0" fontAlgn="base">
              <a:spcBef>
                <a:spcPts val="1700"/>
              </a:spcBef>
              <a:spcAft>
                <a:spcPts val="170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803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a.gov/outdoor-air-quality-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622884" y="1302962"/>
            <a:ext cx="7035300" cy="19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632" dirty="0">
                <a:latin typeface="Montserrat Black"/>
                <a:ea typeface="Montserrat Black"/>
                <a:cs typeface="Montserrat Black"/>
                <a:sym typeface="Montserrat Black"/>
              </a:rPr>
              <a:t>ALY 6110 </a:t>
            </a:r>
            <a:r>
              <a:rPr lang="en" sz="3632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Management and Big Data</a:t>
            </a:r>
            <a:endParaRPr sz="3632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endParaRPr sz="3632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532" dirty="0">
                <a:solidFill>
                  <a:srgbClr val="434343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Group 7 - Air Quality Analysis and Big Data Insights in the United States</a:t>
            </a:r>
            <a:endParaRPr sz="3632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5220644" y="3755250"/>
            <a:ext cx="2627956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381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800" dirty="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Project Members: </a:t>
            </a:r>
          </a:p>
          <a:p>
            <a:pPr marL="0" marR="381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800" dirty="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Harsh Anadkat</a:t>
            </a:r>
          </a:p>
          <a:p>
            <a:pPr marL="0" marR="3810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800" dirty="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Mohammed Abdoul</a:t>
            </a:r>
            <a:endParaRPr sz="2170" dirty="0"/>
          </a:p>
        </p:txBody>
      </p:sp>
      <p:grpSp>
        <p:nvGrpSpPr>
          <p:cNvPr id="58" name="Google Shape;58;p13"/>
          <p:cNvGrpSpPr/>
          <p:nvPr/>
        </p:nvGrpSpPr>
        <p:grpSpPr>
          <a:xfrm>
            <a:off x="827851" y="3681486"/>
            <a:ext cx="862939" cy="43053"/>
            <a:chOff x="540118" y="292850"/>
            <a:chExt cx="817332" cy="64200"/>
          </a:xfrm>
        </p:grpSpPr>
        <p:sp>
          <p:nvSpPr>
            <p:cNvPr id="59" name="Google Shape;59;p13"/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0" name="Google Shape;60;p13"/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4140534" y="2706631"/>
            <a:ext cx="862939" cy="90824"/>
            <a:chOff x="540118" y="292850"/>
            <a:chExt cx="817332" cy="64200"/>
          </a:xfrm>
        </p:grpSpPr>
        <p:sp>
          <p:nvSpPr>
            <p:cNvPr id="62" name="Google Shape;62;p13"/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4" name="Google Shape;64;p13"/>
          <p:cNvSpPr/>
          <p:nvPr/>
        </p:nvSpPr>
        <p:spPr>
          <a:xfrm>
            <a:off x="8095400" y="0"/>
            <a:ext cx="1052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" name="Google Shape;58;p13">
            <a:extLst>
              <a:ext uri="{FF2B5EF4-FFF2-40B4-BE49-F238E27FC236}">
                <a16:creationId xmlns:a16="http://schemas.microsoft.com/office/drawing/2014/main" id="{0D1F0A06-1A3E-2D8F-2297-D72B384C88C4}"/>
              </a:ext>
            </a:extLst>
          </p:cNvPr>
          <p:cNvGrpSpPr/>
          <p:nvPr/>
        </p:nvGrpSpPr>
        <p:grpSpPr>
          <a:xfrm>
            <a:off x="5326700" y="3700612"/>
            <a:ext cx="862939" cy="43053"/>
            <a:chOff x="540118" y="292850"/>
            <a:chExt cx="817332" cy="64200"/>
          </a:xfrm>
        </p:grpSpPr>
        <p:sp>
          <p:nvSpPr>
            <p:cNvPr id="5" name="Google Shape;59;p13">
              <a:extLst>
                <a:ext uri="{FF2B5EF4-FFF2-40B4-BE49-F238E27FC236}">
                  <a16:creationId xmlns:a16="http://schemas.microsoft.com/office/drawing/2014/main" id="{0ECA9A35-CD97-F218-B26B-DEAE34078FD0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" name="Google Shape;60;p13">
              <a:extLst>
                <a:ext uri="{FF2B5EF4-FFF2-40B4-BE49-F238E27FC236}">
                  <a16:creationId xmlns:a16="http://schemas.microsoft.com/office/drawing/2014/main" id="{67B5748B-5CEB-567A-8481-C457165BE8D3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7" name="Google Shape;57;p13">
            <a:extLst>
              <a:ext uri="{FF2B5EF4-FFF2-40B4-BE49-F238E27FC236}">
                <a16:creationId xmlns:a16="http://schemas.microsoft.com/office/drawing/2014/main" id="{6AEEDC69-665B-13D0-0121-F695C778E2DF}"/>
              </a:ext>
            </a:extLst>
          </p:cNvPr>
          <p:cNvSpPr txBox="1">
            <a:spLocks/>
          </p:cNvSpPr>
          <p:nvPr/>
        </p:nvSpPr>
        <p:spPr>
          <a:xfrm>
            <a:off x="686223" y="3755250"/>
            <a:ext cx="2734716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roxima Nova"/>
              <a:buNone/>
              <a:defRPr sz="2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marR="381000" indent="0" algn="l">
              <a:lnSpc>
                <a:spcPct val="115000"/>
              </a:lnSpc>
              <a:buClr>
                <a:schemeClr val="dk1"/>
              </a:buClr>
              <a:buSzPts val="852"/>
              <a:buFont typeface="Arial"/>
              <a:buNone/>
            </a:pPr>
            <a:r>
              <a:rPr lang="en-IN" sz="1800" dirty="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Professor: </a:t>
            </a:r>
          </a:p>
          <a:p>
            <a:pPr marL="0" marR="381000" indent="0" algn="l">
              <a:lnSpc>
                <a:spcPct val="115000"/>
              </a:lnSpc>
              <a:buClr>
                <a:schemeClr val="dk1"/>
              </a:buClr>
              <a:buSzPts val="852"/>
              <a:buFont typeface="Arial"/>
              <a:buNone/>
            </a:pPr>
            <a:r>
              <a:rPr lang="en-IN" sz="1800" dirty="0">
                <a:solidFill>
                  <a:srgbClr val="434343"/>
                </a:solidFill>
                <a:latin typeface="Lato Black"/>
                <a:ea typeface="Lato Black"/>
                <a:cs typeface="Lato Black"/>
                <a:sym typeface="Lato Black"/>
              </a:rPr>
              <a:t>Daya Rudramoorthi</a:t>
            </a:r>
            <a:endParaRPr lang="en-IN" sz="217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AF02B19B-1C8B-20AA-2356-89DD15AE9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>
            <a:extLst>
              <a:ext uri="{FF2B5EF4-FFF2-40B4-BE49-F238E27FC236}">
                <a16:creationId xmlns:a16="http://schemas.microsoft.com/office/drawing/2014/main" id="{7E6B8114-B9A9-6FBC-F1F2-1289CB004D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Performance and Residual Analysis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72C7DA7B-B62C-C9F2-6B7F-BCBDBC58F018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>
            <a:extLst>
              <a:ext uri="{FF2B5EF4-FFF2-40B4-BE49-F238E27FC236}">
                <a16:creationId xmlns:a16="http://schemas.microsoft.com/office/drawing/2014/main" id="{42FF7223-6761-FFC4-EEAE-4B8E8D42EECC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6911C86B-8DB7-B1DA-84E9-2A901A3AEEAC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13F102B1-7680-C5E4-CE51-29DC0D6BC42E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707D53-5331-36BB-8EA1-31F872F8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32" y="1413164"/>
            <a:ext cx="6969159" cy="373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42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AA748A3A-756E-B106-497E-0048222B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>
            <a:extLst>
              <a:ext uri="{FF2B5EF4-FFF2-40B4-BE49-F238E27FC236}">
                <a16:creationId xmlns:a16="http://schemas.microsoft.com/office/drawing/2014/main" id="{236E4987-FD2E-FCB9-6EB4-8B86FC7B3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Model Evaluation and Results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BB041001-6E8F-0CB2-6EA4-FA3EC41D6993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>
            <a:extLst>
              <a:ext uri="{FF2B5EF4-FFF2-40B4-BE49-F238E27FC236}">
                <a16:creationId xmlns:a16="http://schemas.microsoft.com/office/drawing/2014/main" id="{85747AB2-B90E-F287-A7F9-CCB8E3058C2E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0FBFF955-8305-AD1D-E24A-36512CA26FA9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41908EE3-C481-0521-17BF-3677EDE49E00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4E6BC90-6347-054E-D1F8-224A61C7B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6833"/>
            <a:ext cx="8520600" cy="3416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N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 Metrics Used: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Root Mean Squared Error (RMSE): Measures prediction errors.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Mean Absolute Error (MAE): Measures absolute prediction deviations.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R² Score: Measures model effectiveness in explaining variance.</a:t>
            </a:r>
          </a:p>
          <a:p>
            <a:pPr marL="114300" indent="0">
              <a:buNone/>
            </a:pPr>
            <a:r>
              <a:rPr lang="en-IN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Results: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Forest: RMSE = 0.0305, R² = 0.99992 (Best performer)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Tree: RMSE = 0.0164, R² = 0.99998 (Overfits slightly)</a:t>
            </a:r>
          </a:p>
          <a:p>
            <a:pPr marL="114300" indent="0">
              <a:buNone/>
            </a:pPr>
            <a:r>
              <a:rPr lang="en-IN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Takeaways: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 concentration is the most significant predictor of AQI (99.99% impact).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provides the most reliable, generalizable predictions.</a:t>
            </a:r>
          </a:p>
          <a:p>
            <a:r>
              <a:rPr lang="en-IN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Tree, while interpretable, struggles with overfitting.</a:t>
            </a:r>
          </a:p>
        </p:txBody>
      </p:sp>
    </p:spTree>
    <p:extLst>
      <p:ext uri="{BB962C8B-B14F-4D97-AF65-F5344CB8AC3E}">
        <p14:creationId xmlns:p14="http://schemas.microsoft.com/office/powerpoint/2010/main" val="396740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A443B04F-4204-686A-BCCC-BF73E7D04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>
            <a:extLst>
              <a:ext uri="{FF2B5EF4-FFF2-40B4-BE49-F238E27FC236}">
                <a16:creationId xmlns:a16="http://schemas.microsoft.com/office/drawing/2014/main" id="{E5F5C60F-FB35-5083-DE57-6223FCA058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Deployment &amp; Real-World Applications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7A749687-7581-D95F-9A92-25FA4FC363D2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>
            <a:extLst>
              <a:ext uri="{FF2B5EF4-FFF2-40B4-BE49-F238E27FC236}">
                <a16:creationId xmlns:a16="http://schemas.microsoft.com/office/drawing/2014/main" id="{B68F2976-CB1A-42B5-4EBD-B7B8F0067F54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7D2279F6-B5A5-4242-7B4E-6B713C4D5115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EB84EB80-9F23-A00C-8CA7-BAC81212D51A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8C7B3BD-E296-CE76-94E2-627A27D9F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36833"/>
            <a:ext cx="85206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Interactive AQI Dashboards: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Provides real-time air quality predictions.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Accessible to policymakers, health agencies, and the public.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Automated Data Pipelines: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Continuous model updates with new EPA data.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Reduces manual intervention and ensures accurate forecasting.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Real-Time Alert Systems: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Notifications for pollution spikes above safety thresholds.</a:t>
            </a:r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Helps in enforcing emission control measures.</a:t>
            </a:r>
            <a:endParaRPr lang="en-IN" b="1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811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311700" y="884175"/>
            <a:ext cx="85206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Recommendations and Conclusions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56" name="Google Shape;156;p22"/>
          <p:cNvSpPr txBox="1">
            <a:spLocks noGrp="1"/>
          </p:cNvSpPr>
          <p:nvPr>
            <p:ph type="body" idx="1"/>
          </p:nvPr>
        </p:nvSpPr>
        <p:spPr>
          <a:xfrm>
            <a:off x="311700" y="1511175"/>
            <a:ext cx="6494100" cy="3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 AI Models in Real-Time Systems: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Utilize predictive models in government and environmental agencies for continuous air quality monitoring and proactive response.</a:t>
            </a:r>
          </a:p>
          <a:p>
            <a:r>
              <a:rPr lang="en-US" sz="16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Enhance Data Quality: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Standardize data collection methods to reduce inconsistencies and improve model accuracy.</a:t>
            </a:r>
            <a:endParaRPr lang="en-US" sz="15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Expand Monitoring Systems: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Increase sensor deployment in high-risk and underserved areas for comprehensive air quality tracking.</a:t>
            </a:r>
            <a:endParaRPr lang="en-US" sz="155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6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Conclude,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analysis confirms that CO levels have a direct impact on AQI, highlighting the need for proactive monitoring.</a:t>
            </a:r>
          </a:p>
          <a:p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models significantly enhance AQI prediction accuracy, making real-time forecasting feasible.</a:t>
            </a:r>
          </a:p>
        </p:txBody>
      </p:sp>
      <p:sp>
        <p:nvSpPr>
          <p:cNvPr id="157" name="Google Shape;157;p22"/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58" name="Google Shape;158;p22"/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59" name="Google Shape;159;p22"/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" name="Google Shape;160;p22"/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4725" y="2781150"/>
            <a:ext cx="1907575" cy="17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798242"/>
            <a:ext cx="8520600" cy="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Introduction – Real World Problem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436600"/>
            <a:ext cx="8520600" cy="34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Air pollution remains one of the biggest environmental and public health challenges worldwide. Carbon Monoxide (CO) is a hazardous air pollutant emitted from vehicular traffic, industrial processes, and wildfires.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chemeClr val="accent3"/>
                </a:solidFill>
              </a:rPr>
              <a:t>Impact of High CO Levels: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43434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With extended exposure, it can result in brain damage, cardiovascular problems, and respiratory illnesses. Due to the disproportionate impact of poor air quality in metropolitan areas, real-time monitoring is essential.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b="1" dirty="0">
                <a:solidFill>
                  <a:schemeClr val="accent3"/>
                </a:solidFill>
              </a:rPr>
              <a:t>Our Goal: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Examine trends in air quality by applying Big Data methods. Predict the Air Quality Index (AQI) using machine learning algorithms. Provide policymakers and environmental agencies useful information.</a:t>
            </a:r>
          </a:p>
          <a:p>
            <a:pPr marL="285750" indent="-285750">
              <a:lnSpc>
                <a:spcPct val="150000"/>
              </a:lnSpc>
            </a:pPr>
            <a:endParaRPr lang="en-US" sz="1400" b="1" dirty="0">
              <a:solidFill>
                <a:srgbClr val="4343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72" name="Google Shape;72;p14"/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73" name="Google Shape;73;p14"/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811825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Data Selection and Rationale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311700" y="1327358"/>
            <a:ext cx="6926400" cy="313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accent3"/>
                </a:solidFill>
              </a:rPr>
              <a:t>Data Source:</a:t>
            </a:r>
            <a:r>
              <a:rPr lang="en-IN" sz="1400" dirty="0">
                <a:solidFill>
                  <a:schemeClr val="accent3"/>
                </a:solidFill>
              </a:rPr>
              <a:t> </a:t>
            </a:r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hlinkClick r:id="rId3"/>
              </a:rPr>
              <a:t>https://www.epa.gov/outdoor-air-quality-data</a:t>
            </a:r>
            <a:endParaRPr lang="en-IN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IN" sz="1400" b="1" dirty="0">
                <a:solidFill>
                  <a:schemeClr val="accent3"/>
                </a:solidFill>
              </a:rPr>
              <a:t>Dataset Overview: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1.8+ million observations (Jan – Dec 2022)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Multiple monitoring stations across urban and rural areas.</a:t>
            </a:r>
          </a:p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Key attributes include:</a:t>
            </a: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Daily Maximum 8-hour CO Concentration (ppm). </a:t>
            </a: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Air Quality Index (AQI) levels. </a:t>
            </a: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Site Latitude &amp; Longitude. </a:t>
            </a: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Observation frequency &amp; data completeness</a:t>
            </a:r>
            <a:endParaRPr lang="en-US" sz="1400" b="1" dirty="0">
              <a:solidFill>
                <a:srgbClr val="43434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IN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Why This Dataset?</a:t>
            </a:r>
            <a:endParaRPr lang="en-US" sz="14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Comprehensive and reliable – official government data. </a:t>
            </a: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Nationwide scope – allows urban vs. rural comparison. </a:t>
            </a:r>
          </a:p>
          <a:p>
            <a:pPr marL="285750" indent="-285750">
              <a:spcBef>
                <a:spcPts val="300"/>
              </a:spcBef>
            </a:pPr>
            <a:r>
              <a:rPr lang="en-US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Well-suited for Machine Learning – contains large volumes of structured data.</a:t>
            </a:r>
            <a:endParaRPr lang="en" sz="1400" b="1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83" name="Google Shape;83;p15"/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5575" y="2571750"/>
            <a:ext cx="1905800" cy="19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Methodology – Data Processing &amp; Tools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/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/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/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F741-C899-3D90-F32A-274196673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3128"/>
            <a:ext cx="8520600" cy="341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IN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Big Data Approach: CRISP-DM (Cross-Industry Standard Process for Data Mining)</a:t>
            </a:r>
          </a:p>
          <a:p>
            <a:pPr marL="114300" indent="0">
              <a:buNone/>
            </a:pPr>
            <a:endParaRPr lang="en-IN" sz="14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Business Understanding – Understanding CO’s impact on AQI.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Understanding – Examining EPA dataset structure.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Preparation – Cleaning, feature engineering, and standardization.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Modelling – Training ML models for AQI prediction.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Evaluation – Assessing model accuracy using metrics.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Deployment – Implementing real-world applications.</a:t>
            </a:r>
          </a:p>
          <a:p>
            <a:pPr marL="114300" indent="0">
              <a:buNone/>
            </a:pPr>
            <a:endParaRPr lang="en-IN" sz="1400" b="1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IN" sz="14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Technologies Used:</a:t>
            </a:r>
          </a:p>
          <a:p>
            <a:pPr marL="114300" indent="0">
              <a:buNone/>
            </a:pPr>
            <a:endParaRPr lang="en-IN" sz="14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Processing: Python (Pandas, NumPy), Apache Spark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Visualization: Seaborn, Matplotlib, Tableau, Plotly, Dash</a:t>
            </a:r>
          </a:p>
          <a:p>
            <a:r>
              <a:rPr lang="en-IN" sz="14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Machine Learning Models: Scikit-learn (Random Forest, Decision Tree)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419F97F0-38A1-3D0B-E203-7B085260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2A3F0E5A-09D7-B595-2EAE-20DF6B1B8A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9482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Dashboard 1 - Visual Insights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5D2C82ED-F223-1D38-4FDB-EFEC2D58F3E3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" name="Google Shape;82;p15">
            <a:extLst>
              <a:ext uri="{FF2B5EF4-FFF2-40B4-BE49-F238E27FC236}">
                <a16:creationId xmlns:a16="http://schemas.microsoft.com/office/drawing/2014/main" id="{E597C2DA-E11C-E9C7-1ADC-974109E1E1BE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83" name="Google Shape;83;p15">
              <a:extLst>
                <a:ext uri="{FF2B5EF4-FFF2-40B4-BE49-F238E27FC236}">
                  <a16:creationId xmlns:a16="http://schemas.microsoft.com/office/drawing/2014/main" id="{C206F02C-7E0A-5073-ED4A-7460A947ACCB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15">
              <a:extLst>
                <a:ext uri="{FF2B5EF4-FFF2-40B4-BE49-F238E27FC236}">
                  <a16:creationId xmlns:a16="http://schemas.microsoft.com/office/drawing/2014/main" id="{03855B1A-A906-0084-618D-61DB34A7BA39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85" name="Google Shape;85;p15">
            <a:extLst>
              <a:ext uri="{FF2B5EF4-FFF2-40B4-BE49-F238E27FC236}">
                <a16:creationId xmlns:a16="http://schemas.microsoft.com/office/drawing/2014/main" id="{DEE99F0A-FFEC-1925-4652-483816FDBF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5575" y="2571750"/>
            <a:ext cx="1905800" cy="1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data report&#10;&#10;AI-generated content may be incorrect.">
            <a:extLst>
              <a:ext uri="{FF2B5EF4-FFF2-40B4-BE49-F238E27FC236}">
                <a16:creationId xmlns:a16="http://schemas.microsoft.com/office/drawing/2014/main" id="{BF2DF88C-5876-3524-198B-C0A99C677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243882"/>
            <a:ext cx="6429375" cy="389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19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C123486-7C6F-4D64-816A-B1AC8BDAA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>
            <a:extLst>
              <a:ext uri="{FF2B5EF4-FFF2-40B4-BE49-F238E27FC236}">
                <a16:creationId xmlns:a16="http://schemas.microsoft.com/office/drawing/2014/main" id="{72D21B2D-B095-631E-151F-A21ADF0282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Dashboard 1 - Explanation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0710F28E-2EC1-CCFE-DD02-6A4836B94432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>
            <a:extLst>
              <a:ext uri="{FF2B5EF4-FFF2-40B4-BE49-F238E27FC236}">
                <a16:creationId xmlns:a16="http://schemas.microsoft.com/office/drawing/2014/main" id="{4002D8A0-7F4D-B41C-9C48-4F2BC1B2BEC0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268DD838-6547-C866-6C7D-B702FFDF85E8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E430B01B-0CC2-E9BD-6816-577FB8996968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4115C-188A-6C76-D6E8-7EA4EDF0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3128"/>
            <a:ext cx="8520600" cy="341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Daily AQI Value (Line Graph):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illustrates the daily Air Quality Index values' historical trend, maybe exposing seasonal variations or trends.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The Monthly Data Completeness Distribution (Pie Chart):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illustrates any possible gaps or inconsistencies in the dataset by showing the proportion of complete data for each month.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Map of Air Quality Monitoring stations (Choropleth Map):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map uses color gradients to show a measure associated with air quality monitoring stations geographically throughout a region (probably California).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Daily OBS Count (Bar Chart):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graphic illustrates differences in data collecting efforts by comparing the total number of daily observations across several locations (presumably counties).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This table: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presents comprehensive information for several California metropolitan areas (CBSAs), including measures such as "Daily AQI Value," "Daily Max 8-hour CO Concentration," and "Daily </a:t>
            </a:r>
            <a:r>
              <a:rPr lang="en-US" sz="1300" b="1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Count."</a:t>
            </a:r>
          </a:p>
        </p:txBody>
      </p:sp>
    </p:spTree>
    <p:extLst>
      <p:ext uri="{BB962C8B-B14F-4D97-AF65-F5344CB8AC3E}">
        <p14:creationId xmlns:p14="http://schemas.microsoft.com/office/powerpoint/2010/main" val="1796294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51EC0D25-872C-6549-2E4E-97DFDF48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71CC2CFB-5241-1292-E75A-0ADB66E16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749482"/>
            <a:ext cx="8520600" cy="4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Dashboard 2 - Visual Insights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1" name="Google Shape;81;p15">
            <a:extLst>
              <a:ext uri="{FF2B5EF4-FFF2-40B4-BE49-F238E27FC236}">
                <a16:creationId xmlns:a16="http://schemas.microsoft.com/office/drawing/2014/main" id="{00E8E90D-74FC-50CA-6A9F-17B30B149866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2" name="Google Shape;82;p15">
            <a:extLst>
              <a:ext uri="{FF2B5EF4-FFF2-40B4-BE49-F238E27FC236}">
                <a16:creationId xmlns:a16="http://schemas.microsoft.com/office/drawing/2014/main" id="{6E0D9102-EB64-35D9-1190-A2B6C4F5C71D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83" name="Google Shape;83;p15">
              <a:extLst>
                <a:ext uri="{FF2B5EF4-FFF2-40B4-BE49-F238E27FC236}">
                  <a16:creationId xmlns:a16="http://schemas.microsoft.com/office/drawing/2014/main" id="{8D363BE5-C7A4-E4FF-FCEF-E0B9248DA440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15">
              <a:extLst>
                <a:ext uri="{FF2B5EF4-FFF2-40B4-BE49-F238E27FC236}">
                  <a16:creationId xmlns:a16="http://schemas.microsoft.com/office/drawing/2014/main" id="{CF9E106D-1D39-F4E8-7D15-C4F8AAAE8F99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pic>
        <p:nvPicPr>
          <p:cNvPr id="2" name="image7.png">
            <a:extLst>
              <a:ext uri="{FF2B5EF4-FFF2-40B4-BE49-F238E27FC236}">
                <a16:creationId xmlns:a16="http://schemas.microsoft.com/office/drawing/2014/main" id="{0B66B3CE-24D3-26A5-E74E-0E1571BFF5F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3894" y="1529281"/>
            <a:ext cx="5703046" cy="3428948"/>
          </a:xfrm>
          <a:prstGeom prst="rect">
            <a:avLst/>
          </a:prstGeom>
          <a:ln/>
        </p:spPr>
      </p:pic>
      <p:pic>
        <p:nvPicPr>
          <p:cNvPr id="3" name="image3.png">
            <a:extLst>
              <a:ext uri="{FF2B5EF4-FFF2-40B4-BE49-F238E27FC236}">
                <a16:creationId xmlns:a16="http://schemas.microsoft.com/office/drawing/2014/main" id="{38842F1C-D4E0-4420-04EA-BB6158946E9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856941" y="2055906"/>
            <a:ext cx="3209366" cy="27588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0402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1DCDF36-DCFE-62E3-3239-A4663E47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>
            <a:extLst>
              <a:ext uri="{FF2B5EF4-FFF2-40B4-BE49-F238E27FC236}">
                <a16:creationId xmlns:a16="http://schemas.microsoft.com/office/drawing/2014/main" id="{0FDB0027-6B2D-BD80-61AD-8E7C95B5AC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Dashboard 2 - Explanation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3EE54286-FCD9-45B5-ABC3-7EDD37C06072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>
            <a:extLst>
              <a:ext uri="{FF2B5EF4-FFF2-40B4-BE49-F238E27FC236}">
                <a16:creationId xmlns:a16="http://schemas.microsoft.com/office/drawing/2014/main" id="{47F7C343-E1E4-8D6E-32CA-AC9C66BDB65D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1EA578F9-267B-ADFA-7DA3-66DA59A5C8C7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0E7CE289-8B5A-4605-8144-D6B624BD1976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6F254-819B-ADFA-ECB2-67413145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3128"/>
            <a:ext cx="8520600" cy="341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CO Levels Over Time –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 fluctuates, with noticeable spikes towards year-end.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CO Concentration vs AQI –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Strong positive correlation; higher CO worsens air quality.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CO Level Clusters –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Clustering shows varying CO levels, with higher concentrations later in the year.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Boxplot of CO Levels –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Highlights CO distribution and outliers, indicating pollution spikes.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 Levels Distribution: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CO values are below 0.5 ppm (low pollution).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Higher CO levels (&gt;1.0 ppm) are rare but present.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 outliers indicate occasional pollution spikes.</a:t>
            </a:r>
          </a:p>
        </p:txBody>
      </p:sp>
    </p:spTree>
    <p:extLst>
      <p:ext uri="{BB962C8B-B14F-4D97-AF65-F5344CB8AC3E}">
        <p14:creationId xmlns:p14="http://schemas.microsoft.com/office/powerpoint/2010/main" val="78447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0BC9039E-E920-60A3-398C-5BC65C9D1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>
            <a:extLst>
              <a:ext uri="{FF2B5EF4-FFF2-40B4-BE49-F238E27FC236}">
                <a16:creationId xmlns:a16="http://schemas.microsoft.com/office/drawing/2014/main" id="{408F56DA-6E66-5FD3-5207-31560450BE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27928"/>
            <a:ext cx="8520600" cy="6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500" dirty="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Predictive Modelling Approach</a:t>
            </a:r>
            <a:endParaRPr sz="2500" dirty="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03" name="Google Shape;103;p17">
            <a:extLst>
              <a:ext uri="{FF2B5EF4-FFF2-40B4-BE49-F238E27FC236}">
                <a16:creationId xmlns:a16="http://schemas.microsoft.com/office/drawing/2014/main" id="{F9D04B55-6BD8-8852-0C19-35FAF1685926}"/>
              </a:ext>
            </a:extLst>
          </p:cNvPr>
          <p:cNvSpPr/>
          <p:nvPr/>
        </p:nvSpPr>
        <p:spPr>
          <a:xfrm>
            <a:off x="0" y="0"/>
            <a:ext cx="9144000" cy="685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9EDEE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4" name="Google Shape;104;p17">
            <a:extLst>
              <a:ext uri="{FF2B5EF4-FFF2-40B4-BE49-F238E27FC236}">
                <a16:creationId xmlns:a16="http://schemas.microsoft.com/office/drawing/2014/main" id="{33C90D09-30A9-F101-878B-1F1D8E08E409}"/>
              </a:ext>
            </a:extLst>
          </p:cNvPr>
          <p:cNvGrpSpPr/>
          <p:nvPr/>
        </p:nvGrpSpPr>
        <p:grpSpPr>
          <a:xfrm>
            <a:off x="311709" y="642158"/>
            <a:ext cx="862939" cy="43053"/>
            <a:chOff x="540118" y="292850"/>
            <a:chExt cx="817332" cy="64200"/>
          </a:xfrm>
        </p:grpSpPr>
        <p:sp>
          <p:nvSpPr>
            <p:cNvPr id="105" name="Google Shape;105;p17">
              <a:extLst>
                <a:ext uri="{FF2B5EF4-FFF2-40B4-BE49-F238E27FC236}">
                  <a16:creationId xmlns:a16="http://schemas.microsoft.com/office/drawing/2014/main" id="{B6348BA1-0EEE-6407-1533-FE03F8E21726}"/>
                </a:ext>
              </a:extLst>
            </p:cNvPr>
            <p:cNvSpPr/>
            <p:nvPr/>
          </p:nvSpPr>
          <p:spPr>
            <a:xfrm rot="10800000">
              <a:off x="540118" y="292850"/>
              <a:ext cx="408600" cy="64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17">
              <a:extLst>
                <a:ext uri="{FF2B5EF4-FFF2-40B4-BE49-F238E27FC236}">
                  <a16:creationId xmlns:a16="http://schemas.microsoft.com/office/drawing/2014/main" id="{9396A732-0448-8778-0CB2-15893CB52544}"/>
                </a:ext>
              </a:extLst>
            </p:cNvPr>
            <p:cNvSpPr/>
            <p:nvPr/>
          </p:nvSpPr>
          <p:spPr>
            <a:xfrm rot="10800000">
              <a:off x="948850" y="292850"/>
              <a:ext cx="408600" cy="64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E10-1894-00AB-90F2-1284FCB7F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13128"/>
            <a:ext cx="8520600" cy="341640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Objective: </a:t>
            </a:r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Forecast AQI values based on CO concentration and other factors.</a:t>
            </a:r>
          </a:p>
          <a:p>
            <a:pPr marL="114300" indent="0">
              <a:buNone/>
            </a:pPr>
            <a:endParaRPr lang="en-US" sz="1300" b="1" dirty="0">
              <a:solidFill>
                <a:schemeClr val="accent3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Models Implemented:</a:t>
            </a: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1300" b="1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Random Forest Regressor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 ensemble learning technique that uses multiple decision trees.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Reduces variance, making predictions more robust.</a:t>
            </a: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1300" b="1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Decision Tree Regressor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simpler model, prone to overfitting, but highly interpretable.</a:t>
            </a: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 Engineering &amp; Data Preparation:</a:t>
            </a:r>
          </a:p>
          <a:p>
            <a:pPr marL="114300" indent="0">
              <a:buNone/>
            </a:pPr>
            <a:r>
              <a:rPr lang="en-US" sz="1300" b="1" dirty="0">
                <a:solidFill>
                  <a:schemeClr val="accent3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</a:t>
            </a:r>
            <a:r>
              <a:rPr lang="en-US" sz="1300" b="1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Converted date/time features for seasonal analysis.</a:t>
            </a:r>
          </a:p>
          <a:p>
            <a:pPr marL="11430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Used StandardScaler to normalize numerical variables.</a:t>
            </a:r>
          </a:p>
          <a:p>
            <a:pPr marL="114300" indent="0">
              <a:buNone/>
            </a:pPr>
            <a:r>
              <a:rPr lang="en-US" sz="1300" b="1" dirty="0">
                <a:solidFill>
                  <a:srgbClr val="7030A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Selected most important features for prediction: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 Concentration (Primary predictor)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Geolocation (Latitude &amp; Longitude)</a:t>
            </a:r>
          </a:p>
          <a:p>
            <a:r>
              <a:rPr lang="en-US" sz="1300" b="1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Observation Frequency &amp; Completeness</a:t>
            </a:r>
          </a:p>
        </p:txBody>
      </p:sp>
    </p:spTree>
    <p:extLst>
      <p:ext uri="{BB962C8B-B14F-4D97-AF65-F5344CB8AC3E}">
        <p14:creationId xmlns:p14="http://schemas.microsoft.com/office/powerpoint/2010/main" val="820872420"/>
      </p:ext>
    </p:extLst>
  </p:cSld>
  <p:clrMapOvr>
    <a:masterClrMapping/>
  </p:clrMapOvr>
</p:sld>
</file>

<file path=ppt/theme/theme1.xml><?xml version="1.0" encoding="utf-8"?>
<a:theme xmlns:a="http://schemas.openxmlformats.org/drawingml/2006/main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</TotalTime>
  <Words>1023</Words>
  <Application>Microsoft Office PowerPoint</Application>
  <PresentationFormat>On-screen Show (16:9)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Montserrat Black</vt:lpstr>
      <vt:lpstr>Alfa Slab One</vt:lpstr>
      <vt:lpstr>Lato Black</vt:lpstr>
      <vt:lpstr>Proxima Nova</vt:lpstr>
      <vt:lpstr>Lato</vt:lpstr>
      <vt:lpstr>Arial</vt:lpstr>
      <vt:lpstr>Gameday</vt:lpstr>
      <vt:lpstr>ALY 6110 Data Management and Big Data  Group 7 - Air Quality Analysis and Big Data Insights in the United States</vt:lpstr>
      <vt:lpstr>Introduction – Real World Problem</vt:lpstr>
      <vt:lpstr>Data Selection and Rationale</vt:lpstr>
      <vt:lpstr>Methodology – Data Processing &amp; Tools</vt:lpstr>
      <vt:lpstr>Dashboard 1 - Visual Insights</vt:lpstr>
      <vt:lpstr>Dashboard 1 - Explanation</vt:lpstr>
      <vt:lpstr>Dashboard 2 - Visual Insights</vt:lpstr>
      <vt:lpstr>Dashboard 2 - Explanation</vt:lpstr>
      <vt:lpstr>Predictive Modelling Approach</vt:lpstr>
      <vt:lpstr>Model Performance and Residual Analysis</vt:lpstr>
      <vt:lpstr>Model Evaluation and Results</vt:lpstr>
      <vt:lpstr>Deployment &amp; Real-World Applications</vt:lpstr>
      <vt:lpstr>Recommendations and 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Harsh Anadkat</dc:creator>
  <cp:lastModifiedBy>Harsh Bharatbhai Anadkat</cp:lastModifiedBy>
  <cp:revision>11</cp:revision>
  <dcterms:modified xsi:type="dcterms:W3CDTF">2025-02-15T19:20:01Z</dcterms:modified>
</cp:coreProperties>
</file>