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66" r:id="rId5"/>
    <p:sldId id="260" r:id="rId6"/>
    <p:sldId id="261" r:id="rId7"/>
    <p:sldId id="262" r:id="rId8"/>
    <p:sldId id="263" r:id="rId9"/>
    <p:sldId id="264" r:id="rId10"/>
    <p:sldId id="265" r:id="rId11"/>
  </p:sldIdLst>
  <p:sldSz cx="9144000" cy="5143500" type="screen16x9"/>
  <p:notesSz cx="6858000" cy="9144000"/>
  <p:embeddedFontLst>
    <p:embeddedFont>
      <p:font typeface="Alfa Slab One" panose="020B0604020202020204" charset="0"/>
      <p:regular r:id="rId13"/>
    </p:embeddedFont>
    <p:embeddedFont>
      <p:font typeface="Lato" panose="020F0502020204030203" pitchFamily="34" charset="0"/>
      <p:regular r:id="rId14"/>
      <p:bold r:id="rId15"/>
      <p:italic r:id="rId16"/>
      <p:boldItalic r:id="rId17"/>
    </p:embeddedFont>
    <p:embeddedFont>
      <p:font typeface="Lato Black" panose="020F0502020204030203" pitchFamily="34" charset="0"/>
      <p:bold r:id="rId18"/>
      <p:boldItalic r:id="rId19"/>
    </p:embeddedFont>
    <p:embeddedFont>
      <p:font typeface="Montserrat Black" panose="00000A00000000000000" pitchFamily="2" charset="0"/>
      <p:bold r:id="rId20"/>
      <p:boldItalic r:id="rId21"/>
    </p:embeddedFon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2903" autoAdjust="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e7b4ce5cc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e7b4ce5cc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lang="en-US" b="0" dirty="0">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7b4ce5c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7b4ce5c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7b4ce5cc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7b4ce5cc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lang="en-US" sz="3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CE905C6E-28D3-258F-4FF8-2E20F15C4142}"/>
            </a:ext>
          </a:extLst>
        </p:cNvPr>
        <p:cNvGrpSpPr/>
        <p:nvPr/>
      </p:nvGrpSpPr>
      <p:grpSpPr>
        <a:xfrm>
          <a:off x="0" y="0"/>
          <a:ext cx="0" cy="0"/>
          <a:chOff x="0" y="0"/>
          <a:chExt cx="0" cy="0"/>
        </a:xfrm>
      </p:grpSpPr>
      <p:sp>
        <p:nvSpPr>
          <p:cNvPr id="76" name="Google Shape;76;g2e7b4ce5cce_0_11:notes">
            <a:extLst>
              <a:ext uri="{FF2B5EF4-FFF2-40B4-BE49-F238E27FC236}">
                <a16:creationId xmlns:a16="http://schemas.microsoft.com/office/drawing/2014/main" id="{A7B7A6D4-7347-21B8-B7E5-0AAA754982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7b4ce5cce_0_11:notes">
            <a:extLst>
              <a:ext uri="{FF2B5EF4-FFF2-40B4-BE49-F238E27FC236}">
                <a16:creationId xmlns:a16="http://schemas.microsoft.com/office/drawing/2014/main" id="{7CBA964F-4DDE-9B4D-F0E2-18D60C541B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lang="en-US" b="0" dirty="0">
              <a:effectLst/>
            </a:endParaRPr>
          </a:p>
        </p:txBody>
      </p:sp>
    </p:spTree>
    <p:extLst>
      <p:ext uri="{BB962C8B-B14F-4D97-AF65-F5344CB8AC3E}">
        <p14:creationId xmlns:p14="http://schemas.microsoft.com/office/powerpoint/2010/main" val="3304457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7b4ce5cc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e7b4ce5cc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fontAlgn="base">
              <a:spcBef>
                <a:spcPts val="1700"/>
              </a:spcBef>
              <a:spcAft>
                <a:spcPts val="1700"/>
              </a:spcAft>
              <a:buFont typeface="Arial" panose="020B0604020202020204" pitchFamily="34" charset="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7b79acdf0_4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e7b79acdf0_4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lang="en-US" b="0" dirty="0">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e7b4ce5cc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e7b4ce5cc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lang="en-US" b="0" dirty="0">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7b79acdf0_4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7b79acdf0_4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7b4ce5cce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7b4ce5cc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1700"/>
              </a:spcBef>
              <a:spcAft>
                <a:spcPts val="170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ALY6040%20Final%20Project%20Draft%20Report.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562563" y="1767089"/>
            <a:ext cx="7035300" cy="19830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SzPts val="891"/>
              <a:buNone/>
            </a:pPr>
            <a:r>
              <a:rPr lang="en" sz="3632" dirty="0">
                <a:latin typeface="Montserrat Black"/>
                <a:ea typeface="Montserrat Black"/>
                <a:cs typeface="Montserrat Black"/>
                <a:sym typeface="Montserrat Black"/>
              </a:rPr>
              <a:t>EAI 6400 </a:t>
            </a:r>
            <a:r>
              <a:rPr lang="en" sz="3632" dirty="0">
                <a:solidFill>
                  <a:schemeClr val="dk1"/>
                </a:solidFill>
                <a:latin typeface="Montserrat Black"/>
                <a:ea typeface="Montserrat Black"/>
                <a:cs typeface="Montserrat Black"/>
                <a:sym typeface="Montserrat Black"/>
              </a:rPr>
              <a:t>Data Governance and Responsible AI</a:t>
            </a:r>
            <a:endParaRPr sz="3632" dirty="0">
              <a:solidFill>
                <a:schemeClr val="dk1"/>
              </a:solidFill>
              <a:latin typeface="Montserrat Black"/>
              <a:ea typeface="Montserrat Black"/>
              <a:cs typeface="Montserrat Black"/>
              <a:sym typeface="Montserrat Black"/>
            </a:endParaRPr>
          </a:p>
          <a:p>
            <a:pPr marL="0" lvl="0" indent="0" algn="l" rtl="0">
              <a:spcBef>
                <a:spcPts val="0"/>
              </a:spcBef>
              <a:spcAft>
                <a:spcPts val="0"/>
              </a:spcAft>
              <a:buSzPts val="891"/>
              <a:buNone/>
            </a:pPr>
            <a:endParaRPr sz="3632" dirty="0">
              <a:solidFill>
                <a:schemeClr val="dk1"/>
              </a:solidFill>
              <a:latin typeface="Montserrat Black"/>
              <a:ea typeface="Montserrat Black"/>
              <a:cs typeface="Montserrat Black"/>
              <a:sym typeface="Montserrat Black"/>
            </a:endParaRPr>
          </a:p>
          <a:p>
            <a:pPr marL="0" lvl="0" indent="0" algn="l" rtl="0">
              <a:spcBef>
                <a:spcPts val="0"/>
              </a:spcBef>
              <a:spcAft>
                <a:spcPts val="0"/>
              </a:spcAft>
              <a:buSzPts val="891"/>
              <a:buNone/>
            </a:pPr>
            <a:r>
              <a:rPr lang="en" sz="3532" dirty="0">
                <a:solidFill>
                  <a:srgbClr val="434343"/>
                </a:solidFill>
                <a:latin typeface="Montserrat Black"/>
                <a:ea typeface="Montserrat Black"/>
                <a:cs typeface="Montserrat Black"/>
                <a:sym typeface="Montserrat Black"/>
              </a:rPr>
              <a:t>The Impact of Bias in AI: Ethical Challenges in Diabetes Prediction With Facial Recognition</a:t>
            </a:r>
            <a:endParaRPr sz="3632" dirty="0">
              <a:solidFill>
                <a:schemeClr val="dk1"/>
              </a:solidFill>
              <a:latin typeface="Montserrat Black"/>
              <a:ea typeface="Montserrat Black"/>
              <a:cs typeface="Montserrat Black"/>
              <a:sym typeface="Montserrat Black"/>
            </a:endParaRPr>
          </a:p>
        </p:txBody>
      </p:sp>
      <p:sp>
        <p:nvSpPr>
          <p:cNvPr id="57" name="Google Shape;57;p13"/>
          <p:cNvSpPr txBox="1">
            <a:spLocks noGrp="1"/>
          </p:cNvSpPr>
          <p:nvPr>
            <p:ph type="subTitle" idx="1"/>
          </p:nvPr>
        </p:nvSpPr>
        <p:spPr>
          <a:xfrm>
            <a:off x="5506468" y="3878242"/>
            <a:ext cx="2340163" cy="1188300"/>
          </a:xfrm>
          <a:prstGeom prst="rect">
            <a:avLst/>
          </a:prstGeom>
        </p:spPr>
        <p:txBody>
          <a:bodyPr spcFirstLastPara="1" wrap="square" lIns="91425" tIns="91425" rIns="91425" bIns="91425" anchor="t" anchorCtr="0">
            <a:noAutofit/>
          </a:bodyPr>
          <a:lstStyle/>
          <a:p>
            <a:pPr marL="0" marR="381000" lvl="0" indent="0" algn="l" rtl="0">
              <a:lnSpc>
                <a:spcPct val="115000"/>
              </a:lnSpc>
              <a:spcBef>
                <a:spcPts val="0"/>
              </a:spcBef>
              <a:spcAft>
                <a:spcPts val="0"/>
              </a:spcAft>
              <a:buClr>
                <a:schemeClr val="dk1"/>
              </a:buClr>
              <a:buSzPts val="852"/>
              <a:buFont typeface="Arial"/>
              <a:buNone/>
            </a:pPr>
            <a:r>
              <a:rPr lang="en" sz="1800" dirty="0">
                <a:solidFill>
                  <a:srgbClr val="434343"/>
                </a:solidFill>
                <a:latin typeface="Lato Black"/>
                <a:ea typeface="Lato Black"/>
                <a:cs typeface="Lato Black"/>
                <a:sym typeface="Lato Black"/>
              </a:rPr>
              <a:t>Project Members: </a:t>
            </a:r>
          </a:p>
          <a:p>
            <a:pPr marL="0" marR="381000" lvl="0" indent="0" algn="l" rtl="0">
              <a:lnSpc>
                <a:spcPct val="115000"/>
              </a:lnSpc>
              <a:spcBef>
                <a:spcPts val="0"/>
              </a:spcBef>
              <a:spcAft>
                <a:spcPts val="0"/>
              </a:spcAft>
              <a:buClr>
                <a:schemeClr val="dk1"/>
              </a:buClr>
              <a:buSzPts val="852"/>
              <a:buFont typeface="Arial"/>
              <a:buNone/>
            </a:pPr>
            <a:r>
              <a:rPr lang="en" sz="1800" dirty="0">
                <a:solidFill>
                  <a:srgbClr val="434343"/>
                </a:solidFill>
                <a:latin typeface="Lato Black"/>
                <a:ea typeface="Lato Black"/>
                <a:cs typeface="Lato Black"/>
                <a:sym typeface="Lato Black"/>
              </a:rPr>
              <a:t>Harsh Anadkat</a:t>
            </a:r>
            <a:endParaRPr sz="1800" dirty="0">
              <a:solidFill>
                <a:srgbClr val="434343"/>
              </a:solidFill>
              <a:latin typeface="Lato Black"/>
              <a:ea typeface="Lato Black"/>
              <a:cs typeface="Lato Black"/>
              <a:sym typeface="Lato Black"/>
            </a:endParaRPr>
          </a:p>
          <a:p>
            <a:pPr marL="0" marR="381000" lvl="0" indent="0" algn="l" rtl="0">
              <a:lnSpc>
                <a:spcPct val="115000"/>
              </a:lnSpc>
              <a:spcBef>
                <a:spcPts val="0"/>
              </a:spcBef>
              <a:spcAft>
                <a:spcPts val="0"/>
              </a:spcAft>
              <a:buClr>
                <a:schemeClr val="dk1"/>
              </a:buClr>
              <a:buSzPts val="852"/>
              <a:buFont typeface="Arial"/>
              <a:buNone/>
            </a:pPr>
            <a:endParaRPr sz="1800" dirty="0">
              <a:solidFill>
                <a:srgbClr val="434343"/>
              </a:solidFill>
              <a:latin typeface="Lato Black"/>
              <a:ea typeface="Lato Black"/>
              <a:cs typeface="Lato Black"/>
              <a:sym typeface="Lato Black"/>
            </a:endParaRPr>
          </a:p>
          <a:p>
            <a:pPr marL="0" lvl="0" indent="0" algn="ctr" rtl="0">
              <a:lnSpc>
                <a:spcPct val="80000"/>
              </a:lnSpc>
              <a:spcBef>
                <a:spcPts val="0"/>
              </a:spcBef>
              <a:spcAft>
                <a:spcPts val="0"/>
              </a:spcAft>
              <a:buSzPts val="852"/>
              <a:buNone/>
            </a:pPr>
            <a:endParaRPr sz="2170" dirty="0"/>
          </a:p>
        </p:txBody>
      </p:sp>
      <p:grpSp>
        <p:nvGrpSpPr>
          <p:cNvPr id="58" name="Google Shape;58;p13"/>
          <p:cNvGrpSpPr/>
          <p:nvPr/>
        </p:nvGrpSpPr>
        <p:grpSpPr>
          <a:xfrm>
            <a:off x="756716" y="3829974"/>
            <a:ext cx="862939" cy="43053"/>
            <a:chOff x="540118" y="292850"/>
            <a:chExt cx="817332" cy="64200"/>
          </a:xfrm>
        </p:grpSpPr>
        <p:sp>
          <p:nvSpPr>
            <p:cNvPr id="59" name="Google Shape;59;p13"/>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0" name="Google Shape;60;p13"/>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61" name="Google Shape;61;p13"/>
          <p:cNvGrpSpPr/>
          <p:nvPr/>
        </p:nvGrpSpPr>
        <p:grpSpPr>
          <a:xfrm>
            <a:off x="4140534" y="2706631"/>
            <a:ext cx="862939" cy="90824"/>
            <a:chOff x="540118" y="292850"/>
            <a:chExt cx="817332" cy="64200"/>
          </a:xfrm>
        </p:grpSpPr>
        <p:sp>
          <p:nvSpPr>
            <p:cNvPr id="62" name="Google Shape;62;p13"/>
            <p:cNvSpPr/>
            <p:nvPr/>
          </p:nvSpPr>
          <p:spPr>
            <a:xfrm rot="10800000">
              <a:off x="540118" y="292850"/>
              <a:ext cx="408600" cy="64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 name="Google Shape;63;p13"/>
            <p:cNvSpPr/>
            <p:nvPr/>
          </p:nvSpPr>
          <p:spPr>
            <a:xfrm rot="10800000">
              <a:off x="948850" y="292850"/>
              <a:ext cx="408600" cy="64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64" name="Google Shape;64;p13"/>
          <p:cNvSpPr/>
          <p:nvPr/>
        </p:nvSpPr>
        <p:spPr>
          <a:xfrm>
            <a:off x="8095400" y="0"/>
            <a:ext cx="10524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4" name="Google Shape;58;p13">
            <a:extLst>
              <a:ext uri="{FF2B5EF4-FFF2-40B4-BE49-F238E27FC236}">
                <a16:creationId xmlns:a16="http://schemas.microsoft.com/office/drawing/2014/main" id="{0D1F0A06-1A3E-2D8F-2297-D72B384C88C4}"/>
              </a:ext>
            </a:extLst>
          </p:cNvPr>
          <p:cNvGrpSpPr/>
          <p:nvPr/>
        </p:nvGrpSpPr>
        <p:grpSpPr>
          <a:xfrm>
            <a:off x="5627188" y="3856715"/>
            <a:ext cx="862939" cy="43053"/>
            <a:chOff x="540118" y="292850"/>
            <a:chExt cx="817332" cy="64200"/>
          </a:xfrm>
        </p:grpSpPr>
        <p:sp>
          <p:nvSpPr>
            <p:cNvPr id="5" name="Google Shape;59;p13">
              <a:extLst>
                <a:ext uri="{FF2B5EF4-FFF2-40B4-BE49-F238E27FC236}">
                  <a16:creationId xmlns:a16="http://schemas.microsoft.com/office/drawing/2014/main" id="{0ECA9A35-CD97-F218-B26B-DEAE34078FD0}"/>
                </a:ext>
              </a:extLst>
            </p:cNvPr>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 name="Google Shape;60;p13">
              <a:extLst>
                <a:ext uri="{FF2B5EF4-FFF2-40B4-BE49-F238E27FC236}">
                  <a16:creationId xmlns:a16="http://schemas.microsoft.com/office/drawing/2014/main" id="{67B5748B-5CEB-567A-8481-C457165BE8D3}"/>
                </a:ext>
              </a:extLst>
            </p:cNvPr>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7" name="Google Shape;57;p13">
            <a:extLst>
              <a:ext uri="{FF2B5EF4-FFF2-40B4-BE49-F238E27FC236}">
                <a16:creationId xmlns:a16="http://schemas.microsoft.com/office/drawing/2014/main" id="{6AEEDC69-665B-13D0-0121-F695C778E2DF}"/>
              </a:ext>
            </a:extLst>
          </p:cNvPr>
          <p:cNvSpPr txBox="1">
            <a:spLocks/>
          </p:cNvSpPr>
          <p:nvPr/>
        </p:nvSpPr>
        <p:spPr>
          <a:xfrm>
            <a:off x="596980" y="3873027"/>
            <a:ext cx="2734716" cy="118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1pPr>
            <a:lvl2pPr marL="914400" marR="0" lvl="1"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2pPr>
            <a:lvl3pPr marL="1371600" marR="0" lvl="2"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3pPr>
            <a:lvl4pPr marL="1828800" marR="0" lvl="3"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4pPr>
            <a:lvl5pPr marL="2286000" marR="0" lvl="4"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5pPr>
            <a:lvl6pPr marL="2743200" marR="0" lvl="5"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6pPr>
            <a:lvl7pPr marL="3200400" marR="0" lvl="6"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7pPr>
            <a:lvl8pPr marL="3657600" marR="0" lvl="7"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8pPr>
            <a:lvl9pPr marL="4114800" marR="0" lvl="8" indent="-317500" algn="ctr" rtl="0">
              <a:lnSpc>
                <a:spcPct val="100000"/>
              </a:lnSpc>
              <a:spcBef>
                <a:spcPts val="0"/>
              </a:spcBef>
              <a:spcAft>
                <a:spcPts val="0"/>
              </a:spcAft>
              <a:buClr>
                <a:schemeClr val="dk2"/>
              </a:buClr>
              <a:buSzPts val="2400"/>
              <a:buFont typeface="Proxima Nova"/>
              <a:buNone/>
              <a:defRPr sz="2400" b="0" i="0" u="none" strike="noStrike" cap="none">
                <a:solidFill>
                  <a:schemeClr val="dk2"/>
                </a:solidFill>
                <a:latin typeface="Proxima Nova"/>
                <a:ea typeface="Proxima Nova"/>
                <a:cs typeface="Proxima Nova"/>
                <a:sym typeface="Proxima Nova"/>
              </a:defRPr>
            </a:lvl9pPr>
          </a:lstStyle>
          <a:p>
            <a:pPr marL="0" marR="381000" indent="0" algn="l">
              <a:lnSpc>
                <a:spcPct val="115000"/>
              </a:lnSpc>
              <a:buClr>
                <a:schemeClr val="dk1"/>
              </a:buClr>
              <a:buSzPts val="852"/>
              <a:buFont typeface="Arial"/>
              <a:buNone/>
            </a:pPr>
            <a:r>
              <a:rPr lang="en-IN" sz="1800" dirty="0">
                <a:solidFill>
                  <a:srgbClr val="434343"/>
                </a:solidFill>
                <a:latin typeface="Lato Black"/>
                <a:ea typeface="Lato Black"/>
                <a:cs typeface="Lato Black"/>
                <a:sym typeface="Lato Black"/>
              </a:rPr>
              <a:t>Professor: </a:t>
            </a:r>
          </a:p>
          <a:p>
            <a:pPr marL="0" marR="381000" indent="0" algn="l">
              <a:lnSpc>
                <a:spcPct val="115000"/>
              </a:lnSpc>
              <a:buClr>
                <a:schemeClr val="dk1"/>
              </a:buClr>
              <a:buSzPts val="852"/>
              <a:buFont typeface="Arial"/>
              <a:buNone/>
            </a:pPr>
            <a:r>
              <a:rPr lang="en-IN" sz="1800" dirty="0">
                <a:solidFill>
                  <a:srgbClr val="434343"/>
                </a:solidFill>
                <a:latin typeface="Lato Black"/>
                <a:ea typeface="Lato Black"/>
                <a:cs typeface="Lato Black"/>
                <a:sym typeface="Lato Black"/>
              </a:rPr>
              <a:t>Dr. Mimoza Dimodugno</a:t>
            </a:r>
            <a:endParaRPr lang="en-IN" sz="217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311700" y="884175"/>
            <a:ext cx="8520600" cy="62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solidFill>
                  <a:schemeClr val="dk1"/>
                </a:solidFill>
                <a:latin typeface="Montserrat Black"/>
                <a:ea typeface="Montserrat Black"/>
                <a:cs typeface="Montserrat Black"/>
                <a:sym typeface="Montserrat Black"/>
              </a:rPr>
              <a:t>Recommendations and Conclusions</a:t>
            </a:r>
            <a:endParaRPr sz="2500" dirty="0">
              <a:solidFill>
                <a:schemeClr val="dk1"/>
              </a:solidFill>
              <a:latin typeface="Montserrat Black"/>
              <a:ea typeface="Montserrat Black"/>
              <a:cs typeface="Montserrat Black"/>
              <a:sym typeface="Montserrat Black"/>
            </a:endParaRPr>
          </a:p>
        </p:txBody>
      </p:sp>
      <p:sp>
        <p:nvSpPr>
          <p:cNvPr id="156" name="Google Shape;156;p22"/>
          <p:cNvSpPr txBox="1">
            <a:spLocks noGrp="1"/>
          </p:cNvSpPr>
          <p:nvPr>
            <p:ph type="body" idx="1"/>
          </p:nvPr>
        </p:nvSpPr>
        <p:spPr>
          <a:xfrm>
            <a:off x="311700" y="1511175"/>
            <a:ext cx="6494100" cy="3249600"/>
          </a:xfrm>
          <a:prstGeom prst="rect">
            <a:avLst/>
          </a:prstGeom>
        </p:spPr>
        <p:txBody>
          <a:bodyPr spcFirstLastPara="1" wrap="square" lIns="91425" tIns="91425" rIns="91425" bIns="91425" anchor="t" anchorCtr="0">
            <a:noAutofit/>
          </a:bodyPr>
          <a:lstStyle/>
          <a:p>
            <a:r>
              <a:rPr lang="en-US" sz="1600" dirty="0"/>
              <a:t>Incorporate diverse datasets to reduce biases in FRT predictions. Combine FRT outputs with traditional factors (e.g., glucose, BMI) for enhanced reliability. Use fairness-aware algorithms and privacy-preserving techniques to ensure equity and security.</a:t>
            </a:r>
          </a:p>
          <a:p>
            <a:endParaRPr lang="en-US" sz="1600" dirty="0"/>
          </a:p>
          <a:p>
            <a:r>
              <a:rPr lang="en-US" sz="1600" dirty="0"/>
              <a:t>Integrating FRT into diabetes prediction enhances accessibility and scalability, making AI-driven healthcare more inclusive and impactful. Addressing ethical challenges and biases will foster trust and maximize the technology's benefits across demographics.</a:t>
            </a:r>
          </a:p>
        </p:txBody>
      </p:sp>
      <p:sp>
        <p:nvSpPr>
          <p:cNvPr id="157" name="Google Shape;157;p22"/>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158" name="Google Shape;158;p22"/>
          <p:cNvGrpSpPr/>
          <p:nvPr/>
        </p:nvGrpSpPr>
        <p:grpSpPr>
          <a:xfrm>
            <a:off x="311709" y="642158"/>
            <a:ext cx="862939" cy="43053"/>
            <a:chOff x="540118" y="292850"/>
            <a:chExt cx="817332" cy="64200"/>
          </a:xfrm>
        </p:grpSpPr>
        <p:sp>
          <p:nvSpPr>
            <p:cNvPr id="159" name="Google Shape;159;p22"/>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0" name="Google Shape;160;p22"/>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161" name="Google Shape;161;p22"/>
          <p:cNvPicPr preferRelativeResize="0"/>
          <p:nvPr/>
        </p:nvPicPr>
        <p:blipFill>
          <a:blip r:embed="rId3">
            <a:alphaModFix/>
          </a:blip>
          <a:stretch>
            <a:fillRect/>
          </a:stretch>
        </p:blipFill>
        <p:spPr>
          <a:xfrm>
            <a:off x="6924725" y="2781150"/>
            <a:ext cx="1907575" cy="1787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798242"/>
            <a:ext cx="8520600" cy="52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dirty="0">
                <a:solidFill>
                  <a:schemeClr val="dk1"/>
                </a:solidFill>
                <a:latin typeface="Montserrat Black"/>
                <a:ea typeface="Montserrat Black"/>
                <a:cs typeface="Montserrat Black"/>
                <a:sym typeface="Montserrat Black"/>
              </a:rPr>
              <a:t>Introduction</a:t>
            </a:r>
            <a:endParaRPr sz="2500" dirty="0">
              <a:solidFill>
                <a:schemeClr val="dk1"/>
              </a:solidFill>
              <a:latin typeface="Montserrat Black"/>
              <a:ea typeface="Montserrat Black"/>
              <a:cs typeface="Montserrat Black"/>
              <a:sym typeface="Montserrat Black"/>
            </a:endParaRPr>
          </a:p>
        </p:txBody>
      </p:sp>
      <p:sp>
        <p:nvSpPr>
          <p:cNvPr id="70" name="Google Shape;70;p14"/>
          <p:cNvSpPr txBox="1">
            <a:spLocks noGrp="1"/>
          </p:cNvSpPr>
          <p:nvPr>
            <p:ph type="body" idx="1"/>
          </p:nvPr>
        </p:nvSpPr>
        <p:spPr>
          <a:xfrm>
            <a:off x="311700" y="1436600"/>
            <a:ext cx="8520600" cy="349950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1600" b="1" dirty="0">
                <a:solidFill>
                  <a:schemeClr val="accent3"/>
                </a:solidFill>
                <a:latin typeface="Lato" panose="020F0502020204030203" pitchFamily="34" charset="0"/>
                <a:ea typeface="Lato" panose="020F0502020204030203" pitchFamily="34" charset="0"/>
                <a:cs typeface="Lato" panose="020F0502020204030203" pitchFamily="34" charset="0"/>
                <a:sym typeface="Lato"/>
              </a:rPr>
              <a:t>Business Question:</a:t>
            </a:r>
            <a:endParaRPr lang="en-US" sz="1600" dirty="0">
              <a:solidFill>
                <a:srgbClr val="434343"/>
              </a:solidFill>
              <a:latin typeface="Lato" panose="020F0502020204030203" pitchFamily="34" charset="0"/>
              <a:ea typeface="Lato" panose="020F0502020204030203" pitchFamily="34" charset="0"/>
              <a:cs typeface="Lato" panose="020F0502020204030203" pitchFamily="34" charset="0"/>
              <a:sym typeface="Lato"/>
            </a:endParaRPr>
          </a:p>
          <a:p>
            <a:pPr marL="0" lvl="0" indent="0" rtl="0">
              <a:lnSpc>
                <a:spcPct val="150000"/>
              </a:lnSpc>
              <a:spcBef>
                <a:spcPts val="0"/>
              </a:spcBef>
              <a:spcAft>
                <a:spcPts val="0"/>
              </a:spcAft>
              <a:buNone/>
            </a:pPr>
            <a:r>
              <a:rPr lang="en-US" sz="1600" dirty="0">
                <a:solidFill>
                  <a:srgbClr val="434343"/>
                </a:solidFill>
                <a:latin typeface="Lato" panose="020F0502020204030203" pitchFamily="34" charset="0"/>
                <a:ea typeface="Lato" panose="020F0502020204030203" pitchFamily="34" charset="0"/>
                <a:cs typeface="Lato" panose="020F0502020204030203" pitchFamily="34" charset="0"/>
                <a:sym typeface="Lato"/>
              </a:rPr>
              <a:t>How is the diabetes prediction system going to help us?</a:t>
            </a:r>
          </a:p>
          <a:p>
            <a:pPr marL="0" lvl="0" indent="0" rtl="0">
              <a:lnSpc>
                <a:spcPct val="150000"/>
              </a:lnSpc>
              <a:spcBef>
                <a:spcPts val="0"/>
              </a:spcBef>
              <a:spcAft>
                <a:spcPts val="0"/>
              </a:spcAft>
              <a:buNone/>
            </a:pPr>
            <a:r>
              <a:rPr lang="en-US" sz="1600" b="1" dirty="0">
                <a:solidFill>
                  <a:schemeClr val="accent3"/>
                </a:solidFill>
                <a:latin typeface="Lato" panose="020F0502020204030203" pitchFamily="34" charset="0"/>
                <a:ea typeface="Lato" panose="020F0502020204030203" pitchFamily="34" charset="0"/>
                <a:cs typeface="Lato" panose="020F0502020204030203" pitchFamily="34" charset="0"/>
                <a:sym typeface="Lato"/>
              </a:rPr>
              <a:t>Why is this important?</a:t>
            </a:r>
            <a:endParaRPr lang="en-US" sz="1600" dirty="0">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a:p>
            <a:pPr marL="0" lvl="0" indent="0" rtl="0">
              <a:spcBef>
                <a:spcPts val="300"/>
              </a:spcBef>
              <a:spcAft>
                <a:spcPts val="0"/>
              </a:spcAft>
              <a:buNone/>
            </a:pPr>
            <a:r>
              <a:rPr lang="en-US" sz="1600" dirty="0">
                <a:latin typeface="Lato" panose="020F0502020204030203" pitchFamily="34" charset="0"/>
                <a:ea typeface="Lato" panose="020F0502020204030203" pitchFamily="34" charset="0"/>
                <a:cs typeface="Lato" panose="020F0502020204030203" pitchFamily="34" charset="0"/>
              </a:rPr>
              <a:t>Early detection and prevention of diabetes are essential to avoid severe complications like heart disease and kidney failure. Integrating FRT ensures equitable care while addressing gaps in traditional testing, significantly improving patient outcomes.</a:t>
            </a:r>
          </a:p>
          <a:p>
            <a:pPr marL="0" lvl="0" indent="0" rtl="0">
              <a:spcBef>
                <a:spcPts val="300"/>
              </a:spcBef>
              <a:spcAft>
                <a:spcPts val="0"/>
              </a:spcAft>
              <a:buNone/>
            </a:pPr>
            <a:r>
              <a:rPr lang="en" sz="1600" b="1" dirty="0">
                <a:solidFill>
                  <a:schemeClr val="accent3"/>
                </a:solidFill>
                <a:latin typeface="Lato" panose="020F0502020204030203" pitchFamily="34" charset="0"/>
                <a:ea typeface="Lato" panose="020F0502020204030203" pitchFamily="34" charset="0"/>
                <a:cs typeface="Lato" panose="020F0502020204030203" pitchFamily="34" charset="0"/>
                <a:sym typeface="Lato"/>
              </a:rPr>
              <a:t>What is our goal?</a:t>
            </a:r>
            <a:endParaRPr lang="en-US" sz="1600" dirty="0">
              <a:solidFill>
                <a:srgbClr val="434343"/>
              </a:solidFill>
              <a:latin typeface="Lato" panose="020F0502020204030203" pitchFamily="34" charset="0"/>
              <a:ea typeface="Lato" panose="020F0502020204030203" pitchFamily="34" charset="0"/>
              <a:cs typeface="Lato" panose="020F0502020204030203" pitchFamily="34" charset="0"/>
              <a:sym typeface="Lato"/>
            </a:endParaRPr>
          </a:p>
          <a:p>
            <a:pPr marL="0" lvl="0" indent="0" rtl="0">
              <a:lnSpc>
                <a:spcPct val="150000"/>
              </a:lnSpc>
              <a:spcBef>
                <a:spcPts val="0"/>
              </a:spcBef>
              <a:spcAft>
                <a:spcPts val="1200"/>
              </a:spcAft>
              <a:buNone/>
            </a:pPr>
            <a:r>
              <a:rPr lang="en-US" sz="1600" dirty="0">
                <a:latin typeface="Lato" panose="020F0502020204030203" pitchFamily="34" charset="0"/>
                <a:ea typeface="Lato" panose="020F0502020204030203" pitchFamily="34" charset="0"/>
                <a:cs typeface="Lato" panose="020F0502020204030203" pitchFamily="34" charset="0"/>
              </a:rPr>
              <a:t>The project aims to create a comprehensive, fairness-aware diabetes prediction system that integrates FRT to enhance accuracy, equity, and scalability in healthcare AI solutions.</a:t>
            </a:r>
            <a:endParaRPr sz="1600" dirty="0">
              <a:solidFill>
                <a:srgbClr val="434343"/>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71" name="Google Shape;71;p14"/>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72" name="Google Shape;72;p14"/>
          <p:cNvGrpSpPr/>
          <p:nvPr/>
        </p:nvGrpSpPr>
        <p:grpSpPr>
          <a:xfrm>
            <a:off x="311709" y="642158"/>
            <a:ext cx="862939" cy="43053"/>
            <a:chOff x="540118" y="292850"/>
            <a:chExt cx="817332" cy="64200"/>
          </a:xfrm>
        </p:grpSpPr>
        <p:sp>
          <p:nvSpPr>
            <p:cNvPr id="73" name="Google Shape;73;p14"/>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 name="Google Shape;74;p14"/>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811825"/>
            <a:ext cx="8520600"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a:solidFill>
                  <a:schemeClr val="dk1"/>
                </a:solidFill>
                <a:latin typeface="Montserrat Black"/>
                <a:ea typeface="Montserrat Black"/>
                <a:cs typeface="Montserrat Black"/>
                <a:sym typeface="Montserrat Black"/>
              </a:rPr>
              <a:t>Data Selection</a:t>
            </a:r>
            <a:endParaRPr sz="2500">
              <a:solidFill>
                <a:schemeClr val="dk1"/>
              </a:solidFill>
              <a:latin typeface="Montserrat Black"/>
              <a:ea typeface="Montserrat Black"/>
              <a:cs typeface="Montserrat Black"/>
              <a:sym typeface="Montserrat Black"/>
            </a:endParaRPr>
          </a:p>
        </p:txBody>
      </p:sp>
      <p:sp>
        <p:nvSpPr>
          <p:cNvPr id="80" name="Google Shape;80;p15"/>
          <p:cNvSpPr txBox="1">
            <a:spLocks noGrp="1"/>
          </p:cNvSpPr>
          <p:nvPr>
            <p:ph type="body" idx="1"/>
          </p:nvPr>
        </p:nvSpPr>
        <p:spPr>
          <a:xfrm>
            <a:off x="311700" y="1432850"/>
            <a:ext cx="6926400" cy="3136200"/>
          </a:xfrm>
          <a:prstGeom prst="rect">
            <a:avLst/>
          </a:prstGeom>
        </p:spPr>
        <p:txBody>
          <a:bodyPr spcFirstLastPara="1" wrap="square" lIns="91425" tIns="91425" rIns="91425" bIns="91425" anchor="t" anchorCtr="0">
            <a:noAutofit/>
          </a:bodyPr>
          <a:lstStyle/>
          <a:p>
            <a:pPr marL="0" lvl="0" indent="0" algn="l" rtl="0">
              <a:spcBef>
                <a:spcPts val="300"/>
              </a:spcBef>
              <a:spcAft>
                <a:spcPts val="0"/>
              </a:spcAft>
              <a:buNone/>
            </a:pPr>
            <a:r>
              <a:rPr lang="en" sz="1400" b="1" dirty="0">
                <a:solidFill>
                  <a:srgbClr val="EB5600"/>
                </a:solidFill>
                <a:latin typeface="Arial"/>
                <a:ea typeface="Arial"/>
                <a:cs typeface="Arial"/>
                <a:sym typeface="Arial"/>
              </a:rPr>
              <a:t>Comprehensive Dataset:</a:t>
            </a:r>
            <a:r>
              <a:rPr lang="en" sz="1400" b="1" dirty="0">
                <a:solidFill>
                  <a:srgbClr val="000000"/>
                </a:solidFill>
                <a:latin typeface="Arial"/>
                <a:ea typeface="Arial"/>
                <a:cs typeface="Arial"/>
                <a:sym typeface="Arial"/>
              </a:rPr>
              <a:t> </a:t>
            </a:r>
            <a:r>
              <a:rPr lang="en-US" sz="1400" dirty="0">
                <a:solidFill>
                  <a:srgbClr val="000000"/>
                </a:solidFill>
                <a:latin typeface="Arial"/>
                <a:ea typeface="Arial"/>
                <a:cs typeface="Arial"/>
                <a:sym typeface="Arial"/>
              </a:rPr>
              <a:t>Pima Indians Diabetes Dataset: 768 samples, 8 features, and a binary outcome (0 = non-diabetic, 1 = diabetic).</a:t>
            </a:r>
          </a:p>
          <a:p>
            <a:pPr marL="0" lvl="0" indent="0" algn="l" rtl="0">
              <a:spcBef>
                <a:spcPts val="300"/>
              </a:spcBef>
              <a:spcAft>
                <a:spcPts val="0"/>
              </a:spcAft>
              <a:buNone/>
            </a:pPr>
            <a:r>
              <a:rPr lang="en-US" sz="1400" dirty="0">
                <a:solidFill>
                  <a:srgbClr val="000000"/>
                </a:solidFill>
                <a:latin typeface="Arial"/>
                <a:ea typeface="Arial"/>
                <a:cs typeface="Arial"/>
                <a:sym typeface="Arial"/>
              </a:rPr>
              <a:t>Key Features: Includes glucose, BMI, insulin, age, and family history of diabetes.</a:t>
            </a:r>
          </a:p>
          <a:p>
            <a:pPr marL="0" lvl="0" indent="0" algn="l" rtl="0">
              <a:spcBef>
                <a:spcPts val="300"/>
              </a:spcBef>
              <a:spcAft>
                <a:spcPts val="0"/>
              </a:spcAft>
              <a:buNone/>
            </a:pPr>
            <a:endParaRPr sz="1400" dirty="0">
              <a:solidFill>
                <a:srgbClr val="000000"/>
              </a:solidFill>
              <a:latin typeface="Arial"/>
              <a:ea typeface="Arial"/>
              <a:cs typeface="Arial"/>
              <a:sym typeface="Arial"/>
            </a:endParaRPr>
          </a:p>
          <a:p>
            <a:pPr marL="0" lvl="0" indent="0" algn="l" rtl="0">
              <a:spcBef>
                <a:spcPts val="300"/>
              </a:spcBef>
              <a:spcAft>
                <a:spcPts val="0"/>
              </a:spcAft>
              <a:buNone/>
            </a:pPr>
            <a:r>
              <a:rPr lang="en" sz="1400" b="1" dirty="0">
                <a:solidFill>
                  <a:srgbClr val="EB5600"/>
                </a:solidFill>
                <a:latin typeface="Arial"/>
                <a:ea typeface="Arial"/>
                <a:cs typeface="Arial"/>
                <a:sym typeface="Arial"/>
              </a:rPr>
              <a:t>Rationale for Selection:</a:t>
            </a:r>
            <a:r>
              <a:rPr lang="en" sz="1400" b="1" dirty="0">
                <a:solidFill>
                  <a:srgbClr val="000000"/>
                </a:solidFill>
                <a:latin typeface="Arial"/>
                <a:ea typeface="Arial"/>
                <a:cs typeface="Arial"/>
                <a:sym typeface="Arial"/>
              </a:rPr>
              <a:t> </a:t>
            </a:r>
            <a:r>
              <a:rPr lang="en-IN" sz="1400" dirty="0">
                <a:solidFill>
                  <a:srgbClr val="000000"/>
                </a:solidFill>
                <a:latin typeface="Arial"/>
                <a:ea typeface="Arial"/>
                <a:cs typeface="Arial"/>
                <a:sym typeface="Arial"/>
              </a:rPr>
              <a:t>Relevance: Focuses on critical risk factors for diabetes.</a:t>
            </a:r>
          </a:p>
          <a:p>
            <a:pPr marL="0" lvl="0" indent="0" algn="l" rtl="0">
              <a:spcBef>
                <a:spcPts val="300"/>
              </a:spcBef>
              <a:spcAft>
                <a:spcPts val="0"/>
              </a:spcAft>
              <a:buNone/>
            </a:pPr>
            <a:r>
              <a:rPr lang="en-IN" sz="1400" dirty="0">
                <a:solidFill>
                  <a:srgbClr val="000000"/>
                </a:solidFill>
                <a:latin typeface="Arial"/>
                <a:ea typeface="Arial"/>
                <a:cs typeface="Arial"/>
                <a:sym typeface="Arial"/>
              </a:rPr>
              <a:t>Real-World Challenges: Contains class imbalance and missing values (zeros).</a:t>
            </a:r>
          </a:p>
          <a:p>
            <a:pPr marL="0" lvl="0" indent="0" algn="l" rtl="0">
              <a:spcBef>
                <a:spcPts val="300"/>
              </a:spcBef>
              <a:spcAft>
                <a:spcPts val="0"/>
              </a:spcAft>
              <a:buNone/>
            </a:pPr>
            <a:r>
              <a:rPr lang="en-IN" sz="1400" dirty="0">
                <a:solidFill>
                  <a:srgbClr val="000000"/>
                </a:solidFill>
                <a:latin typeface="Arial"/>
                <a:ea typeface="Arial"/>
                <a:cs typeface="Arial"/>
                <a:sym typeface="Arial"/>
              </a:rPr>
              <a:t>Benchmarking: Widely used for evaluating diabetes prediction models.</a:t>
            </a:r>
          </a:p>
          <a:p>
            <a:pPr marL="0" lvl="0" indent="0" algn="l" rtl="0">
              <a:spcBef>
                <a:spcPts val="300"/>
              </a:spcBef>
              <a:spcAft>
                <a:spcPts val="0"/>
              </a:spcAft>
              <a:buNone/>
            </a:pPr>
            <a:r>
              <a:rPr lang="en-IN" sz="1400" dirty="0">
                <a:solidFill>
                  <a:srgbClr val="000000"/>
                </a:solidFill>
                <a:latin typeface="Arial"/>
                <a:ea typeface="Arial"/>
                <a:cs typeface="Arial"/>
                <a:sym typeface="Arial"/>
              </a:rPr>
              <a:t>Applicability: Perfect for binary classification tasks.</a:t>
            </a:r>
            <a:endParaRPr sz="1500" dirty="0">
              <a:solidFill>
                <a:srgbClr val="434343"/>
              </a:solidFill>
              <a:latin typeface="Lato"/>
              <a:ea typeface="Lato"/>
              <a:cs typeface="Lato"/>
              <a:sym typeface="Lato"/>
            </a:endParaRPr>
          </a:p>
          <a:p>
            <a:pPr marL="0" lvl="0" indent="0" algn="l" rtl="0">
              <a:lnSpc>
                <a:spcPct val="200000"/>
              </a:lnSpc>
              <a:spcBef>
                <a:spcPts val="1200"/>
              </a:spcBef>
              <a:spcAft>
                <a:spcPts val="0"/>
              </a:spcAft>
              <a:buNone/>
            </a:pPr>
            <a:r>
              <a:rPr lang="en" sz="1500" dirty="0">
                <a:solidFill>
                  <a:srgbClr val="434343"/>
                </a:solidFill>
                <a:latin typeface="Lato"/>
                <a:ea typeface="Lato"/>
                <a:cs typeface="Lato"/>
                <a:sym typeface="Lato"/>
              </a:rPr>
              <a:t>The dataset is retrieved from </a:t>
            </a:r>
            <a:r>
              <a:rPr lang="en-IN" sz="1500" dirty="0">
                <a:solidFill>
                  <a:srgbClr val="434343"/>
                </a:solidFill>
                <a:latin typeface="Lato"/>
                <a:ea typeface="Lato"/>
                <a:cs typeface="Lato"/>
                <a:sym typeface="Lato"/>
                <a:hlinkClick r:id="rId3" action="ppaction://hlinkfile"/>
              </a:rPr>
              <a:t>https://www.kaggle.com/datasets/hasibur013/diabetes-dataset</a:t>
            </a:r>
            <a:endParaRPr sz="1500" dirty="0">
              <a:solidFill>
                <a:srgbClr val="434343"/>
              </a:solidFill>
              <a:latin typeface="Lato"/>
              <a:ea typeface="Lato"/>
              <a:cs typeface="Lato"/>
              <a:sym typeface="Lato"/>
            </a:endParaRPr>
          </a:p>
          <a:p>
            <a:pPr marL="0" lvl="0" indent="0" algn="l" rtl="0">
              <a:lnSpc>
                <a:spcPct val="200000"/>
              </a:lnSpc>
              <a:spcBef>
                <a:spcPts val="1200"/>
              </a:spcBef>
              <a:spcAft>
                <a:spcPts val="1200"/>
              </a:spcAft>
              <a:buNone/>
            </a:pPr>
            <a:endParaRPr sz="1500" dirty="0">
              <a:solidFill>
                <a:srgbClr val="434343"/>
              </a:solidFill>
              <a:latin typeface="Lato"/>
              <a:ea typeface="Lato"/>
              <a:cs typeface="Lato"/>
              <a:sym typeface="Lato"/>
            </a:endParaRPr>
          </a:p>
        </p:txBody>
      </p:sp>
      <p:sp>
        <p:nvSpPr>
          <p:cNvPr id="81" name="Google Shape;81;p15"/>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82" name="Google Shape;82;p15"/>
          <p:cNvGrpSpPr/>
          <p:nvPr/>
        </p:nvGrpSpPr>
        <p:grpSpPr>
          <a:xfrm>
            <a:off x="311709" y="642158"/>
            <a:ext cx="862939" cy="43053"/>
            <a:chOff x="540118" y="292850"/>
            <a:chExt cx="817332" cy="64200"/>
          </a:xfrm>
        </p:grpSpPr>
        <p:sp>
          <p:nvSpPr>
            <p:cNvPr id="83" name="Google Shape;83;p15"/>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 name="Google Shape;84;p15"/>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85" name="Google Shape;85;p15"/>
          <p:cNvPicPr preferRelativeResize="0"/>
          <p:nvPr/>
        </p:nvPicPr>
        <p:blipFill>
          <a:blip r:embed="rId4">
            <a:alphaModFix/>
          </a:blip>
          <a:stretch>
            <a:fillRect/>
          </a:stretch>
        </p:blipFill>
        <p:spPr>
          <a:xfrm>
            <a:off x="7105575" y="2571750"/>
            <a:ext cx="1905800" cy="1997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419F97F0-38A1-3D0B-E203-7B0852602580}"/>
            </a:ext>
          </a:extLst>
        </p:cNvPr>
        <p:cNvGrpSpPr/>
        <p:nvPr/>
      </p:nvGrpSpPr>
      <p:grpSpPr>
        <a:xfrm>
          <a:off x="0" y="0"/>
          <a:ext cx="0" cy="0"/>
          <a:chOff x="0" y="0"/>
          <a:chExt cx="0" cy="0"/>
        </a:xfrm>
      </p:grpSpPr>
      <p:sp>
        <p:nvSpPr>
          <p:cNvPr id="79" name="Google Shape;79;p15">
            <a:extLst>
              <a:ext uri="{FF2B5EF4-FFF2-40B4-BE49-F238E27FC236}">
                <a16:creationId xmlns:a16="http://schemas.microsoft.com/office/drawing/2014/main" id="{2A3F0E5A-09D7-B595-2EAE-20DF6B1B8AE5}"/>
              </a:ext>
            </a:extLst>
          </p:cNvPr>
          <p:cNvSpPr txBox="1">
            <a:spLocks noGrp="1"/>
          </p:cNvSpPr>
          <p:nvPr>
            <p:ph type="title"/>
          </p:nvPr>
        </p:nvSpPr>
        <p:spPr>
          <a:xfrm>
            <a:off x="311700" y="811825"/>
            <a:ext cx="8520600"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500" dirty="0">
                <a:solidFill>
                  <a:schemeClr val="dk1"/>
                </a:solidFill>
                <a:latin typeface="Montserrat Black"/>
                <a:ea typeface="Montserrat Black"/>
                <a:cs typeface="Montserrat Black"/>
                <a:sym typeface="Montserrat Black"/>
              </a:rPr>
              <a:t>How is Facial Recognition Technology related to Diabetes Prediction Analysis?</a:t>
            </a:r>
            <a:endParaRPr sz="2500" dirty="0">
              <a:solidFill>
                <a:schemeClr val="dk1"/>
              </a:solidFill>
              <a:latin typeface="Montserrat Black"/>
              <a:ea typeface="Montserrat Black"/>
              <a:cs typeface="Montserrat Black"/>
              <a:sym typeface="Montserrat Black"/>
            </a:endParaRPr>
          </a:p>
        </p:txBody>
      </p:sp>
      <p:sp>
        <p:nvSpPr>
          <p:cNvPr id="80" name="Google Shape;80;p15">
            <a:extLst>
              <a:ext uri="{FF2B5EF4-FFF2-40B4-BE49-F238E27FC236}">
                <a16:creationId xmlns:a16="http://schemas.microsoft.com/office/drawing/2014/main" id="{A93B2654-3F64-C4B4-2322-8A9DC0A309E7}"/>
              </a:ext>
            </a:extLst>
          </p:cNvPr>
          <p:cNvSpPr txBox="1">
            <a:spLocks noGrp="1"/>
          </p:cNvSpPr>
          <p:nvPr>
            <p:ph type="body" idx="1"/>
          </p:nvPr>
        </p:nvSpPr>
        <p:spPr>
          <a:xfrm>
            <a:off x="311700" y="1897307"/>
            <a:ext cx="6926400" cy="3136200"/>
          </a:xfrm>
          <a:prstGeom prst="rect">
            <a:avLst/>
          </a:prstGeom>
        </p:spPr>
        <p:txBody>
          <a:bodyPr spcFirstLastPara="1" wrap="square" lIns="91425" tIns="91425" rIns="91425" bIns="91425" anchor="t" anchorCtr="0">
            <a:noAutofit/>
          </a:bodyPr>
          <a:lstStyle/>
          <a:p>
            <a:pPr marL="285750" indent="-285750">
              <a:spcBef>
                <a:spcPts val="300"/>
              </a:spcBef>
            </a:pPr>
            <a:r>
              <a:rPr lang="en-IN" sz="1400" dirty="0"/>
              <a:t>Facial Recognition Technology (FRT) analyses facial features like skin texture and patterns linked to Type 2 Diabetes Mellitus (T2DM). </a:t>
            </a:r>
          </a:p>
          <a:p>
            <a:pPr marL="0" lvl="0" indent="0" algn="l" rtl="0">
              <a:spcBef>
                <a:spcPts val="300"/>
              </a:spcBef>
              <a:spcAft>
                <a:spcPts val="0"/>
              </a:spcAft>
              <a:buNone/>
            </a:pPr>
            <a:endParaRPr lang="en-IN" sz="1400" dirty="0"/>
          </a:p>
          <a:p>
            <a:pPr marL="285750" indent="-285750">
              <a:spcBef>
                <a:spcPts val="300"/>
              </a:spcBef>
            </a:pPr>
            <a:r>
              <a:rPr lang="en-IN" sz="1400" dirty="0"/>
              <a:t>It complements traditional predictors like glucose and BMI, offering a non-invasive, rapid screening method. </a:t>
            </a:r>
          </a:p>
          <a:p>
            <a:pPr marL="0" lvl="0" indent="0" algn="l" rtl="0">
              <a:spcBef>
                <a:spcPts val="300"/>
              </a:spcBef>
              <a:spcAft>
                <a:spcPts val="0"/>
              </a:spcAft>
              <a:buNone/>
            </a:pPr>
            <a:endParaRPr lang="en-IN" sz="1400" dirty="0"/>
          </a:p>
          <a:p>
            <a:pPr marL="285750" indent="-285750">
              <a:spcBef>
                <a:spcPts val="300"/>
              </a:spcBef>
            </a:pPr>
            <a:r>
              <a:rPr lang="en-IN" sz="1400" dirty="0"/>
              <a:t>By combining FRT with fairness-aware algorithms, biases in predictions are mitigated, ensuring equitable and accessible diabetes prediction.</a:t>
            </a:r>
            <a:endParaRPr lang="en-IN" sz="1500" dirty="0">
              <a:solidFill>
                <a:srgbClr val="434343"/>
              </a:solidFill>
              <a:latin typeface="Lato"/>
              <a:ea typeface="Lato"/>
              <a:cs typeface="Lato"/>
              <a:sym typeface="Lato"/>
            </a:endParaRPr>
          </a:p>
        </p:txBody>
      </p:sp>
      <p:sp>
        <p:nvSpPr>
          <p:cNvPr id="81" name="Google Shape;81;p15">
            <a:extLst>
              <a:ext uri="{FF2B5EF4-FFF2-40B4-BE49-F238E27FC236}">
                <a16:creationId xmlns:a16="http://schemas.microsoft.com/office/drawing/2014/main" id="{5D2C82ED-F223-1D38-4FDB-EFEC2D58F3E3}"/>
              </a:ext>
            </a:extLst>
          </p:cNvPr>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82" name="Google Shape;82;p15">
            <a:extLst>
              <a:ext uri="{FF2B5EF4-FFF2-40B4-BE49-F238E27FC236}">
                <a16:creationId xmlns:a16="http://schemas.microsoft.com/office/drawing/2014/main" id="{E597C2DA-E11C-E9C7-1ADC-974109E1E1BE}"/>
              </a:ext>
            </a:extLst>
          </p:cNvPr>
          <p:cNvGrpSpPr/>
          <p:nvPr/>
        </p:nvGrpSpPr>
        <p:grpSpPr>
          <a:xfrm>
            <a:off x="311709" y="642158"/>
            <a:ext cx="862939" cy="43053"/>
            <a:chOff x="540118" y="292850"/>
            <a:chExt cx="817332" cy="64200"/>
          </a:xfrm>
        </p:grpSpPr>
        <p:sp>
          <p:nvSpPr>
            <p:cNvPr id="83" name="Google Shape;83;p15">
              <a:extLst>
                <a:ext uri="{FF2B5EF4-FFF2-40B4-BE49-F238E27FC236}">
                  <a16:creationId xmlns:a16="http://schemas.microsoft.com/office/drawing/2014/main" id="{C206F02C-7E0A-5073-ED4A-7460A947ACCB}"/>
                </a:ext>
              </a:extLst>
            </p:cNvPr>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4" name="Google Shape;84;p15">
              <a:extLst>
                <a:ext uri="{FF2B5EF4-FFF2-40B4-BE49-F238E27FC236}">
                  <a16:creationId xmlns:a16="http://schemas.microsoft.com/office/drawing/2014/main" id="{03855B1A-A906-0084-618D-61DB34A7BA39}"/>
                </a:ext>
              </a:extLst>
            </p:cNvPr>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85" name="Google Shape;85;p15">
            <a:extLst>
              <a:ext uri="{FF2B5EF4-FFF2-40B4-BE49-F238E27FC236}">
                <a16:creationId xmlns:a16="http://schemas.microsoft.com/office/drawing/2014/main" id="{DEE99F0A-FFEC-1925-4652-483816FDBFE3}"/>
              </a:ext>
            </a:extLst>
          </p:cNvPr>
          <p:cNvPicPr preferRelativeResize="0"/>
          <p:nvPr/>
        </p:nvPicPr>
        <p:blipFill>
          <a:blip r:embed="rId3">
            <a:alphaModFix/>
          </a:blip>
          <a:stretch>
            <a:fillRect/>
          </a:stretch>
        </p:blipFill>
        <p:spPr>
          <a:xfrm>
            <a:off x="7105575" y="2571750"/>
            <a:ext cx="1905800" cy="1997300"/>
          </a:xfrm>
          <a:prstGeom prst="rect">
            <a:avLst/>
          </a:prstGeom>
          <a:noFill/>
          <a:ln>
            <a:noFill/>
          </a:ln>
        </p:spPr>
      </p:pic>
    </p:spTree>
    <p:extLst>
      <p:ext uri="{BB962C8B-B14F-4D97-AF65-F5344CB8AC3E}">
        <p14:creationId xmlns:p14="http://schemas.microsoft.com/office/powerpoint/2010/main" val="390581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827928"/>
            <a:ext cx="8520600" cy="68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solidFill>
                  <a:schemeClr val="dk1"/>
                </a:solidFill>
                <a:latin typeface="Montserrat Black"/>
                <a:ea typeface="Montserrat Black"/>
                <a:cs typeface="Montserrat Black"/>
                <a:sym typeface="Montserrat Black"/>
              </a:rPr>
              <a:t>Exploratory Data Analysis</a:t>
            </a:r>
            <a:endParaRPr sz="2500">
              <a:solidFill>
                <a:schemeClr val="dk1"/>
              </a:solidFill>
              <a:latin typeface="Montserrat Black"/>
              <a:ea typeface="Montserrat Black"/>
              <a:cs typeface="Montserrat Black"/>
              <a:sym typeface="Montserrat Black"/>
            </a:endParaRPr>
          </a:p>
        </p:txBody>
      </p:sp>
      <p:sp>
        <p:nvSpPr>
          <p:cNvPr id="102" name="Google Shape;102;p17"/>
          <p:cNvSpPr txBox="1">
            <a:spLocks noGrp="1"/>
          </p:cNvSpPr>
          <p:nvPr>
            <p:ph type="body" idx="1"/>
          </p:nvPr>
        </p:nvSpPr>
        <p:spPr>
          <a:xfrm>
            <a:off x="311700" y="1409100"/>
            <a:ext cx="4499786" cy="3148385"/>
          </a:xfrm>
          <a:prstGeom prst="rect">
            <a:avLst/>
          </a:prstGeom>
        </p:spPr>
        <p:txBody>
          <a:bodyPr spcFirstLastPara="1" wrap="square" lIns="91425" tIns="91425" rIns="91425" bIns="91425" anchor="t" anchorCtr="0">
            <a:normAutofit fontScale="25000" lnSpcReduction="20000"/>
          </a:bodyPr>
          <a:lstStyle/>
          <a:p>
            <a:pPr marL="0" lvl="0" indent="0" algn="l" rtl="0">
              <a:lnSpc>
                <a:spcPct val="200000"/>
              </a:lnSpc>
              <a:spcBef>
                <a:spcPts val="0"/>
              </a:spcBef>
              <a:spcAft>
                <a:spcPts val="0"/>
              </a:spcAft>
              <a:buNone/>
            </a:pPr>
            <a:r>
              <a:rPr lang="en-US" sz="6000" b="1" dirty="0">
                <a:solidFill>
                  <a:schemeClr val="accent3"/>
                </a:solidFill>
                <a:latin typeface="Lato"/>
                <a:ea typeface="Lato"/>
                <a:cs typeface="Lato"/>
                <a:sym typeface="Lato"/>
              </a:rPr>
              <a:t>Analysis of the Missing Data Count Plot</a:t>
            </a:r>
            <a:endParaRPr lang="en-US" sz="6000" dirty="0">
              <a:solidFill>
                <a:srgbClr val="434343"/>
              </a:solidFill>
              <a:latin typeface="Lato"/>
              <a:ea typeface="Lato"/>
              <a:cs typeface="Lato"/>
              <a:sym typeface="Lato"/>
            </a:endParaRPr>
          </a:p>
          <a:p>
            <a:pPr marL="457200" lvl="0" indent="-323850" algn="l" rtl="0">
              <a:spcBef>
                <a:spcPts val="1000"/>
              </a:spcBef>
              <a:spcAft>
                <a:spcPts val="0"/>
              </a:spcAft>
              <a:buClr>
                <a:srgbClr val="434343"/>
              </a:buClr>
              <a:buSzPct val="100000"/>
              <a:buFont typeface="Arial"/>
              <a:buChar char="●"/>
            </a:pPr>
            <a:r>
              <a:rPr lang="en-US" sz="6000" dirty="0">
                <a:solidFill>
                  <a:srgbClr val="434343"/>
                </a:solidFill>
                <a:latin typeface="Lato"/>
                <a:ea typeface="Lato"/>
                <a:cs typeface="Lato"/>
                <a:sym typeface="Lato"/>
              </a:rPr>
              <a:t>High Missing Values in Insulin: The "Insulin" feature has the highest number of missing values, indicating that a significant portion of the data is missing for this particular attribute.</a:t>
            </a:r>
          </a:p>
          <a:p>
            <a:pPr marL="457200" lvl="0" indent="-323850" algn="l" rtl="0">
              <a:spcBef>
                <a:spcPts val="1000"/>
              </a:spcBef>
              <a:spcAft>
                <a:spcPts val="0"/>
              </a:spcAft>
              <a:buClr>
                <a:srgbClr val="434343"/>
              </a:buClr>
              <a:buSzPct val="100000"/>
              <a:buFont typeface="Arial"/>
              <a:buChar char="●"/>
            </a:pPr>
            <a:r>
              <a:rPr lang="en-US" sz="6000" dirty="0">
                <a:solidFill>
                  <a:srgbClr val="434343"/>
                </a:solidFill>
                <a:latin typeface="Lato"/>
                <a:ea typeface="Lato"/>
                <a:cs typeface="Lato"/>
                <a:sym typeface="Lato"/>
              </a:rPr>
              <a:t>Other Missing Values: While the other features have fewer missing values, their presence can still impact the model's performance if not handled appropriately.</a:t>
            </a:r>
            <a:endParaRPr lang="en-US" sz="1500" dirty="0">
              <a:solidFill>
                <a:srgbClr val="434343"/>
              </a:solidFill>
              <a:latin typeface="Lato"/>
              <a:ea typeface="Lato"/>
              <a:cs typeface="Lato"/>
              <a:sym typeface="Lato"/>
            </a:endParaRPr>
          </a:p>
          <a:p>
            <a:pPr marL="457200" lvl="0" indent="0" algn="l" rtl="0">
              <a:lnSpc>
                <a:spcPct val="200000"/>
              </a:lnSpc>
              <a:spcBef>
                <a:spcPts val="1200"/>
              </a:spcBef>
              <a:spcAft>
                <a:spcPts val="1200"/>
              </a:spcAft>
              <a:buNone/>
            </a:pPr>
            <a:endParaRPr sz="1500" dirty="0">
              <a:solidFill>
                <a:srgbClr val="434343"/>
              </a:solidFill>
              <a:latin typeface="Lato"/>
              <a:ea typeface="Lato"/>
              <a:cs typeface="Lato"/>
              <a:sym typeface="Lato"/>
            </a:endParaRPr>
          </a:p>
        </p:txBody>
      </p:sp>
      <p:sp>
        <p:nvSpPr>
          <p:cNvPr id="103" name="Google Shape;103;p17"/>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104" name="Google Shape;104;p17"/>
          <p:cNvGrpSpPr/>
          <p:nvPr/>
        </p:nvGrpSpPr>
        <p:grpSpPr>
          <a:xfrm>
            <a:off x="311709" y="642158"/>
            <a:ext cx="862939" cy="43053"/>
            <a:chOff x="540118" y="292850"/>
            <a:chExt cx="817332" cy="64200"/>
          </a:xfrm>
        </p:grpSpPr>
        <p:sp>
          <p:nvSpPr>
            <p:cNvPr id="105" name="Google Shape;105;p17"/>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6" name="Google Shape;106;p17"/>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7" name="Picture 6" descr="A graph with blue bars&#10;&#10;Description automatically generated">
            <a:extLst>
              <a:ext uri="{FF2B5EF4-FFF2-40B4-BE49-F238E27FC236}">
                <a16:creationId xmlns:a16="http://schemas.microsoft.com/office/drawing/2014/main" id="{F4146269-4F64-9E3B-A19D-30973B454723}"/>
              </a:ext>
            </a:extLst>
          </p:cNvPr>
          <p:cNvPicPr>
            <a:picLocks noChangeAspect="1"/>
          </p:cNvPicPr>
          <p:nvPr/>
        </p:nvPicPr>
        <p:blipFill>
          <a:blip r:embed="rId3"/>
          <a:stretch>
            <a:fillRect/>
          </a:stretch>
        </p:blipFill>
        <p:spPr>
          <a:xfrm>
            <a:off x="4965952" y="1271903"/>
            <a:ext cx="4178048" cy="37935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8"/>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114" name="Google Shape;114;p18"/>
          <p:cNvGrpSpPr/>
          <p:nvPr/>
        </p:nvGrpSpPr>
        <p:grpSpPr>
          <a:xfrm>
            <a:off x="311709" y="642158"/>
            <a:ext cx="862939" cy="43053"/>
            <a:chOff x="540118" y="292850"/>
            <a:chExt cx="817332" cy="64200"/>
          </a:xfrm>
        </p:grpSpPr>
        <p:sp>
          <p:nvSpPr>
            <p:cNvPr id="115" name="Google Shape;115;p18"/>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6" name="Google Shape;116;p18"/>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5" name="Google Shape;102;p17">
            <a:extLst>
              <a:ext uri="{FF2B5EF4-FFF2-40B4-BE49-F238E27FC236}">
                <a16:creationId xmlns:a16="http://schemas.microsoft.com/office/drawing/2014/main" id="{A0F1704C-373E-D949-132F-1EDF03A92764}"/>
              </a:ext>
            </a:extLst>
          </p:cNvPr>
          <p:cNvSpPr txBox="1">
            <a:spLocks/>
          </p:cNvSpPr>
          <p:nvPr/>
        </p:nvSpPr>
        <p:spPr>
          <a:xfrm>
            <a:off x="311700" y="1485100"/>
            <a:ext cx="4937100" cy="2830472"/>
          </a:xfrm>
          <a:prstGeom prst="rect">
            <a:avLst/>
          </a:prstGeom>
        </p:spPr>
        <p:txBody>
          <a:bodyPr spcFirstLastPara="1" wrap="square" lIns="91425" tIns="91425" rIns="91425" bIns="91425" anchor="t" anchorCtr="0">
            <a:normAutofit fontScale="2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pPr>
            <a:r>
              <a:rPr lang="en-US" sz="6000" b="1" dirty="0">
                <a:solidFill>
                  <a:schemeClr val="accent3"/>
                </a:solidFill>
                <a:latin typeface="Lato"/>
                <a:ea typeface="Lato"/>
                <a:cs typeface="Lato"/>
                <a:sym typeface="Lato"/>
              </a:rPr>
              <a:t>Feature Importance in FRT-based Diabetes Prediction</a:t>
            </a:r>
          </a:p>
          <a:p>
            <a:pPr marL="457200" indent="-323850">
              <a:spcBef>
                <a:spcPts val="1200"/>
              </a:spcBef>
              <a:buClr>
                <a:srgbClr val="434343"/>
              </a:buClr>
              <a:buSzPct val="100000"/>
              <a:buFont typeface="Arial"/>
              <a:buChar char="●"/>
            </a:pPr>
            <a:r>
              <a:rPr lang="en-US" sz="6000" dirty="0">
                <a:solidFill>
                  <a:srgbClr val="434343"/>
                </a:solidFill>
                <a:latin typeface="Lato"/>
                <a:ea typeface="Lato"/>
                <a:cs typeface="Lato"/>
                <a:sym typeface="Lato"/>
              </a:rPr>
              <a:t>Feature Ranking: Features like jaw width and skin texture might be more predictive, as indicated by higher scores.  </a:t>
            </a:r>
          </a:p>
          <a:p>
            <a:pPr marL="457200" indent="-323850">
              <a:spcBef>
                <a:spcPts val="1200"/>
              </a:spcBef>
              <a:buClr>
                <a:srgbClr val="434343"/>
              </a:buClr>
              <a:buSzPct val="100000"/>
              <a:buFont typeface="Arial"/>
              <a:buChar char="●"/>
            </a:pPr>
            <a:r>
              <a:rPr lang="en-US" sz="6000" dirty="0">
                <a:solidFill>
                  <a:srgbClr val="434343"/>
                </a:solidFill>
                <a:latin typeface="Lato"/>
                <a:ea typeface="Lato"/>
                <a:cs typeface="Lato"/>
                <a:sym typeface="Lato"/>
              </a:rPr>
              <a:t>Model Interpretation: The chart helps identify which facial characteristics are key markers for diabetes, enhancing transparency in the AI model's decision-making process.</a:t>
            </a:r>
          </a:p>
          <a:p>
            <a:pPr marL="457200" indent="-323850">
              <a:spcBef>
                <a:spcPts val="1000"/>
              </a:spcBef>
              <a:buClr>
                <a:srgbClr val="434343"/>
              </a:buClr>
              <a:buSzPct val="100000"/>
              <a:buFont typeface="Arial"/>
              <a:buChar char="●"/>
            </a:pPr>
            <a:r>
              <a:rPr lang="en-US" sz="6000" dirty="0">
                <a:solidFill>
                  <a:srgbClr val="434343"/>
                </a:solidFill>
                <a:latin typeface="Lato"/>
                <a:ea typeface="Lato"/>
                <a:cs typeface="Lato"/>
                <a:sym typeface="Lato"/>
              </a:rPr>
              <a:t>Mitigation: Actionable Insight: Provides guidance on which features to focus on for improving data quality and training.</a:t>
            </a:r>
            <a:endParaRPr lang="en-US" sz="1500" b="1" dirty="0">
              <a:solidFill>
                <a:srgbClr val="EB5600"/>
              </a:solidFill>
              <a:latin typeface="Lato"/>
              <a:ea typeface="Lato"/>
              <a:cs typeface="Lato"/>
              <a:sym typeface="Lato"/>
            </a:endParaRPr>
          </a:p>
          <a:p>
            <a:pPr marL="457200">
              <a:lnSpc>
                <a:spcPct val="200000"/>
              </a:lnSpc>
              <a:spcBef>
                <a:spcPts val="1200"/>
              </a:spcBef>
            </a:pPr>
            <a:endParaRPr lang="en-US" sz="1500" dirty="0">
              <a:solidFill>
                <a:srgbClr val="434343"/>
              </a:solidFill>
              <a:latin typeface="Lato"/>
              <a:ea typeface="Lato"/>
              <a:cs typeface="Lato"/>
              <a:sym typeface="Lato"/>
            </a:endParaRPr>
          </a:p>
          <a:p>
            <a:pPr marL="457200">
              <a:lnSpc>
                <a:spcPct val="200000"/>
              </a:lnSpc>
              <a:spcBef>
                <a:spcPts val="1200"/>
              </a:spcBef>
              <a:spcAft>
                <a:spcPts val="1200"/>
              </a:spcAft>
            </a:pPr>
            <a:endParaRPr lang="en-US" sz="1500" dirty="0">
              <a:solidFill>
                <a:srgbClr val="434343"/>
              </a:solidFill>
              <a:latin typeface="Lato"/>
              <a:ea typeface="Lato"/>
              <a:cs typeface="Lato"/>
              <a:sym typeface="Lato"/>
            </a:endParaRPr>
          </a:p>
        </p:txBody>
      </p:sp>
      <p:pic>
        <p:nvPicPr>
          <p:cNvPr id="6" name="Picture 5" descr="A graph of blue bars&#10;&#10;Description automatically generated">
            <a:extLst>
              <a:ext uri="{FF2B5EF4-FFF2-40B4-BE49-F238E27FC236}">
                <a16:creationId xmlns:a16="http://schemas.microsoft.com/office/drawing/2014/main" id="{004EB278-A452-FF66-DDA8-34A65124465C}"/>
              </a:ext>
            </a:extLst>
          </p:cNvPr>
          <p:cNvPicPr>
            <a:picLocks noChangeAspect="1"/>
          </p:cNvPicPr>
          <p:nvPr/>
        </p:nvPicPr>
        <p:blipFill>
          <a:blip r:embed="rId3"/>
          <a:stretch>
            <a:fillRect/>
          </a:stretch>
        </p:blipFill>
        <p:spPr>
          <a:xfrm>
            <a:off x="5136174" y="1262806"/>
            <a:ext cx="4007825" cy="349062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842054"/>
            <a:ext cx="8520600" cy="57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dirty="0">
                <a:solidFill>
                  <a:schemeClr val="dk1"/>
                </a:solidFill>
                <a:latin typeface="Montserrat Black"/>
                <a:ea typeface="Montserrat Black"/>
                <a:cs typeface="Montserrat Black"/>
                <a:sym typeface="Montserrat Black"/>
              </a:rPr>
              <a:t>Predictive Models</a:t>
            </a:r>
            <a:endParaRPr sz="2500" dirty="0">
              <a:solidFill>
                <a:schemeClr val="dk1"/>
              </a:solidFill>
              <a:latin typeface="Montserrat Black"/>
              <a:ea typeface="Montserrat Black"/>
              <a:cs typeface="Montserrat Black"/>
              <a:sym typeface="Montserrat Black"/>
            </a:endParaRPr>
          </a:p>
        </p:txBody>
      </p:sp>
      <p:sp>
        <p:nvSpPr>
          <p:cNvPr id="124" name="Google Shape;124;p19"/>
          <p:cNvSpPr txBox="1">
            <a:spLocks noGrp="1"/>
          </p:cNvSpPr>
          <p:nvPr>
            <p:ph type="body" idx="1"/>
          </p:nvPr>
        </p:nvSpPr>
        <p:spPr>
          <a:xfrm>
            <a:off x="417817" y="1575496"/>
            <a:ext cx="4341000" cy="26295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500" b="1" dirty="0">
                <a:solidFill>
                  <a:schemeClr val="accent3"/>
                </a:solidFill>
                <a:latin typeface="Lato"/>
                <a:ea typeface="Lato"/>
                <a:cs typeface="Lato"/>
                <a:sym typeface="Lato"/>
              </a:rPr>
              <a:t>Logistic Regression Model</a:t>
            </a:r>
            <a:endParaRPr sz="1500" b="1" dirty="0">
              <a:solidFill>
                <a:schemeClr val="accent3"/>
              </a:solidFill>
              <a:latin typeface="Lato"/>
              <a:ea typeface="Lato"/>
              <a:cs typeface="Lato"/>
              <a:sym typeface="Lato"/>
            </a:endParaRPr>
          </a:p>
          <a:p>
            <a:pPr marL="0" lvl="0" indent="0" algn="just" rtl="0">
              <a:lnSpc>
                <a:spcPct val="150000"/>
              </a:lnSpc>
              <a:spcBef>
                <a:spcPts val="1200"/>
              </a:spcBef>
              <a:spcAft>
                <a:spcPts val="1200"/>
              </a:spcAft>
              <a:buNone/>
            </a:pPr>
            <a:r>
              <a:rPr lang="en-US" sz="1500" dirty="0">
                <a:solidFill>
                  <a:srgbClr val="000000"/>
                </a:solidFill>
                <a:latin typeface="Lato"/>
                <a:ea typeface="Lato"/>
                <a:cs typeface="Lato"/>
                <a:sym typeface="Lato"/>
              </a:rPr>
              <a:t>Logistic Regression is often used for baseline performance in binary classification tasks. The ROC curve generated from Logistic Regression helps to assess sensitivity (true positive rate) vs. specificity (false positive rate) for the baseline.</a:t>
            </a:r>
            <a:endParaRPr sz="1500" dirty="0">
              <a:solidFill>
                <a:srgbClr val="000000"/>
              </a:solidFill>
              <a:latin typeface="Lato"/>
              <a:ea typeface="Lato"/>
              <a:cs typeface="Lato"/>
              <a:sym typeface="Lato"/>
            </a:endParaRPr>
          </a:p>
        </p:txBody>
      </p:sp>
      <p:sp>
        <p:nvSpPr>
          <p:cNvPr id="125" name="Google Shape;125;p19"/>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126" name="Google Shape;126;p19"/>
          <p:cNvGrpSpPr/>
          <p:nvPr/>
        </p:nvGrpSpPr>
        <p:grpSpPr>
          <a:xfrm>
            <a:off x="311709" y="642158"/>
            <a:ext cx="862939" cy="43053"/>
            <a:chOff x="540118" y="292850"/>
            <a:chExt cx="817332" cy="64200"/>
          </a:xfrm>
        </p:grpSpPr>
        <p:sp>
          <p:nvSpPr>
            <p:cNvPr id="127" name="Google Shape;127;p19"/>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8" name="Google Shape;128;p19"/>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3" name="Picture 2" descr="A graph of a graph showing a curve&#10;&#10;Description automatically generated with medium confidence">
            <a:extLst>
              <a:ext uri="{FF2B5EF4-FFF2-40B4-BE49-F238E27FC236}">
                <a16:creationId xmlns:a16="http://schemas.microsoft.com/office/drawing/2014/main" id="{4365DCEF-493E-62D2-98BA-1F392A6D6443}"/>
              </a:ext>
            </a:extLst>
          </p:cNvPr>
          <p:cNvPicPr>
            <a:picLocks noChangeAspect="1"/>
          </p:cNvPicPr>
          <p:nvPr/>
        </p:nvPicPr>
        <p:blipFill>
          <a:blip r:embed="rId3"/>
          <a:stretch>
            <a:fillRect/>
          </a:stretch>
        </p:blipFill>
        <p:spPr>
          <a:xfrm>
            <a:off x="4864934" y="1418654"/>
            <a:ext cx="4223541" cy="31896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135" name="Google Shape;135;p20"/>
          <p:cNvGrpSpPr/>
          <p:nvPr/>
        </p:nvGrpSpPr>
        <p:grpSpPr>
          <a:xfrm>
            <a:off x="311709" y="642158"/>
            <a:ext cx="862939" cy="43053"/>
            <a:chOff x="540118" y="292850"/>
            <a:chExt cx="817332" cy="64200"/>
          </a:xfrm>
        </p:grpSpPr>
        <p:sp>
          <p:nvSpPr>
            <p:cNvPr id="136" name="Google Shape;136;p20"/>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7" name="Google Shape;137;p20"/>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8" name="Google Shape;138;p20"/>
          <p:cNvSpPr txBox="1"/>
          <p:nvPr/>
        </p:nvSpPr>
        <p:spPr>
          <a:xfrm>
            <a:off x="428171" y="1418171"/>
            <a:ext cx="4143829" cy="310081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500" b="1" dirty="0">
                <a:solidFill>
                  <a:srgbClr val="EB5600"/>
                </a:solidFill>
                <a:latin typeface="Lato"/>
                <a:ea typeface="Lato"/>
                <a:cs typeface="Lato"/>
                <a:sym typeface="Lato"/>
              </a:rPr>
              <a:t>Random Forest Model</a:t>
            </a:r>
            <a:endParaRPr sz="1500" b="1" dirty="0">
              <a:solidFill>
                <a:srgbClr val="EB5600"/>
              </a:solidFill>
              <a:latin typeface="Lato"/>
              <a:ea typeface="Lato"/>
              <a:cs typeface="Lato"/>
              <a:sym typeface="Lato"/>
            </a:endParaRPr>
          </a:p>
          <a:p>
            <a:pPr marL="0" lvl="0" indent="0" algn="just" rtl="0">
              <a:lnSpc>
                <a:spcPct val="150000"/>
              </a:lnSpc>
              <a:spcBef>
                <a:spcPts val="1200"/>
              </a:spcBef>
              <a:spcAft>
                <a:spcPts val="1200"/>
              </a:spcAft>
              <a:buNone/>
            </a:pPr>
            <a:r>
              <a:rPr lang="en-US" dirty="0"/>
              <a:t>The bar chart shows the disparity in positive outcomes between two groups before and after bias mitigation. Before mitigation, one group had significantly higher positive outcomes than the other. After applying bias mitigation techniques, the disparity has been reduced, leading to a more equitable distribution of positive outcomes.</a:t>
            </a:r>
            <a:endParaRPr sz="1500" dirty="0">
              <a:solidFill>
                <a:srgbClr val="434343"/>
              </a:solidFill>
              <a:latin typeface="Lato"/>
              <a:ea typeface="Lato"/>
              <a:cs typeface="Lato"/>
              <a:sym typeface="Lato"/>
            </a:endParaRPr>
          </a:p>
        </p:txBody>
      </p:sp>
      <p:pic>
        <p:nvPicPr>
          <p:cNvPr id="3" name="Picture 2" descr="A screenshot of a graph&#10;&#10;Description automatically generated">
            <a:extLst>
              <a:ext uri="{FF2B5EF4-FFF2-40B4-BE49-F238E27FC236}">
                <a16:creationId xmlns:a16="http://schemas.microsoft.com/office/drawing/2014/main" id="{5069A9A7-7ED9-E7B0-C554-2250FF491942}"/>
              </a:ext>
            </a:extLst>
          </p:cNvPr>
          <p:cNvPicPr>
            <a:picLocks noChangeAspect="1"/>
          </p:cNvPicPr>
          <p:nvPr/>
        </p:nvPicPr>
        <p:blipFill>
          <a:blip r:embed="rId3"/>
          <a:stretch>
            <a:fillRect/>
          </a:stretch>
        </p:blipFill>
        <p:spPr>
          <a:xfrm>
            <a:off x="4793401" y="1418171"/>
            <a:ext cx="4350599" cy="30616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311700" y="872125"/>
            <a:ext cx="8520600" cy="62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dirty="0">
                <a:solidFill>
                  <a:schemeClr val="dk1"/>
                </a:solidFill>
                <a:latin typeface="Montserrat Black"/>
                <a:ea typeface="Montserrat Black"/>
                <a:cs typeface="Montserrat Black"/>
                <a:sym typeface="Montserrat Black"/>
              </a:rPr>
              <a:t>What Does This Mean For Business?</a:t>
            </a:r>
            <a:endParaRPr sz="2500" dirty="0">
              <a:solidFill>
                <a:schemeClr val="dk1"/>
              </a:solidFill>
              <a:latin typeface="Montserrat Black"/>
              <a:ea typeface="Montserrat Black"/>
              <a:cs typeface="Montserrat Black"/>
              <a:sym typeface="Montserrat Black"/>
            </a:endParaRPr>
          </a:p>
        </p:txBody>
      </p:sp>
      <p:sp>
        <p:nvSpPr>
          <p:cNvPr id="145" name="Google Shape;145;p21"/>
          <p:cNvSpPr txBox="1">
            <a:spLocks noGrp="1"/>
          </p:cNvSpPr>
          <p:nvPr>
            <p:ph type="body" idx="1"/>
          </p:nvPr>
        </p:nvSpPr>
        <p:spPr>
          <a:xfrm>
            <a:off x="311700" y="1559375"/>
            <a:ext cx="8520600" cy="3009600"/>
          </a:xfrm>
          <a:prstGeom prst="rect">
            <a:avLst/>
          </a:prstGeom>
        </p:spPr>
        <p:txBody>
          <a:bodyPr spcFirstLastPara="1" wrap="square" lIns="91425" tIns="91425" rIns="91425" bIns="91425" anchor="t" anchorCtr="0">
            <a:noAutofit/>
          </a:bodyPr>
          <a:lstStyle/>
          <a:p>
            <a:r>
              <a:rPr lang="en-US" sz="1600" dirty="0"/>
              <a:t>A fairness-aware diabetes prediction system helps businesses:</a:t>
            </a:r>
          </a:p>
          <a:p>
            <a:pPr marL="114300" indent="0">
              <a:buNone/>
            </a:pPr>
            <a:endParaRPr lang="en-US" sz="1600" dirty="0"/>
          </a:p>
          <a:p>
            <a:pPr>
              <a:buFont typeface="+mj-lt"/>
              <a:buAutoNum type="arabicPeriod"/>
            </a:pPr>
            <a:r>
              <a:rPr lang="en-US" sz="1600" b="1" dirty="0"/>
              <a:t>Enhance Patient Care</a:t>
            </a:r>
            <a:r>
              <a:rPr lang="en-US" sz="1600" dirty="0"/>
              <a:t>: Early detection reduces costs and improves outcomes.</a:t>
            </a:r>
          </a:p>
          <a:p>
            <a:pPr>
              <a:buFont typeface="+mj-lt"/>
              <a:buAutoNum type="arabicPeriod"/>
            </a:pPr>
            <a:endParaRPr lang="en-US" sz="1600" dirty="0"/>
          </a:p>
          <a:p>
            <a:pPr>
              <a:buFont typeface="+mj-lt"/>
              <a:buAutoNum type="arabicPeriod"/>
            </a:pPr>
            <a:r>
              <a:rPr lang="en-US" sz="1600" b="1" dirty="0"/>
              <a:t>Build Trust</a:t>
            </a:r>
            <a:r>
              <a:rPr lang="en-US" sz="1600" dirty="0"/>
              <a:t>: Promotes equity and fairness across patient groups.</a:t>
            </a:r>
          </a:p>
          <a:p>
            <a:pPr>
              <a:buFont typeface="+mj-lt"/>
              <a:buAutoNum type="arabicPeriod"/>
            </a:pPr>
            <a:endParaRPr lang="en-US" sz="1600" dirty="0"/>
          </a:p>
          <a:p>
            <a:pPr>
              <a:buFont typeface="+mj-lt"/>
              <a:buAutoNum type="arabicPeriod"/>
            </a:pPr>
            <a:r>
              <a:rPr lang="en-US" sz="1600" b="1" dirty="0"/>
              <a:t>Boost Innovation</a:t>
            </a:r>
            <a:r>
              <a:rPr lang="en-US" sz="1600" dirty="0"/>
              <a:t>: Offers cutting-edge AI healthcare solutions.</a:t>
            </a:r>
          </a:p>
          <a:p>
            <a:pPr>
              <a:buFont typeface="+mj-lt"/>
              <a:buAutoNum type="arabicPeriod"/>
            </a:pPr>
            <a:endParaRPr lang="en-US" sz="1600" dirty="0"/>
          </a:p>
          <a:p>
            <a:pPr>
              <a:buFont typeface="+mj-lt"/>
              <a:buAutoNum type="arabicPeriod"/>
            </a:pPr>
            <a:r>
              <a:rPr lang="en-US" sz="1600" b="1" dirty="0"/>
              <a:t>Ensure Compliance</a:t>
            </a:r>
            <a:r>
              <a:rPr lang="en-US" sz="1600" dirty="0"/>
              <a:t>: Meets ethical and legal standards.</a:t>
            </a:r>
          </a:p>
        </p:txBody>
      </p:sp>
      <p:sp>
        <p:nvSpPr>
          <p:cNvPr id="146" name="Google Shape;146;p21"/>
          <p:cNvSpPr/>
          <p:nvPr/>
        </p:nvSpPr>
        <p:spPr>
          <a:xfrm>
            <a:off x="0" y="0"/>
            <a:ext cx="9144000" cy="6852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E9EDEE"/>
              </a:solidFill>
              <a:latin typeface="Lato"/>
              <a:ea typeface="Lato"/>
              <a:cs typeface="Lato"/>
              <a:sym typeface="Lato"/>
            </a:endParaRPr>
          </a:p>
        </p:txBody>
      </p:sp>
      <p:grpSp>
        <p:nvGrpSpPr>
          <p:cNvPr id="147" name="Google Shape;147;p21"/>
          <p:cNvGrpSpPr/>
          <p:nvPr/>
        </p:nvGrpSpPr>
        <p:grpSpPr>
          <a:xfrm>
            <a:off x="311709" y="642158"/>
            <a:ext cx="862939" cy="43053"/>
            <a:chOff x="540118" y="292850"/>
            <a:chExt cx="817332" cy="64200"/>
          </a:xfrm>
        </p:grpSpPr>
        <p:sp>
          <p:nvSpPr>
            <p:cNvPr id="148" name="Google Shape;148;p21"/>
            <p:cNvSpPr/>
            <p:nvPr/>
          </p:nvSpPr>
          <p:spPr>
            <a:xfrm rot="10800000">
              <a:off x="540118" y="292850"/>
              <a:ext cx="408600" cy="64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9" name="Google Shape;149;p21"/>
            <p:cNvSpPr/>
            <p:nvPr/>
          </p:nvSpPr>
          <p:spPr>
            <a:xfrm rot="10800000">
              <a:off x="948850" y="292850"/>
              <a:ext cx="408600" cy="64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150" name="Google Shape;150;p21"/>
          <p:cNvPicPr preferRelativeResize="0"/>
          <p:nvPr/>
        </p:nvPicPr>
        <p:blipFill>
          <a:blip r:embed="rId3">
            <a:alphaModFix/>
          </a:blip>
          <a:stretch>
            <a:fillRect/>
          </a:stretch>
        </p:blipFill>
        <p:spPr>
          <a:xfrm>
            <a:off x="6719750" y="2571750"/>
            <a:ext cx="2112550" cy="2046075"/>
          </a:xfrm>
          <a:prstGeom prst="rect">
            <a:avLst/>
          </a:prstGeom>
          <a:noFill/>
          <a:ln>
            <a:noFill/>
          </a:ln>
        </p:spPr>
      </p:pic>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TotalTime>
  <Words>681</Words>
  <Application>Microsoft Office PowerPoint</Application>
  <PresentationFormat>On-screen Show (16:9)</PresentationFormat>
  <Paragraphs>56</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Montserrat Black</vt:lpstr>
      <vt:lpstr>Lato Black</vt:lpstr>
      <vt:lpstr>Arial</vt:lpstr>
      <vt:lpstr>Lato</vt:lpstr>
      <vt:lpstr>Proxima Nova</vt:lpstr>
      <vt:lpstr>Alfa Slab One</vt:lpstr>
      <vt:lpstr>Gameday</vt:lpstr>
      <vt:lpstr>EAI 6400 Data Governance and Responsible AI  The Impact of Bias in AI: Ethical Challenges in Diabetes Prediction With Facial Recognition</vt:lpstr>
      <vt:lpstr>Introduction</vt:lpstr>
      <vt:lpstr>Data Selection</vt:lpstr>
      <vt:lpstr>How is Facial Recognition Technology related to Diabetes Prediction Analysis?</vt:lpstr>
      <vt:lpstr>Exploratory Data Analysis</vt:lpstr>
      <vt:lpstr>PowerPoint Presentation</vt:lpstr>
      <vt:lpstr>Predictive Models</vt:lpstr>
      <vt:lpstr>PowerPoint Presentation</vt:lpstr>
      <vt:lpstr>What Does This Mean For Business?</vt:lpstr>
      <vt:lpstr>Recommendations and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 Anadkat</dc:creator>
  <cp:lastModifiedBy>Harsh Bharatbhai Anadkat</cp:lastModifiedBy>
  <cp:revision>7</cp:revision>
  <dcterms:modified xsi:type="dcterms:W3CDTF">2024-12-12T00:17:26Z</dcterms:modified>
</cp:coreProperties>
</file>