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7" r:id="rId2"/>
    <p:sldId id="318" r:id="rId3"/>
    <p:sldId id="313" r:id="rId4"/>
    <p:sldId id="335" r:id="rId5"/>
    <p:sldId id="331" r:id="rId6"/>
    <p:sldId id="336" r:id="rId7"/>
    <p:sldId id="337" r:id="rId8"/>
    <p:sldId id="338" r:id="rId9"/>
    <p:sldId id="316" r:id="rId10"/>
    <p:sldId id="339" r:id="rId11"/>
    <p:sldId id="341" r:id="rId12"/>
    <p:sldId id="342" r:id="rId13"/>
    <p:sldId id="344" r:id="rId14"/>
    <p:sldId id="347" r:id="rId15"/>
    <p:sldId id="346" r:id="rId16"/>
    <p:sldId id="348" r:id="rId17"/>
    <p:sldId id="353" r:id="rId18"/>
    <p:sldId id="340" r:id="rId19"/>
    <p:sldId id="260" r:id="rId20"/>
    <p:sldId id="350" r:id="rId21"/>
    <p:sldId id="351" r:id="rId22"/>
    <p:sldId id="352" r:id="rId23"/>
    <p:sldId id="324" r:id="rId24"/>
    <p:sldId id="354" r:id="rId25"/>
    <p:sldId id="358" r:id="rId26"/>
    <p:sldId id="355" r:id="rId27"/>
    <p:sldId id="359" r:id="rId28"/>
    <p:sldId id="356" r:id="rId29"/>
    <p:sldId id="360" r:id="rId30"/>
    <p:sldId id="361" r:id="rId31"/>
    <p:sldId id="362" r:id="rId32"/>
    <p:sldId id="319" r:id="rId33"/>
    <p:sldId id="364" r:id="rId34"/>
    <p:sldId id="363" r:id="rId35"/>
    <p:sldId id="366" r:id="rId36"/>
    <p:sldId id="322" r:id="rId37"/>
    <p:sldId id="367" r:id="rId38"/>
    <p:sldId id="368" r:id="rId39"/>
    <p:sldId id="379" r:id="rId40"/>
    <p:sldId id="373" r:id="rId41"/>
    <p:sldId id="374" r:id="rId42"/>
    <p:sldId id="333" r:id="rId43"/>
    <p:sldId id="385" r:id="rId44"/>
    <p:sldId id="377" r:id="rId45"/>
    <p:sldId id="330" r:id="rId46"/>
    <p:sldId id="325" r:id="rId47"/>
    <p:sldId id="381" r:id="rId48"/>
    <p:sldId id="384" r:id="rId49"/>
    <p:sldId id="332" r:id="rId50"/>
    <p:sldId id="37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4837"/>
    <a:srgbClr val="CCF5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79F32-D2F3-49B9-9E16-B0650897B0C5}" v="2937" dt="2024-01-22T01:04:14.442"/>
    <p1510:client id="{880C9037-4CFB-442E-A254-5EE9DDFE2C02}" v="3530" dt="2024-01-22T14:48:21.266"/>
    <p1510:client id="{A143ED07-2C0D-4108-A926-8EE3182A3F21}" v="1911" dt="2024-01-22T14:13:09.102"/>
    <p1510:client id="{D03027BF-F5D5-40E2-A516-22E40AF68D0E}" v="1024" dt="2024-01-22T14:47:38.861"/>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51_D78FE81C.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51_D78FE81C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_154_11EBB2D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_15F_8796EA7B.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144_4721E33C.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판매</c:v>
                </c:pt>
              </c:strCache>
            </c:strRef>
          </c:tx>
          <c:dPt>
            <c:idx val="0"/>
            <c:bubble3D val="0"/>
            <c:spPr>
              <a:noFill/>
              <a:ln w="19050">
                <a:noFill/>
              </a:ln>
              <a:effectLst/>
            </c:spPr>
            <c:extLst>
              <c:ext xmlns:c16="http://schemas.microsoft.com/office/drawing/2014/chart" uri="{C3380CC4-5D6E-409C-BE32-E72D297353CC}">
                <c16:uniqueId val="{00000001-1413-43D0-9E3B-52BA87E27ECB}"/>
              </c:ext>
            </c:extLst>
          </c:dPt>
          <c:dPt>
            <c:idx val="1"/>
            <c:bubble3D val="0"/>
            <c:spPr>
              <a:solidFill>
                <a:schemeClr val="accent1"/>
              </a:solidFill>
              <a:ln w="19050">
                <a:noFill/>
              </a:ln>
              <a:effectLst/>
            </c:spPr>
            <c:extLst>
              <c:ext xmlns:c16="http://schemas.microsoft.com/office/drawing/2014/chart" uri="{C3380CC4-5D6E-409C-BE32-E72D297353CC}">
                <c16:uniqueId val="{00000003-1413-43D0-9E3B-52BA87E27ECB}"/>
              </c:ext>
            </c:extLst>
          </c:dPt>
          <c:cat>
            <c:strRef>
              <c:f>Sheet1!$A$2:$A$3</c:f>
              <c:strCache>
                <c:ptCount val="2"/>
                <c:pt idx="0">
                  <c:v>1분기</c:v>
                </c:pt>
                <c:pt idx="1">
                  <c:v>2분기</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1413-43D0-9E3B-52BA87E27EC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340650655907324E-2"/>
          <c:y val="9.1309218636231135E-2"/>
          <c:w val="0.81277784421486099"/>
          <c:h val="0.8173815627275377"/>
        </c:manualLayout>
      </c:layout>
      <c:pieChart>
        <c:varyColors val="1"/>
        <c:ser>
          <c:idx val="0"/>
          <c:order val="0"/>
          <c:tx>
            <c:strRef>
              <c:f>Sheet1!$B$1</c:f>
              <c:strCache>
                <c:ptCount val="1"/>
                <c:pt idx="0">
                  <c:v>판매</c:v>
                </c:pt>
              </c:strCache>
            </c:strRef>
          </c:tx>
          <c:dPt>
            <c:idx val="0"/>
            <c:bubble3D val="0"/>
            <c:spPr>
              <a:noFill/>
              <a:ln w="19050">
                <a:noFill/>
              </a:ln>
              <a:effectLst/>
            </c:spPr>
            <c:extLst>
              <c:ext xmlns:c16="http://schemas.microsoft.com/office/drawing/2014/chart" uri="{C3380CC4-5D6E-409C-BE32-E72D297353CC}">
                <c16:uniqueId val="{00000001-8D81-4A74-B1B2-07E8877BD56C}"/>
              </c:ext>
            </c:extLst>
          </c:dPt>
          <c:dPt>
            <c:idx val="1"/>
            <c:bubble3D val="0"/>
            <c:spPr>
              <a:solidFill>
                <a:schemeClr val="accent3"/>
              </a:solidFill>
              <a:ln w="19050">
                <a:noFill/>
              </a:ln>
              <a:effectLst/>
            </c:spPr>
            <c:extLst>
              <c:ext xmlns:c16="http://schemas.microsoft.com/office/drawing/2014/chart" uri="{C3380CC4-5D6E-409C-BE32-E72D297353CC}">
                <c16:uniqueId val="{00000003-8D81-4A74-B1B2-07E8877BD56C}"/>
              </c:ext>
            </c:extLst>
          </c:dPt>
          <c:cat>
            <c:strRef>
              <c:f>Sheet1!$A$2:$A$3</c:f>
              <c:strCache>
                <c:ptCount val="2"/>
                <c:pt idx="0">
                  <c:v>1분기</c:v>
                </c:pt>
                <c:pt idx="1">
                  <c:v>2분기</c:v>
                </c:pt>
              </c:strCache>
            </c:strRef>
          </c:cat>
          <c:val>
            <c:numRef>
              <c:f>Sheet1!$B$2:$B$3</c:f>
              <c:numCache>
                <c:formatCode>General</c:formatCode>
                <c:ptCount val="2"/>
                <c:pt idx="0">
                  <c:v>30</c:v>
                </c:pt>
                <c:pt idx="1">
                  <c:v>70</c:v>
                </c:pt>
              </c:numCache>
            </c:numRef>
          </c:val>
          <c:extLst>
            <c:ext xmlns:c16="http://schemas.microsoft.com/office/drawing/2014/chart" uri="{C3380CC4-5D6E-409C-BE32-E72D297353CC}">
              <c16:uniqueId val="{00000004-8D81-4A74-B1B2-07E8877BD56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796553217442961E-2"/>
          <c:y val="5.1559414652304979E-2"/>
          <c:w val="0.96040689356511411"/>
          <c:h val="0.91274560597302234"/>
        </c:manualLayout>
      </c:layout>
      <c:barChart>
        <c:barDir val="col"/>
        <c:grouping val="stacked"/>
        <c:varyColors val="0"/>
        <c:ser>
          <c:idx val="0"/>
          <c:order val="0"/>
          <c:tx>
            <c:strRef>
              <c:f>Sheet1!$B$1</c:f>
              <c:strCache>
                <c:ptCount val="1"/>
                <c:pt idx="0">
                  <c:v>Series 1</c:v>
                </c:pt>
              </c:strCache>
            </c:strRef>
          </c:tx>
          <c:spPr>
            <a:solidFill>
              <a:schemeClr val="accent6"/>
            </a:solidFill>
            <a:ln w="50800">
              <a:noFill/>
            </a:ln>
            <a:effectLst>
              <a:outerShdw blurRad="50800" dist="38100" dir="2700000" algn="tl" rotWithShape="0">
                <a:prstClr val="black">
                  <a:alpha val="40000"/>
                </a:prstClr>
              </a:outerShdw>
            </a:effectLst>
          </c:spPr>
          <c:invertIfNegative val="0"/>
          <c:dPt>
            <c:idx val="0"/>
            <c:invertIfNegative val="0"/>
            <c:bubble3D val="0"/>
            <c:extLst>
              <c:ext xmlns:c16="http://schemas.microsoft.com/office/drawing/2014/chart" uri="{C3380CC4-5D6E-409C-BE32-E72D297353CC}">
                <c16:uniqueId val="{00000000-364F-46C0-B026-9DA01FB24CF6}"/>
              </c:ext>
            </c:extLst>
          </c:dPt>
          <c:dPt>
            <c:idx val="1"/>
            <c:invertIfNegative val="0"/>
            <c:bubble3D val="0"/>
            <c:spPr>
              <a:solidFill>
                <a:schemeClr val="accent1"/>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2-364F-46C0-B026-9DA01FB24CF6}"/>
              </c:ext>
            </c:extLst>
          </c:dPt>
          <c:dPt>
            <c:idx val="2"/>
            <c:invertIfNegative val="0"/>
            <c:bubble3D val="0"/>
            <c:spPr>
              <a:solidFill>
                <a:schemeClr val="accent2"/>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4-364F-46C0-B026-9DA01FB24CF6}"/>
              </c:ext>
            </c:extLst>
          </c:dPt>
          <c:dPt>
            <c:idx val="3"/>
            <c:invertIfNegative val="0"/>
            <c:bubble3D val="0"/>
            <c:spPr>
              <a:solidFill>
                <a:schemeClr val="accent3"/>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6-364F-46C0-B026-9DA01FB24CF6}"/>
              </c:ext>
            </c:extLst>
          </c:dPt>
          <c:dPt>
            <c:idx val="4"/>
            <c:invertIfNegative val="0"/>
            <c:bubble3D val="0"/>
            <c:spPr>
              <a:solidFill>
                <a:schemeClr val="accent4"/>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8-364F-46C0-B026-9DA01FB24CF6}"/>
              </c:ext>
            </c:extLst>
          </c:dPt>
          <c:dPt>
            <c:idx val="5"/>
            <c:invertIfNegative val="0"/>
            <c:bubble3D val="0"/>
            <c:spPr>
              <a:solidFill>
                <a:schemeClr val="accent5"/>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A-364F-46C0-B026-9DA01FB24CF6}"/>
              </c:ext>
            </c:extLst>
          </c:dPt>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20</c:v>
                </c:pt>
                <c:pt idx="1">
                  <c:v>40</c:v>
                </c:pt>
                <c:pt idx="2">
                  <c:v>60</c:v>
                </c:pt>
                <c:pt idx="3">
                  <c:v>70</c:v>
                </c:pt>
                <c:pt idx="4">
                  <c:v>90</c:v>
                </c:pt>
                <c:pt idx="5">
                  <c:v>70</c:v>
                </c:pt>
              </c:numCache>
            </c:numRef>
          </c:val>
          <c:extLst>
            <c:ext xmlns:c16="http://schemas.microsoft.com/office/drawing/2014/chart" uri="{C3380CC4-5D6E-409C-BE32-E72D297353CC}">
              <c16:uniqueId val="{0000000B-364F-46C0-B026-9DA01FB24CF6}"/>
            </c:ext>
          </c:extLst>
        </c:ser>
        <c:dLbls>
          <c:showLegendKey val="0"/>
          <c:showVal val="0"/>
          <c:showCatName val="0"/>
          <c:showSerName val="0"/>
          <c:showPercent val="0"/>
          <c:showBubbleSize val="0"/>
        </c:dLbls>
        <c:gapWidth val="84"/>
        <c:overlap val="100"/>
        <c:axId val="172143360"/>
        <c:axId val="172144896"/>
      </c:barChart>
      <c:catAx>
        <c:axId val="172143360"/>
        <c:scaling>
          <c:orientation val="minMax"/>
        </c:scaling>
        <c:delete val="1"/>
        <c:axPos val="b"/>
        <c:numFmt formatCode="General" sourceLinked="0"/>
        <c:majorTickMark val="out"/>
        <c:minorTickMark val="none"/>
        <c:tickLblPos val="nextTo"/>
        <c:crossAx val="172144896"/>
        <c:crosses val="autoZero"/>
        <c:auto val="1"/>
        <c:lblAlgn val="ctr"/>
        <c:lblOffset val="100"/>
        <c:noMultiLvlLbl val="0"/>
      </c:catAx>
      <c:valAx>
        <c:axId val="172144896"/>
        <c:scaling>
          <c:orientation val="minMax"/>
        </c:scaling>
        <c:delete val="1"/>
        <c:axPos val="l"/>
        <c:majorGridlines>
          <c:spPr>
            <a:ln>
              <a:noFill/>
            </a:ln>
          </c:spPr>
        </c:majorGridlines>
        <c:numFmt formatCode="General" sourceLinked="1"/>
        <c:majorTickMark val="out"/>
        <c:minorTickMark val="none"/>
        <c:tickLblPos val="nextTo"/>
        <c:crossAx val="172143360"/>
        <c:crosses val="autoZero"/>
        <c:crossBetween val="between"/>
      </c:valAx>
    </c:plotArea>
    <c:plotVisOnly val="1"/>
    <c:dispBlanksAs val="gap"/>
    <c:showDLblsOverMax val="0"/>
  </c:chart>
  <c:spPr>
    <a:noFill/>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796553217442961E-2"/>
          <c:y val="5.1559414652304979E-2"/>
          <c:w val="0.96040689356511411"/>
          <c:h val="0.91274560597302234"/>
        </c:manualLayout>
      </c:layout>
      <c:barChart>
        <c:barDir val="col"/>
        <c:grouping val="stacked"/>
        <c:varyColors val="0"/>
        <c:ser>
          <c:idx val="0"/>
          <c:order val="0"/>
          <c:tx>
            <c:strRef>
              <c:f>Sheet1!$B$1</c:f>
              <c:strCache>
                <c:ptCount val="1"/>
                <c:pt idx="0">
                  <c:v>Series 1</c:v>
                </c:pt>
              </c:strCache>
            </c:strRef>
          </c:tx>
          <c:spPr>
            <a:solidFill>
              <a:schemeClr val="accent6"/>
            </a:solidFill>
            <a:ln w="50800">
              <a:noFill/>
            </a:ln>
            <a:effectLst>
              <a:outerShdw blurRad="50800" dist="38100" dir="2700000" algn="tl" rotWithShape="0">
                <a:prstClr val="black">
                  <a:alpha val="40000"/>
                </a:prstClr>
              </a:outerShdw>
            </a:effectLst>
          </c:spPr>
          <c:invertIfNegative val="0"/>
          <c:dPt>
            <c:idx val="0"/>
            <c:invertIfNegative val="0"/>
            <c:bubble3D val="0"/>
            <c:extLst>
              <c:ext xmlns:c16="http://schemas.microsoft.com/office/drawing/2014/chart" uri="{C3380CC4-5D6E-409C-BE32-E72D297353CC}">
                <c16:uniqueId val="{00000000-364F-46C0-B026-9DA01FB24CF6}"/>
              </c:ext>
            </c:extLst>
          </c:dPt>
          <c:dPt>
            <c:idx val="1"/>
            <c:invertIfNegative val="0"/>
            <c:bubble3D val="0"/>
            <c:spPr>
              <a:solidFill>
                <a:schemeClr val="accent1"/>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2-364F-46C0-B026-9DA01FB24CF6}"/>
              </c:ext>
            </c:extLst>
          </c:dPt>
          <c:dPt>
            <c:idx val="2"/>
            <c:invertIfNegative val="0"/>
            <c:bubble3D val="0"/>
            <c:spPr>
              <a:solidFill>
                <a:schemeClr val="accent2"/>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4-364F-46C0-B026-9DA01FB24CF6}"/>
              </c:ext>
            </c:extLst>
          </c:dPt>
          <c:dPt>
            <c:idx val="3"/>
            <c:invertIfNegative val="0"/>
            <c:bubble3D val="0"/>
            <c:spPr>
              <a:solidFill>
                <a:schemeClr val="accent3"/>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6-364F-46C0-B026-9DA01FB24CF6}"/>
              </c:ext>
            </c:extLst>
          </c:dPt>
          <c:dPt>
            <c:idx val="4"/>
            <c:invertIfNegative val="0"/>
            <c:bubble3D val="0"/>
            <c:spPr>
              <a:solidFill>
                <a:schemeClr val="accent4"/>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8-364F-46C0-B026-9DA01FB24CF6}"/>
              </c:ext>
            </c:extLst>
          </c:dPt>
          <c:dPt>
            <c:idx val="5"/>
            <c:invertIfNegative val="0"/>
            <c:bubble3D val="0"/>
            <c:spPr>
              <a:solidFill>
                <a:schemeClr val="accent5"/>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A-364F-46C0-B026-9DA01FB24CF6}"/>
              </c:ext>
            </c:extLst>
          </c:dPt>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20</c:v>
                </c:pt>
                <c:pt idx="1">
                  <c:v>40</c:v>
                </c:pt>
                <c:pt idx="2">
                  <c:v>60</c:v>
                </c:pt>
                <c:pt idx="3">
                  <c:v>70</c:v>
                </c:pt>
                <c:pt idx="4">
                  <c:v>90</c:v>
                </c:pt>
                <c:pt idx="5">
                  <c:v>70</c:v>
                </c:pt>
              </c:numCache>
            </c:numRef>
          </c:val>
          <c:extLst>
            <c:ext xmlns:c16="http://schemas.microsoft.com/office/drawing/2014/chart" uri="{C3380CC4-5D6E-409C-BE32-E72D297353CC}">
              <c16:uniqueId val="{0000000B-364F-46C0-B026-9DA01FB24CF6}"/>
            </c:ext>
          </c:extLst>
        </c:ser>
        <c:dLbls>
          <c:showLegendKey val="0"/>
          <c:showVal val="0"/>
          <c:showCatName val="0"/>
          <c:showSerName val="0"/>
          <c:showPercent val="0"/>
          <c:showBubbleSize val="0"/>
        </c:dLbls>
        <c:gapWidth val="84"/>
        <c:overlap val="100"/>
        <c:axId val="172143360"/>
        <c:axId val="172144896"/>
      </c:barChart>
      <c:catAx>
        <c:axId val="172143360"/>
        <c:scaling>
          <c:orientation val="minMax"/>
        </c:scaling>
        <c:delete val="1"/>
        <c:axPos val="b"/>
        <c:numFmt formatCode="General" sourceLinked="0"/>
        <c:majorTickMark val="out"/>
        <c:minorTickMark val="none"/>
        <c:tickLblPos val="nextTo"/>
        <c:crossAx val="172144896"/>
        <c:crosses val="autoZero"/>
        <c:auto val="1"/>
        <c:lblAlgn val="ctr"/>
        <c:lblOffset val="100"/>
        <c:noMultiLvlLbl val="0"/>
      </c:catAx>
      <c:valAx>
        <c:axId val="172144896"/>
        <c:scaling>
          <c:orientation val="minMax"/>
        </c:scaling>
        <c:delete val="1"/>
        <c:axPos val="l"/>
        <c:majorGridlines>
          <c:spPr>
            <a:ln>
              <a:noFill/>
            </a:ln>
          </c:spPr>
        </c:majorGridlines>
        <c:numFmt formatCode="General" sourceLinked="1"/>
        <c:majorTickMark val="out"/>
        <c:minorTickMark val="none"/>
        <c:tickLblPos val="nextTo"/>
        <c:crossAx val="172143360"/>
        <c:crosses val="autoZero"/>
        <c:crossBetween val="between"/>
      </c:valAx>
    </c:plotArea>
    <c:plotVisOnly val="1"/>
    <c:dispBlanksAs val="gap"/>
    <c:showDLblsOverMax val="0"/>
  </c:chart>
  <c:spPr>
    <a:noFill/>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0000"/>
                    <a:satMod val="120000"/>
                    <a:lumMod val="99000"/>
                  </a:schemeClr>
                </a:gs>
              </a:gsLst>
              <a:path path="circle">
                <a:fillToRect l="100000" t="100000" r="100000" b="100000"/>
              </a:path>
            </a:gradFill>
            <a:ln>
              <a:noFill/>
            </a:ln>
            <a:effectLst/>
          </c:spPr>
          <c:invertIfNegative val="0"/>
          <c:dPt>
            <c:idx val="0"/>
            <c:invertIfNegative val="0"/>
            <c:bubble3D val="0"/>
            <c:spPr>
              <a:gradFill rotWithShape="1">
                <a:gsLst>
                  <a:gs pos="0">
                    <a:schemeClr val="accent1">
                      <a:lumMod val="75000"/>
                    </a:schemeClr>
                  </a:gs>
                  <a:gs pos="100000">
                    <a:schemeClr val="accent1"/>
                  </a:gs>
                </a:gsLst>
                <a:lin ang="0" scaled="1"/>
              </a:gradFill>
              <a:ln>
                <a:noFill/>
              </a:ln>
              <a:effectLst/>
            </c:spPr>
            <c:extLst>
              <c:ext xmlns:c16="http://schemas.microsoft.com/office/drawing/2014/chart" uri="{C3380CC4-5D6E-409C-BE32-E72D297353CC}">
                <c16:uniqueId val="{00000001-2A54-449F-81A8-6DCCC3EFBC25}"/>
              </c:ext>
            </c:extLst>
          </c:dPt>
          <c:dPt>
            <c:idx val="1"/>
            <c:invertIfNegative val="0"/>
            <c:bubble3D val="0"/>
            <c:spPr>
              <a:gradFill rotWithShape="1">
                <a:gsLst>
                  <a:gs pos="0">
                    <a:schemeClr val="accent2">
                      <a:lumMod val="75000"/>
                    </a:schemeClr>
                  </a:gs>
                  <a:gs pos="100000">
                    <a:schemeClr val="accent2"/>
                  </a:gs>
                </a:gsLst>
                <a:lin ang="0" scaled="1"/>
              </a:gradFill>
              <a:ln>
                <a:noFill/>
              </a:ln>
              <a:effectLst/>
            </c:spPr>
            <c:extLst>
              <c:ext xmlns:c16="http://schemas.microsoft.com/office/drawing/2014/chart" uri="{C3380CC4-5D6E-409C-BE32-E72D297353CC}">
                <c16:uniqueId val="{00000003-2A54-449F-81A8-6DCCC3EFBC25}"/>
              </c:ext>
            </c:extLst>
          </c:dPt>
          <c:dPt>
            <c:idx val="2"/>
            <c:invertIfNegative val="0"/>
            <c:bubble3D val="0"/>
            <c:spPr>
              <a:gradFill rotWithShape="1">
                <a:gsLst>
                  <a:gs pos="0">
                    <a:schemeClr val="accent3">
                      <a:lumMod val="75000"/>
                    </a:schemeClr>
                  </a:gs>
                  <a:gs pos="100000">
                    <a:schemeClr val="accent3"/>
                  </a:gs>
                </a:gsLst>
                <a:lin ang="0" scaled="1"/>
              </a:gradFill>
              <a:ln>
                <a:noFill/>
              </a:ln>
              <a:effectLst/>
            </c:spPr>
            <c:extLst>
              <c:ext xmlns:c16="http://schemas.microsoft.com/office/drawing/2014/chart" uri="{C3380CC4-5D6E-409C-BE32-E72D297353CC}">
                <c16:uniqueId val="{00000005-2A54-449F-81A8-6DCCC3EFBC25}"/>
              </c:ext>
            </c:extLst>
          </c:dPt>
          <c:dPt>
            <c:idx val="3"/>
            <c:invertIfNegative val="0"/>
            <c:bubble3D val="0"/>
            <c:spPr>
              <a:gradFill flip="none" rotWithShape="1">
                <a:gsLst>
                  <a:gs pos="0">
                    <a:schemeClr val="accent4">
                      <a:lumMod val="75000"/>
                    </a:schemeClr>
                  </a:gs>
                  <a:gs pos="100000">
                    <a:schemeClr val="accent4"/>
                  </a:gs>
                </a:gsLst>
                <a:lin ang="0" scaled="1"/>
                <a:tileRect/>
              </a:gradFill>
              <a:ln>
                <a:noFill/>
              </a:ln>
              <a:effectLst/>
            </c:spPr>
            <c:extLst>
              <c:ext xmlns:c16="http://schemas.microsoft.com/office/drawing/2014/chart" uri="{C3380CC4-5D6E-409C-BE32-E72D297353CC}">
                <c16:uniqueId val="{00000007-2A54-449F-81A8-6DCCC3EFBC25}"/>
              </c:ext>
            </c:extLst>
          </c:dPt>
          <c:cat>
            <c:strRef>
              <c:f>Sheet1!$A$2:$A$5</c:f>
              <c:strCache>
                <c:ptCount val="4"/>
                <c:pt idx="0">
                  <c:v>Text 1</c:v>
                </c:pt>
                <c:pt idx="1">
                  <c:v>Text 2</c:v>
                </c:pt>
                <c:pt idx="2">
                  <c:v>Text 3</c:v>
                </c:pt>
                <c:pt idx="3">
                  <c:v>Text 4</c:v>
                </c:pt>
              </c:strCache>
            </c:strRef>
          </c:cat>
          <c:val>
            <c:numRef>
              <c:f>Sheet1!$B$2:$B$5</c:f>
              <c:numCache>
                <c:formatCode>General</c:formatCode>
                <c:ptCount val="4"/>
                <c:pt idx="0">
                  <c:v>89</c:v>
                </c:pt>
                <c:pt idx="1">
                  <c:v>72</c:v>
                </c:pt>
                <c:pt idx="2">
                  <c:v>50</c:v>
                </c:pt>
                <c:pt idx="3">
                  <c:v>25</c:v>
                </c:pt>
              </c:numCache>
            </c:numRef>
          </c:val>
          <c:extLst>
            <c:ext xmlns:c16="http://schemas.microsoft.com/office/drawing/2014/chart" uri="{C3380CC4-5D6E-409C-BE32-E72D297353CC}">
              <c16:uniqueId val="{00000008-2A54-449F-81A8-6DCCC3EFBC25}"/>
            </c:ext>
          </c:extLst>
        </c:ser>
        <c:dLbls>
          <c:showLegendKey val="0"/>
          <c:showVal val="0"/>
          <c:showCatName val="0"/>
          <c:showSerName val="0"/>
          <c:showPercent val="0"/>
          <c:showBubbleSize val="0"/>
        </c:dLbls>
        <c:gapWidth val="9"/>
        <c:overlap val="100"/>
        <c:axId val="510981248"/>
        <c:axId val="510982784"/>
      </c:barChart>
      <c:catAx>
        <c:axId val="510981248"/>
        <c:scaling>
          <c:orientation val="minMax"/>
        </c:scaling>
        <c:delete val="1"/>
        <c:axPos val="l"/>
        <c:numFmt formatCode="General" sourceLinked="0"/>
        <c:majorTickMark val="none"/>
        <c:minorTickMark val="none"/>
        <c:tickLblPos val="nextTo"/>
        <c:crossAx val="510982784"/>
        <c:crosses val="autoZero"/>
        <c:auto val="1"/>
        <c:lblAlgn val="ctr"/>
        <c:lblOffset val="100"/>
        <c:noMultiLvlLbl val="0"/>
      </c:catAx>
      <c:valAx>
        <c:axId val="510982784"/>
        <c:scaling>
          <c:orientation val="minMax"/>
          <c:max val="100"/>
        </c:scaling>
        <c:delete val="1"/>
        <c:axPos val="b"/>
        <c:numFmt formatCode="General" sourceLinked="1"/>
        <c:majorTickMark val="none"/>
        <c:minorTickMark val="none"/>
        <c:tickLblPos val="nextTo"/>
        <c:crossAx val="510981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1/22/2024</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40398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1/22/2024</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95888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1/22/2024</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25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92987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D1B43571-EB74-4DFB-9BB9-B977D516C2FA}"/>
              </a:ext>
            </a:extLst>
          </p:cNvPr>
          <p:cNvSpPr>
            <a:spLocks noGrp="1"/>
          </p:cNvSpPr>
          <p:nvPr>
            <p:ph type="pic" idx="14" hasCustomPrompt="1"/>
          </p:nvPr>
        </p:nvSpPr>
        <p:spPr>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 name="Picture Placeholder 2">
            <a:extLst>
              <a:ext uri="{FF2B5EF4-FFF2-40B4-BE49-F238E27FC236}">
                <a16:creationId xmlns:a16="http://schemas.microsoft.com/office/drawing/2014/main" id="{BDB5FB7B-6C25-4DDB-8392-8EB212AF513F}"/>
              </a:ext>
            </a:extLst>
          </p:cNvPr>
          <p:cNvSpPr>
            <a:spLocks noGrp="1"/>
          </p:cNvSpPr>
          <p:nvPr>
            <p:ph type="pic" idx="15" hasCustomPrompt="1"/>
          </p:nvPr>
        </p:nvSpPr>
        <p:spPr>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6" name="Picture Placeholder 2">
            <a:extLst>
              <a:ext uri="{FF2B5EF4-FFF2-40B4-BE49-F238E27FC236}">
                <a16:creationId xmlns:a16="http://schemas.microsoft.com/office/drawing/2014/main" id="{42C50E7C-EB32-4D95-B8F1-8BE10A073106}"/>
              </a:ext>
            </a:extLst>
          </p:cNvPr>
          <p:cNvSpPr>
            <a:spLocks noGrp="1"/>
          </p:cNvSpPr>
          <p:nvPr>
            <p:ph type="pic" idx="16" hasCustomPrompt="1"/>
          </p:nvPr>
        </p:nvSpPr>
        <p:spPr>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2279799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80EAF71-FD4F-4948-B1F9-6FC16AE6C625}"/>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a:t>Place Your Picture Here Send To Back</a:t>
            </a:r>
            <a:endParaRPr lang="ko-KR" altLang="en-US"/>
          </a:p>
        </p:txBody>
      </p:sp>
    </p:spTree>
    <p:extLst>
      <p:ext uri="{BB962C8B-B14F-4D97-AF65-F5344CB8AC3E}">
        <p14:creationId xmlns:p14="http://schemas.microsoft.com/office/powerpoint/2010/main" val="191937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3727ADF3-242D-4FD7-A02C-43B21E3CAC42}"/>
              </a:ext>
            </a:extLst>
          </p:cNvPr>
          <p:cNvSpPr>
            <a:spLocks noGrp="1"/>
          </p:cNvSpPr>
          <p:nvPr>
            <p:ph type="pic" sz="quarter" idx="10" hasCustomPrompt="1"/>
          </p:nvPr>
        </p:nvSpPr>
        <p:spPr>
          <a:xfrm>
            <a:off x="5658418" y="2"/>
            <a:ext cx="6533583" cy="6857999"/>
          </a:xfrm>
          <a:custGeom>
            <a:avLst/>
            <a:gdLst>
              <a:gd name="connsiteX0" fmla="*/ 2592666 w 6533583"/>
              <a:gd name="connsiteY0" fmla="*/ 0 h 6857999"/>
              <a:gd name="connsiteX1" fmla="*/ 6533583 w 6533583"/>
              <a:gd name="connsiteY1" fmla="*/ 0 h 6857999"/>
              <a:gd name="connsiteX2" fmla="*/ 6533583 w 6533583"/>
              <a:gd name="connsiteY2" fmla="*/ 1085634 h 6857999"/>
              <a:gd name="connsiteX3" fmla="*/ 4351340 w 6533583"/>
              <a:gd name="connsiteY3" fmla="*/ 6857999 h 6857999"/>
              <a:gd name="connsiteX4" fmla="*/ 0 w 6533583"/>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583" h="6857999">
                <a:moveTo>
                  <a:pt x="2592666" y="0"/>
                </a:moveTo>
                <a:lnTo>
                  <a:pt x="6533583" y="0"/>
                </a:lnTo>
                <a:lnTo>
                  <a:pt x="6533583" y="1085634"/>
                </a:lnTo>
                <a:lnTo>
                  <a:pt x="4351340"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a:p>
        </p:txBody>
      </p:sp>
    </p:spTree>
    <p:extLst>
      <p:ext uri="{BB962C8B-B14F-4D97-AF65-F5344CB8AC3E}">
        <p14:creationId xmlns:p14="http://schemas.microsoft.com/office/powerpoint/2010/main" val="3983727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9A5893F2-A884-4E0F-A9DE-65AB9DBEC9F9}"/>
              </a:ext>
            </a:extLst>
          </p:cNvPr>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Picture Placeholder 2">
            <a:extLst>
              <a:ext uri="{FF2B5EF4-FFF2-40B4-BE49-F238E27FC236}">
                <a16:creationId xmlns:a16="http://schemas.microsoft.com/office/drawing/2014/main" id="{D3E3E594-245D-49BF-A849-93434AD94294}"/>
              </a:ext>
            </a:extLst>
          </p:cNvPr>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4087117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80EAF71-FD4F-4948-B1F9-6FC16AE6C625}"/>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a:t>Place Your Picture Here Send To Back</a:t>
            </a:r>
            <a:endParaRPr lang="ko-KR" altLang="en-US"/>
          </a:p>
        </p:txBody>
      </p:sp>
    </p:spTree>
    <p:extLst>
      <p:ext uri="{BB962C8B-B14F-4D97-AF65-F5344CB8AC3E}">
        <p14:creationId xmlns:p14="http://schemas.microsoft.com/office/powerpoint/2010/main" val="2197669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Our Team LAYOUT</a:t>
            </a:r>
          </a:p>
        </p:txBody>
      </p:sp>
      <p:sp>
        <p:nvSpPr>
          <p:cNvPr id="4" name="직사각형 3">
            <a:extLst>
              <a:ext uri="{FF2B5EF4-FFF2-40B4-BE49-F238E27FC236}">
                <a16:creationId xmlns:a16="http://schemas.microsoft.com/office/drawing/2014/main" id="{34BFA16C-ED27-4AB1-A53C-E4D723CB959F}"/>
              </a:ext>
            </a:extLst>
          </p:cNvPr>
          <p:cNvSpPr/>
          <p:nvPr userDrawn="1"/>
        </p:nvSpPr>
        <p:spPr>
          <a:xfrm>
            <a:off x="1544417" y="1816072"/>
            <a:ext cx="2627534" cy="19621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005E398E-FBCE-4C5B-AE19-0FDBF6648319}"/>
              </a:ext>
            </a:extLst>
          </p:cNvPr>
          <p:cNvSpPr/>
          <p:nvPr userDrawn="1"/>
        </p:nvSpPr>
        <p:spPr>
          <a:xfrm>
            <a:off x="5197607" y="1816072"/>
            <a:ext cx="2627534" cy="19621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D03A606C-8532-46E8-BCA5-E5E0D20F8499}"/>
              </a:ext>
            </a:extLst>
          </p:cNvPr>
          <p:cNvSpPr/>
          <p:nvPr userDrawn="1"/>
        </p:nvSpPr>
        <p:spPr>
          <a:xfrm>
            <a:off x="8850797" y="1816072"/>
            <a:ext cx="2627534" cy="196215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그림 개체 틀 2">
            <a:extLst>
              <a:ext uri="{FF2B5EF4-FFF2-40B4-BE49-F238E27FC236}">
                <a16:creationId xmlns:a16="http://schemas.microsoft.com/office/drawing/2014/main" id="{588AF5B6-D66B-4576-9FA0-C781C6182CA6}"/>
              </a:ext>
            </a:extLst>
          </p:cNvPr>
          <p:cNvSpPr>
            <a:spLocks noGrp="1"/>
          </p:cNvSpPr>
          <p:nvPr>
            <p:ph type="pic" sz="quarter" idx="11" hasCustomPrompt="1"/>
          </p:nvPr>
        </p:nvSpPr>
        <p:spPr>
          <a:xfrm>
            <a:off x="69091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8" name="그림 개체 틀 2">
            <a:extLst>
              <a:ext uri="{FF2B5EF4-FFF2-40B4-BE49-F238E27FC236}">
                <a16:creationId xmlns:a16="http://schemas.microsoft.com/office/drawing/2014/main" id="{84107EEB-05D0-4394-9A8D-FA13AF08F370}"/>
              </a:ext>
            </a:extLst>
          </p:cNvPr>
          <p:cNvSpPr>
            <a:spLocks noGrp="1"/>
          </p:cNvSpPr>
          <p:nvPr>
            <p:ph type="pic" sz="quarter" idx="12" hasCustomPrompt="1"/>
          </p:nvPr>
        </p:nvSpPr>
        <p:spPr>
          <a:xfrm>
            <a:off x="434410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9" name="그림 개체 틀 2">
            <a:extLst>
              <a:ext uri="{FF2B5EF4-FFF2-40B4-BE49-F238E27FC236}">
                <a16:creationId xmlns:a16="http://schemas.microsoft.com/office/drawing/2014/main" id="{0A64A60A-834D-49DE-A916-E504C9D28103}"/>
              </a:ext>
            </a:extLst>
          </p:cNvPr>
          <p:cNvSpPr>
            <a:spLocks noGrp="1"/>
          </p:cNvSpPr>
          <p:nvPr>
            <p:ph type="pic" sz="quarter" idx="13" hasCustomPrompt="1"/>
          </p:nvPr>
        </p:nvSpPr>
        <p:spPr>
          <a:xfrm>
            <a:off x="799729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0" name="직사각형 9">
            <a:extLst>
              <a:ext uri="{FF2B5EF4-FFF2-40B4-BE49-F238E27FC236}">
                <a16:creationId xmlns:a16="http://schemas.microsoft.com/office/drawing/2014/main" id="{8EBA2362-ED5F-42B0-BBEF-1B4A56D97537}"/>
              </a:ext>
            </a:extLst>
          </p:cNvPr>
          <p:cNvSpPr/>
          <p:nvPr userDrawn="1"/>
        </p:nvSpPr>
        <p:spPr>
          <a:xfrm>
            <a:off x="1544417" y="4159030"/>
            <a:ext cx="2627534" cy="196215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AA126C76-85E9-4F73-9A98-CB209265F50B}"/>
              </a:ext>
            </a:extLst>
          </p:cNvPr>
          <p:cNvSpPr/>
          <p:nvPr userDrawn="1"/>
        </p:nvSpPr>
        <p:spPr>
          <a:xfrm>
            <a:off x="5197607" y="4159030"/>
            <a:ext cx="2627534" cy="1962150"/>
          </a:xfrm>
          <a:prstGeom prst="rect">
            <a:avLst/>
          </a:prstGeom>
          <a:noFill/>
          <a:ln w="38100">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BF765391-DC08-4A03-9D6B-7397AC1E6ECC}"/>
              </a:ext>
            </a:extLst>
          </p:cNvPr>
          <p:cNvSpPr/>
          <p:nvPr userDrawn="1"/>
        </p:nvSpPr>
        <p:spPr>
          <a:xfrm>
            <a:off x="8850797" y="4159030"/>
            <a:ext cx="2627534" cy="196215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그림 개체 틀 2">
            <a:extLst>
              <a:ext uri="{FF2B5EF4-FFF2-40B4-BE49-F238E27FC236}">
                <a16:creationId xmlns:a16="http://schemas.microsoft.com/office/drawing/2014/main" id="{EFFF9825-C82F-46DF-8385-F63779CCFACF}"/>
              </a:ext>
            </a:extLst>
          </p:cNvPr>
          <p:cNvSpPr>
            <a:spLocks noGrp="1"/>
          </p:cNvSpPr>
          <p:nvPr>
            <p:ph type="pic" sz="quarter" idx="14" hasCustomPrompt="1"/>
          </p:nvPr>
        </p:nvSpPr>
        <p:spPr>
          <a:xfrm>
            <a:off x="69091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4" name="그림 개체 틀 2">
            <a:extLst>
              <a:ext uri="{FF2B5EF4-FFF2-40B4-BE49-F238E27FC236}">
                <a16:creationId xmlns:a16="http://schemas.microsoft.com/office/drawing/2014/main" id="{AD3E9639-E9A0-4CFC-8B82-DB426877DC9F}"/>
              </a:ext>
            </a:extLst>
          </p:cNvPr>
          <p:cNvSpPr>
            <a:spLocks noGrp="1"/>
          </p:cNvSpPr>
          <p:nvPr>
            <p:ph type="pic" sz="quarter" idx="15" hasCustomPrompt="1"/>
          </p:nvPr>
        </p:nvSpPr>
        <p:spPr>
          <a:xfrm>
            <a:off x="434410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5" name="그림 개체 틀 2">
            <a:extLst>
              <a:ext uri="{FF2B5EF4-FFF2-40B4-BE49-F238E27FC236}">
                <a16:creationId xmlns:a16="http://schemas.microsoft.com/office/drawing/2014/main" id="{69480295-3418-48B3-B5E7-005322480D4A}"/>
              </a:ext>
            </a:extLst>
          </p:cNvPr>
          <p:cNvSpPr>
            <a:spLocks noGrp="1"/>
          </p:cNvSpPr>
          <p:nvPr>
            <p:ph type="pic" sz="quarter" idx="16" hasCustomPrompt="1"/>
          </p:nvPr>
        </p:nvSpPr>
        <p:spPr>
          <a:xfrm>
            <a:off x="799729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151018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3">
            <a:extLst>
              <a:ext uri="{FF2B5EF4-FFF2-40B4-BE49-F238E27FC236}">
                <a16:creationId xmlns:a16="http://schemas.microsoft.com/office/drawing/2014/main" id="{466C39BD-B262-49DB-908A-D28E20C7B7D6}"/>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5">
            <a:extLst>
              <a:ext uri="{FF2B5EF4-FFF2-40B4-BE49-F238E27FC236}">
                <a16:creationId xmlns:a16="http://schemas.microsoft.com/office/drawing/2014/main" id="{CBC3723E-1690-45F4-86C0-DF71683D1866}"/>
              </a:ext>
            </a:extLst>
          </p:cNvPr>
          <p:cNvGrpSpPr/>
          <p:nvPr userDrawn="1"/>
        </p:nvGrpSpPr>
        <p:grpSpPr>
          <a:xfrm>
            <a:off x="9150364" y="1155759"/>
            <a:ext cx="3041636" cy="4780454"/>
            <a:chOff x="9508727" y="2147107"/>
            <a:chExt cx="2683273" cy="4217224"/>
          </a:xfrm>
        </p:grpSpPr>
        <p:sp>
          <p:nvSpPr>
            <p:cNvPr id="4" name="Freeform: Shape 6">
              <a:extLst>
                <a:ext uri="{FF2B5EF4-FFF2-40B4-BE49-F238E27FC236}">
                  <a16:creationId xmlns:a16="http://schemas.microsoft.com/office/drawing/2014/main" id="{6A183720-8B81-4433-9366-15FC290B15DC}"/>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5" name="Freeform: Shape 7">
              <a:extLst>
                <a:ext uri="{FF2B5EF4-FFF2-40B4-BE49-F238E27FC236}">
                  <a16:creationId xmlns:a16="http://schemas.microsoft.com/office/drawing/2014/main" id="{CE05AE47-C592-49A3-8B2D-A65D6C08CEA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a:p>
          </p:txBody>
        </p:sp>
        <p:sp>
          <p:nvSpPr>
            <p:cNvPr id="6" name="Freeform: Shape 8">
              <a:extLst>
                <a:ext uri="{FF2B5EF4-FFF2-40B4-BE49-F238E27FC236}">
                  <a16:creationId xmlns:a16="http://schemas.microsoft.com/office/drawing/2014/main" id="{7E4E9A36-2481-45CE-9EB4-34B3FE261006}"/>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a:p>
          </p:txBody>
        </p:sp>
        <p:sp>
          <p:nvSpPr>
            <p:cNvPr id="7" name="Freeform: Shape 9">
              <a:extLst>
                <a:ext uri="{FF2B5EF4-FFF2-40B4-BE49-F238E27FC236}">
                  <a16:creationId xmlns:a16="http://schemas.microsoft.com/office/drawing/2014/main" id="{6CDC90AF-FD32-4EBF-A6A2-841FA9D4BA76}"/>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a:p>
          </p:txBody>
        </p:sp>
        <p:sp>
          <p:nvSpPr>
            <p:cNvPr id="8" name="Freeform: Shape 10">
              <a:extLst>
                <a:ext uri="{FF2B5EF4-FFF2-40B4-BE49-F238E27FC236}">
                  <a16:creationId xmlns:a16="http://schemas.microsoft.com/office/drawing/2014/main" id="{EEA49A5F-A16C-48B4-9694-87DE27F723F7}"/>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9" name="Freeform: Shape 11">
              <a:extLst>
                <a:ext uri="{FF2B5EF4-FFF2-40B4-BE49-F238E27FC236}">
                  <a16:creationId xmlns:a16="http://schemas.microsoft.com/office/drawing/2014/main" id="{5A8EB63A-A763-4D11-96B5-F91A19685B65}"/>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12">
              <a:extLst>
                <a:ext uri="{FF2B5EF4-FFF2-40B4-BE49-F238E27FC236}">
                  <a16:creationId xmlns:a16="http://schemas.microsoft.com/office/drawing/2014/main" id="{7C0D2A08-67B2-403E-8651-7F42AC262F60}"/>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1" name="Picture Placeholder 2">
            <a:extLst>
              <a:ext uri="{FF2B5EF4-FFF2-40B4-BE49-F238E27FC236}">
                <a16:creationId xmlns:a16="http://schemas.microsoft.com/office/drawing/2014/main" id="{592F7E3F-71F2-4031-9420-116E355BBB52}"/>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423835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1/22/2024</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00888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1/22/2024</a:t>
            </a:fld>
            <a:endParaRPr lang="en-US"/>
          </a:p>
        </p:txBody>
      </p:sp>
    </p:spTree>
    <p:extLst>
      <p:ext uri="{BB962C8B-B14F-4D97-AF65-F5344CB8AC3E}">
        <p14:creationId xmlns:p14="http://schemas.microsoft.com/office/powerpoint/2010/main" val="82507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1/22/2024</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96984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1/22/2024</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086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1/22/2024</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45886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1/22/2024</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9214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1/22/2024</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22904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1/22/2024</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97928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1/22/2024</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634996"/>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1" r:id="rId6"/>
    <p:sldLayoutId id="2147483806" r:id="rId7"/>
    <p:sldLayoutId id="2147483802" r:id="rId8"/>
    <p:sldLayoutId id="2147483803" r:id="rId9"/>
    <p:sldLayoutId id="2147483804" r:id="rId10"/>
    <p:sldLayoutId id="2147483805" r:id="rId11"/>
    <p:sldLayoutId id="2147483813" r:id="rId12"/>
    <p:sldLayoutId id="2147483817" r:id="rId13"/>
    <p:sldLayoutId id="2147483818" r:id="rId14"/>
    <p:sldLayoutId id="2147483819" r:id="rId15"/>
    <p:sldLayoutId id="2147483820" r:id="rId16"/>
    <p:sldLayoutId id="2147483821" r:id="rId17"/>
    <p:sldLayoutId id="2147483822" r:id="rId18"/>
    <p:sldLayoutId id="2147483823" r:id="rId19"/>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16.xml"/><Relationship Id="rId5" Type="http://schemas.openxmlformats.org/officeDocument/2006/relationships/image" Target="../media/image41.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grpSp>
        <p:nvGrpSpPr>
          <p:cNvPr id="2" name="그룹 21">
            <a:extLst>
              <a:ext uri="{FF2B5EF4-FFF2-40B4-BE49-F238E27FC236}">
                <a16:creationId xmlns:a16="http://schemas.microsoft.com/office/drawing/2014/main" id="{E88DFA70-86C4-E90A-C9D4-59B2DE12BF8D}"/>
              </a:ext>
            </a:extLst>
          </p:cNvPr>
          <p:cNvGrpSpPr/>
          <p:nvPr/>
        </p:nvGrpSpPr>
        <p:grpSpPr>
          <a:xfrm>
            <a:off x="6553200" y="219303"/>
            <a:ext cx="5638800" cy="4370385"/>
            <a:chOff x="3252651" y="903284"/>
            <a:chExt cx="5638800" cy="4370385"/>
          </a:xfrm>
        </p:grpSpPr>
        <p:sp>
          <p:nvSpPr>
            <p:cNvPr id="4" name="TextBox 3">
              <a:extLst>
                <a:ext uri="{FF2B5EF4-FFF2-40B4-BE49-F238E27FC236}">
                  <a16:creationId xmlns:a16="http://schemas.microsoft.com/office/drawing/2014/main" id="{242169D0-5161-17BE-6841-7C1A9E503112}"/>
                </a:ext>
              </a:extLst>
            </p:cNvPr>
            <p:cNvSpPr txBox="1"/>
            <p:nvPr/>
          </p:nvSpPr>
          <p:spPr>
            <a:xfrm>
              <a:off x="3252651" y="903284"/>
              <a:ext cx="5286102" cy="2585323"/>
            </a:xfrm>
            <a:prstGeom prst="rect">
              <a:avLst/>
            </a:prstGeom>
            <a:noFill/>
          </p:spPr>
          <p:txBody>
            <a:bodyPr wrap="square" rtlCol="0" anchor="ctr">
              <a:spAutoFit/>
            </a:bodyPr>
            <a:lstStyle/>
            <a:p>
              <a:pPr algn="r"/>
              <a:r>
                <a:rPr lang="en-US" sz="5400">
                  <a:solidFill>
                    <a:schemeClr val="bg1"/>
                  </a:solidFill>
                  <a:latin typeface="+mj-lt"/>
                </a:rPr>
                <a:t>Credit Card </a:t>
              </a:r>
            </a:p>
            <a:p>
              <a:pPr algn="r"/>
              <a:r>
                <a:rPr lang="en-US" sz="5400">
                  <a:solidFill>
                    <a:schemeClr val="bg1"/>
                  </a:solidFill>
                  <a:latin typeface="+mj-lt"/>
                  <a:cs typeface="Arial" pitchFamily="34" charset="0"/>
                </a:rPr>
                <a:t>Approval</a:t>
              </a:r>
            </a:p>
            <a:p>
              <a:pPr algn="r"/>
              <a:r>
                <a:rPr lang="en-US" sz="5400">
                  <a:solidFill>
                    <a:schemeClr val="bg1"/>
                  </a:solidFill>
                  <a:latin typeface="+mj-lt"/>
                  <a:cs typeface="Arial" pitchFamily="34" charset="0"/>
                </a:rPr>
                <a:t>Prediction </a:t>
              </a:r>
              <a:endParaRPr lang="en-US" sz="5400">
                <a:solidFill>
                  <a:schemeClr val="bg1"/>
                </a:solidFill>
                <a:latin typeface="+mj-lt"/>
              </a:endParaRPr>
            </a:p>
          </p:txBody>
        </p:sp>
        <p:sp>
          <p:nvSpPr>
            <p:cNvPr id="5" name="TextBox 4">
              <a:extLst>
                <a:ext uri="{FF2B5EF4-FFF2-40B4-BE49-F238E27FC236}">
                  <a16:creationId xmlns:a16="http://schemas.microsoft.com/office/drawing/2014/main" id="{0C827AD0-93FE-C383-ACC2-B8C113ACF769}"/>
                </a:ext>
              </a:extLst>
            </p:cNvPr>
            <p:cNvSpPr txBox="1"/>
            <p:nvPr/>
          </p:nvSpPr>
          <p:spPr>
            <a:xfrm>
              <a:off x="3605349" y="3673231"/>
              <a:ext cx="5286102" cy="1600438"/>
            </a:xfrm>
            <a:prstGeom prst="rect">
              <a:avLst/>
            </a:prstGeom>
            <a:noFill/>
          </p:spPr>
          <p:txBody>
            <a:bodyPr wrap="square" rtlCol="0" anchor="ctr">
              <a:spAutoFit/>
            </a:bodyPr>
            <a:lstStyle/>
            <a:p>
              <a:pPr algn="r"/>
              <a:r>
                <a:rPr lang="en-US" altLang="ko-KR" sz="1400" b="1">
                  <a:solidFill>
                    <a:schemeClr val="bg1"/>
                  </a:solidFill>
                  <a:cs typeface="Arial" pitchFamily="34" charset="0"/>
                </a:rPr>
                <a:t>ANASTASIA DRAKOU 2022202304006</a:t>
              </a:r>
            </a:p>
            <a:p>
              <a:pPr algn="r"/>
              <a:endParaRPr lang="en-US" altLang="ko-KR" sz="1400" b="1">
                <a:solidFill>
                  <a:schemeClr val="bg1"/>
                </a:solidFill>
                <a:cs typeface="Arial" pitchFamily="34" charset="0"/>
              </a:endParaRPr>
            </a:p>
            <a:p>
              <a:pPr algn="r"/>
              <a:r>
                <a:rPr lang="en-US" altLang="ko-KR" sz="1400" b="1">
                  <a:solidFill>
                    <a:schemeClr val="bg1"/>
                  </a:solidFill>
                  <a:cs typeface="Arial" pitchFamily="34" charset="0"/>
                </a:rPr>
                <a:t>DESPOINA ANGELIKI MOYSIDOU 2022202304016</a:t>
              </a:r>
            </a:p>
            <a:p>
              <a:pPr algn="r"/>
              <a:endParaRPr lang="en-US" altLang="ko-KR" sz="1400" b="1">
                <a:solidFill>
                  <a:schemeClr val="bg1"/>
                </a:solidFill>
                <a:cs typeface="Arial" pitchFamily="34" charset="0"/>
              </a:endParaRPr>
            </a:p>
            <a:p>
              <a:pPr algn="r"/>
              <a:r>
                <a:rPr lang="en-US" altLang="ko-KR" sz="1400" b="1">
                  <a:solidFill>
                    <a:schemeClr val="bg1"/>
                  </a:solidFill>
                  <a:cs typeface="Arial" pitchFamily="34" charset="0"/>
                </a:rPr>
                <a:t>ANNA KOUTOUGERA 2022202304012</a:t>
              </a:r>
              <a:endParaRPr lang="el-GR" altLang="ko-KR" sz="1400" b="1">
                <a:solidFill>
                  <a:schemeClr val="bg1"/>
                </a:solidFill>
                <a:cs typeface="Arial" pitchFamily="34" charset="0"/>
              </a:endParaRPr>
            </a:p>
            <a:p>
              <a:pPr algn="r"/>
              <a:endParaRPr lang="el-GR" altLang="ko-KR" sz="1400" b="1">
                <a:solidFill>
                  <a:schemeClr val="bg1"/>
                </a:solidFill>
                <a:cs typeface="Arial" pitchFamily="34" charset="0"/>
              </a:endParaRPr>
            </a:p>
            <a:p>
              <a:pPr algn="r"/>
              <a:endParaRPr lang="ko-KR" altLang="en-US" sz="1400" b="1">
                <a:solidFill>
                  <a:schemeClr val="bg1"/>
                </a:solidFill>
                <a:cs typeface="Arial" pitchFamily="34" charset="0"/>
              </a:endParaRPr>
            </a:p>
          </p:txBody>
        </p:sp>
      </p:grpSp>
      <p:grpSp>
        <p:nvGrpSpPr>
          <p:cNvPr id="6" name="Group 21">
            <a:extLst>
              <a:ext uri="{FF2B5EF4-FFF2-40B4-BE49-F238E27FC236}">
                <a16:creationId xmlns:a16="http://schemas.microsoft.com/office/drawing/2014/main" id="{298E73C5-2FDD-5E2A-4097-58F2642DC42E}"/>
              </a:ext>
            </a:extLst>
          </p:cNvPr>
          <p:cNvGrpSpPr/>
          <p:nvPr/>
        </p:nvGrpSpPr>
        <p:grpSpPr>
          <a:xfrm>
            <a:off x="7947660" y="2941550"/>
            <a:ext cx="4091940" cy="47700"/>
            <a:chOff x="1569493" y="491319"/>
            <a:chExt cx="7710985" cy="286603"/>
          </a:xfrm>
        </p:grpSpPr>
        <p:sp>
          <p:nvSpPr>
            <p:cNvPr id="7" name="Rectangle 16">
              <a:extLst>
                <a:ext uri="{FF2B5EF4-FFF2-40B4-BE49-F238E27FC236}">
                  <a16:creationId xmlns:a16="http://schemas.microsoft.com/office/drawing/2014/main" id="{4C7FF81C-1422-4631-5643-88E5048CFC6B}"/>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7">
              <a:extLst>
                <a:ext uri="{FF2B5EF4-FFF2-40B4-BE49-F238E27FC236}">
                  <a16:creationId xmlns:a16="http://schemas.microsoft.com/office/drawing/2014/main" id="{0181A9CE-65D6-85C2-4D91-29CD0D989789}"/>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8">
              <a:extLst>
                <a:ext uri="{FF2B5EF4-FFF2-40B4-BE49-F238E27FC236}">
                  <a16:creationId xmlns:a16="http://schemas.microsoft.com/office/drawing/2014/main" id="{CB0CE1A6-522D-8403-5198-536BD227FC08}"/>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9">
              <a:extLst>
                <a:ext uri="{FF2B5EF4-FFF2-40B4-BE49-F238E27FC236}">
                  <a16:creationId xmlns:a16="http://schemas.microsoft.com/office/drawing/2014/main" id="{2F5C9830-A250-2BC1-8BCB-7F9993D93A33}"/>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0">
              <a:extLst>
                <a:ext uri="{FF2B5EF4-FFF2-40B4-BE49-F238E27FC236}">
                  <a16:creationId xmlns:a16="http://schemas.microsoft.com/office/drawing/2014/main" id="{D60AD3ED-2DFC-714C-A042-1BEF992E159B}"/>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934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dirty="0">
                <a:cs typeface="Arial"/>
              </a:rPr>
              <a:t>Target generation</a:t>
            </a:r>
            <a:endParaRPr lang="en-US" dirty="0"/>
          </a:p>
        </p:txBody>
      </p:sp>
      <p:sp>
        <p:nvSpPr>
          <p:cNvPr id="33" name="Oval 27">
            <a:extLst>
              <a:ext uri="{FF2B5EF4-FFF2-40B4-BE49-F238E27FC236}">
                <a16:creationId xmlns:a16="http://schemas.microsoft.com/office/drawing/2014/main" id="{CB48C91F-A475-4496-BCCB-B5B9402F6492}"/>
              </a:ext>
            </a:extLst>
          </p:cNvPr>
          <p:cNvSpPr/>
          <p:nvPr/>
        </p:nvSpPr>
        <p:spPr>
          <a:xfrm>
            <a:off x="5226216" y="2309667"/>
            <a:ext cx="768257" cy="630965"/>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a:cs typeface="Arial" pitchFamily="34" charset="0"/>
              </a:rPr>
              <a:t>STEP 1</a:t>
            </a:r>
            <a:endParaRPr lang="ko-KR" altLang="en-US" sz="1400" b="1">
              <a:cs typeface="Arial" pitchFamily="34" charset="0"/>
            </a:endParaRPr>
          </a:p>
        </p:txBody>
      </p:sp>
      <p:sp>
        <p:nvSpPr>
          <p:cNvPr id="35" name="TextBox 34">
            <a:extLst>
              <a:ext uri="{FF2B5EF4-FFF2-40B4-BE49-F238E27FC236}">
                <a16:creationId xmlns:a16="http://schemas.microsoft.com/office/drawing/2014/main" id="{EBA5A421-9A33-4E06-AFB3-6F13DF618E4E}"/>
              </a:ext>
            </a:extLst>
          </p:cNvPr>
          <p:cNvSpPr txBox="1"/>
          <p:nvPr/>
        </p:nvSpPr>
        <p:spPr>
          <a:xfrm>
            <a:off x="6049616" y="2301985"/>
            <a:ext cx="6133557" cy="646331"/>
          </a:xfrm>
          <a:prstGeom prst="rect">
            <a:avLst/>
          </a:prstGeom>
          <a:noFill/>
        </p:spPr>
        <p:txBody>
          <a:bodyPr wrap="square" rtlCol="0" anchor="ctr">
            <a:spAutoFit/>
          </a:bodyPr>
          <a:lstStyle/>
          <a:p>
            <a:r>
              <a:rPr lang="en-US" altLang="ko-KR" sz="1200" b="1">
                <a:solidFill>
                  <a:schemeClr val="tx1">
                    <a:lumMod val="75000"/>
                    <a:lumOff val="25000"/>
                  </a:schemeClr>
                </a:solidFill>
                <a:cs typeface="Arial" pitchFamily="34" charset="0"/>
              </a:rPr>
              <a:t>We want to keep the performance window most common in all cases. We don't simply look at the most recent data, because as we can see for certain clients, we may have last payment information from 2 years ago.</a:t>
            </a:r>
          </a:p>
        </p:txBody>
      </p:sp>
      <p:sp>
        <p:nvSpPr>
          <p:cNvPr id="66" name="Text Placeholder 10">
            <a:extLst>
              <a:ext uri="{FF2B5EF4-FFF2-40B4-BE49-F238E27FC236}">
                <a16:creationId xmlns:a16="http://schemas.microsoft.com/office/drawing/2014/main" id="{C983E716-755B-4353-9395-B7007ABFC8EC}"/>
              </a:ext>
            </a:extLst>
          </p:cNvPr>
          <p:cNvSpPr txBox="1">
            <a:spLocks/>
          </p:cNvSpPr>
          <p:nvPr/>
        </p:nvSpPr>
        <p:spPr>
          <a:xfrm>
            <a:off x="7040060" y="1564374"/>
            <a:ext cx="4828012" cy="82449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000"/>
              </a:lnSpc>
              <a:buNone/>
            </a:pPr>
            <a:r>
              <a:rPr lang="en-US" altLang="ko-KR" sz="2400" b="1">
                <a:solidFill>
                  <a:schemeClr val="accent1"/>
                </a:solidFill>
                <a:cs typeface="Arial" pitchFamily="34" charset="0"/>
              </a:rPr>
              <a:t>Vintage Analysis</a:t>
            </a:r>
          </a:p>
        </p:txBody>
      </p:sp>
      <p:pic>
        <p:nvPicPr>
          <p:cNvPr id="7" name="Picture 6">
            <a:extLst>
              <a:ext uri="{FF2B5EF4-FFF2-40B4-BE49-F238E27FC236}">
                <a16:creationId xmlns:a16="http://schemas.microsoft.com/office/drawing/2014/main" id="{0BC6AC6C-BBB9-A909-A696-8524CEADF561}"/>
              </a:ext>
            </a:extLst>
          </p:cNvPr>
          <p:cNvPicPr>
            <a:picLocks noChangeAspect="1"/>
          </p:cNvPicPr>
          <p:nvPr/>
        </p:nvPicPr>
        <p:blipFill>
          <a:blip r:embed="rId2"/>
          <a:stretch>
            <a:fillRect/>
          </a:stretch>
        </p:blipFill>
        <p:spPr>
          <a:xfrm>
            <a:off x="5487112" y="3282207"/>
            <a:ext cx="6129131" cy="2008706"/>
          </a:xfrm>
          <a:prstGeom prst="rect">
            <a:avLst/>
          </a:prstGeom>
        </p:spPr>
      </p:pic>
      <p:sp>
        <p:nvSpPr>
          <p:cNvPr id="5" name="Donut 24">
            <a:extLst>
              <a:ext uri="{FF2B5EF4-FFF2-40B4-BE49-F238E27FC236}">
                <a16:creationId xmlns:a16="http://schemas.microsoft.com/office/drawing/2014/main" id="{9EBCE774-2C2A-C346-3C6E-F9A58F7B2C25}"/>
              </a:ext>
            </a:extLst>
          </p:cNvPr>
          <p:cNvSpPr/>
          <p:nvPr/>
        </p:nvSpPr>
        <p:spPr>
          <a:xfrm>
            <a:off x="323529" y="2719033"/>
            <a:ext cx="3158835" cy="268940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49494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dirty="0">
                <a:cs typeface="Arial"/>
              </a:rPr>
              <a:t>Target generation</a:t>
            </a:r>
            <a:endParaRPr lang="en-US" dirty="0"/>
          </a:p>
        </p:txBody>
      </p:sp>
      <p:sp>
        <p:nvSpPr>
          <p:cNvPr id="35" name="TextBox 34">
            <a:extLst>
              <a:ext uri="{FF2B5EF4-FFF2-40B4-BE49-F238E27FC236}">
                <a16:creationId xmlns:a16="http://schemas.microsoft.com/office/drawing/2014/main" id="{EBA5A421-9A33-4E06-AFB3-6F13DF618E4E}"/>
              </a:ext>
            </a:extLst>
          </p:cNvPr>
          <p:cNvSpPr txBox="1"/>
          <p:nvPr/>
        </p:nvSpPr>
        <p:spPr>
          <a:xfrm>
            <a:off x="3016155" y="1738471"/>
            <a:ext cx="6782937" cy="523220"/>
          </a:xfrm>
          <a:prstGeom prst="rect">
            <a:avLst/>
          </a:prstGeom>
          <a:noFill/>
        </p:spPr>
        <p:txBody>
          <a:bodyPr wrap="square" rtlCol="0" anchor="ctr">
            <a:spAutoFit/>
          </a:bodyPr>
          <a:lstStyle/>
          <a:p>
            <a:r>
              <a:rPr lang="en-US" altLang="ko-KR" sz="1600" b="1">
                <a:solidFill>
                  <a:schemeClr val="tx1">
                    <a:lumMod val="75000"/>
                    <a:lumOff val="25000"/>
                  </a:schemeClr>
                </a:solidFill>
                <a:latin typeface="Roboto Mono" panose="00000009000000000000" pitchFamily="49" charset="0"/>
                <a:ea typeface="Roboto Mono" panose="00000009000000000000" pitchFamily="49" charset="0"/>
                <a:cs typeface="Arial" pitchFamily="34" charset="0"/>
              </a:rPr>
              <a:t>Let's visualize it and see the mode and median value</a:t>
            </a:r>
            <a:endParaRPr lang="ko-KR" altLang="en-US" sz="1600" b="1">
              <a:solidFill>
                <a:schemeClr val="tx1">
                  <a:lumMod val="75000"/>
                  <a:lumOff val="25000"/>
                </a:schemeClr>
              </a:solidFill>
              <a:latin typeface="Roboto Mono" panose="00000009000000000000" pitchFamily="49" charset="0"/>
              <a:cs typeface="Arial" pitchFamily="34" charset="0"/>
            </a:endParaRPr>
          </a:p>
          <a:p>
            <a:endParaRPr lang="ko-KR" altLang="en-US" sz="1200" b="1">
              <a:solidFill>
                <a:schemeClr val="tx1">
                  <a:lumMod val="75000"/>
                  <a:lumOff val="25000"/>
                </a:schemeClr>
              </a:solidFill>
              <a:cs typeface="Arial" pitchFamily="34" charset="0"/>
            </a:endParaRPr>
          </a:p>
        </p:txBody>
      </p:sp>
      <p:pic>
        <p:nvPicPr>
          <p:cNvPr id="8" name="Picture 7">
            <a:extLst>
              <a:ext uri="{FF2B5EF4-FFF2-40B4-BE49-F238E27FC236}">
                <a16:creationId xmlns:a16="http://schemas.microsoft.com/office/drawing/2014/main" id="{BDDD90F3-9C91-C65F-64BB-F991A32371D2}"/>
              </a:ext>
            </a:extLst>
          </p:cNvPr>
          <p:cNvPicPr>
            <a:picLocks noChangeAspect="1"/>
          </p:cNvPicPr>
          <p:nvPr/>
        </p:nvPicPr>
        <p:blipFill>
          <a:blip r:embed="rId2"/>
          <a:stretch>
            <a:fillRect/>
          </a:stretch>
        </p:blipFill>
        <p:spPr>
          <a:xfrm>
            <a:off x="9099" y="2238304"/>
            <a:ext cx="6509982" cy="2358006"/>
          </a:xfrm>
          <a:prstGeom prst="rect">
            <a:avLst/>
          </a:prstGeom>
        </p:spPr>
      </p:pic>
      <p:pic>
        <p:nvPicPr>
          <p:cNvPr id="10" name="Picture 9">
            <a:extLst>
              <a:ext uri="{FF2B5EF4-FFF2-40B4-BE49-F238E27FC236}">
                <a16:creationId xmlns:a16="http://schemas.microsoft.com/office/drawing/2014/main" id="{AE3EB19A-9D1A-AE5C-1568-B50B8C849ECC}"/>
              </a:ext>
            </a:extLst>
          </p:cNvPr>
          <p:cNvPicPr>
            <a:picLocks noChangeAspect="1"/>
          </p:cNvPicPr>
          <p:nvPr/>
        </p:nvPicPr>
        <p:blipFill rotWithShape="1">
          <a:blip r:embed="rId3"/>
          <a:srcRect t="6610"/>
          <a:stretch/>
        </p:blipFill>
        <p:spPr>
          <a:xfrm>
            <a:off x="5898613" y="4559061"/>
            <a:ext cx="6284288" cy="2298939"/>
          </a:xfrm>
          <a:prstGeom prst="rect">
            <a:avLst/>
          </a:prstGeom>
        </p:spPr>
      </p:pic>
      <p:sp>
        <p:nvSpPr>
          <p:cNvPr id="34" name="Pentagon 14">
            <a:extLst>
              <a:ext uri="{FF2B5EF4-FFF2-40B4-BE49-F238E27FC236}">
                <a16:creationId xmlns:a16="http://schemas.microsoft.com/office/drawing/2014/main" id="{6B9C4069-797E-0237-DAE4-A22F5A9284AD}"/>
              </a:ext>
            </a:extLst>
          </p:cNvPr>
          <p:cNvSpPr/>
          <p:nvPr/>
        </p:nvSpPr>
        <p:spPr>
          <a:xfrm flipH="1">
            <a:off x="8209824" y="2223369"/>
            <a:ext cx="1898526" cy="422657"/>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a:solidFill>
                  <a:schemeClr val="tx1">
                    <a:lumMod val="65000"/>
                    <a:lumOff val="35000"/>
                  </a:schemeClr>
                </a:solidFill>
              </a:rPr>
              <a:t>MIN</a:t>
            </a:r>
            <a:endParaRPr lang="ko-KR" altLang="en-US" sz="1200" b="1">
              <a:solidFill>
                <a:schemeClr val="tx1">
                  <a:lumMod val="65000"/>
                  <a:lumOff val="35000"/>
                </a:schemeClr>
              </a:solidFill>
            </a:endParaRPr>
          </a:p>
        </p:txBody>
      </p:sp>
      <p:sp>
        <p:nvSpPr>
          <p:cNvPr id="40" name="Pentagon 14">
            <a:extLst>
              <a:ext uri="{FF2B5EF4-FFF2-40B4-BE49-F238E27FC236}">
                <a16:creationId xmlns:a16="http://schemas.microsoft.com/office/drawing/2014/main" id="{048CD305-EEB9-8EB5-6FE6-54939AB4B7E4}"/>
              </a:ext>
            </a:extLst>
          </p:cNvPr>
          <p:cNvSpPr/>
          <p:nvPr/>
        </p:nvSpPr>
        <p:spPr>
          <a:xfrm flipH="1">
            <a:off x="8209824" y="2712070"/>
            <a:ext cx="1898526" cy="39307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a:solidFill>
                  <a:schemeClr val="tx1">
                    <a:lumMod val="65000"/>
                    <a:lumOff val="35000"/>
                  </a:schemeClr>
                </a:solidFill>
              </a:rPr>
              <a:t>MAX</a:t>
            </a:r>
            <a:endParaRPr lang="ko-KR" altLang="en-US" sz="1200" b="1">
              <a:solidFill>
                <a:schemeClr val="tx1">
                  <a:lumMod val="65000"/>
                  <a:lumOff val="35000"/>
                </a:schemeClr>
              </a:solidFill>
            </a:endParaRPr>
          </a:p>
        </p:txBody>
      </p:sp>
      <p:sp>
        <p:nvSpPr>
          <p:cNvPr id="41" name="Pentagon 14">
            <a:extLst>
              <a:ext uri="{FF2B5EF4-FFF2-40B4-BE49-F238E27FC236}">
                <a16:creationId xmlns:a16="http://schemas.microsoft.com/office/drawing/2014/main" id="{5498B09C-F938-EF79-FFD1-66ECFF8950D7}"/>
              </a:ext>
            </a:extLst>
          </p:cNvPr>
          <p:cNvSpPr/>
          <p:nvPr/>
        </p:nvSpPr>
        <p:spPr>
          <a:xfrm flipH="1">
            <a:off x="8209824" y="3171186"/>
            <a:ext cx="1898526" cy="403594"/>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a:solidFill>
                  <a:schemeClr val="tx1">
                    <a:lumMod val="65000"/>
                    <a:lumOff val="35000"/>
                  </a:schemeClr>
                </a:solidFill>
              </a:rPr>
              <a:t>MODE</a:t>
            </a:r>
            <a:endParaRPr lang="ko-KR" altLang="en-US" sz="1200" b="1">
              <a:solidFill>
                <a:schemeClr val="tx1">
                  <a:lumMod val="65000"/>
                  <a:lumOff val="35000"/>
                </a:schemeClr>
              </a:solidFill>
            </a:endParaRPr>
          </a:p>
        </p:txBody>
      </p:sp>
      <p:sp>
        <p:nvSpPr>
          <p:cNvPr id="42" name="Pentagon 14">
            <a:extLst>
              <a:ext uri="{FF2B5EF4-FFF2-40B4-BE49-F238E27FC236}">
                <a16:creationId xmlns:a16="http://schemas.microsoft.com/office/drawing/2014/main" id="{14AEEFB7-5FB1-F50E-98E9-E83BF4263A7F}"/>
              </a:ext>
            </a:extLst>
          </p:cNvPr>
          <p:cNvSpPr/>
          <p:nvPr/>
        </p:nvSpPr>
        <p:spPr>
          <a:xfrm flipH="1">
            <a:off x="8243340" y="3666101"/>
            <a:ext cx="1898527" cy="403595"/>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a:solidFill>
                  <a:schemeClr val="tx1">
                    <a:lumMod val="65000"/>
                    <a:lumOff val="35000"/>
                  </a:schemeClr>
                </a:solidFill>
              </a:rPr>
              <a:t>MEAN</a:t>
            </a:r>
            <a:endParaRPr lang="ko-KR" altLang="en-US" sz="1200" b="1">
              <a:solidFill>
                <a:schemeClr val="tx1">
                  <a:lumMod val="65000"/>
                  <a:lumOff val="35000"/>
                </a:schemeClr>
              </a:solidFill>
            </a:endParaRPr>
          </a:p>
        </p:txBody>
      </p:sp>
      <p:sp>
        <p:nvSpPr>
          <p:cNvPr id="43" name="Pentagon 14">
            <a:extLst>
              <a:ext uri="{FF2B5EF4-FFF2-40B4-BE49-F238E27FC236}">
                <a16:creationId xmlns:a16="http://schemas.microsoft.com/office/drawing/2014/main" id="{83592589-4749-475D-6DCB-B0EC8F379DB7}"/>
              </a:ext>
            </a:extLst>
          </p:cNvPr>
          <p:cNvSpPr/>
          <p:nvPr/>
        </p:nvSpPr>
        <p:spPr>
          <a:xfrm flipH="1">
            <a:off x="8209823" y="4130479"/>
            <a:ext cx="1932043" cy="403594"/>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a:solidFill>
                  <a:schemeClr val="tx1">
                    <a:lumMod val="65000"/>
                    <a:lumOff val="35000"/>
                  </a:schemeClr>
                </a:solidFill>
              </a:rPr>
              <a:t>MEDIAN</a:t>
            </a:r>
            <a:endParaRPr lang="ko-KR" altLang="en-US" sz="1200" b="1">
              <a:solidFill>
                <a:schemeClr val="tx1">
                  <a:lumMod val="65000"/>
                  <a:lumOff val="35000"/>
                </a:schemeClr>
              </a:solidFill>
            </a:endParaRPr>
          </a:p>
        </p:txBody>
      </p:sp>
      <p:sp>
        <p:nvSpPr>
          <p:cNvPr id="44" name="TextBox 43">
            <a:extLst>
              <a:ext uri="{FF2B5EF4-FFF2-40B4-BE49-F238E27FC236}">
                <a16:creationId xmlns:a16="http://schemas.microsoft.com/office/drawing/2014/main" id="{F0DF54B6-08FC-CFFE-913D-A07650E5EF63}"/>
              </a:ext>
            </a:extLst>
          </p:cNvPr>
          <p:cNvSpPr txBox="1"/>
          <p:nvPr/>
        </p:nvSpPr>
        <p:spPr>
          <a:xfrm>
            <a:off x="7670290" y="3252263"/>
            <a:ext cx="1283230" cy="307777"/>
          </a:xfrm>
          <a:prstGeom prst="rect">
            <a:avLst/>
          </a:prstGeom>
          <a:noFill/>
        </p:spPr>
        <p:txBody>
          <a:bodyPr wrap="square" rtlCol="0" anchor="ctr">
            <a:spAutoFit/>
          </a:bodyPr>
          <a:lstStyle/>
          <a:p>
            <a:r>
              <a:rPr lang="en-US" altLang="ko-KR" sz="1400" b="1">
                <a:solidFill>
                  <a:schemeClr val="tx1">
                    <a:lumMod val="75000"/>
                    <a:lumOff val="25000"/>
                  </a:schemeClr>
                </a:solidFill>
                <a:cs typeface="Arial" pitchFamily="34" charset="0"/>
              </a:rPr>
              <a:t>7</a:t>
            </a:r>
            <a:endParaRPr lang="ko-KR" altLang="en-US" sz="1400" b="1">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D0265249-C932-2FF8-9801-4D5B07A040E3}"/>
              </a:ext>
            </a:extLst>
          </p:cNvPr>
          <p:cNvSpPr txBox="1"/>
          <p:nvPr/>
        </p:nvSpPr>
        <p:spPr>
          <a:xfrm>
            <a:off x="7670290" y="2793147"/>
            <a:ext cx="1283230" cy="307777"/>
          </a:xfrm>
          <a:prstGeom prst="rect">
            <a:avLst/>
          </a:prstGeom>
          <a:noFill/>
        </p:spPr>
        <p:txBody>
          <a:bodyPr wrap="square" rtlCol="0" anchor="ctr">
            <a:spAutoFit/>
          </a:bodyPr>
          <a:lstStyle/>
          <a:p>
            <a:r>
              <a:rPr lang="en-US" altLang="ko-KR" sz="1400" b="1">
                <a:solidFill>
                  <a:schemeClr val="tx1">
                    <a:lumMod val="75000"/>
                    <a:lumOff val="25000"/>
                  </a:schemeClr>
                </a:solidFill>
                <a:cs typeface="Arial" pitchFamily="34" charset="0"/>
              </a:rPr>
              <a:t>60</a:t>
            </a:r>
            <a:endParaRPr lang="ko-KR" altLang="en-US" sz="1400" b="1">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614D0E39-5DA9-1F2D-9FFE-0E0E3EB24B7B}"/>
              </a:ext>
            </a:extLst>
          </p:cNvPr>
          <p:cNvSpPr txBox="1"/>
          <p:nvPr/>
        </p:nvSpPr>
        <p:spPr>
          <a:xfrm>
            <a:off x="7670290" y="2383909"/>
            <a:ext cx="1283230" cy="307777"/>
          </a:xfrm>
          <a:prstGeom prst="rect">
            <a:avLst/>
          </a:prstGeom>
          <a:noFill/>
        </p:spPr>
        <p:txBody>
          <a:bodyPr wrap="square" rtlCol="0" anchor="ctr">
            <a:spAutoFit/>
          </a:bodyPr>
          <a:lstStyle/>
          <a:p>
            <a:r>
              <a:rPr lang="en-US" altLang="ko-KR" sz="1400" b="1">
                <a:solidFill>
                  <a:schemeClr val="tx1">
                    <a:lumMod val="75000"/>
                    <a:lumOff val="25000"/>
                  </a:schemeClr>
                </a:solidFill>
                <a:cs typeface="Arial" pitchFamily="34" charset="0"/>
              </a:rPr>
              <a:t>0</a:t>
            </a:r>
            <a:endParaRPr lang="ko-KR" altLang="en-US" sz="1400" b="1">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38F9CE3D-E2CA-F2A1-CA6B-573FC9A8AAE2}"/>
              </a:ext>
            </a:extLst>
          </p:cNvPr>
          <p:cNvSpPr txBox="1"/>
          <p:nvPr/>
        </p:nvSpPr>
        <p:spPr>
          <a:xfrm>
            <a:off x="7670290" y="4215122"/>
            <a:ext cx="1283230" cy="307777"/>
          </a:xfrm>
          <a:prstGeom prst="rect">
            <a:avLst/>
          </a:prstGeom>
          <a:noFill/>
        </p:spPr>
        <p:txBody>
          <a:bodyPr wrap="square" rtlCol="0" anchor="ctr">
            <a:spAutoFit/>
          </a:bodyPr>
          <a:lstStyle/>
          <a:p>
            <a:r>
              <a:rPr lang="en-US" altLang="ko-KR" sz="1400" b="1">
                <a:solidFill>
                  <a:schemeClr val="tx1">
                    <a:lumMod val="75000"/>
                    <a:lumOff val="25000"/>
                  </a:schemeClr>
                </a:solidFill>
                <a:cs typeface="Arial" pitchFamily="34" charset="0"/>
              </a:rPr>
              <a:t>17</a:t>
            </a:r>
            <a:endParaRPr lang="ko-KR" altLang="en-US" sz="1400" b="1">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5E809B53-7BB5-A2FB-A912-037A0A4732A5}"/>
              </a:ext>
            </a:extLst>
          </p:cNvPr>
          <p:cNvSpPr txBox="1"/>
          <p:nvPr/>
        </p:nvSpPr>
        <p:spPr>
          <a:xfrm>
            <a:off x="7675111" y="3714009"/>
            <a:ext cx="1283230" cy="307777"/>
          </a:xfrm>
          <a:prstGeom prst="rect">
            <a:avLst/>
          </a:prstGeom>
          <a:noFill/>
        </p:spPr>
        <p:txBody>
          <a:bodyPr wrap="square" rtlCol="0" anchor="ctr">
            <a:spAutoFit/>
          </a:bodyPr>
          <a:lstStyle/>
          <a:p>
            <a:r>
              <a:rPr lang="en-US" altLang="ko-KR" sz="1400" b="1">
                <a:solidFill>
                  <a:schemeClr val="tx1">
                    <a:lumMod val="75000"/>
                    <a:lumOff val="25000"/>
                  </a:schemeClr>
                </a:solidFill>
                <a:cs typeface="Arial" pitchFamily="34" charset="0"/>
              </a:rPr>
              <a:t>20</a:t>
            </a:r>
            <a:endParaRPr lang="ko-KR" altLang="en-US" sz="1400" b="1">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895B952C-CE7D-C7B6-B60F-ACD6265DF97E}"/>
              </a:ext>
            </a:extLst>
          </p:cNvPr>
          <p:cNvSpPr txBox="1"/>
          <p:nvPr/>
        </p:nvSpPr>
        <p:spPr>
          <a:xfrm>
            <a:off x="777922" y="5096144"/>
            <a:ext cx="4053385" cy="1077218"/>
          </a:xfrm>
          <a:prstGeom prst="rect">
            <a:avLst/>
          </a:prstGeom>
          <a:noFill/>
        </p:spPr>
        <p:txBody>
          <a:bodyPr wrap="square" rtlCol="0">
            <a:spAutoFit/>
          </a:bodyPr>
          <a:lstStyle/>
          <a:p>
            <a:pPr algn="ctr"/>
            <a:r>
              <a:rPr lang="en-US" altLang="ko-KR" sz="1600">
                <a:solidFill>
                  <a:schemeClr val="tx1">
                    <a:lumMod val="75000"/>
                    <a:lumOff val="25000"/>
                  </a:schemeClr>
                </a:solidFill>
                <a:latin typeface="Roboto Mono" panose="00000009000000000000" pitchFamily="49" charset="0"/>
                <a:ea typeface="Roboto Mono" panose="00000009000000000000" pitchFamily="49" charset="0"/>
                <a:cs typeface="Arial" pitchFamily="34" charset="0"/>
              </a:rPr>
              <a:t>We can observe that applicants typically delay making their payments until after the 7-month period. </a:t>
            </a:r>
          </a:p>
        </p:txBody>
      </p:sp>
    </p:spTree>
    <p:extLst>
      <p:ext uri="{BB962C8B-B14F-4D97-AF65-F5344CB8AC3E}">
        <p14:creationId xmlns:p14="http://schemas.microsoft.com/office/powerpoint/2010/main" val="306997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dirty="0">
                <a:cs typeface="Arial"/>
              </a:rPr>
              <a:t>Target generation</a:t>
            </a:r>
            <a:endParaRPr lang="en-US" dirty="0"/>
          </a:p>
        </p:txBody>
      </p:sp>
      <p:sp>
        <p:nvSpPr>
          <p:cNvPr id="33" name="Oval 27">
            <a:extLst>
              <a:ext uri="{FF2B5EF4-FFF2-40B4-BE49-F238E27FC236}">
                <a16:creationId xmlns:a16="http://schemas.microsoft.com/office/drawing/2014/main" id="{CB48C91F-A475-4496-BCCB-B5B9402F6492}"/>
              </a:ext>
            </a:extLst>
          </p:cNvPr>
          <p:cNvSpPr/>
          <p:nvPr/>
        </p:nvSpPr>
        <p:spPr>
          <a:xfrm>
            <a:off x="5226216" y="2309667"/>
            <a:ext cx="768257" cy="630965"/>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a:cs typeface="Arial" pitchFamily="34" charset="0"/>
              </a:rPr>
              <a:t>STEP 1</a:t>
            </a:r>
            <a:endParaRPr lang="ko-KR" altLang="en-US" sz="1400" b="1">
              <a:cs typeface="Arial" pitchFamily="34" charset="0"/>
            </a:endParaRPr>
          </a:p>
        </p:txBody>
      </p:sp>
      <p:sp>
        <p:nvSpPr>
          <p:cNvPr id="35" name="TextBox 34">
            <a:extLst>
              <a:ext uri="{FF2B5EF4-FFF2-40B4-BE49-F238E27FC236}">
                <a16:creationId xmlns:a16="http://schemas.microsoft.com/office/drawing/2014/main" id="{EBA5A421-9A33-4E06-AFB3-6F13DF618E4E}"/>
              </a:ext>
            </a:extLst>
          </p:cNvPr>
          <p:cNvSpPr txBox="1"/>
          <p:nvPr/>
        </p:nvSpPr>
        <p:spPr>
          <a:xfrm>
            <a:off x="6049616" y="2301985"/>
            <a:ext cx="6133557" cy="646331"/>
          </a:xfrm>
          <a:prstGeom prst="rect">
            <a:avLst/>
          </a:prstGeom>
          <a:noFill/>
        </p:spPr>
        <p:txBody>
          <a:bodyPr wrap="square" rtlCol="0" anchor="ctr">
            <a:spAutoFit/>
          </a:bodyPr>
          <a:lstStyle/>
          <a:p>
            <a:r>
              <a:rPr lang="en-US" altLang="ko-KR" sz="1200" b="1">
                <a:solidFill>
                  <a:schemeClr val="tx1">
                    <a:lumMod val="75000"/>
                    <a:lumOff val="25000"/>
                  </a:schemeClr>
                </a:solidFill>
                <a:cs typeface="Arial" pitchFamily="34" charset="0"/>
              </a:rPr>
              <a:t>We want to keep the performance window most common in all cases. We don't simply look at the most recent data, because as we can see for certain clients, we may have last payment information from 2 years ago.</a:t>
            </a:r>
          </a:p>
        </p:txBody>
      </p:sp>
      <p:sp>
        <p:nvSpPr>
          <p:cNvPr id="66" name="Text Placeholder 10">
            <a:extLst>
              <a:ext uri="{FF2B5EF4-FFF2-40B4-BE49-F238E27FC236}">
                <a16:creationId xmlns:a16="http://schemas.microsoft.com/office/drawing/2014/main" id="{C983E716-755B-4353-9395-B7007ABFC8EC}"/>
              </a:ext>
            </a:extLst>
          </p:cNvPr>
          <p:cNvSpPr txBox="1">
            <a:spLocks/>
          </p:cNvSpPr>
          <p:nvPr/>
        </p:nvSpPr>
        <p:spPr>
          <a:xfrm>
            <a:off x="7040060" y="1564374"/>
            <a:ext cx="4828012" cy="82449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000"/>
              </a:lnSpc>
              <a:buNone/>
            </a:pPr>
            <a:r>
              <a:rPr lang="en-US" altLang="ko-KR" sz="2400" b="1">
                <a:solidFill>
                  <a:schemeClr val="accent1"/>
                </a:solidFill>
                <a:cs typeface="Arial" pitchFamily="34" charset="0"/>
              </a:rPr>
              <a:t>Vintage Analysis</a:t>
            </a:r>
          </a:p>
        </p:txBody>
      </p:sp>
      <p:sp>
        <p:nvSpPr>
          <p:cNvPr id="8" name="Oval 35">
            <a:extLst>
              <a:ext uri="{FF2B5EF4-FFF2-40B4-BE49-F238E27FC236}">
                <a16:creationId xmlns:a16="http://schemas.microsoft.com/office/drawing/2014/main" id="{EC3E5745-101F-2E41-C4EC-B11B4E4F519A}"/>
              </a:ext>
            </a:extLst>
          </p:cNvPr>
          <p:cNvSpPr/>
          <p:nvPr/>
        </p:nvSpPr>
        <p:spPr>
          <a:xfrm>
            <a:off x="5226216" y="3113517"/>
            <a:ext cx="768257" cy="630965"/>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a:cs typeface="Arial" pitchFamily="34" charset="0"/>
              </a:rPr>
              <a:t>STEP 2</a:t>
            </a:r>
          </a:p>
        </p:txBody>
      </p:sp>
      <p:sp>
        <p:nvSpPr>
          <p:cNvPr id="9" name="TextBox 8">
            <a:extLst>
              <a:ext uri="{FF2B5EF4-FFF2-40B4-BE49-F238E27FC236}">
                <a16:creationId xmlns:a16="http://schemas.microsoft.com/office/drawing/2014/main" id="{529C0A75-FF25-9B42-5803-3DE17AF8BAF3}"/>
              </a:ext>
            </a:extLst>
          </p:cNvPr>
          <p:cNvSpPr txBox="1"/>
          <p:nvPr/>
        </p:nvSpPr>
        <p:spPr>
          <a:xfrm>
            <a:off x="5994473" y="3296426"/>
            <a:ext cx="6133557" cy="276999"/>
          </a:xfrm>
          <a:prstGeom prst="rect">
            <a:avLst/>
          </a:prstGeom>
          <a:noFill/>
        </p:spPr>
        <p:txBody>
          <a:bodyPr wrap="square" rtlCol="0" anchor="ctr">
            <a:spAutoFit/>
          </a:bodyPr>
          <a:lstStyle/>
          <a:p>
            <a:r>
              <a:rPr lang="en-US" altLang="ko-KR" sz="1200" b="1">
                <a:solidFill>
                  <a:schemeClr val="tx1">
                    <a:lumMod val="75000"/>
                    <a:lumOff val="25000"/>
                  </a:schemeClr>
                </a:solidFill>
                <a:cs typeface="Arial" pitchFamily="34" charset="0"/>
              </a:rPr>
              <a:t>Calculate ratios</a:t>
            </a:r>
          </a:p>
        </p:txBody>
      </p:sp>
      <p:sp>
        <p:nvSpPr>
          <p:cNvPr id="6" name="Donut 24">
            <a:extLst>
              <a:ext uri="{FF2B5EF4-FFF2-40B4-BE49-F238E27FC236}">
                <a16:creationId xmlns:a16="http://schemas.microsoft.com/office/drawing/2014/main" id="{21F81B84-AE3A-7ECD-410B-199689962CF2}"/>
              </a:ext>
            </a:extLst>
          </p:cNvPr>
          <p:cNvSpPr/>
          <p:nvPr/>
        </p:nvSpPr>
        <p:spPr>
          <a:xfrm>
            <a:off x="1842654" y="2798619"/>
            <a:ext cx="3158835" cy="268940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1279250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dirty="0">
                <a:cs typeface="Arial"/>
              </a:rPr>
              <a:t>Target generation</a:t>
            </a:r>
            <a:endParaRPr lang="en-US" dirty="0"/>
          </a:p>
        </p:txBody>
      </p:sp>
      <p:sp>
        <p:nvSpPr>
          <p:cNvPr id="33" name="Oval 27">
            <a:extLst>
              <a:ext uri="{FF2B5EF4-FFF2-40B4-BE49-F238E27FC236}">
                <a16:creationId xmlns:a16="http://schemas.microsoft.com/office/drawing/2014/main" id="{CB48C91F-A475-4496-BCCB-B5B9402F6492}"/>
              </a:ext>
            </a:extLst>
          </p:cNvPr>
          <p:cNvSpPr/>
          <p:nvPr/>
        </p:nvSpPr>
        <p:spPr>
          <a:xfrm>
            <a:off x="5226216" y="2309667"/>
            <a:ext cx="768257" cy="630965"/>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a:cs typeface="Arial" pitchFamily="34" charset="0"/>
              </a:rPr>
              <a:t>STEP 1</a:t>
            </a:r>
            <a:endParaRPr lang="ko-KR" altLang="en-US" sz="1400" b="1">
              <a:cs typeface="Arial" pitchFamily="34" charset="0"/>
            </a:endParaRPr>
          </a:p>
        </p:txBody>
      </p:sp>
      <p:sp>
        <p:nvSpPr>
          <p:cNvPr id="35" name="TextBox 34">
            <a:extLst>
              <a:ext uri="{FF2B5EF4-FFF2-40B4-BE49-F238E27FC236}">
                <a16:creationId xmlns:a16="http://schemas.microsoft.com/office/drawing/2014/main" id="{EBA5A421-9A33-4E06-AFB3-6F13DF618E4E}"/>
              </a:ext>
            </a:extLst>
          </p:cNvPr>
          <p:cNvSpPr txBox="1"/>
          <p:nvPr/>
        </p:nvSpPr>
        <p:spPr>
          <a:xfrm>
            <a:off x="6049616" y="2301985"/>
            <a:ext cx="6133557" cy="646331"/>
          </a:xfrm>
          <a:prstGeom prst="rect">
            <a:avLst/>
          </a:prstGeom>
          <a:noFill/>
        </p:spPr>
        <p:txBody>
          <a:bodyPr wrap="square" rtlCol="0" anchor="ctr">
            <a:spAutoFit/>
          </a:bodyPr>
          <a:lstStyle/>
          <a:p>
            <a:r>
              <a:rPr lang="en-US" altLang="ko-KR" sz="1200" b="1">
                <a:solidFill>
                  <a:schemeClr val="tx1">
                    <a:lumMod val="75000"/>
                    <a:lumOff val="25000"/>
                  </a:schemeClr>
                </a:solidFill>
                <a:cs typeface="Arial" pitchFamily="34" charset="0"/>
              </a:rPr>
              <a:t>We want to keep the performance window most common in all cases. We don't simply look at the most recent data, because as we can see for certain clients, we may have last payment information from 2 years ago.</a:t>
            </a:r>
          </a:p>
        </p:txBody>
      </p:sp>
      <p:sp>
        <p:nvSpPr>
          <p:cNvPr id="66" name="Text Placeholder 10">
            <a:extLst>
              <a:ext uri="{FF2B5EF4-FFF2-40B4-BE49-F238E27FC236}">
                <a16:creationId xmlns:a16="http://schemas.microsoft.com/office/drawing/2014/main" id="{C983E716-755B-4353-9395-B7007ABFC8EC}"/>
              </a:ext>
            </a:extLst>
          </p:cNvPr>
          <p:cNvSpPr txBox="1">
            <a:spLocks/>
          </p:cNvSpPr>
          <p:nvPr/>
        </p:nvSpPr>
        <p:spPr>
          <a:xfrm>
            <a:off x="7040060" y="1564374"/>
            <a:ext cx="4828012" cy="82449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000"/>
              </a:lnSpc>
              <a:buNone/>
            </a:pPr>
            <a:r>
              <a:rPr lang="en-US" altLang="ko-KR" sz="2400" b="1">
                <a:solidFill>
                  <a:schemeClr val="accent1"/>
                </a:solidFill>
                <a:cs typeface="Arial" pitchFamily="34" charset="0"/>
              </a:rPr>
              <a:t>Vintage Analysis</a:t>
            </a:r>
          </a:p>
        </p:txBody>
      </p:sp>
      <p:sp>
        <p:nvSpPr>
          <p:cNvPr id="8" name="Oval 35">
            <a:extLst>
              <a:ext uri="{FF2B5EF4-FFF2-40B4-BE49-F238E27FC236}">
                <a16:creationId xmlns:a16="http://schemas.microsoft.com/office/drawing/2014/main" id="{EC3E5745-101F-2E41-C4EC-B11B4E4F519A}"/>
              </a:ext>
            </a:extLst>
          </p:cNvPr>
          <p:cNvSpPr/>
          <p:nvPr/>
        </p:nvSpPr>
        <p:spPr>
          <a:xfrm>
            <a:off x="5226216" y="3113517"/>
            <a:ext cx="768257" cy="630965"/>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a:cs typeface="Arial" pitchFamily="34" charset="0"/>
              </a:rPr>
              <a:t>STEP 2</a:t>
            </a:r>
          </a:p>
        </p:txBody>
      </p:sp>
      <p:sp>
        <p:nvSpPr>
          <p:cNvPr id="9" name="TextBox 8">
            <a:extLst>
              <a:ext uri="{FF2B5EF4-FFF2-40B4-BE49-F238E27FC236}">
                <a16:creationId xmlns:a16="http://schemas.microsoft.com/office/drawing/2014/main" id="{529C0A75-FF25-9B42-5803-3DE17AF8BAF3}"/>
              </a:ext>
            </a:extLst>
          </p:cNvPr>
          <p:cNvSpPr txBox="1"/>
          <p:nvPr/>
        </p:nvSpPr>
        <p:spPr>
          <a:xfrm>
            <a:off x="5994473" y="3296426"/>
            <a:ext cx="6133557" cy="276999"/>
          </a:xfrm>
          <a:prstGeom prst="rect">
            <a:avLst/>
          </a:prstGeom>
          <a:noFill/>
        </p:spPr>
        <p:txBody>
          <a:bodyPr wrap="square" rtlCol="0" anchor="ctr">
            <a:spAutoFit/>
          </a:bodyPr>
          <a:lstStyle/>
          <a:p>
            <a:r>
              <a:rPr lang="en-US" altLang="ko-KR" sz="1200" b="1">
                <a:solidFill>
                  <a:schemeClr val="tx1">
                    <a:lumMod val="75000"/>
                    <a:lumOff val="25000"/>
                  </a:schemeClr>
                </a:solidFill>
                <a:cs typeface="Arial" pitchFamily="34" charset="0"/>
              </a:rPr>
              <a:t>Calculate ratios</a:t>
            </a:r>
          </a:p>
        </p:txBody>
      </p:sp>
      <p:sp>
        <p:nvSpPr>
          <p:cNvPr id="6" name="Oval 35">
            <a:extLst>
              <a:ext uri="{FF2B5EF4-FFF2-40B4-BE49-F238E27FC236}">
                <a16:creationId xmlns:a16="http://schemas.microsoft.com/office/drawing/2014/main" id="{68086B99-80B2-BE81-F3C4-A89225B6F24B}"/>
              </a:ext>
            </a:extLst>
          </p:cNvPr>
          <p:cNvSpPr/>
          <p:nvPr/>
        </p:nvSpPr>
        <p:spPr>
          <a:xfrm>
            <a:off x="5226215" y="3970532"/>
            <a:ext cx="768257" cy="630965"/>
          </a:xfrm>
          <a:prstGeom prst="rect">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a:cs typeface="Arial" pitchFamily="34" charset="0"/>
              </a:rPr>
              <a:t>STEP 3</a:t>
            </a:r>
            <a:endParaRPr lang="ko-KR" altLang="en-US" sz="1400" b="1">
              <a:cs typeface="Arial" pitchFamily="34" charset="0"/>
            </a:endParaRPr>
          </a:p>
        </p:txBody>
      </p:sp>
      <p:sp>
        <p:nvSpPr>
          <p:cNvPr id="7" name="TextBox 6">
            <a:extLst>
              <a:ext uri="{FF2B5EF4-FFF2-40B4-BE49-F238E27FC236}">
                <a16:creationId xmlns:a16="http://schemas.microsoft.com/office/drawing/2014/main" id="{66F9F0C3-FF22-8EE6-BE2C-5BA518D39A27}"/>
              </a:ext>
            </a:extLst>
          </p:cNvPr>
          <p:cNvSpPr txBox="1"/>
          <p:nvPr/>
        </p:nvSpPr>
        <p:spPr>
          <a:xfrm>
            <a:off x="6049615" y="4147514"/>
            <a:ext cx="6133557" cy="276999"/>
          </a:xfrm>
          <a:prstGeom prst="rect">
            <a:avLst/>
          </a:prstGeom>
          <a:noFill/>
        </p:spPr>
        <p:txBody>
          <a:bodyPr wrap="square" rtlCol="0" anchor="ctr">
            <a:spAutoFit/>
          </a:bodyPr>
          <a:lstStyle/>
          <a:p>
            <a:r>
              <a:rPr lang="en-US" altLang="ko-KR" sz="1200" b="1">
                <a:solidFill>
                  <a:schemeClr val="tx1">
                    <a:lumMod val="75000"/>
                    <a:lumOff val="25000"/>
                  </a:schemeClr>
                </a:solidFill>
                <a:cs typeface="Arial" pitchFamily="34" charset="0"/>
              </a:rPr>
              <a:t>Analyzing Bad Customers </a:t>
            </a:r>
          </a:p>
        </p:txBody>
      </p:sp>
      <p:pic>
        <p:nvPicPr>
          <p:cNvPr id="11" name="Picture 10">
            <a:extLst>
              <a:ext uri="{FF2B5EF4-FFF2-40B4-BE49-F238E27FC236}">
                <a16:creationId xmlns:a16="http://schemas.microsoft.com/office/drawing/2014/main" id="{C1571724-9911-38AC-D20E-5987C0D0FF84}"/>
              </a:ext>
            </a:extLst>
          </p:cNvPr>
          <p:cNvPicPr>
            <a:picLocks noChangeAspect="1"/>
          </p:cNvPicPr>
          <p:nvPr/>
        </p:nvPicPr>
        <p:blipFill>
          <a:blip r:embed="rId2"/>
          <a:stretch>
            <a:fillRect/>
          </a:stretch>
        </p:blipFill>
        <p:spPr>
          <a:xfrm>
            <a:off x="6757912" y="4487948"/>
            <a:ext cx="5110159" cy="2271525"/>
          </a:xfrm>
          <a:prstGeom prst="rect">
            <a:avLst/>
          </a:prstGeom>
        </p:spPr>
      </p:pic>
      <p:sp>
        <p:nvSpPr>
          <p:cNvPr id="10" name="Donut 24">
            <a:extLst>
              <a:ext uri="{FF2B5EF4-FFF2-40B4-BE49-F238E27FC236}">
                <a16:creationId xmlns:a16="http://schemas.microsoft.com/office/drawing/2014/main" id="{699618E9-DFE1-FF1C-6664-F6A83A9B0967}"/>
              </a:ext>
            </a:extLst>
          </p:cNvPr>
          <p:cNvSpPr/>
          <p:nvPr/>
        </p:nvSpPr>
        <p:spPr>
          <a:xfrm>
            <a:off x="1842654" y="2798619"/>
            <a:ext cx="3158835" cy="268940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807872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dirty="0">
                <a:cs typeface="Arial"/>
              </a:rPr>
              <a:t>Target generation</a:t>
            </a:r>
            <a:endParaRPr lang="en-US" dirty="0"/>
          </a:p>
        </p:txBody>
      </p:sp>
      <p:sp>
        <p:nvSpPr>
          <p:cNvPr id="35" name="TextBox 34">
            <a:extLst>
              <a:ext uri="{FF2B5EF4-FFF2-40B4-BE49-F238E27FC236}">
                <a16:creationId xmlns:a16="http://schemas.microsoft.com/office/drawing/2014/main" id="{EBA5A421-9A33-4E06-AFB3-6F13DF618E4E}"/>
              </a:ext>
            </a:extLst>
          </p:cNvPr>
          <p:cNvSpPr txBox="1"/>
          <p:nvPr/>
        </p:nvSpPr>
        <p:spPr>
          <a:xfrm>
            <a:off x="168832" y="1633479"/>
            <a:ext cx="12023168" cy="338554"/>
          </a:xfrm>
          <a:prstGeom prst="rect">
            <a:avLst/>
          </a:prstGeom>
          <a:noFill/>
        </p:spPr>
        <p:txBody>
          <a:bodyPr wrap="square" rtlCol="0" anchor="ctr">
            <a:spAutoFit/>
          </a:bodyPr>
          <a:lstStyle/>
          <a:p>
            <a:r>
              <a:rPr lang="en-US" altLang="ko-KR" sz="1600" b="1">
                <a:solidFill>
                  <a:schemeClr val="tx1">
                    <a:lumMod val="75000"/>
                    <a:lumOff val="25000"/>
                  </a:schemeClr>
                </a:solidFill>
                <a:latin typeface="Roboto Mono" panose="00000009000000000000" pitchFamily="49" charset="0"/>
                <a:ea typeface="Roboto Mono" panose="00000009000000000000" pitchFamily="49" charset="0"/>
                <a:cs typeface="Arial" pitchFamily="34" charset="0"/>
              </a:rPr>
              <a:t>Let's say that we consider someone a bad client if they have a payment overdue more than 60 days</a:t>
            </a:r>
            <a:endParaRPr lang="ko-KR" altLang="en-US" sz="1200" b="1">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B17C6AC2-5584-A2C9-43E3-7E6A428953A6}"/>
              </a:ext>
            </a:extLst>
          </p:cNvPr>
          <p:cNvSpPr txBox="1"/>
          <p:nvPr/>
        </p:nvSpPr>
        <p:spPr>
          <a:xfrm>
            <a:off x="8797636" y="3429000"/>
            <a:ext cx="3528581" cy="1446550"/>
          </a:xfrm>
          <a:prstGeom prst="rect">
            <a:avLst/>
          </a:prstGeom>
          <a:noFill/>
        </p:spPr>
        <p:txBody>
          <a:bodyPr wrap="square" rtlCol="0">
            <a:spAutoFit/>
          </a:bodyPr>
          <a:lstStyle/>
          <a:p>
            <a:r>
              <a:rPr lang="en-US" altLang="ko-KR" sz="1100" b="1">
                <a:solidFill>
                  <a:schemeClr val="tx1">
                    <a:lumMod val="75000"/>
                    <a:lumOff val="25000"/>
                  </a:schemeClr>
                </a:solidFill>
                <a:latin typeface="Roboto Mono" panose="00000009000000000000" pitchFamily="49" charset="0"/>
                <a:ea typeface="Roboto Mono" panose="00000009000000000000" pitchFamily="49" charset="0"/>
                <a:cs typeface="Arial" pitchFamily="34" charset="0"/>
              </a:rPr>
              <a:t>In this situation, if a client becomes high risk after 60 days of overdue payment, it's observed that things settle down after about 20 months. After this time, there's usually no significant new information, making a 20-month timeframe suitable for making a confident decision</a:t>
            </a:r>
            <a:endParaRPr lang="en-US" altLang="ko-KR" sz="1200">
              <a:solidFill>
                <a:schemeClr val="tx1">
                  <a:lumMod val="75000"/>
                  <a:lumOff val="25000"/>
                </a:schemeClr>
              </a:solidFill>
              <a:latin typeface="Roboto Mono" panose="00000009000000000000" pitchFamily="49" charset="0"/>
              <a:ea typeface="Roboto Mono" panose="00000009000000000000" pitchFamily="49" charset="0"/>
              <a:cs typeface="Arial" pitchFamily="34" charset="0"/>
            </a:endParaRPr>
          </a:p>
        </p:txBody>
      </p:sp>
      <p:pic>
        <p:nvPicPr>
          <p:cNvPr id="4" name="Picture 3">
            <a:extLst>
              <a:ext uri="{FF2B5EF4-FFF2-40B4-BE49-F238E27FC236}">
                <a16:creationId xmlns:a16="http://schemas.microsoft.com/office/drawing/2014/main" id="{0D8352C8-3085-33A3-1AD4-E07E522C1450}"/>
              </a:ext>
            </a:extLst>
          </p:cNvPr>
          <p:cNvPicPr>
            <a:picLocks noChangeAspect="1"/>
          </p:cNvPicPr>
          <p:nvPr/>
        </p:nvPicPr>
        <p:blipFill>
          <a:blip r:embed="rId2"/>
          <a:stretch>
            <a:fillRect/>
          </a:stretch>
        </p:blipFill>
        <p:spPr>
          <a:xfrm>
            <a:off x="0" y="2186304"/>
            <a:ext cx="8797636" cy="4671696"/>
          </a:xfrm>
          <a:prstGeom prst="rect">
            <a:avLst/>
          </a:prstGeom>
        </p:spPr>
      </p:pic>
    </p:spTree>
    <p:extLst>
      <p:ext uri="{BB962C8B-B14F-4D97-AF65-F5344CB8AC3E}">
        <p14:creationId xmlns:p14="http://schemas.microsoft.com/office/powerpoint/2010/main" val="338256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dirty="0">
                <a:cs typeface="Arial"/>
              </a:rPr>
              <a:t>Target generation</a:t>
            </a:r>
            <a:endParaRPr lang="en-US" dirty="0"/>
          </a:p>
        </p:txBody>
      </p:sp>
      <p:sp>
        <p:nvSpPr>
          <p:cNvPr id="33" name="Oval 27">
            <a:extLst>
              <a:ext uri="{FF2B5EF4-FFF2-40B4-BE49-F238E27FC236}">
                <a16:creationId xmlns:a16="http://schemas.microsoft.com/office/drawing/2014/main" id="{CB48C91F-A475-4496-BCCB-B5B9402F6492}"/>
              </a:ext>
            </a:extLst>
          </p:cNvPr>
          <p:cNvSpPr/>
          <p:nvPr/>
        </p:nvSpPr>
        <p:spPr>
          <a:xfrm>
            <a:off x="5226216" y="2309667"/>
            <a:ext cx="768257" cy="630965"/>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a:cs typeface="Arial" pitchFamily="34" charset="0"/>
              </a:rPr>
              <a:t>STEP 1</a:t>
            </a:r>
            <a:endParaRPr lang="ko-KR" altLang="en-US" sz="1400" b="1">
              <a:cs typeface="Arial" pitchFamily="34" charset="0"/>
            </a:endParaRPr>
          </a:p>
        </p:txBody>
      </p:sp>
      <p:sp>
        <p:nvSpPr>
          <p:cNvPr id="35" name="TextBox 34">
            <a:extLst>
              <a:ext uri="{FF2B5EF4-FFF2-40B4-BE49-F238E27FC236}">
                <a16:creationId xmlns:a16="http://schemas.microsoft.com/office/drawing/2014/main" id="{EBA5A421-9A33-4E06-AFB3-6F13DF618E4E}"/>
              </a:ext>
            </a:extLst>
          </p:cNvPr>
          <p:cNvSpPr txBox="1"/>
          <p:nvPr/>
        </p:nvSpPr>
        <p:spPr>
          <a:xfrm>
            <a:off x="6049616" y="2301985"/>
            <a:ext cx="6133557" cy="646331"/>
          </a:xfrm>
          <a:prstGeom prst="rect">
            <a:avLst/>
          </a:prstGeom>
          <a:noFill/>
        </p:spPr>
        <p:txBody>
          <a:bodyPr wrap="square" rtlCol="0" anchor="ctr">
            <a:spAutoFit/>
          </a:bodyPr>
          <a:lstStyle/>
          <a:p>
            <a:r>
              <a:rPr lang="en-US" altLang="ko-KR" sz="1200" b="1">
                <a:solidFill>
                  <a:schemeClr val="tx1">
                    <a:lumMod val="75000"/>
                    <a:lumOff val="25000"/>
                  </a:schemeClr>
                </a:solidFill>
                <a:cs typeface="Arial" pitchFamily="34" charset="0"/>
              </a:rPr>
              <a:t>We want to keep the performance window most common in all cases. We don't simply look at the most recent data, because as we can see for certain clients, we may have last payment information from 2 years ago.</a:t>
            </a:r>
          </a:p>
        </p:txBody>
      </p:sp>
      <p:sp>
        <p:nvSpPr>
          <p:cNvPr id="66" name="Text Placeholder 10">
            <a:extLst>
              <a:ext uri="{FF2B5EF4-FFF2-40B4-BE49-F238E27FC236}">
                <a16:creationId xmlns:a16="http://schemas.microsoft.com/office/drawing/2014/main" id="{C983E716-755B-4353-9395-B7007ABFC8EC}"/>
              </a:ext>
            </a:extLst>
          </p:cNvPr>
          <p:cNvSpPr txBox="1">
            <a:spLocks/>
          </p:cNvSpPr>
          <p:nvPr/>
        </p:nvSpPr>
        <p:spPr>
          <a:xfrm>
            <a:off x="7040060" y="1564374"/>
            <a:ext cx="4828012" cy="82449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000"/>
              </a:lnSpc>
              <a:buNone/>
            </a:pPr>
            <a:r>
              <a:rPr lang="en-US" altLang="ko-KR" sz="2400" b="1">
                <a:solidFill>
                  <a:schemeClr val="accent1"/>
                </a:solidFill>
                <a:cs typeface="Arial" pitchFamily="34" charset="0"/>
              </a:rPr>
              <a:t>Vintage Analysis</a:t>
            </a:r>
          </a:p>
        </p:txBody>
      </p:sp>
      <p:sp>
        <p:nvSpPr>
          <p:cNvPr id="8" name="Oval 35">
            <a:extLst>
              <a:ext uri="{FF2B5EF4-FFF2-40B4-BE49-F238E27FC236}">
                <a16:creationId xmlns:a16="http://schemas.microsoft.com/office/drawing/2014/main" id="{EC3E5745-101F-2E41-C4EC-B11B4E4F519A}"/>
              </a:ext>
            </a:extLst>
          </p:cNvPr>
          <p:cNvSpPr/>
          <p:nvPr/>
        </p:nvSpPr>
        <p:spPr>
          <a:xfrm>
            <a:off x="5226216" y="3113517"/>
            <a:ext cx="768257" cy="630965"/>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a:cs typeface="Arial" pitchFamily="34" charset="0"/>
              </a:rPr>
              <a:t>STEP 2</a:t>
            </a:r>
          </a:p>
        </p:txBody>
      </p:sp>
      <p:sp>
        <p:nvSpPr>
          <p:cNvPr id="9" name="TextBox 8">
            <a:extLst>
              <a:ext uri="{FF2B5EF4-FFF2-40B4-BE49-F238E27FC236}">
                <a16:creationId xmlns:a16="http://schemas.microsoft.com/office/drawing/2014/main" id="{529C0A75-FF25-9B42-5803-3DE17AF8BAF3}"/>
              </a:ext>
            </a:extLst>
          </p:cNvPr>
          <p:cNvSpPr txBox="1"/>
          <p:nvPr/>
        </p:nvSpPr>
        <p:spPr>
          <a:xfrm>
            <a:off x="5994473" y="3296426"/>
            <a:ext cx="6133557" cy="276999"/>
          </a:xfrm>
          <a:prstGeom prst="rect">
            <a:avLst/>
          </a:prstGeom>
          <a:noFill/>
        </p:spPr>
        <p:txBody>
          <a:bodyPr wrap="square" rtlCol="0" anchor="ctr">
            <a:spAutoFit/>
          </a:bodyPr>
          <a:lstStyle/>
          <a:p>
            <a:r>
              <a:rPr lang="en-US" altLang="ko-KR" sz="1200" b="1">
                <a:solidFill>
                  <a:schemeClr val="tx1">
                    <a:lumMod val="75000"/>
                    <a:lumOff val="25000"/>
                  </a:schemeClr>
                </a:solidFill>
                <a:cs typeface="Arial" pitchFamily="34" charset="0"/>
              </a:rPr>
              <a:t>Calculate ratios</a:t>
            </a:r>
          </a:p>
        </p:txBody>
      </p:sp>
      <p:sp>
        <p:nvSpPr>
          <p:cNvPr id="6" name="Oval 35">
            <a:extLst>
              <a:ext uri="{FF2B5EF4-FFF2-40B4-BE49-F238E27FC236}">
                <a16:creationId xmlns:a16="http://schemas.microsoft.com/office/drawing/2014/main" id="{68086B99-80B2-BE81-F3C4-A89225B6F24B}"/>
              </a:ext>
            </a:extLst>
          </p:cNvPr>
          <p:cNvSpPr/>
          <p:nvPr/>
        </p:nvSpPr>
        <p:spPr>
          <a:xfrm>
            <a:off x="5226215" y="3970532"/>
            <a:ext cx="768257" cy="630965"/>
          </a:xfrm>
          <a:prstGeom prst="rect">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a:cs typeface="Arial" pitchFamily="34" charset="0"/>
              </a:rPr>
              <a:t>STEP 3</a:t>
            </a:r>
            <a:endParaRPr lang="ko-KR" altLang="en-US" sz="1400" b="1">
              <a:cs typeface="Arial" pitchFamily="34" charset="0"/>
            </a:endParaRPr>
          </a:p>
        </p:txBody>
      </p:sp>
      <p:sp>
        <p:nvSpPr>
          <p:cNvPr id="7" name="TextBox 6">
            <a:extLst>
              <a:ext uri="{FF2B5EF4-FFF2-40B4-BE49-F238E27FC236}">
                <a16:creationId xmlns:a16="http://schemas.microsoft.com/office/drawing/2014/main" id="{66F9F0C3-FF22-8EE6-BE2C-5BA518D39A27}"/>
              </a:ext>
            </a:extLst>
          </p:cNvPr>
          <p:cNvSpPr txBox="1"/>
          <p:nvPr/>
        </p:nvSpPr>
        <p:spPr>
          <a:xfrm>
            <a:off x="6049615" y="4147514"/>
            <a:ext cx="6133557" cy="276999"/>
          </a:xfrm>
          <a:prstGeom prst="rect">
            <a:avLst/>
          </a:prstGeom>
          <a:noFill/>
        </p:spPr>
        <p:txBody>
          <a:bodyPr wrap="square" rtlCol="0" anchor="ctr">
            <a:spAutoFit/>
          </a:bodyPr>
          <a:lstStyle/>
          <a:p>
            <a:r>
              <a:rPr lang="en-US" altLang="ko-KR" sz="1200" b="1">
                <a:solidFill>
                  <a:schemeClr val="tx1">
                    <a:lumMod val="75000"/>
                    <a:lumOff val="25000"/>
                  </a:schemeClr>
                </a:solidFill>
                <a:cs typeface="Arial" pitchFamily="34" charset="0"/>
              </a:rPr>
              <a:t>Analyzing Bad Customers </a:t>
            </a:r>
          </a:p>
        </p:txBody>
      </p:sp>
      <p:sp>
        <p:nvSpPr>
          <p:cNvPr id="10" name="Oval 26">
            <a:extLst>
              <a:ext uri="{FF2B5EF4-FFF2-40B4-BE49-F238E27FC236}">
                <a16:creationId xmlns:a16="http://schemas.microsoft.com/office/drawing/2014/main" id="{623CFD0E-A8DC-C370-AFEB-07F8549A6B03}"/>
              </a:ext>
            </a:extLst>
          </p:cNvPr>
          <p:cNvSpPr/>
          <p:nvPr/>
        </p:nvSpPr>
        <p:spPr>
          <a:xfrm>
            <a:off x="5260913" y="4847220"/>
            <a:ext cx="733559" cy="63096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a:cs typeface="Arial" pitchFamily="34" charset="0"/>
              </a:rPr>
              <a:t>STEP 4</a:t>
            </a:r>
            <a:endParaRPr lang="ko-KR" altLang="en-US" sz="1400" b="1">
              <a:cs typeface="Arial" pitchFamily="34" charset="0"/>
            </a:endParaRPr>
          </a:p>
        </p:txBody>
      </p:sp>
      <p:sp>
        <p:nvSpPr>
          <p:cNvPr id="12" name="TextBox 11">
            <a:extLst>
              <a:ext uri="{FF2B5EF4-FFF2-40B4-BE49-F238E27FC236}">
                <a16:creationId xmlns:a16="http://schemas.microsoft.com/office/drawing/2014/main" id="{62CF8F5E-AC2A-469C-8EC0-98379AED5078}"/>
              </a:ext>
            </a:extLst>
          </p:cNvPr>
          <p:cNvSpPr txBox="1"/>
          <p:nvPr/>
        </p:nvSpPr>
        <p:spPr>
          <a:xfrm>
            <a:off x="6096000" y="5032269"/>
            <a:ext cx="6133557" cy="276999"/>
          </a:xfrm>
          <a:prstGeom prst="rect">
            <a:avLst/>
          </a:prstGeom>
          <a:noFill/>
        </p:spPr>
        <p:txBody>
          <a:bodyPr wrap="square" rtlCol="0" anchor="ctr">
            <a:spAutoFit/>
          </a:bodyPr>
          <a:lstStyle/>
          <a:p>
            <a:r>
              <a:rPr lang="en-US" altLang="ko-KR" sz="1200" b="1">
                <a:solidFill>
                  <a:schemeClr val="tx1">
                    <a:lumMod val="75000"/>
                    <a:lumOff val="25000"/>
                  </a:schemeClr>
                </a:solidFill>
                <a:cs typeface="Arial" pitchFamily="34" charset="0"/>
              </a:rPr>
              <a:t>Target Column Creation  </a:t>
            </a:r>
          </a:p>
        </p:txBody>
      </p:sp>
      <p:sp>
        <p:nvSpPr>
          <p:cNvPr id="23" name="TextBox 22">
            <a:extLst>
              <a:ext uri="{FF2B5EF4-FFF2-40B4-BE49-F238E27FC236}">
                <a16:creationId xmlns:a16="http://schemas.microsoft.com/office/drawing/2014/main" id="{05AD352B-411D-A1D0-0DFA-7825FF86117E}"/>
              </a:ext>
            </a:extLst>
          </p:cNvPr>
          <p:cNvSpPr txBox="1"/>
          <p:nvPr/>
        </p:nvSpPr>
        <p:spPr>
          <a:xfrm>
            <a:off x="8219548" y="3188052"/>
            <a:ext cx="3908482" cy="3046988"/>
          </a:xfrm>
          <a:prstGeom prst="rect">
            <a:avLst/>
          </a:prstGeom>
          <a:noFill/>
          <a:ln>
            <a:solidFill>
              <a:schemeClr val="accent3">
                <a:lumMod val="75000"/>
              </a:schemeClr>
            </a:solidFill>
          </a:ln>
        </p:spPr>
        <p:txBody>
          <a:bodyPr wrap="square">
            <a:spAutoFit/>
          </a:bodyPr>
          <a:lstStyle/>
          <a:p>
            <a:pPr marL="171450" indent="-171450">
              <a:buFont typeface="Arial" panose="020B0604020202020204" pitchFamily="34" charset="0"/>
              <a:buChar char="•"/>
            </a:pPr>
            <a:r>
              <a:rPr lang="en-US" sz="1200" b="1">
                <a:latin typeface="Roboto Mono" panose="00000009000000000000" pitchFamily="49" charset="0"/>
                <a:ea typeface="Roboto Mono" panose="00000009000000000000" pitchFamily="49" charset="0"/>
              </a:rPr>
              <a:t>Low Risk vs. High Risk: </a:t>
            </a:r>
            <a:r>
              <a:rPr lang="en-US" sz="1200">
                <a:latin typeface="Roboto Mono" panose="00000009000000000000" pitchFamily="49" charset="0"/>
                <a:ea typeface="Roboto Mono" panose="00000009000000000000" pitchFamily="49" charset="0"/>
              </a:rPr>
              <a:t>Research indicates that users late on payments by 30 days or more in any month are classified as 'high risk’. Those who do not exhibit this behavior are labeled as 'low risk' credit users.</a:t>
            </a:r>
          </a:p>
          <a:p>
            <a:pPr marL="171450" indent="-171450">
              <a:buFont typeface="Arial" panose="020B0604020202020204" pitchFamily="34" charset="0"/>
              <a:buChar char="•"/>
            </a:pPr>
            <a:endParaRPr lang="en-US" sz="1200">
              <a:latin typeface="Roboto Mono" panose="00000009000000000000" pitchFamily="49" charset="0"/>
              <a:ea typeface="Roboto Mono" panose="00000009000000000000" pitchFamily="49" charset="0"/>
            </a:endParaRPr>
          </a:p>
          <a:p>
            <a:pPr marL="171450" indent="-171450">
              <a:buFont typeface="Arial" panose="020B0604020202020204" pitchFamily="34" charset="0"/>
              <a:buChar char="•"/>
            </a:pPr>
            <a:r>
              <a:rPr lang="en-US" sz="1200" b="1">
                <a:latin typeface="Roboto Mono" panose="00000009000000000000" pitchFamily="49" charset="0"/>
                <a:ea typeface="Roboto Mono" panose="00000009000000000000" pitchFamily="49" charset="0"/>
              </a:rPr>
              <a:t>Default Criteria: </a:t>
            </a:r>
            <a:r>
              <a:rPr lang="en-US" sz="1200">
                <a:latin typeface="Roboto Mono" panose="00000009000000000000" pitchFamily="49" charset="0"/>
                <a:ea typeface="Roboto Mono" panose="00000009000000000000" pitchFamily="49" charset="0"/>
              </a:rPr>
              <a:t>A customer is considered 'bad' if they default by being 90 days or more past due within a 20-month performance window. The decision to use this timeframe is based on analysis and practical experience, focusing on identifying high risk through payments overdue by more than 60 days.</a:t>
            </a:r>
          </a:p>
        </p:txBody>
      </p:sp>
      <p:sp>
        <p:nvSpPr>
          <p:cNvPr id="24" name="Donut 24">
            <a:extLst>
              <a:ext uri="{FF2B5EF4-FFF2-40B4-BE49-F238E27FC236}">
                <a16:creationId xmlns:a16="http://schemas.microsoft.com/office/drawing/2014/main" id="{3CD01EC7-D48F-3F8C-AC3C-3CBEB2C6C4E2}"/>
              </a:ext>
            </a:extLst>
          </p:cNvPr>
          <p:cNvSpPr/>
          <p:nvPr/>
        </p:nvSpPr>
        <p:spPr>
          <a:xfrm>
            <a:off x="1842654" y="2798619"/>
            <a:ext cx="3158835" cy="268940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1821923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dirty="0">
                <a:cs typeface="Arial"/>
              </a:rPr>
              <a:t>Target generation</a:t>
            </a:r>
            <a:endParaRPr lang="en-US" dirty="0"/>
          </a:p>
        </p:txBody>
      </p:sp>
      <p:sp>
        <p:nvSpPr>
          <p:cNvPr id="35" name="TextBox 34">
            <a:extLst>
              <a:ext uri="{FF2B5EF4-FFF2-40B4-BE49-F238E27FC236}">
                <a16:creationId xmlns:a16="http://schemas.microsoft.com/office/drawing/2014/main" id="{EBA5A421-9A33-4E06-AFB3-6F13DF618E4E}"/>
              </a:ext>
            </a:extLst>
          </p:cNvPr>
          <p:cNvSpPr txBox="1"/>
          <p:nvPr/>
        </p:nvSpPr>
        <p:spPr>
          <a:xfrm>
            <a:off x="2284249" y="1792671"/>
            <a:ext cx="12023168" cy="338554"/>
          </a:xfrm>
          <a:prstGeom prst="rect">
            <a:avLst/>
          </a:prstGeom>
          <a:noFill/>
        </p:spPr>
        <p:txBody>
          <a:bodyPr wrap="square" rtlCol="0" anchor="ctr">
            <a:spAutoFit/>
          </a:bodyPr>
          <a:lstStyle/>
          <a:p>
            <a:r>
              <a:rPr lang="en-US" altLang="ko-KR" sz="1600" b="1">
                <a:solidFill>
                  <a:schemeClr val="tx1">
                    <a:lumMod val="75000"/>
                    <a:lumOff val="25000"/>
                  </a:schemeClr>
                </a:solidFill>
                <a:latin typeface="Roboto Mono" panose="00000009000000000000" pitchFamily="49" charset="0"/>
                <a:ea typeface="Roboto Mono" panose="00000009000000000000" pitchFamily="49" charset="0"/>
                <a:cs typeface="Arial" pitchFamily="34" charset="0"/>
              </a:rPr>
              <a:t>Now that we have the targets, let's check our class distribution</a:t>
            </a:r>
            <a:endParaRPr lang="ko-KR" altLang="en-US" sz="1200" b="1">
              <a:solidFill>
                <a:schemeClr val="tx1">
                  <a:lumMod val="75000"/>
                  <a:lumOff val="25000"/>
                </a:schemeClr>
              </a:solidFill>
              <a:cs typeface="Arial" pitchFamily="34" charset="0"/>
            </a:endParaRPr>
          </a:p>
        </p:txBody>
      </p:sp>
      <p:pic>
        <p:nvPicPr>
          <p:cNvPr id="14" name="Picture 13">
            <a:extLst>
              <a:ext uri="{FF2B5EF4-FFF2-40B4-BE49-F238E27FC236}">
                <a16:creationId xmlns:a16="http://schemas.microsoft.com/office/drawing/2014/main" id="{EF441F68-14FF-0121-EC7C-81EB43DFD5BC}"/>
              </a:ext>
            </a:extLst>
          </p:cNvPr>
          <p:cNvPicPr>
            <a:picLocks noChangeAspect="1"/>
          </p:cNvPicPr>
          <p:nvPr/>
        </p:nvPicPr>
        <p:blipFill>
          <a:blip r:embed="rId2"/>
          <a:stretch>
            <a:fillRect/>
          </a:stretch>
        </p:blipFill>
        <p:spPr>
          <a:xfrm>
            <a:off x="7023534" y="2601881"/>
            <a:ext cx="4873192" cy="3237465"/>
          </a:xfrm>
          <a:prstGeom prst="rect">
            <a:avLst/>
          </a:prstGeom>
        </p:spPr>
      </p:pic>
      <p:pic>
        <p:nvPicPr>
          <p:cNvPr id="16" name="Picture 15">
            <a:extLst>
              <a:ext uri="{FF2B5EF4-FFF2-40B4-BE49-F238E27FC236}">
                <a16:creationId xmlns:a16="http://schemas.microsoft.com/office/drawing/2014/main" id="{5BA847B5-A3D4-7BA1-86E1-772BDB13CF35}"/>
              </a:ext>
            </a:extLst>
          </p:cNvPr>
          <p:cNvPicPr>
            <a:picLocks noChangeAspect="1"/>
          </p:cNvPicPr>
          <p:nvPr/>
        </p:nvPicPr>
        <p:blipFill rotWithShape="1">
          <a:blip r:embed="rId3"/>
          <a:srcRect r="7581"/>
          <a:stretch/>
        </p:blipFill>
        <p:spPr>
          <a:xfrm>
            <a:off x="138548" y="2230481"/>
            <a:ext cx="6453322" cy="3980267"/>
          </a:xfrm>
          <a:prstGeom prst="rect">
            <a:avLst/>
          </a:prstGeom>
        </p:spPr>
      </p:pic>
      <p:sp>
        <p:nvSpPr>
          <p:cNvPr id="18" name="TextBox 17">
            <a:extLst>
              <a:ext uri="{FF2B5EF4-FFF2-40B4-BE49-F238E27FC236}">
                <a16:creationId xmlns:a16="http://schemas.microsoft.com/office/drawing/2014/main" id="{C0FA98AB-BFA0-14A9-2694-5CDCC667449B}"/>
              </a:ext>
            </a:extLst>
          </p:cNvPr>
          <p:cNvSpPr txBox="1"/>
          <p:nvPr/>
        </p:nvSpPr>
        <p:spPr>
          <a:xfrm>
            <a:off x="1400577" y="4220614"/>
            <a:ext cx="1410599" cy="461665"/>
          </a:xfrm>
          <a:prstGeom prst="rect">
            <a:avLst/>
          </a:prstGeom>
          <a:noFill/>
        </p:spPr>
        <p:txBody>
          <a:bodyPr wrap="square" rtlCol="0" anchor="ctr">
            <a:spAutoFit/>
          </a:bodyPr>
          <a:lstStyle/>
          <a:p>
            <a:pPr algn="ctr"/>
            <a:r>
              <a:rPr lang="en-US" altLang="ko-KR" sz="2400" b="1">
                <a:solidFill>
                  <a:schemeClr val="accent6">
                    <a:lumMod val="75000"/>
                  </a:schemeClr>
                </a:solidFill>
                <a:latin typeface="Roboto Mono" panose="00000009000000000000" pitchFamily="49" charset="0"/>
                <a:ea typeface="Roboto Mono" panose="00000009000000000000" pitchFamily="49" charset="0"/>
                <a:cs typeface="Arial" pitchFamily="34" charset="0"/>
              </a:rPr>
              <a:t>14.722</a:t>
            </a:r>
            <a:endParaRPr lang="ko-KR" altLang="en-US" sz="2400" b="1">
              <a:solidFill>
                <a:schemeClr val="accent6">
                  <a:lumMod val="75000"/>
                </a:schemeClr>
              </a:solidFill>
              <a:latin typeface="Roboto Mono" panose="00000009000000000000" pitchFamily="49" charset="0"/>
              <a:cs typeface="Arial" pitchFamily="34" charset="0"/>
            </a:endParaRPr>
          </a:p>
        </p:txBody>
      </p:sp>
      <p:sp>
        <p:nvSpPr>
          <p:cNvPr id="19" name="TextBox 18">
            <a:extLst>
              <a:ext uri="{FF2B5EF4-FFF2-40B4-BE49-F238E27FC236}">
                <a16:creationId xmlns:a16="http://schemas.microsoft.com/office/drawing/2014/main" id="{F35D5A03-C708-0247-9429-8621D7EA0BAC}"/>
              </a:ext>
            </a:extLst>
          </p:cNvPr>
          <p:cNvSpPr txBox="1"/>
          <p:nvPr/>
        </p:nvSpPr>
        <p:spPr>
          <a:xfrm>
            <a:off x="4270598" y="5136863"/>
            <a:ext cx="1410599" cy="461665"/>
          </a:xfrm>
          <a:prstGeom prst="rect">
            <a:avLst/>
          </a:prstGeom>
          <a:noFill/>
        </p:spPr>
        <p:txBody>
          <a:bodyPr wrap="square" rtlCol="0" anchor="ctr">
            <a:spAutoFit/>
          </a:bodyPr>
          <a:lstStyle/>
          <a:p>
            <a:pPr algn="ctr"/>
            <a:r>
              <a:rPr lang="en-US" altLang="ko-KR" sz="2400" b="1">
                <a:solidFill>
                  <a:schemeClr val="accent6">
                    <a:lumMod val="75000"/>
                  </a:schemeClr>
                </a:solidFill>
                <a:latin typeface="Roboto Mono" panose="00000009000000000000" pitchFamily="49" charset="0"/>
                <a:ea typeface="Roboto Mono" panose="00000009000000000000" pitchFamily="49" charset="0"/>
                <a:cs typeface="Arial" pitchFamily="34" charset="0"/>
              </a:rPr>
              <a:t>444</a:t>
            </a:r>
            <a:endParaRPr lang="ko-KR" altLang="en-US" sz="2400" b="1">
              <a:solidFill>
                <a:schemeClr val="accent6">
                  <a:lumMod val="75000"/>
                </a:schemeClr>
              </a:solidFill>
              <a:latin typeface="Roboto Mono" panose="00000009000000000000" pitchFamily="49" charset="0"/>
              <a:cs typeface="Arial" pitchFamily="34" charset="0"/>
            </a:endParaRPr>
          </a:p>
        </p:txBody>
      </p:sp>
    </p:spTree>
    <p:extLst>
      <p:ext uri="{BB962C8B-B14F-4D97-AF65-F5344CB8AC3E}">
        <p14:creationId xmlns:p14="http://schemas.microsoft.com/office/powerpoint/2010/main" val="797530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dirty="0">
                <a:cs typeface="Arial"/>
              </a:rPr>
              <a:t>Target generation</a:t>
            </a:r>
            <a:endParaRPr lang="en-US" dirty="0"/>
          </a:p>
        </p:txBody>
      </p:sp>
      <p:sp>
        <p:nvSpPr>
          <p:cNvPr id="35" name="TextBox 34">
            <a:extLst>
              <a:ext uri="{FF2B5EF4-FFF2-40B4-BE49-F238E27FC236}">
                <a16:creationId xmlns:a16="http://schemas.microsoft.com/office/drawing/2014/main" id="{EBA5A421-9A33-4E06-AFB3-6F13DF618E4E}"/>
              </a:ext>
            </a:extLst>
          </p:cNvPr>
          <p:cNvSpPr txBox="1"/>
          <p:nvPr/>
        </p:nvSpPr>
        <p:spPr>
          <a:xfrm>
            <a:off x="2284249" y="1792671"/>
            <a:ext cx="12023168" cy="338554"/>
          </a:xfrm>
          <a:prstGeom prst="rect">
            <a:avLst/>
          </a:prstGeom>
          <a:noFill/>
        </p:spPr>
        <p:txBody>
          <a:bodyPr wrap="square" rtlCol="0" anchor="ctr">
            <a:spAutoFit/>
          </a:bodyPr>
          <a:lstStyle/>
          <a:p>
            <a:r>
              <a:rPr lang="en-US" altLang="ko-KR" sz="1600" b="1">
                <a:solidFill>
                  <a:schemeClr val="tx1">
                    <a:lumMod val="75000"/>
                    <a:lumOff val="25000"/>
                  </a:schemeClr>
                </a:solidFill>
                <a:latin typeface="Roboto Mono" panose="00000009000000000000" pitchFamily="49" charset="0"/>
                <a:ea typeface="Roboto Mono" panose="00000009000000000000" pitchFamily="49" charset="0"/>
                <a:cs typeface="Arial" pitchFamily="34" charset="0"/>
              </a:rPr>
              <a:t>Now that we have the targets, let's check our class distribution</a:t>
            </a:r>
            <a:endParaRPr lang="ko-KR" altLang="en-US" sz="1200" b="1">
              <a:solidFill>
                <a:schemeClr val="tx1">
                  <a:lumMod val="75000"/>
                  <a:lumOff val="25000"/>
                </a:schemeClr>
              </a:solidFill>
              <a:cs typeface="Arial" pitchFamily="34" charset="0"/>
            </a:endParaRPr>
          </a:p>
        </p:txBody>
      </p:sp>
      <p:pic>
        <p:nvPicPr>
          <p:cNvPr id="14" name="Picture 13">
            <a:extLst>
              <a:ext uri="{FF2B5EF4-FFF2-40B4-BE49-F238E27FC236}">
                <a16:creationId xmlns:a16="http://schemas.microsoft.com/office/drawing/2014/main" id="{EF441F68-14FF-0121-EC7C-81EB43DFD5BC}"/>
              </a:ext>
            </a:extLst>
          </p:cNvPr>
          <p:cNvPicPr>
            <a:picLocks noChangeAspect="1"/>
          </p:cNvPicPr>
          <p:nvPr/>
        </p:nvPicPr>
        <p:blipFill>
          <a:blip r:embed="rId2"/>
          <a:stretch>
            <a:fillRect/>
          </a:stretch>
        </p:blipFill>
        <p:spPr>
          <a:xfrm>
            <a:off x="7023534" y="2601881"/>
            <a:ext cx="4873192" cy="3237465"/>
          </a:xfrm>
          <a:prstGeom prst="rect">
            <a:avLst/>
          </a:prstGeom>
        </p:spPr>
      </p:pic>
      <p:pic>
        <p:nvPicPr>
          <p:cNvPr id="16" name="Picture 15">
            <a:extLst>
              <a:ext uri="{FF2B5EF4-FFF2-40B4-BE49-F238E27FC236}">
                <a16:creationId xmlns:a16="http://schemas.microsoft.com/office/drawing/2014/main" id="{5BA847B5-A3D4-7BA1-86E1-772BDB13CF35}"/>
              </a:ext>
            </a:extLst>
          </p:cNvPr>
          <p:cNvPicPr>
            <a:picLocks noChangeAspect="1"/>
          </p:cNvPicPr>
          <p:nvPr/>
        </p:nvPicPr>
        <p:blipFill rotWithShape="1">
          <a:blip r:embed="rId3"/>
          <a:srcRect r="7581"/>
          <a:stretch/>
        </p:blipFill>
        <p:spPr>
          <a:xfrm>
            <a:off x="138548" y="2230481"/>
            <a:ext cx="6453322" cy="3980267"/>
          </a:xfrm>
          <a:prstGeom prst="rect">
            <a:avLst/>
          </a:prstGeom>
        </p:spPr>
      </p:pic>
      <p:sp>
        <p:nvSpPr>
          <p:cNvPr id="18" name="TextBox 17">
            <a:extLst>
              <a:ext uri="{FF2B5EF4-FFF2-40B4-BE49-F238E27FC236}">
                <a16:creationId xmlns:a16="http://schemas.microsoft.com/office/drawing/2014/main" id="{C0FA98AB-BFA0-14A9-2694-5CDCC667449B}"/>
              </a:ext>
            </a:extLst>
          </p:cNvPr>
          <p:cNvSpPr txBox="1"/>
          <p:nvPr/>
        </p:nvSpPr>
        <p:spPr>
          <a:xfrm>
            <a:off x="1400577" y="4220614"/>
            <a:ext cx="1410599" cy="461665"/>
          </a:xfrm>
          <a:prstGeom prst="rect">
            <a:avLst/>
          </a:prstGeom>
          <a:noFill/>
        </p:spPr>
        <p:txBody>
          <a:bodyPr wrap="square" rtlCol="0" anchor="ctr">
            <a:spAutoFit/>
          </a:bodyPr>
          <a:lstStyle/>
          <a:p>
            <a:pPr algn="ctr"/>
            <a:r>
              <a:rPr lang="en-US" altLang="ko-KR" sz="2400" b="1">
                <a:solidFill>
                  <a:schemeClr val="accent6">
                    <a:lumMod val="75000"/>
                  </a:schemeClr>
                </a:solidFill>
                <a:latin typeface="Roboto Mono" panose="00000009000000000000" pitchFamily="49" charset="0"/>
                <a:ea typeface="Roboto Mono" panose="00000009000000000000" pitchFamily="49" charset="0"/>
                <a:cs typeface="Arial" pitchFamily="34" charset="0"/>
              </a:rPr>
              <a:t>14.722</a:t>
            </a:r>
            <a:endParaRPr lang="ko-KR" altLang="en-US" sz="2400" b="1">
              <a:solidFill>
                <a:schemeClr val="accent6">
                  <a:lumMod val="75000"/>
                </a:schemeClr>
              </a:solidFill>
              <a:latin typeface="Roboto Mono" panose="00000009000000000000" pitchFamily="49" charset="0"/>
              <a:cs typeface="Arial" pitchFamily="34" charset="0"/>
            </a:endParaRPr>
          </a:p>
        </p:txBody>
      </p:sp>
      <p:sp>
        <p:nvSpPr>
          <p:cNvPr id="19" name="TextBox 18">
            <a:extLst>
              <a:ext uri="{FF2B5EF4-FFF2-40B4-BE49-F238E27FC236}">
                <a16:creationId xmlns:a16="http://schemas.microsoft.com/office/drawing/2014/main" id="{F35D5A03-C708-0247-9429-8621D7EA0BAC}"/>
              </a:ext>
            </a:extLst>
          </p:cNvPr>
          <p:cNvSpPr txBox="1"/>
          <p:nvPr/>
        </p:nvSpPr>
        <p:spPr>
          <a:xfrm>
            <a:off x="4270598" y="5136863"/>
            <a:ext cx="1410599" cy="461665"/>
          </a:xfrm>
          <a:prstGeom prst="rect">
            <a:avLst/>
          </a:prstGeom>
          <a:noFill/>
        </p:spPr>
        <p:txBody>
          <a:bodyPr wrap="square" rtlCol="0" anchor="ctr">
            <a:spAutoFit/>
          </a:bodyPr>
          <a:lstStyle/>
          <a:p>
            <a:pPr algn="ctr"/>
            <a:r>
              <a:rPr lang="en-US" altLang="ko-KR" sz="2400" b="1">
                <a:solidFill>
                  <a:schemeClr val="accent6">
                    <a:lumMod val="75000"/>
                  </a:schemeClr>
                </a:solidFill>
                <a:latin typeface="Roboto Mono" panose="00000009000000000000" pitchFamily="49" charset="0"/>
                <a:ea typeface="Roboto Mono" panose="00000009000000000000" pitchFamily="49" charset="0"/>
                <a:cs typeface="Arial" pitchFamily="34" charset="0"/>
              </a:rPr>
              <a:t>444</a:t>
            </a:r>
            <a:endParaRPr lang="ko-KR" altLang="en-US" sz="2400" b="1">
              <a:solidFill>
                <a:schemeClr val="accent6">
                  <a:lumMod val="75000"/>
                </a:schemeClr>
              </a:solidFill>
              <a:latin typeface="Roboto Mono" panose="00000009000000000000" pitchFamily="49" charset="0"/>
              <a:cs typeface="Arial" pitchFamily="34" charset="0"/>
            </a:endParaRPr>
          </a:p>
        </p:txBody>
      </p:sp>
      <p:sp>
        <p:nvSpPr>
          <p:cNvPr id="3" name="TextBox 2">
            <a:extLst>
              <a:ext uri="{FF2B5EF4-FFF2-40B4-BE49-F238E27FC236}">
                <a16:creationId xmlns:a16="http://schemas.microsoft.com/office/drawing/2014/main" id="{99806F09-386E-CC26-F61C-4C2B663FE8C8}"/>
              </a:ext>
            </a:extLst>
          </p:cNvPr>
          <p:cNvSpPr txBox="1"/>
          <p:nvPr/>
        </p:nvSpPr>
        <p:spPr>
          <a:xfrm rot="20358134">
            <a:off x="1106939" y="4228291"/>
            <a:ext cx="5360070" cy="523220"/>
          </a:xfrm>
          <a:prstGeom prst="rect">
            <a:avLst/>
          </a:prstGeom>
          <a:noFill/>
        </p:spPr>
        <p:txBody>
          <a:bodyPr wrap="square" rtlCol="0" anchor="ctr">
            <a:spAutoFit/>
          </a:bodyPr>
          <a:lstStyle/>
          <a:p>
            <a:pPr algn="ctr"/>
            <a:r>
              <a:rPr lang="en-US" altLang="ko-KR" sz="2800" b="1">
                <a:solidFill>
                  <a:schemeClr val="accent1">
                    <a:lumMod val="50000"/>
                  </a:schemeClr>
                </a:solidFill>
                <a:latin typeface="Roboto Mono" panose="00000009000000000000" pitchFamily="49" charset="0"/>
                <a:ea typeface="Roboto Mono" panose="00000009000000000000" pitchFamily="49" charset="0"/>
                <a:cs typeface="Arial" pitchFamily="34" charset="0"/>
              </a:rPr>
              <a:t>IMBALANCED DATA </a:t>
            </a:r>
            <a:endParaRPr lang="ko-KR" altLang="en-US" sz="2800" b="1">
              <a:solidFill>
                <a:schemeClr val="accent1">
                  <a:lumMod val="50000"/>
                </a:schemeClr>
              </a:solidFill>
              <a:cs typeface="Arial" pitchFamily="34" charset="0"/>
            </a:endParaRPr>
          </a:p>
        </p:txBody>
      </p:sp>
    </p:spTree>
    <p:extLst>
      <p:ext uri="{BB962C8B-B14F-4D97-AF65-F5344CB8AC3E}">
        <p14:creationId xmlns:p14="http://schemas.microsoft.com/office/powerpoint/2010/main" val="1766792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EXPLORATORY DATA ANALYSIS </a:t>
            </a:r>
          </a:p>
        </p:txBody>
      </p:sp>
      <p:graphicFrame>
        <p:nvGraphicFramePr>
          <p:cNvPr id="3" name="Chart 2">
            <a:extLst>
              <a:ext uri="{FF2B5EF4-FFF2-40B4-BE49-F238E27FC236}">
                <a16:creationId xmlns:a16="http://schemas.microsoft.com/office/drawing/2014/main" id="{47A50087-9639-4E67-9EAF-125601CA49FB}"/>
              </a:ext>
            </a:extLst>
          </p:cNvPr>
          <p:cNvGraphicFramePr/>
          <p:nvPr/>
        </p:nvGraphicFramePr>
        <p:xfrm>
          <a:off x="698751" y="2000081"/>
          <a:ext cx="3948752" cy="4067344"/>
        </p:xfrm>
        <a:graphic>
          <a:graphicData uri="http://schemas.openxmlformats.org/drawingml/2006/chart">
            <c:chart xmlns:c="http://schemas.openxmlformats.org/drawingml/2006/chart" xmlns:r="http://schemas.openxmlformats.org/officeDocument/2006/relationships" r:id="rId2"/>
          </a:graphicData>
        </a:graphic>
      </p:graphicFrame>
      <p:sp>
        <p:nvSpPr>
          <p:cNvPr id="4" name="자유형: 도형 3">
            <a:extLst>
              <a:ext uri="{FF2B5EF4-FFF2-40B4-BE49-F238E27FC236}">
                <a16:creationId xmlns:a16="http://schemas.microsoft.com/office/drawing/2014/main" id="{C6239F0D-B98F-4D22-B758-5A02E00FFA4F}"/>
              </a:ext>
            </a:extLst>
          </p:cNvPr>
          <p:cNvSpPr/>
          <p:nvPr/>
        </p:nvSpPr>
        <p:spPr>
          <a:xfrm>
            <a:off x="522041" y="5848539"/>
            <a:ext cx="5717080" cy="217129"/>
          </a:xfrm>
          <a:custGeom>
            <a:avLst/>
            <a:gdLst>
              <a:gd name="connsiteX0" fmla="*/ 0 w 5717080"/>
              <a:gd name="connsiteY0" fmla="*/ 1398 h 217129"/>
              <a:gd name="connsiteX1" fmla="*/ 0 w 5717080"/>
              <a:gd name="connsiteY1" fmla="*/ 1399 h 217129"/>
              <a:gd name="connsiteX2" fmla="*/ 0 w 5717080"/>
              <a:gd name="connsiteY2" fmla="*/ 1399 h 217129"/>
              <a:gd name="connsiteX3" fmla="*/ 283 w 5717080"/>
              <a:gd name="connsiteY3" fmla="*/ 0 h 217129"/>
              <a:gd name="connsiteX4" fmla="*/ 5716797 w 5717080"/>
              <a:gd name="connsiteY4" fmla="*/ 0 h 217129"/>
              <a:gd name="connsiteX5" fmla="*/ 5717080 w 5717080"/>
              <a:gd name="connsiteY5" fmla="*/ 1399 h 217129"/>
              <a:gd name="connsiteX6" fmla="*/ 5717079 w 5717080"/>
              <a:gd name="connsiteY6" fmla="*/ 1399 h 217129"/>
              <a:gd name="connsiteX7" fmla="*/ 5501349 w 5717080"/>
              <a:gd name="connsiteY7" fmla="*/ 217129 h 217129"/>
              <a:gd name="connsiteX8" fmla="*/ 215730 w 5717080"/>
              <a:gd name="connsiteY8" fmla="*/ 217128 h 217129"/>
              <a:gd name="connsiteX9" fmla="*/ 16954 w 5717080"/>
              <a:gd name="connsiteY9" fmla="*/ 85370 h 217129"/>
              <a:gd name="connsiteX10" fmla="*/ 0 w 5717080"/>
              <a:gd name="connsiteY10" fmla="*/ 1399 h 21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7080" h="217129">
                <a:moveTo>
                  <a:pt x="0" y="1398"/>
                </a:moveTo>
                <a:lnTo>
                  <a:pt x="0" y="1399"/>
                </a:lnTo>
                <a:lnTo>
                  <a:pt x="0" y="1399"/>
                </a:lnTo>
                <a:close/>
                <a:moveTo>
                  <a:pt x="283" y="0"/>
                </a:moveTo>
                <a:lnTo>
                  <a:pt x="5716797" y="0"/>
                </a:lnTo>
                <a:lnTo>
                  <a:pt x="5717080" y="1399"/>
                </a:lnTo>
                <a:lnTo>
                  <a:pt x="5717079" y="1399"/>
                </a:lnTo>
                <a:cubicBezTo>
                  <a:pt x="5717079" y="120543"/>
                  <a:pt x="5620493" y="217129"/>
                  <a:pt x="5501349" y="217129"/>
                </a:cubicBezTo>
                <a:lnTo>
                  <a:pt x="215730" y="217128"/>
                </a:lnTo>
                <a:cubicBezTo>
                  <a:pt x="126372" y="217128"/>
                  <a:pt x="49703" y="162799"/>
                  <a:pt x="16954" y="85370"/>
                </a:cubicBezTo>
                <a:lnTo>
                  <a:pt x="0" y="139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자유형: 도형 4">
            <a:extLst>
              <a:ext uri="{FF2B5EF4-FFF2-40B4-BE49-F238E27FC236}">
                <a16:creationId xmlns:a16="http://schemas.microsoft.com/office/drawing/2014/main" id="{617BBA09-2663-4A2F-A8FA-35E233EDA1B6}"/>
              </a:ext>
            </a:extLst>
          </p:cNvPr>
          <p:cNvSpPr/>
          <p:nvPr/>
        </p:nvSpPr>
        <p:spPr>
          <a:xfrm>
            <a:off x="986025" y="1555637"/>
            <a:ext cx="4624320" cy="3264830"/>
          </a:xfrm>
          <a:custGeom>
            <a:avLst/>
            <a:gdLst>
              <a:gd name="connsiteX0" fmla="*/ 4614310 w 5902756"/>
              <a:gd name="connsiteY0" fmla="*/ 1727036 h 4167422"/>
              <a:gd name="connsiteX1" fmla="*/ 4500010 w 5902756"/>
              <a:gd name="connsiteY1" fmla="*/ 1879246 h 4167422"/>
              <a:gd name="connsiteX2" fmla="*/ 4328370 w 5902756"/>
              <a:gd name="connsiteY2" fmla="*/ 1891438 h 4167422"/>
              <a:gd name="connsiteX3" fmla="*/ 3352724 w 5902756"/>
              <a:gd name="connsiteY3" fmla="*/ 914459 h 4167422"/>
              <a:gd name="connsiteX4" fmla="*/ 3289954 w 5902756"/>
              <a:gd name="connsiteY4" fmla="*/ 920269 h 4167422"/>
              <a:gd name="connsiteX5" fmla="*/ 2665971 w 5902756"/>
              <a:gd name="connsiteY5" fmla="*/ 1859243 h 4167422"/>
              <a:gd name="connsiteX6" fmla="*/ 2560244 w 5902756"/>
              <a:gd name="connsiteY6" fmla="*/ 1940682 h 4167422"/>
              <a:gd name="connsiteX7" fmla="*/ 1569072 w 5902756"/>
              <a:gd name="connsiteY7" fmla="*/ 2269771 h 4167422"/>
              <a:gd name="connsiteX8" fmla="*/ 1501826 w 5902756"/>
              <a:gd name="connsiteY8" fmla="*/ 2328826 h 4167422"/>
              <a:gd name="connsiteX9" fmla="*/ 1194835 w 5902756"/>
              <a:gd name="connsiteY9" fmla="*/ 2945665 h 4167422"/>
              <a:gd name="connsiteX10" fmla="*/ 1132161 w 5902756"/>
              <a:gd name="connsiteY10" fmla="*/ 3040248 h 4167422"/>
              <a:gd name="connsiteX11" fmla="*/ 180327 w 5902756"/>
              <a:gd name="connsiteY11" fmla="*/ 4124003 h 4167422"/>
              <a:gd name="connsiteX12" fmla="*/ 70980 w 5902756"/>
              <a:gd name="connsiteY12" fmla="*/ 4163913 h 4167422"/>
              <a:gd name="connsiteX13" fmla="*/ 1733 w 5902756"/>
              <a:gd name="connsiteY13" fmla="*/ 4087141 h 4167422"/>
              <a:gd name="connsiteX14" fmla="*/ 33071 w 5902756"/>
              <a:gd name="connsiteY14" fmla="*/ 3996844 h 4167422"/>
              <a:gd name="connsiteX15" fmla="*/ 988142 w 5902756"/>
              <a:gd name="connsiteY15" fmla="*/ 2909565 h 4167422"/>
              <a:gd name="connsiteX16" fmla="*/ 1025195 w 5902756"/>
              <a:gd name="connsiteY16" fmla="*/ 2848986 h 4167422"/>
              <a:gd name="connsiteX17" fmla="*/ 1351426 w 5902756"/>
              <a:gd name="connsiteY17" fmla="*/ 2194143 h 4167422"/>
              <a:gd name="connsiteX18" fmla="*/ 1457916 w 5902756"/>
              <a:gd name="connsiteY18" fmla="*/ 2101179 h 4167422"/>
              <a:gd name="connsiteX19" fmla="*/ 2463375 w 5902756"/>
              <a:gd name="connsiteY19" fmla="*/ 1767613 h 4167422"/>
              <a:gd name="connsiteX20" fmla="*/ 2524716 w 5902756"/>
              <a:gd name="connsiteY20" fmla="*/ 1720274 h 4167422"/>
              <a:gd name="connsiteX21" fmla="*/ 3205086 w 5902756"/>
              <a:gd name="connsiteY21" fmla="*/ 698908 h 4167422"/>
              <a:gd name="connsiteX22" fmla="*/ 3393681 w 5902756"/>
              <a:gd name="connsiteY22" fmla="*/ 681477 h 4167422"/>
              <a:gd name="connsiteX23" fmla="*/ 4365993 w 5902756"/>
              <a:gd name="connsiteY23" fmla="*/ 1655218 h 4167422"/>
              <a:gd name="connsiteX24" fmla="*/ 4430192 w 5902756"/>
              <a:gd name="connsiteY24" fmla="*/ 1649789 h 4167422"/>
              <a:gd name="connsiteX25" fmla="*/ 5421364 w 5902756"/>
              <a:gd name="connsiteY25" fmla="*/ 327623 h 4167422"/>
              <a:gd name="connsiteX26" fmla="*/ 5414220 w 5902756"/>
              <a:gd name="connsiteY26" fmla="*/ 279998 h 4167422"/>
              <a:gd name="connsiteX27" fmla="*/ 5164665 w 5902756"/>
              <a:gd name="connsiteY27" fmla="*/ 103024 h 4167422"/>
              <a:gd name="connsiteX28" fmla="*/ 5761501 w 5902756"/>
              <a:gd name="connsiteY28" fmla="*/ 1392 h 4167422"/>
              <a:gd name="connsiteX29" fmla="*/ 5802744 w 5902756"/>
              <a:gd name="connsiteY29" fmla="*/ 32825 h 4167422"/>
              <a:gd name="connsiteX30" fmla="*/ 5862943 w 5902756"/>
              <a:gd name="connsiteY30" fmla="*/ 393155 h 4167422"/>
              <a:gd name="connsiteX31" fmla="*/ 5902757 w 5902756"/>
              <a:gd name="connsiteY31" fmla="*/ 627089 h 4167422"/>
              <a:gd name="connsiteX32" fmla="*/ 5642915 w 5902756"/>
              <a:gd name="connsiteY32" fmla="*/ 441447 h 4167422"/>
              <a:gd name="connsiteX33" fmla="*/ 5567668 w 5902756"/>
              <a:gd name="connsiteY33" fmla="*/ 453639 h 4167422"/>
              <a:gd name="connsiteX34" fmla="*/ 5321637 w 5902756"/>
              <a:gd name="connsiteY34" fmla="*/ 779489 h 4167422"/>
              <a:gd name="connsiteX35" fmla="*/ 4614310 w 5902756"/>
              <a:gd name="connsiteY35" fmla="*/ 1727036 h 416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902756" h="4167422">
                <a:moveTo>
                  <a:pt x="4614310" y="1727036"/>
                </a:moveTo>
                <a:cubicBezTo>
                  <a:pt x="4576115" y="1777709"/>
                  <a:pt x="4538396" y="1828668"/>
                  <a:pt x="4500010" y="1879246"/>
                </a:cubicBezTo>
                <a:cubicBezTo>
                  <a:pt x="4447813" y="1948112"/>
                  <a:pt x="4389520" y="1952493"/>
                  <a:pt x="4328370" y="1891438"/>
                </a:cubicBezTo>
                <a:cubicBezTo>
                  <a:pt x="4002900" y="1566159"/>
                  <a:pt x="3677145" y="1240976"/>
                  <a:pt x="3352724" y="914459"/>
                </a:cubicBezTo>
                <a:cubicBezTo>
                  <a:pt x="3323863" y="885407"/>
                  <a:pt x="3313386" y="884836"/>
                  <a:pt x="3289954" y="920269"/>
                </a:cubicBezTo>
                <a:cubicBezTo>
                  <a:pt x="3082976" y="1233927"/>
                  <a:pt x="2873426" y="1545871"/>
                  <a:pt x="2665971" y="1859243"/>
                </a:cubicBezTo>
                <a:cubicBezTo>
                  <a:pt x="2639111" y="1899820"/>
                  <a:pt x="2606726" y="1925442"/>
                  <a:pt x="2560244" y="1940682"/>
                </a:cubicBezTo>
                <a:cubicBezTo>
                  <a:pt x="2229536" y="2049553"/>
                  <a:pt x="1899685" y="2160805"/>
                  <a:pt x="1569072" y="2269771"/>
                </a:cubicBezTo>
                <a:cubicBezTo>
                  <a:pt x="1536021" y="2280630"/>
                  <a:pt x="1516875" y="2298441"/>
                  <a:pt x="1501826" y="2328826"/>
                </a:cubicBezTo>
                <a:cubicBezTo>
                  <a:pt x="1400289" y="2534852"/>
                  <a:pt x="1296943" y="2739925"/>
                  <a:pt x="1194835" y="2945665"/>
                </a:cubicBezTo>
                <a:cubicBezTo>
                  <a:pt x="1177785" y="2979955"/>
                  <a:pt x="1157592" y="3011388"/>
                  <a:pt x="1132161" y="3040248"/>
                </a:cubicBezTo>
                <a:cubicBezTo>
                  <a:pt x="814502" y="3401150"/>
                  <a:pt x="497129" y="3762339"/>
                  <a:pt x="180327" y="4124003"/>
                </a:cubicBezTo>
                <a:cubicBezTo>
                  <a:pt x="150228" y="4158388"/>
                  <a:pt x="115271" y="4175247"/>
                  <a:pt x="70980" y="4163913"/>
                </a:cubicBezTo>
                <a:cubicBezTo>
                  <a:pt x="32404" y="4154006"/>
                  <a:pt x="9449" y="4126384"/>
                  <a:pt x="1733" y="4087141"/>
                </a:cubicBezTo>
                <a:cubicBezTo>
                  <a:pt x="-5315" y="4051137"/>
                  <a:pt x="9925" y="4023133"/>
                  <a:pt x="33071" y="3996844"/>
                </a:cubicBezTo>
                <a:cubicBezTo>
                  <a:pt x="234334" y="3768149"/>
                  <a:pt x="870509" y="3042820"/>
                  <a:pt x="988142" y="2909565"/>
                </a:cubicBezTo>
                <a:cubicBezTo>
                  <a:pt x="1004240" y="2891372"/>
                  <a:pt x="1014527" y="2870227"/>
                  <a:pt x="1025195" y="2848986"/>
                </a:cubicBezTo>
                <a:cubicBezTo>
                  <a:pt x="1134161" y="2630864"/>
                  <a:pt x="1244079" y="2413027"/>
                  <a:pt x="1351426" y="2194143"/>
                </a:cubicBezTo>
                <a:cubicBezTo>
                  <a:pt x="1374762" y="2146518"/>
                  <a:pt x="1407338" y="2117847"/>
                  <a:pt x="1457916" y="2101179"/>
                </a:cubicBezTo>
                <a:cubicBezTo>
                  <a:pt x="1793386" y="1990879"/>
                  <a:pt x="2127999" y="1878198"/>
                  <a:pt x="2463375" y="1767613"/>
                </a:cubicBezTo>
                <a:cubicBezTo>
                  <a:pt x="2491092" y="1758469"/>
                  <a:pt x="2508999" y="1743896"/>
                  <a:pt x="2524716" y="1720274"/>
                </a:cubicBezTo>
                <a:cubicBezTo>
                  <a:pt x="2751125" y="1379564"/>
                  <a:pt x="2978106" y="1039236"/>
                  <a:pt x="3205086" y="698908"/>
                </a:cubicBezTo>
                <a:cubicBezTo>
                  <a:pt x="3262808" y="612421"/>
                  <a:pt x="3319386" y="607182"/>
                  <a:pt x="3393681" y="681477"/>
                </a:cubicBezTo>
                <a:cubicBezTo>
                  <a:pt x="3718103" y="1005803"/>
                  <a:pt x="4042905" y="1329654"/>
                  <a:pt x="4365993" y="1655218"/>
                </a:cubicBezTo>
                <a:cubicBezTo>
                  <a:pt x="4395806" y="1685222"/>
                  <a:pt x="4406665" y="1681602"/>
                  <a:pt x="4430192" y="1649789"/>
                </a:cubicBezTo>
                <a:cubicBezTo>
                  <a:pt x="4632503" y="1377279"/>
                  <a:pt x="5353831" y="415539"/>
                  <a:pt x="5421364" y="327623"/>
                </a:cubicBezTo>
                <a:cubicBezTo>
                  <a:pt x="5437651" y="306478"/>
                  <a:pt x="5437175" y="295810"/>
                  <a:pt x="5414220" y="279998"/>
                </a:cubicBezTo>
                <a:cubicBezTo>
                  <a:pt x="5332591" y="223991"/>
                  <a:pt x="5252485" y="165603"/>
                  <a:pt x="5164665" y="103024"/>
                </a:cubicBezTo>
                <a:cubicBezTo>
                  <a:pt x="5370024" y="68448"/>
                  <a:pt x="5566048" y="36635"/>
                  <a:pt x="5761501" y="1392"/>
                </a:cubicBezTo>
                <a:cubicBezTo>
                  <a:pt x="5794267" y="-4513"/>
                  <a:pt x="5798744" y="8822"/>
                  <a:pt x="5802744" y="32825"/>
                </a:cubicBezTo>
                <a:cubicBezTo>
                  <a:pt x="5822652" y="152935"/>
                  <a:pt x="5842750" y="273140"/>
                  <a:pt x="5862943" y="393155"/>
                </a:cubicBezTo>
                <a:cubicBezTo>
                  <a:pt x="5875516" y="467831"/>
                  <a:pt x="5888374" y="542507"/>
                  <a:pt x="5902757" y="627089"/>
                </a:cubicBezTo>
                <a:cubicBezTo>
                  <a:pt x="5811222" y="562224"/>
                  <a:pt x="5725115" y="504407"/>
                  <a:pt x="5642915" y="441447"/>
                </a:cubicBezTo>
                <a:cubicBezTo>
                  <a:pt x="5608053" y="414872"/>
                  <a:pt x="5592432" y="419540"/>
                  <a:pt x="5567668" y="453639"/>
                </a:cubicBezTo>
                <a:cubicBezTo>
                  <a:pt x="5487753" y="563843"/>
                  <a:pt x="5403933" y="671095"/>
                  <a:pt x="5321637" y="779489"/>
                </a:cubicBezTo>
                <a:cubicBezTo>
                  <a:pt x="5225053" y="917792"/>
                  <a:pt x="4779474" y="1508152"/>
                  <a:pt x="4614310" y="1727036"/>
                </a:cubicBezTo>
                <a:close/>
              </a:path>
            </a:pathLst>
          </a:custGeom>
          <a:solidFill>
            <a:schemeClr val="accent6"/>
          </a:solidFill>
          <a:ln w="9525" cap="flat">
            <a:noFill/>
            <a:prstDash val="solid"/>
            <a:miter/>
          </a:ln>
        </p:spPr>
        <p:txBody>
          <a:bodyPr rtlCol="0" anchor="ctr"/>
          <a:lstStyle/>
          <a:p>
            <a:endParaRPr lang="ko-KR" altLang="en-US"/>
          </a:p>
        </p:txBody>
      </p:sp>
      <p:sp>
        <p:nvSpPr>
          <p:cNvPr id="66" name="Text Placeholder 10">
            <a:extLst>
              <a:ext uri="{FF2B5EF4-FFF2-40B4-BE49-F238E27FC236}">
                <a16:creationId xmlns:a16="http://schemas.microsoft.com/office/drawing/2014/main" id="{C983E716-755B-4353-9395-B7007ABFC8EC}"/>
              </a:ext>
            </a:extLst>
          </p:cNvPr>
          <p:cNvSpPr txBox="1">
            <a:spLocks/>
          </p:cNvSpPr>
          <p:nvPr/>
        </p:nvSpPr>
        <p:spPr>
          <a:xfrm>
            <a:off x="7040060" y="1564374"/>
            <a:ext cx="4828012" cy="82449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000"/>
              </a:lnSpc>
              <a:buNone/>
            </a:pPr>
            <a:r>
              <a:rPr lang="en-US" altLang="ko-KR" sz="2400" b="1">
                <a:solidFill>
                  <a:schemeClr val="accent1"/>
                </a:solidFill>
                <a:cs typeface="Arial" pitchFamily="34" charset="0"/>
              </a:rPr>
              <a:t>Continuous Features</a:t>
            </a:r>
          </a:p>
        </p:txBody>
      </p:sp>
      <p:sp>
        <p:nvSpPr>
          <p:cNvPr id="7" name="TextBox 6">
            <a:extLst>
              <a:ext uri="{FF2B5EF4-FFF2-40B4-BE49-F238E27FC236}">
                <a16:creationId xmlns:a16="http://schemas.microsoft.com/office/drawing/2014/main" id="{489A7695-F106-B950-5493-CD169B481BFB}"/>
              </a:ext>
            </a:extLst>
          </p:cNvPr>
          <p:cNvSpPr txBox="1"/>
          <p:nvPr/>
        </p:nvSpPr>
        <p:spPr>
          <a:xfrm>
            <a:off x="7544499" y="2946411"/>
            <a:ext cx="2439146" cy="2585323"/>
          </a:xfrm>
          <a:prstGeom prst="rect">
            <a:avLst/>
          </a:prstGeom>
          <a:noFill/>
        </p:spPr>
        <p:txBody>
          <a:bodyPr wrap="square">
            <a:spAutoFit/>
          </a:bodyPr>
          <a:lstStyle/>
          <a:p>
            <a:pPr algn="ctr"/>
            <a:r>
              <a:rPr lang="en-US" b="1">
                <a:solidFill>
                  <a:schemeClr val="accent1">
                    <a:lumMod val="50000"/>
                  </a:schemeClr>
                </a:solidFill>
                <a:effectLst/>
                <a:latin typeface="Consolas" panose="020B0609020204030204" pitchFamily="49" charset="0"/>
              </a:rPr>
              <a:t>AMT_INCOME_TOTAL</a:t>
            </a:r>
          </a:p>
          <a:p>
            <a:pPr algn="ctr"/>
            <a:endParaRPr lang="en-US" b="1">
              <a:solidFill>
                <a:schemeClr val="accent1">
                  <a:lumMod val="50000"/>
                </a:schemeClr>
              </a:solidFill>
              <a:effectLst/>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DAYS_BIRTH</a:t>
            </a:r>
          </a:p>
          <a:p>
            <a:pPr algn="ctr"/>
            <a:endParaRPr lang="en-US" b="1">
              <a:solidFill>
                <a:schemeClr val="accent1">
                  <a:lumMod val="50000"/>
                </a:schemeClr>
              </a:solidFill>
              <a:effectLst/>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DAYS_EMPLOYED</a:t>
            </a:r>
          </a:p>
          <a:p>
            <a:pPr algn="ctr"/>
            <a:endParaRPr lang="en-US" b="1">
              <a:solidFill>
                <a:schemeClr val="accent1">
                  <a:lumMod val="50000"/>
                </a:schemeClr>
              </a:solidFill>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CNT_CHILDREN</a:t>
            </a:r>
          </a:p>
          <a:p>
            <a:pPr algn="ctr"/>
            <a:endParaRPr lang="en-US" b="1">
              <a:solidFill>
                <a:schemeClr val="accent1">
                  <a:lumMod val="50000"/>
                </a:schemeClr>
              </a:solidFill>
              <a:effectLst/>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CNT_FAM_MEMBERS</a:t>
            </a:r>
          </a:p>
        </p:txBody>
      </p:sp>
    </p:spTree>
    <p:extLst>
      <p:ext uri="{BB962C8B-B14F-4D97-AF65-F5344CB8AC3E}">
        <p14:creationId xmlns:p14="http://schemas.microsoft.com/office/powerpoint/2010/main" val="300659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18">
            <a:extLst>
              <a:ext uri="{FF2B5EF4-FFF2-40B4-BE49-F238E27FC236}">
                <a16:creationId xmlns:a16="http://schemas.microsoft.com/office/drawing/2014/main" id="{7788E2C7-95CC-4FF7-8EE3-34B5BF4EEAD3}"/>
              </a:ext>
            </a:extLst>
          </p:cNvPr>
          <p:cNvSpPr/>
          <p:nvPr/>
        </p:nvSpPr>
        <p:spPr>
          <a:xfrm>
            <a:off x="0" y="0"/>
            <a:ext cx="126682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7" name="Rectangle 12">
            <a:extLst>
              <a:ext uri="{FF2B5EF4-FFF2-40B4-BE49-F238E27FC236}">
                <a16:creationId xmlns:a16="http://schemas.microsoft.com/office/drawing/2014/main" id="{1BBAB6A5-D257-4A6F-A395-40504DC345E1}"/>
              </a:ext>
            </a:extLst>
          </p:cNvPr>
          <p:cNvSpPr/>
          <p:nvPr/>
        </p:nvSpPr>
        <p:spPr>
          <a:xfrm>
            <a:off x="6163546" y="2258065"/>
            <a:ext cx="5920561" cy="469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p>
        </p:txBody>
      </p:sp>
      <p:sp>
        <p:nvSpPr>
          <p:cNvPr id="109" name="Rectangle 14">
            <a:extLst>
              <a:ext uri="{FF2B5EF4-FFF2-40B4-BE49-F238E27FC236}">
                <a16:creationId xmlns:a16="http://schemas.microsoft.com/office/drawing/2014/main" id="{362317FE-298D-4663-B8FD-DBE80FA037FF}"/>
              </a:ext>
            </a:extLst>
          </p:cNvPr>
          <p:cNvSpPr/>
          <p:nvPr/>
        </p:nvSpPr>
        <p:spPr>
          <a:xfrm>
            <a:off x="6172206" y="4491177"/>
            <a:ext cx="5920561"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0" name="Text Placeholder 15">
            <a:extLst>
              <a:ext uri="{FF2B5EF4-FFF2-40B4-BE49-F238E27FC236}">
                <a16:creationId xmlns:a16="http://schemas.microsoft.com/office/drawing/2014/main" id="{41C57D5C-68BB-49C8-9A09-2F27847C6CD7}"/>
              </a:ext>
            </a:extLst>
          </p:cNvPr>
          <p:cNvSpPr txBox="1">
            <a:spLocks/>
          </p:cNvSpPr>
          <p:nvPr/>
        </p:nvSpPr>
        <p:spPr>
          <a:xfrm>
            <a:off x="6369996" y="2347530"/>
            <a:ext cx="5904630" cy="32401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a:solidFill>
                  <a:schemeClr val="bg1"/>
                </a:solidFill>
                <a:cs typeface="Arial" pitchFamily="34" charset="0"/>
              </a:rPr>
              <a:t>Histogram and Density plots showing each attribute's frequency</a:t>
            </a:r>
          </a:p>
        </p:txBody>
      </p:sp>
      <p:sp>
        <p:nvSpPr>
          <p:cNvPr id="112" name="Text Placeholder 15">
            <a:extLst>
              <a:ext uri="{FF2B5EF4-FFF2-40B4-BE49-F238E27FC236}">
                <a16:creationId xmlns:a16="http://schemas.microsoft.com/office/drawing/2014/main" id="{09825852-069B-4D3C-BF5D-2E63041BC8D0}"/>
              </a:ext>
            </a:extLst>
          </p:cNvPr>
          <p:cNvSpPr txBox="1">
            <a:spLocks/>
          </p:cNvSpPr>
          <p:nvPr/>
        </p:nvSpPr>
        <p:spPr>
          <a:xfrm>
            <a:off x="8491971" y="4549773"/>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b="1">
                <a:solidFill>
                  <a:schemeClr val="bg1"/>
                </a:solidFill>
                <a:cs typeface="Arial" pitchFamily="34" charset="0"/>
              </a:rPr>
              <a:t>Whisker plot</a:t>
            </a:r>
          </a:p>
        </p:txBody>
      </p:sp>
      <p:sp>
        <p:nvSpPr>
          <p:cNvPr id="113" name="TextBox 112">
            <a:extLst>
              <a:ext uri="{FF2B5EF4-FFF2-40B4-BE49-F238E27FC236}">
                <a16:creationId xmlns:a16="http://schemas.microsoft.com/office/drawing/2014/main" id="{F6F8132B-3B57-4225-BCE7-2FA1E2375116}"/>
              </a:ext>
            </a:extLst>
          </p:cNvPr>
          <p:cNvSpPr txBox="1"/>
          <p:nvPr/>
        </p:nvSpPr>
        <p:spPr>
          <a:xfrm>
            <a:off x="6452622" y="2785083"/>
            <a:ext cx="5742077" cy="461665"/>
          </a:xfrm>
          <a:prstGeom prst="rect">
            <a:avLst/>
          </a:prstGeom>
          <a:noFill/>
        </p:spPr>
        <p:txBody>
          <a:bodyPr wrap="square" rtlCol="0">
            <a:spAutoFit/>
          </a:bodyPr>
          <a:lstStyle/>
          <a:p>
            <a:r>
              <a:rPr lang="en-US" altLang="ko-KR" sz="1200">
                <a:cs typeface="Arial" pitchFamily="34" charset="0"/>
              </a:rPr>
              <a:t>Looking on the DAYS_EMPLOYED plot we can clearly see that there are some outliers</a:t>
            </a:r>
            <a:endParaRPr lang="en-US" altLang="ko-KR" sz="1200">
              <a:solidFill>
                <a:schemeClr val="tx1">
                  <a:lumMod val="75000"/>
                  <a:lumOff val="25000"/>
                </a:schemeClr>
              </a:solidFill>
              <a:cs typeface="Arial" pitchFamily="34" charset="0"/>
            </a:endParaRPr>
          </a:p>
        </p:txBody>
      </p:sp>
      <p:sp>
        <p:nvSpPr>
          <p:cNvPr id="114" name="TextBox 113">
            <a:extLst>
              <a:ext uri="{FF2B5EF4-FFF2-40B4-BE49-F238E27FC236}">
                <a16:creationId xmlns:a16="http://schemas.microsoft.com/office/drawing/2014/main" id="{D518D18C-0CD3-4D4B-A4EE-44001743ECEE}"/>
              </a:ext>
            </a:extLst>
          </p:cNvPr>
          <p:cNvSpPr txBox="1"/>
          <p:nvPr/>
        </p:nvSpPr>
        <p:spPr>
          <a:xfrm>
            <a:off x="6449922" y="3205590"/>
            <a:ext cx="5739379" cy="461665"/>
          </a:xfrm>
          <a:prstGeom prst="rect">
            <a:avLst/>
          </a:prstGeom>
          <a:noFill/>
        </p:spPr>
        <p:txBody>
          <a:bodyPr wrap="square" rtlCol="0">
            <a:spAutoFit/>
          </a:bodyPr>
          <a:lstStyle/>
          <a:p>
            <a:r>
              <a:rPr lang="en-US" altLang="ko-KR" sz="1200">
                <a:cs typeface="Arial" pitchFamily="34" charset="0"/>
              </a:rPr>
              <a:t>It is difficult for us to simply remove those outliers due to their high frequency</a:t>
            </a:r>
          </a:p>
        </p:txBody>
      </p:sp>
      <p:sp>
        <p:nvSpPr>
          <p:cNvPr id="115" name="TextBox 114">
            <a:extLst>
              <a:ext uri="{FF2B5EF4-FFF2-40B4-BE49-F238E27FC236}">
                <a16:creationId xmlns:a16="http://schemas.microsoft.com/office/drawing/2014/main" id="{E9FD2918-4EF2-49B1-A9E1-7EADCF5DF520}"/>
              </a:ext>
            </a:extLst>
          </p:cNvPr>
          <p:cNvSpPr txBox="1"/>
          <p:nvPr/>
        </p:nvSpPr>
        <p:spPr>
          <a:xfrm>
            <a:off x="6452621" y="3600388"/>
            <a:ext cx="5739379"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We will investigate later the way we will use them on the data cleaning process</a:t>
            </a:r>
          </a:p>
        </p:txBody>
      </p:sp>
      <p:sp>
        <p:nvSpPr>
          <p:cNvPr id="116" name="Oval 20">
            <a:extLst>
              <a:ext uri="{FF2B5EF4-FFF2-40B4-BE49-F238E27FC236}">
                <a16:creationId xmlns:a16="http://schemas.microsoft.com/office/drawing/2014/main" id="{0743C5F7-A65A-45B9-9B91-9A7E9EA25265}"/>
              </a:ext>
            </a:extLst>
          </p:cNvPr>
          <p:cNvSpPr/>
          <p:nvPr/>
        </p:nvSpPr>
        <p:spPr>
          <a:xfrm>
            <a:off x="6262780" y="2860381"/>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7" name="Oval 21">
            <a:extLst>
              <a:ext uri="{FF2B5EF4-FFF2-40B4-BE49-F238E27FC236}">
                <a16:creationId xmlns:a16="http://schemas.microsoft.com/office/drawing/2014/main" id="{4BB0A976-AA12-42E9-8AB5-A32C02A8317A}"/>
              </a:ext>
            </a:extLst>
          </p:cNvPr>
          <p:cNvSpPr/>
          <p:nvPr/>
        </p:nvSpPr>
        <p:spPr>
          <a:xfrm>
            <a:off x="6253905" y="3274267"/>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8" name="Oval 22">
            <a:extLst>
              <a:ext uri="{FF2B5EF4-FFF2-40B4-BE49-F238E27FC236}">
                <a16:creationId xmlns:a16="http://schemas.microsoft.com/office/drawing/2014/main" id="{BECDCC24-AA72-4D39-A70C-E09E7713BE7F}"/>
              </a:ext>
            </a:extLst>
          </p:cNvPr>
          <p:cNvSpPr/>
          <p:nvPr/>
        </p:nvSpPr>
        <p:spPr>
          <a:xfrm>
            <a:off x="6262780" y="3661814"/>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29" name="TextBox 128">
            <a:extLst>
              <a:ext uri="{FF2B5EF4-FFF2-40B4-BE49-F238E27FC236}">
                <a16:creationId xmlns:a16="http://schemas.microsoft.com/office/drawing/2014/main" id="{3D18C12C-8B8E-4F8F-97D6-D604BA95538B}"/>
              </a:ext>
            </a:extLst>
          </p:cNvPr>
          <p:cNvSpPr txBox="1"/>
          <p:nvPr/>
        </p:nvSpPr>
        <p:spPr>
          <a:xfrm>
            <a:off x="6385076" y="4925817"/>
            <a:ext cx="5739379" cy="276999"/>
          </a:xfrm>
          <a:prstGeom prst="rect">
            <a:avLst/>
          </a:prstGeom>
          <a:noFill/>
        </p:spPr>
        <p:txBody>
          <a:bodyPr wrap="square" rtlCol="0">
            <a:spAutoFit/>
          </a:bodyPr>
          <a:lstStyle/>
          <a:p>
            <a:r>
              <a:rPr lang="en-US" altLang="ko-KR" sz="1200">
                <a:cs typeface="Arial" pitchFamily="34" charset="0"/>
              </a:rPr>
              <a:t>We can also see the outliers on DATA_EMPLOYED.</a:t>
            </a:r>
            <a:endParaRPr lang="en-US" altLang="ko-KR" sz="1200">
              <a:solidFill>
                <a:schemeClr val="tx1">
                  <a:lumMod val="75000"/>
                  <a:lumOff val="25000"/>
                </a:schemeClr>
              </a:solidFill>
              <a:cs typeface="Arial" pitchFamily="34" charset="0"/>
            </a:endParaRPr>
          </a:p>
        </p:txBody>
      </p:sp>
      <p:sp>
        <p:nvSpPr>
          <p:cNvPr id="131" name="TextBox 130">
            <a:extLst>
              <a:ext uri="{FF2B5EF4-FFF2-40B4-BE49-F238E27FC236}">
                <a16:creationId xmlns:a16="http://schemas.microsoft.com/office/drawing/2014/main" id="{137F6F4D-7DC2-4D9E-B064-6DFAEBC824E4}"/>
              </a:ext>
            </a:extLst>
          </p:cNvPr>
          <p:cNvSpPr txBox="1"/>
          <p:nvPr/>
        </p:nvSpPr>
        <p:spPr>
          <a:xfrm>
            <a:off x="6452621" y="5390671"/>
            <a:ext cx="5739379" cy="461665"/>
          </a:xfrm>
          <a:prstGeom prst="rect">
            <a:avLst/>
          </a:prstGeom>
          <a:noFill/>
        </p:spPr>
        <p:txBody>
          <a:bodyPr wrap="square" rtlCol="0">
            <a:spAutoFit/>
          </a:bodyPr>
          <a:lstStyle/>
          <a:p>
            <a:r>
              <a:rPr lang="en-US" sz="1200">
                <a:cs typeface="Arial" pitchFamily="34" charset="0"/>
              </a:rPr>
              <a:t>We observe that there are also outliers on the family members and children per family </a:t>
            </a:r>
          </a:p>
        </p:txBody>
      </p:sp>
      <p:sp>
        <p:nvSpPr>
          <p:cNvPr id="132" name="Oval 54">
            <a:extLst>
              <a:ext uri="{FF2B5EF4-FFF2-40B4-BE49-F238E27FC236}">
                <a16:creationId xmlns:a16="http://schemas.microsoft.com/office/drawing/2014/main" id="{FFDA2BB4-5CA1-4FF5-8EAF-810820FAE04B}"/>
              </a:ext>
            </a:extLst>
          </p:cNvPr>
          <p:cNvSpPr/>
          <p:nvPr/>
        </p:nvSpPr>
        <p:spPr>
          <a:xfrm>
            <a:off x="6195234" y="5001115"/>
            <a:ext cx="144000" cy="14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4" name="Oval 56">
            <a:extLst>
              <a:ext uri="{FF2B5EF4-FFF2-40B4-BE49-F238E27FC236}">
                <a16:creationId xmlns:a16="http://schemas.microsoft.com/office/drawing/2014/main" id="{7675075D-8229-4B5C-9CAA-8D87C2481107}"/>
              </a:ext>
            </a:extLst>
          </p:cNvPr>
          <p:cNvSpPr/>
          <p:nvPr/>
        </p:nvSpPr>
        <p:spPr>
          <a:xfrm>
            <a:off x="6181905" y="5477504"/>
            <a:ext cx="144000" cy="14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pic>
        <p:nvPicPr>
          <p:cNvPr id="6" name="Picture 5">
            <a:extLst>
              <a:ext uri="{FF2B5EF4-FFF2-40B4-BE49-F238E27FC236}">
                <a16:creationId xmlns:a16="http://schemas.microsoft.com/office/drawing/2014/main" id="{3DAED39E-BA51-EF13-799E-BF8D84189FB8}"/>
              </a:ext>
            </a:extLst>
          </p:cNvPr>
          <p:cNvPicPr>
            <a:picLocks noChangeAspect="1"/>
          </p:cNvPicPr>
          <p:nvPr/>
        </p:nvPicPr>
        <p:blipFill>
          <a:blip r:embed="rId2"/>
          <a:stretch>
            <a:fillRect/>
          </a:stretch>
        </p:blipFill>
        <p:spPr>
          <a:xfrm>
            <a:off x="99233" y="2300050"/>
            <a:ext cx="5996767" cy="1811080"/>
          </a:xfrm>
          <a:prstGeom prst="rect">
            <a:avLst/>
          </a:prstGeom>
        </p:spPr>
      </p:pic>
      <p:sp>
        <p:nvSpPr>
          <p:cNvPr id="10" name="Text Placeholder 16">
            <a:extLst>
              <a:ext uri="{FF2B5EF4-FFF2-40B4-BE49-F238E27FC236}">
                <a16:creationId xmlns:a16="http://schemas.microsoft.com/office/drawing/2014/main" id="{3CD3F1FD-669F-74AD-DB66-E4C7856E56D0}"/>
              </a:ext>
            </a:extLst>
          </p:cNvPr>
          <p:cNvSpPr txBox="1">
            <a:spLocks/>
          </p:cNvSpPr>
          <p:nvPr/>
        </p:nvSpPr>
        <p:spPr>
          <a:xfrm>
            <a:off x="4300444" y="906778"/>
            <a:ext cx="5395100" cy="724247"/>
          </a:xfrm>
          <a:prstGeom prst="rect">
            <a:avLst/>
          </a:prstGeom>
        </p:spPr>
        <p:txBody>
          <a:bodyPr>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2000">
                <a:latin typeface="Roboto Mono" panose="00000009000000000000" pitchFamily="49" charset="0"/>
                <a:ea typeface="Roboto Mono" panose="00000009000000000000" pitchFamily="49" charset="0"/>
              </a:rPr>
              <a:t>Univariate feature plots</a:t>
            </a:r>
          </a:p>
        </p:txBody>
      </p:sp>
      <p:pic>
        <p:nvPicPr>
          <p:cNvPr id="12" name="Picture 11">
            <a:extLst>
              <a:ext uri="{FF2B5EF4-FFF2-40B4-BE49-F238E27FC236}">
                <a16:creationId xmlns:a16="http://schemas.microsoft.com/office/drawing/2014/main" id="{9EF16BE9-5010-CC8F-CD09-0FB73DDB36C1}"/>
              </a:ext>
            </a:extLst>
          </p:cNvPr>
          <p:cNvPicPr>
            <a:picLocks noChangeAspect="1"/>
          </p:cNvPicPr>
          <p:nvPr/>
        </p:nvPicPr>
        <p:blipFill>
          <a:blip r:embed="rId3"/>
          <a:stretch>
            <a:fillRect/>
          </a:stretch>
        </p:blipFill>
        <p:spPr>
          <a:xfrm>
            <a:off x="99233" y="4439298"/>
            <a:ext cx="5996767" cy="2142819"/>
          </a:xfrm>
          <a:prstGeom prst="rect">
            <a:avLst/>
          </a:prstGeom>
        </p:spPr>
      </p:pic>
    </p:spTree>
    <p:extLst>
      <p:ext uri="{BB962C8B-B14F-4D97-AF65-F5344CB8AC3E}">
        <p14:creationId xmlns:p14="http://schemas.microsoft.com/office/powerpoint/2010/main" val="14107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b="1"/>
              <a:t>Our Goal</a:t>
            </a:r>
          </a:p>
        </p:txBody>
      </p:sp>
      <p:grpSp>
        <p:nvGrpSpPr>
          <p:cNvPr id="36" name="그룹 35">
            <a:extLst>
              <a:ext uri="{FF2B5EF4-FFF2-40B4-BE49-F238E27FC236}">
                <a16:creationId xmlns:a16="http://schemas.microsoft.com/office/drawing/2014/main" id="{2F720C15-423E-45DA-8C5E-4E56DB2162CC}"/>
              </a:ext>
            </a:extLst>
          </p:cNvPr>
          <p:cNvGrpSpPr/>
          <p:nvPr/>
        </p:nvGrpSpPr>
        <p:grpSpPr>
          <a:xfrm>
            <a:off x="233903" y="2668040"/>
            <a:ext cx="5685260" cy="3009900"/>
            <a:chOff x="7369936" y="4204788"/>
            <a:chExt cx="3788118" cy="2005512"/>
          </a:xfrm>
        </p:grpSpPr>
        <p:grpSp>
          <p:nvGrpSpPr>
            <p:cNvPr id="19" name="그룹 18">
              <a:extLst>
                <a:ext uri="{FF2B5EF4-FFF2-40B4-BE49-F238E27FC236}">
                  <a16:creationId xmlns:a16="http://schemas.microsoft.com/office/drawing/2014/main" id="{ACE647F1-CF30-4DA9-B86F-4F70B6C45C45}"/>
                </a:ext>
              </a:extLst>
            </p:cNvPr>
            <p:cNvGrpSpPr/>
            <p:nvPr/>
          </p:nvGrpSpPr>
          <p:grpSpPr>
            <a:xfrm>
              <a:off x="8538703" y="4529617"/>
              <a:ext cx="1555702" cy="686299"/>
              <a:chOff x="5350038" y="4658433"/>
              <a:chExt cx="1439306" cy="634951"/>
            </a:xfrm>
          </p:grpSpPr>
          <p:sp>
            <p:nvSpPr>
              <p:cNvPr id="20" name="Graphic 2">
                <a:extLst>
                  <a:ext uri="{FF2B5EF4-FFF2-40B4-BE49-F238E27FC236}">
                    <a16:creationId xmlns:a16="http://schemas.microsoft.com/office/drawing/2014/main" id="{0B174EAF-3A70-409F-A6A7-A1F427A29B07}"/>
                  </a:ext>
                </a:extLst>
              </p:cNvPr>
              <p:cNvSpPr/>
              <p:nvPr/>
            </p:nvSpPr>
            <p:spPr>
              <a:xfrm>
                <a:off x="5350038" y="4658433"/>
                <a:ext cx="1439306" cy="634951"/>
              </a:xfrm>
              <a:custGeom>
                <a:avLst/>
                <a:gdLst>
                  <a:gd name="connsiteX0" fmla="*/ 4614057 w 4658607"/>
                  <a:gd name="connsiteY0" fmla="*/ 2055149 h 2055149"/>
                  <a:gd name="connsiteX1" fmla="*/ 44551 w 4658607"/>
                  <a:gd name="connsiteY1" fmla="*/ 2055149 h 2055149"/>
                  <a:gd name="connsiteX2" fmla="*/ 0 w 4658607"/>
                  <a:gd name="connsiteY2" fmla="*/ 2010599 h 2055149"/>
                  <a:gd name="connsiteX3" fmla="*/ 0 w 4658607"/>
                  <a:gd name="connsiteY3" fmla="*/ 44551 h 2055149"/>
                  <a:gd name="connsiteX4" fmla="*/ 44551 w 4658607"/>
                  <a:gd name="connsiteY4" fmla="*/ 0 h 2055149"/>
                  <a:gd name="connsiteX5" fmla="*/ 4614057 w 4658607"/>
                  <a:gd name="connsiteY5" fmla="*/ 0 h 2055149"/>
                  <a:gd name="connsiteX6" fmla="*/ 4658608 w 4658607"/>
                  <a:gd name="connsiteY6" fmla="*/ 44551 h 2055149"/>
                  <a:gd name="connsiteX7" fmla="*/ 4658608 w 4658607"/>
                  <a:gd name="connsiteY7" fmla="*/ 2010533 h 2055149"/>
                  <a:gd name="connsiteX8" fmla="*/ 4614057 w 4658607"/>
                  <a:gd name="connsiteY8" fmla="*/ 2055149 h 2055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58607" h="2055149">
                    <a:moveTo>
                      <a:pt x="4614057" y="2055149"/>
                    </a:moveTo>
                    <a:lnTo>
                      <a:pt x="44551" y="2055149"/>
                    </a:lnTo>
                    <a:cubicBezTo>
                      <a:pt x="19925" y="2055149"/>
                      <a:pt x="0" y="2035158"/>
                      <a:pt x="0" y="2010599"/>
                    </a:cubicBezTo>
                    <a:lnTo>
                      <a:pt x="0" y="44551"/>
                    </a:lnTo>
                    <a:cubicBezTo>
                      <a:pt x="0" y="19925"/>
                      <a:pt x="19991" y="0"/>
                      <a:pt x="44551" y="0"/>
                    </a:cubicBezTo>
                    <a:lnTo>
                      <a:pt x="4614057" y="0"/>
                    </a:lnTo>
                    <a:cubicBezTo>
                      <a:pt x="4638683" y="0"/>
                      <a:pt x="4658608" y="19991"/>
                      <a:pt x="4658608" y="44551"/>
                    </a:cubicBezTo>
                    <a:lnTo>
                      <a:pt x="4658608" y="2010533"/>
                    </a:lnTo>
                    <a:cubicBezTo>
                      <a:pt x="4658608" y="2035158"/>
                      <a:pt x="4638683" y="2055149"/>
                      <a:pt x="4614057" y="2055149"/>
                    </a:cubicBezTo>
                    <a:close/>
                  </a:path>
                </a:pathLst>
              </a:custGeom>
              <a:solidFill>
                <a:srgbClr val="69A434"/>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자유형: 도형 20">
                <a:extLst>
                  <a:ext uri="{FF2B5EF4-FFF2-40B4-BE49-F238E27FC236}">
                    <a16:creationId xmlns:a16="http://schemas.microsoft.com/office/drawing/2014/main" id="{6EBB9DE3-1151-4025-A409-3C739C484E4C}"/>
                  </a:ext>
                </a:extLst>
              </p:cNvPr>
              <p:cNvSpPr/>
              <p:nvPr/>
            </p:nvSpPr>
            <p:spPr>
              <a:xfrm>
                <a:off x="5415279" y="4698642"/>
                <a:ext cx="1308823" cy="554534"/>
              </a:xfrm>
              <a:custGeom>
                <a:avLst/>
                <a:gdLst>
                  <a:gd name="connsiteX0" fmla="*/ 664341 w 1308823"/>
                  <a:gd name="connsiteY0" fmla="*/ 293220 h 554534"/>
                  <a:gd name="connsiteX1" fmla="*/ 695939 w 1308823"/>
                  <a:gd name="connsiteY1" fmla="*/ 324143 h 554534"/>
                  <a:gd name="connsiteX2" fmla="*/ 679025 w 1308823"/>
                  <a:gd name="connsiteY2" fmla="*/ 358830 h 554534"/>
                  <a:gd name="connsiteX3" fmla="*/ 664361 w 1308823"/>
                  <a:gd name="connsiteY3" fmla="*/ 364699 h 554534"/>
                  <a:gd name="connsiteX4" fmla="*/ 664341 w 1308823"/>
                  <a:gd name="connsiteY4" fmla="*/ 364699 h 554534"/>
                  <a:gd name="connsiteX5" fmla="*/ 643766 w 1308823"/>
                  <a:gd name="connsiteY5" fmla="*/ 189999 h 554534"/>
                  <a:gd name="connsiteX6" fmla="*/ 643766 w 1308823"/>
                  <a:gd name="connsiteY6" fmla="*/ 257613 h 554534"/>
                  <a:gd name="connsiteX7" fmla="*/ 612843 w 1308823"/>
                  <a:gd name="connsiteY7" fmla="*/ 230391 h 554534"/>
                  <a:gd name="connsiteX8" fmla="*/ 629757 w 1308823"/>
                  <a:gd name="connsiteY8" fmla="*/ 195705 h 554534"/>
                  <a:gd name="connsiteX9" fmla="*/ 643766 w 1308823"/>
                  <a:gd name="connsiteY9" fmla="*/ 189999 h 554534"/>
                  <a:gd name="connsiteX10" fmla="*/ 643787 w 1308823"/>
                  <a:gd name="connsiteY10" fmla="*/ 147315 h 554534"/>
                  <a:gd name="connsiteX11" fmla="*/ 643787 w 1308823"/>
                  <a:gd name="connsiteY11" fmla="*/ 159750 h 554534"/>
                  <a:gd name="connsiteX12" fmla="*/ 609796 w 1308823"/>
                  <a:gd name="connsiteY12" fmla="*/ 171694 h 554534"/>
                  <a:gd name="connsiteX13" fmla="*/ 579158 w 1308823"/>
                  <a:gd name="connsiteY13" fmla="*/ 234052 h 554534"/>
                  <a:gd name="connsiteX14" fmla="*/ 643787 w 1308823"/>
                  <a:gd name="connsiteY14" fmla="*/ 287411 h 554534"/>
                  <a:gd name="connsiteX15" fmla="*/ 643787 w 1308823"/>
                  <a:gd name="connsiteY15" fmla="*/ 364515 h 554534"/>
                  <a:gd name="connsiteX16" fmla="*/ 635933 w 1308823"/>
                  <a:gd name="connsiteY16" fmla="*/ 362061 h 554534"/>
                  <a:gd name="connsiteX17" fmla="*/ 612475 w 1308823"/>
                  <a:gd name="connsiteY17" fmla="*/ 330381 h 554534"/>
                  <a:gd name="connsiteX18" fmla="*/ 578463 w 1308823"/>
                  <a:gd name="connsiteY18" fmla="*/ 331301 h 554534"/>
                  <a:gd name="connsiteX19" fmla="*/ 620942 w 1308823"/>
                  <a:gd name="connsiteY19" fmla="*/ 388669 h 554534"/>
                  <a:gd name="connsiteX20" fmla="*/ 643787 w 1308823"/>
                  <a:gd name="connsiteY20" fmla="*/ 394743 h 554534"/>
                  <a:gd name="connsiteX21" fmla="*/ 643787 w 1308823"/>
                  <a:gd name="connsiteY21" fmla="*/ 407178 h 554534"/>
                  <a:gd name="connsiteX22" fmla="*/ 664361 w 1308823"/>
                  <a:gd name="connsiteY22" fmla="*/ 407178 h 554534"/>
                  <a:gd name="connsiteX23" fmla="*/ 664361 w 1308823"/>
                  <a:gd name="connsiteY23" fmla="*/ 394825 h 554534"/>
                  <a:gd name="connsiteX24" fmla="*/ 699007 w 1308823"/>
                  <a:gd name="connsiteY24" fmla="*/ 382820 h 554534"/>
                  <a:gd name="connsiteX25" fmla="*/ 729643 w 1308823"/>
                  <a:gd name="connsiteY25" fmla="*/ 319992 h 554534"/>
                  <a:gd name="connsiteX26" fmla="*/ 664361 w 1308823"/>
                  <a:gd name="connsiteY26" fmla="*/ 262030 h 554534"/>
                  <a:gd name="connsiteX27" fmla="*/ 664361 w 1308823"/>
                  <a:gd name="connsiteY27" fmla="*/ 189856 h 554534"/>
                  <a:gd name="connsiteX28" fmla="*/ 672869 w 1308823"/>
                  <a:gd name="connsiteY28" fmla="*/ 192453 h 554534"/>
                  <a:gd name="connsiteX29" fmla="*/ 696328 w 1308823"/>
                  <a:gd name="connsiteY29" fmla="*/ 224133 h 554534"/>
                  <a:gd name="connsiteX30" fmla="*/ 730339 w 1308823"/>
                  <a:gd name="connsiteY30" fmla="*/ 223213 h 554534"/>
                  <a:gd name="connsiteX31" fmla="*/ 687860 w 1308823"/>
                  <a:gd name="connsiteY31" fmla="*/ 165845 h 554534"/>
                  <a:gd name="connsiteX32" fmla="*/ 664361 w 1308823"/>
                  <a:gd name="connsiteY32" fmla="*/ 159668 h 554534"/>
                  <a:gd name="connsiteX33" fmla="*/ 664361 w 1308823"/>
                  <a:gd name="connsiteY33" fmla="*/ 147315 h 554534"/>
                  <a:gd name="connsiteX34" fmla="*/ 654401 w 1308823"/>
                  <a:gd name="connsiteY34" fmla="*/ 64444 h 554534"/>
                  <a:gd name="connsiteX35" fmla="*/ 867224 w 1308823"/>
                  <a:gd name="connsiteY35" fmla="*/ 277267 h 554534"/>
                  <a:gd name="connsiteX36" fmla="*/ 654401 w 1308823"/>
                  <a:gd name="connsiteY36" fmla="*/ 490090 h 554534"/>
                  <a:gd name="connsiteX37" fmla="*/ 441578 w 1308823"/>
                  <a:gd name="connsiteY37" fmla="*/ 277267 h 554534"/>
                  <a:gd name="connsiteX38" fmla="*/ 654401 w 1308823"/>
                  <a:gd name="connsiteY38" fmla="*/ 64444 h 554534"/>
                  <a:gd name="connsiteX39" fmla="*/ 137642 w 1308823"/>
                  <a:gd name="connsiteY39" fmla="*/ 34400 h 554534"/>
                  <a:gd name="connsiteX40" fmla="*/ 35995 w 1308823"/>
                  <a:gd name="connsiteY40" fmla="*/ 131322 h 554534"/>
                  <a:gd name="connsiteX41" fmla="*/ 35995 w 1308823"/>
                  <a:gd name="connsiteY41" fmla="*/ 419490 h 554534"/>
                  <a:gd name="connsiteX42" fmla="*/ 138071 w 1308823"/>
                  <a:gd name="connsiteY42" fmla="*/ 520155 h 554534"/>
                  <a:gd name="connsiteX43" fmla="*/ 1170527 w 1308823"/>
                  <a:gd name="connsiteY43" fmla="*/ 520155 h 554534"/>
                  <a:gd name="connsiteX44" fmla="*/ 1272807 w 1308823"/>
                  <a:gd name="connsiteY44" fmla="*/ 419490 h 554534"/>
                  <a:gd name="connsiteX45" fmla="*/ 1272807 w 1308823"/>
                  <a:gd name="connsiteY45" fmla="*/ 131322 h 554534"/>
                  <a:gd name="connsiteX46" fmla="*/ 1170957 w 1308823"/>
                  <a:gd name="connsiteY46" fmla="*/ 34400 h 554534"/>
                  <a:gd name="connsiteX47" fmla="*/ 13764 w 1308823"/>
                  <a:gd name="connsiteY47" fmla="*/ 0 h 554534"/>
                  <a:gd name="connsiteX48" fmla="*/ 1295059 w 1308823"/>
                  <a:gd name="connsiteY48" fmla="*/ 0 h 554534"/>
                  <a:gd name="connsiteX49" fmla="*/ 1308823 w 1308823"/>
                  <a:gd name="connsiteY49" fmla="*/ 13764 h 554534"/>
                  <a:gd name="connsiteX50" fmla="*/ 1308823 w 1308823"/>
                  <a:gd name="connsiteY50" fmla="*/ 540770 h 554534"/>
                  <a:gd name="connsiteX51" fmla="*/ 1295059 w 1308823"/>
                  <a:gd name="connsiteY51" fmla="*/ 554534 h 554534"/>
                  <a:gd name="connsiteX52" fmla="*/ 13764 w 1308823"/>
                  <a:gd name="connsiteY52" fmla="*/ 554534 h 554534"/>
                  <a:gd name="connsiteX53" fmla="*/ 0 w 1308823"/>
                  <a:gd name="connsiteY53" fmla="*/ 540770 h 554534"/>
                  <a:gd name="connsiteX54" fmla="*/ 0 w 1308823"/>
                  <a:gd name="connsiteY54" fmla="*/ 13764 h 554534"/>
                  <a:gd name="connsiteX55" fmla="*/ 13764 w 1308823"/>
                  <a:gd name="connsiteY55" fmla="*/ 0 h 55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308823" h="554534">
                    <a:moveTo>
                      <a:pt x="664341" y="293220"/>
                    </a:moveTo>
                    <a:cubicBezTo>
                      <a:pt x="679536" y="298353"/>
                      <a:pt x="691767" y="306268"/>
                      <a:pt x="695939" y="324143"/>
                    </a:cubicBezTo>
                    <a:cubicBezTo>
                      <a:pt x="698107" y="337539"/>
                      <a:pt x="691603" y="350894"/>
                      <a:pt x="679025" y="358830"/>
                    </a:cubicBezTo>
                    <a:cubicBezTo>
                      <a:pt x="674546" y="361652"/>
                      <a:pt x="669576" y="363636"/>
                      <a:pt x="664361" y="364699"/>
                    </a:cubicBezTo>
                    <a:lnTo>
                      <a:pt x="664341" y="364699"/>
                    </a:lnTo>
                    <a:close/>
                    <a:moveTo>
                      <a:pt x="643766" y="189999"/>
                    </a:moveTo>
                    <a:lnTo>
                      <a:pt x="643766" y="257613"/>
                    </a:lnTo>
                    <a:cubicBezTo>
                      <a:pt x="627834" y="253788"/>
                      <a:pt x="615461" y="247878"/>
                      <a:pt x="612843" y="230391"/>
                    </a:cubicBezTo>
                    <a:cubicBezTo>
                      <a:pt x="610675" y="216995"/>
                      <a:pt x="617179" y="203640"/>
                      <a:pt x="629757" y="195705"/>
                    </a:cubicBezTo>
                    <a:cubicBezTo>
                      <a:pt x="634031" y="192985"/>
                      <a:pt x="638796" y="191062"/>
                      <a:pt x="643766" y="189999"/>
                    </a:cubicBezTo>
                    <a:close/>
                    <a:moveTo>
                      <a:pt x="643787" y="147315"/>
                    </a:moveTo>
                    <a:lnTo>
                      <a:pt x="643787" y="159750"/>
                    </a:lnTo>
                    <a:cubicBezTo>
                      <a:pt x="631720" y="161223"/>
                      <a:pt x="620021" y="165231"/>
                      <a:pt x="609796" y="171694"/>
                    </a:cubicBezTo>
                    <a:cubicBezTo>
                      <a:pt x="587176" y="185990"/>
                      <a:pt x="575395" y="209939"/>
                      <a:pt x="579158" y="234052"/>
                    </a:cubicBezTo>
                    <a:cubicBezTo>
                      <a:pt x="588198" y="272952"/>
                      <a:pt x="616913" y="280662"/>
                      <a:pt x="643787" y="287411"/>
                    </a:cubicBezTo>
                    <a:lnTo>
                      <a:pt x="643787" y="364515"/>
                    </a:lnTo>
                    <a:cubicBezTo>
                      <a:pt x="641087" y="363984"/>
                      <a:pt x="638469" y="363145"/>
                      <a:pt x="635933" y="362061"/>
                    </a:cubicBezTo>
                    <a:cubicBezTo>
                      <a:pt x="621985" y="356089"/>
                      <a:pt x="612966" y="343900"/>
                      <a:pt x="612475" y="330381"/>
                    </a:cubicBezTo>
                    <a:lnTo>
                      <a:pt x="578463" y="331301"/>
                    </a:lnTo>
                    <a:cubicBezTo>
                      <a:pt x="579343" y="355803"/>
                      <a:pt x="595684" y="377871"/>
                      <a:pt x="620942" y="388669"/>
                    </a:cubicBezTo>
                    <a:cubicBezTo>
                      <a:pt x="628243" y="391778"/>
                      <a:pt x="635953" y="393823"/>
                      <a:pt x="643787" y="394743"/>
                    </a:cubicBezTo>
                    <a:lnTo>
                      <a:pt x="643787" y="407178"/>
                    </a:lnTo>
                    <a:lnTo>
                      <a:pt x="664361" y="407178"/>
                    </a:lnTo>
                    <a:lnTo>
                      <a:pt x="664361" y="394825"/>
                    </a:lnTo>
                    <a:cubicBezTo>
                      <a:pt x="676673" y="393435"/>
                      <a:pt x="688597" y="389405"/>
                      <a:pt x="699007" y="382820"/>
                    </a:cubicBezTo>
                    <a:cubicBezTo>
                      <a:pt x="721790" y="368442"/>
                      <a:pt x="733570" y="344268"/>
                      <a:pt x="729643" y="319992"/>
                    </a:cubicBezTo>
                    <a:cubicBezTo>
                      <a:pt x="718334" y="277083"/>
                      <a:pt x="690233" y="267593"/>
                      <a:pt x="664361" y="262030"/>
                    </a:cubicBezTo>
                    <a:lnTo>
                      <a:pt x="664361" y="189856"/>
                    </a:lnTo>
                    <a:cubicBezTo>
                      <a:pt x="667265" y="190387"/>
                      <a:pt x="670129" y="191287"/>
                      <a:pt x="672869" y="192453"/>
                    </a:cubicBezTo>
                    <a:cubicBezTo>
                      <a:pt x="686817" y="198425"/>
                      <a:pt x="695837" y="210614"/>
                      <a:pt x="696328" y="224133"/>
                    </a:cubicBezTo>
                    <a:lnTo>
                      <a:pt x="730339" y="223213"/>
                    </a:lnTo>
                    <a:cubicBezTo>
                      <a:pt x="729460" y="198711"/>
                      <a:pt x="713118" y="176643"/>
                      <a:pt x="687860" y="165845"/>
                    </a:cubicBezTo>
                    <a:cubicBezTo>
                      <a:pt x="680355" y="162634"/>
                      <a:pt x="672419" y="160568"/>
                      <a:pt x="664361" y="159668"/>
                    </a:cubicBezTo>
                    <a:lnTo>
                      <a:pt x="664361" y="147315"/>
                    </a:lnTo>
                    <a:close/>
                    <a:moveTo>
                      <a:pt x="654401" y="64444"/>
                    </a:moveTo>
                    <a:cubicBezTo>
                      <a:pt x="771939" y="64444"/>
                      <a:pt x="867224" y="159730"/>
                      <a:pt x="867224" y="277267"/>
                    </a:cubicBezTo>
                    <a:cubicBezTo>
                      <a:pt x="867224" y="394805"/>
                      <a:pt x="771939" y="490090"/>
                      <a:pt x="654401" y="490090"/>
                    </a:cubicBezTo>
                    <a:cubicBezTo>
                      <a:pt x="536864" y="490090"/>
                      <a:pt x="441578" y="394805"/>
                      <a:pt x="441578" y="277267"/>
                    </a:cubicBezTo>
                    <a:cubicBezTo>
                      <a:pt x="441578" y="159730"/>
                      <a:pt x="536864" y="64444"/>
                      <a:pt x="654401" y="64444"/>
                    </a:cubicBezTo>
                    <a:close/>
                    <a:moveTo>
                      <a:pt x="137642" y="34400"/>
                    </a:moveTo>
                    <a:cubicBezTo>
                      <a:pt x="131015" y="86348"/>
                      <a:pt x="88679" y="127109"/>
                      <a:pt x="35995" y="131322"/>
                    </a:cubicBezTo>
                    <a:lnTo>
                      <a:pt x="35995" y="419490"/>
                    </a:lnTo>
                    <a:cubicBezTo>
                      <a:pt x="89927" y="423805"/>
                      <a:pt x="133040" y="466427"/>
                      <a:pt x="138071" y="520155"/>
                    </a:cubicBezTo>
                    <a:lnTo>
                      <a:pt x="1170527" y="520155"/>
                    </a:lnTo>
                    <a:cubicBezTo>
                      <a:pt x="1175558" y="466366"/>
                      <a:pt x="1218773" y="423703"/>
                      <a:pt x="1272807" y="419490"/>
                    </a:cubicBezTo>
                    <a:lnTo>
                      <a:pt x="1272807" y="131322"/>
                    </a:lnTo>
                    <a:cubicBezTo>
                      <a:pt x="1220041" y="127211"/>
                      <a:pt x="1177603" y="86410"/>
                      <a:pt x="1170957" y="34400"/>
                    </a:cubicBezTo>
                    <a:close/>
                    <a:moveTo>
                      <a:pt x="13764" y="0"/>
                    </a:moveTo>
                    <a:lnTo>
                      <a:pt x="1295059" y="0"/>
                    </a:lnTo>
                    <a:cubicBezTo>
                      <a:pt x="1302667" y="0"/>
                      <a:pt x="1308823" y="6177"/>
                      <a:pt x="1308823" y="13764"/>
                    </a:cubicBezTo>
                    <a:lnTo>
                      <a:pt x="1308823" y="540770"/>
                    </a:lnTo>
                    <a:cubicBezTo>
                      <a:pt x="1308844" y="548378"/>
                      <a:pt x="1302667" y="554534"/>
                      <a:pt x="1295059" y="554534"/>
                    </a:cubicBezTo>
                    <a:lnTo>
                      <a:pt x="13764" y="554534"/>
                    </a:lnTo>
                    <a:cubicBezTo>
                      <a:pt x="6156" y="554534"/>
                      <a:pt x="0" y="548358"/>
                      <a:pt x="0" y="540770"/>
                    </a:cubicBezTo>
                    <a:lnTo>
                      <a:pt x="0" y="13764"/>
                    </a:lnTo>
                    <a:cubicBezTo>
                      <a:pt x="0" y="6156"/>
                      <a:pt x="6177" y="0"/>
                      <a:pt x="13764" y="0"/>
                    </a:cubicBezTo>
                    <a:close/>
                  </a:path>
                </a:pathLst>
              </a:custGeom>
              <a:solidFill>
                <a:srgbClr val="086223"/>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2" name="그룹 21">
              <a:extLst>
                <a:ext uri="{FF2B5EF4-FFF2-40B4-BE49-F238E27FC236}">
                  <a16:creationId xmlns:a16="http://schemas.microsoft.com/office/drawing/2014/main" id="{0C983182-7A57-4965-B153-2CDDE15F9EDA}"/>
                </a:ext>
              </a:extLst>
            </p:cNvPr>
            <p:cNvGrpSpPr/>
            <p:nvPr/>
          </p:nvGrpSpPr>
          <p:grpSpPr>
            <a:xfrm>
              <a:off x="9385564" y="4527526"/>
              <a:ext cx="1772490" cy="1682774"/>
              <a:chOff x="1993784" y="613120"/>
              <a:chExt cx="2966007" cy="2815880"/>
            </a:xfrm>
          </p:grpSpPr>
          <p:grpSp>
            <p:nvGrpSpPr>
              <p:cNvPr id="23" name="그룹 22">
                <a:extLst>
                  <a:ext uri="{FF2B5EF4-FFF2-40B4-BE49-F238E27FC236}">
                    <a16:creationId xmlns:a16="http://schemas.microsoft.com/office/drawing/2014/main" id="{3392F3B9-C299-454E-900E-B69A9DE1DB6B}"/>
                  </a:ext>
                </a:extLst>
              </p:cNvPr>
              <p:cNvGrpSpPr/>
              <p:nvPr/>
            </p:nvGrpSpPr>
            <p:grpSpPr>
              <a:xfrm>
                <a:off x="3239025" y="1994032"/>
                <a:ext cx="1720766" cy="1434968"/>
                <a:chOff x="9415872" y="4574240"/>
                <a:chExt cx="2891621" cy="2411358"/>
              </a:xfrm>
            </p:grpSpPr>
            <p:sp>
              <p:nvSpPr>
                <p:cNvPr id="26" name="자유형: 도형 25">
                  <a:extLst>
                    <a:ext uri="{FF2B5EF4-FFF2-40B4-BE49-F238E27FC236}">
                      <a16:creationId xmlns:a16="http://schemas.microsoft.com/office/drawing/2014/main" id="{C13B1BAB-F397-472E-A4BE-6CD251431FAD}"/>
                    </a:ext>
                  </a:extLst>
                </p:cNvPr>
                <p:cNvSpPr/>
                <p:nvPr/>
              </p:nvSpPr>
              <p:spPr>
                <a:xfrm rot="1018244">
                  <a:off x="9415872" y="4574240"/>
                  <a:ext cx="1958939" cy="1440413"/>
                </a:xfrm>
                <a:custGeom>
                  <a:avLst/>
                  <a:gdLst>
                    <a:gd name="connsiteX0" fmla="*/ 3036847 w 3036846"/>
                    <a:gd name="connsiteY0" fmla="*/ 1161150 h 2233002"/>
                    <a:gd name="connsiteX1" fmla="*/ 2799007 w 3036846"/>
                    <a:gd name="connsiteY1" fmla="*/ 997606 h 2233002"/>
                    <a:gd name="connsiteX2" fmla="*/ 1575997 w 3036846"/>
                    <a:gd name="connsiteY2" fmla="*/ 257894 h 2233002"/>
                    <a:gd name="connsiteX3" fmla="*/ 856384 w 3036846"/>
                    <a:gd name="connsiteY3" fmla="*/ 17102 h 2233002"/>
                    <a:gd name="connsiteX4" fmla="*/ 665026 w 3036846"/>
                    <a:gd name="connsiteY4" fmla="*/ 719 h 2233002"/>
                    <a:gd name="connsiteX5" fmla="*/ 338224 w 3036846"/>
                    <a:gd name="connsiteY5" fmla="*/ 86158 h 2233002"/>
                    <a:gd name="connsiteX6" fmla="*/ 146962 w 3036846"/>
                    <a:gd name="connsiteY6" fmla="*/ 242559 h 2233002"/>
                    <a:gd name="connsiteX7" fmla="*/ 4468 w 3036846"/>
                    <a:gd name="connsiteY7" fmla="*/ 715189 h 2233002"/>
                    <a:gd name="connsiteX8" fmla="*/ 25899 w 3036846"/>
                    <a:gd name="connsiteY8" fmla="*/ 1127717 h 2233002"/>
                    <a:gd name="connsiteX9" fmla="*/ 96765 w 3036846"/>
                    <a:gd name="connsiteY9" fmla="*/ 1256971 h 2233002"/>
                    <a:gd name="connsiteX10" fmla="*/ 281359 w 3036846"/>
                    <a:gd name="connsiteY10" fmla="*/ 1275164 h 2233002"/>
                    <a:gd name="connsiteX11" fmla="*/ 433188 w 3036846"/>
                    <a:gd name="connsiteY11" fmla="*/ 1114668 h 2233002"/>
                    <a:gd name="connsiteX12" fmla="*/ 457000 w 3036846"/>
                    <a:gd name="connsiteY12" fmla="*/ 1015798 h 2233002"/>
                    <a:gd name="connsiteX13" fmla="*/ 602352 w 3036846"/>
                    <a:gd name="connsiteY13" fmla="*/ 1105524 h 2233002"/>
                    <a:gd name="connsiteX14" fmla="*/ 786280 w 3036846"/>
                    <a:gd name="connsiteY14" fmla="*/ 1733888 h 2233002"/>
                    <a:gd name="connsiteX15" fmla="*/ 895531 w 3036846"/>
                    <a:gd name="connsiteY15" fmla="*/ 1866381 h 2233002"/>
                    <a:gd name="connsiteX16" fmla="*/ 1007260 w 3036846"/>
                    <a:gd name="connsiteY16" fmla="*/ 1903528 h 2233002"/>
                    <a:gd name="connsiteX17" fmla="*/ 1085555 w 3036846"/>
                    <a:gd name="connsiteY17" fmla="*/ 1914292 h 2233002"/>
                    <a:gd name="connsiteX18" fmla="*/ 1355970 w 3036846"/>
                    <a:gd name="connsiteY18" fmla="*/ 2018400 h 2233002"/>
                    <a:gd name="connsiteX19" fmla="*/ 1465888 w 3036846"/>
                    <a:gd name="connsiteY19" fmla="*/ 2113650 h 2233002"/>
                    <a:gd name="connsiteX20" fmla="*/ 1466270 w 3036846"/>
                    <a:gd name="connsiteY20" fmla="*/ 2113364 h 2233002"/>
                    <a:gd name="connsiteX21" fmla="*/ 1523134 w 3036846"/>
                    <a:gd name="connsiteY21" fmla="*/ 2132986 h 2233002"/>
                    <a:gd name="connsiteX22" fmla="*/ 1898704 w 3036846"/>
                    <a:gd name="connsiteY22" fmla="*/ 2067358 h 2233002"/>
                    <a:gd name="connsiteX23" fmla="*/ 1980620 w 3036846"/>
                    <a:gd name="connsiteY23" fmla="*/ 2080884 h 2233002"/>
                    <a:gd name="connsiteX24" fmla="*/ 2301802 w 3036846"/>
                    <a:gd name="connsiteY24" fmla="*/ 2232998 h 2233002"/>
                    <a:gd name="connsiteX25" fmla="*/ 2476205 w 3036846"/>
                    <a:gd name="connsiteY25" fmla="*/ 2224045 h 2233002"/>
                    <a:gd name="connsiteX26" fmla="*/ 3036847 w 3036846"/>
                    <a:gd name="connsiteY26" fmla="*/ 1161150 h 223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6846" h="2233002">
                      <a:moveTo>
                        <a:pt x="3036847" y="1161150"/>
                      </a:moveTo>
                      <a:cubicBezTo>
                        <a:pt x="2957599" y="1106571"/>
                        <a:pt x="2878827" y="1051327"/>
                        <a:pt x="2799007" y="997606"/>
                      </a:cubicBezTo>
                      <a:cubicBezTo>
                        <a:pt x="2403053" y="731668"/>
                        <a:pt x="2002432" y="473350"/>
                        <a:pt x="1575997" y="257894"/>
                      </a:cubicBezTo>
                      <a:cubicBezTo>
                        <a:pt x="1347874" y="142642"/>
                        <a:pt x="1112130" y="49868"/>
                        <a:pt x="856384" y="17102"/>
                      </a:cubicBezTo>
                      <a:cubicBezTo>
                        <a:pt x="793900" y="-2710"/>
                        <a:pt x="727987" y="-424"/>
                        <a:pt x="665026" y="719"/>
                      </a:cubicBezTo>
                      <a:cubicBezTo>
                        <a:pt x="550917" y="2814"/>
                        <a:pt x="439189" y="28722"/>
                        <a:pt x="338224" y="86158"/>
                      </a:cubicBezTo>
                      <a:cubicBezTo>
                        <a:pt x="266024" y="127306"/>
                        <a:pt x="190205" y="165406"/>
                        <a:pt x="146962" y="242559"/>
                      </a:cubicBezTo>
                      <a:cubicBezTo>
                        <a:pt x="96003" y="330284"/>
                        <a:pt x="25708" y="447537"/>
                        <a:pt x="4468" y="715189"/>
                      </a:cubicBezTo>
                      <a:cubicBezTo>
                        <a:pt x="-6391" y="852826"/>
                        <a:pt x="3229" y="991128"/>
                        <a:pt x="25899" y="1127717"/>
                      </a:cubicBezTo>
                      <a:cubicBezTo>
                        <a:pt x="34281" y="1178485"/>
                        <a:pt x="50188" y="1226491"/>
                        <a:pt x="96765" y="1256971"/>
                      </a:cubicBezTo>
                      <a:cubicBezTo>
                        <a:pt x="154582" y="1300596"/>
                        <a:pt x="216780" y="1299739"/>
                        <a:pt x="281359" y="1275164"/>
                      </a:cubicBezTo>
                      <a:cubicBezTo>
                        <a:pt x="346034" y="1242684"/>
                        <a:pt x="415853" y="1173628"/>
                        <a:pt x="433188" y="1114668"/>
                      </a:cubicBezTo>
                      <a:cubicBezTo>
                        <a:pt x="441665" y="1085998"/>
                        <a:pt x="451381" y="1045326"/>
                        <a:pt x="457000" y="1015798"/>
                      </a:cubicBezTo>
                      <a:cubicBezTo>
                        <a:pt x="516246" y="1050374"/>
                        <a:pt x="572253" y="1081902"/>
                        <a:pt x="602352" y="1105524"/>
                      </a:cubicBezTo>
                      <a:cubicBezTo>
                        <a:pt x="594827" y="1124955"/>
                        <a:pt x="758086" y="1671785"/>
                        <a:pt x="786280" y="1733888"/>
                      </a:cubicBezTo>
                      <a:cubicBezTo>
                        <a:pt x="810568" y="1787514"/>
                        <a:pt x="837334" y="1840282"/>
                        <a:pt x="895531" y="1866381"/>
                      </a:cubicBezTo>
                      <a:cubicBezTo>
                        <a:pt x="931441" y="1882669"/>
                        <a:pt x="967731" y="1898004"/>
                        <a:pt x="1007260" y="1903528"/>
                      </a:cubicBezTo>
                      <a:cubicBezTo>
                        <a:pt x="1032691" y="1912196"/>
                        <a:pt x="1059076" y="1913244"/>
                        <a:pt x="1085555" y="1914292"/>
                      </a:cubicBezTo>
                      <a:cubicBezTo>
                        <a:pt x="1187378" y="1918387"/>
                        <a:pt x="1281389" y="1939247"/>
                        <a:pt x="1355970" y="2018400"/>
                      </a:cubicBezTo>
                      <a:cubicBezTo>
                        <a:pt x="1388926" y="2053357"/>
                        <a:pt x="1418835" y="2094124"/>
                        <a:pt x="1465888" y="2113650"/>
                      </a:cubicBezTo>
                      <a:lnTo>
                        <a:pt x="1466270" y="2113364"/>
                      </a:lnTo>
                      <a:cubicBezTo>
                        <a:pt x="1481224" y="2131652"/>
                        <a:pt x="1505322" y="2123270"/>
                        <a:pt x="1523134" y="2132986"/>
                      </a:cubicBezTo>
                      <a:cubicBezTo>
                        <a:pt x="1654102" y="2144416"/>
                        <a:pt x="1776689" y="2105649"/>
                        <a:pt x="1898704" y="2067358"/>
                      </a:cubicBezTo>
                      <a:cubicBezTo>
                        <a:pt x="1931756" y="2056976"/>
                        <a:pt x="1954426" y="2061548"/>
                        <a:pt x="1980620" y="2080884"/>
                      </a:cubicBezTo>
                      <a:cubicBezTo>
                        <a:pt x="2055867" y="2136605"/>
                        <a:pt x="2173596" y="2233760"/>
                        <a:pt x="2301802" y="2232998"/>
                      </a:cubicBezTo>
                      <a:cubicBezTo>
                        <a:pt x="2360477" y="2232617"/>
                        <a:pt x="2417722" y="2221187"/>
                        <a:pt x="2476205" y="2224045"/>
                      </a:cubicBezTo>
                      <a:cubicBezTo>
                        <a:pt x="2525544" y="2121746"/>
                        <a:pt x="2978077" y="1272307"/>
                        <a:pt x="3036847" y="1161150"/>
                      </a:cubicBezTo>
                      <a:close/>
                    </a:path>
                  </a:pathLst>
                </a:custGeom>
                <a:solidFill>
                  <a:srgbClr val="FBC39A"/>
                </a:solidFill>
                <a:ln w="9525"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A8FC4D81-2510-4297-80FE-BFB82C44D42C}"/>
                    </a:ext>
                  </a:extLst>
                </p:cNvPr>
                <p:cNvSpPr/>
                <p:nvPr/>
              </p:nvSpPr>
              <p:spPr>
                <a:xfrm rot="1018244">
                  <a:off x="10913706" y="5765560"/>
                  <a:ext cx="1393787" cy="1220038"/>
                </a:xfrm>
                <a:custGeom>
                  <a:avLst/>
                  <a:gdLst>
                    <a:gd name="connsiteX0" fmla="*/ 541812 w 1393787"/>
                    <a:gd name="connsiteY0" fmla="*/ 693 h 1220038"/>
                    <a:gd name="connsiteX1" fmla="*/ 561580 w 1393787"/>
                    <a:gd name="connsiteY1" fmla="*/ 5132 h 1220038"/>
                    <a:gd name="connsiteX2" fmla="*/ 1169098 w 1393787"/>
                    <a:gd name="connsiteY2" fmla="*/ 323834 h 1220038"/>
                    <a:gd name="connsiteX3" fmla="*/ 1226623 w 1393787"/>
                    <a:gd name="connsiteY3" fmla="*/ 353962 h 1220038"/>
                    <a:gd name="connsiteX4" fmla="*/ 1393787 w 1393787"/>
                    <a:gd name="connsiteY4" fmla="*/ 901731 h 1220038"/>
                    <a:gd name="connsiteX5" fmla="*/ 350749 w 1393787"/>
                    <a:gd name="connsiteY5" fmla="*/ 1220038 h 1220038"/>
                    <a:gd name="connsiteX6" fmla="*/ 271187 w 1393787"/>
                    <a:gd name="connsiteY6" fmla="*/ 1178263 h 1220038"/>
                    <a:gd name="connsiteX7" fmla="*/ 20279 w 1393787"/>
                    <a:gd name="connsiteY7" fmla="*/ 1046199 h 1220038"/>
                    <a:gd name="connsiteX8" fmla="*/ 6884 w 1393787"/>
                    <a:gd name="connsiteY8" fmla="*/ 998336 h 1220038"/>
                    <a:gd name="connsiteX9" fmla="*/ 529324 w 1393787"/>
                    <a:gd name="connsiteY9" fmla="*/ 15515 h 1220038"/>
                    <a:gd name="connsiteX10" fmla="*/ 541812 w 1393787"/>
                    <a:gd name="connsiteY10" fmla="*/ 693 h 122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3787" h="1220038">
                      <a:moveTo>
                        <a:pt x="541812" y="693"/>
                      </a:moveTo>
                      <a:cubicBezTo>
                        <a:pt x="546712" y="-1028"/>
                        <a:pt x="552825" y="462"/>
                        <a:pt x="561580" y="5132"/>
                      </a:cubicBezTo>
                      <a:cubicBezTo>
                        <a:pt x="603492" y="27412"/>
                        <a:pt x="859326" y="161557"/>
                        <a:pt x="1169098" y="323834"/>
                      </a:cubicBezTo>
                      <a:lnTo>
                        <a:pt x="1226623" y="353962"/>
                      </a:lnTo>
                      <a:lnTo>
                        <a:pt x="1393787" y="901731"/>
                      </a:lnTo>
                      <a:lnTo>
                        <a:pt x="350749" y="1220038"/>
                      </a:lnTo>
                      <a:lnTo>
                        <a:pt x="271187" y="1178263"/>
                      </a:lnTo>
                      <a:cubicBezTo>
                        <a:pt x="127737" y="1102910"/>
                        <a:pt x="29419" y="1051130"/>
                        <a:pt x="20279" y="1046199"/>
                      </a:cubicBezTo>
                      <a:cubicBezTo>
                        <a:pt x="-5711" y="1032190"/>
                        <a:pt x="-2577" y="1022851"/>
                        <a:pt x="6884" y="998336"/>
                      </a:cubicBezTo>
                      <a:cubicBezTo>
                        <a:pt x="20709" y="965834"/>
                        <a:pt x="516667" y="42058"/>
                        <a:pt x="529324" y="15515"/>
                      </a:cubicBezTo>
                      <a:cubicBezTo>
                        <a:pt x="533225" y="7343"/>
                        <a:pt x="536912" y="2413"/>
                        <a:pt x="541812" y="693"/>
                      </a:cubicBezTo>
                      <a:close/>
                    </a:path>
                  </a:pathLst>
                </a:custGeom>
                <a:solidFill>
                  <a:srgbClr val="000000"/>
                </a:solidFill>
                <a:ln w="9525" cap="flat">
                  <a:noFill/>
                  <a:prstDash val="solid"/>
                  <a:miter/>
                </a:ln>
              </p:spPr>
              <p:txBody>
                <a:bodyPr wrap="square" rtlCol="0" anchor="ctr">
                  <a:noAutofit/>
                </a:bodyPr>
                <a:lstStyle/>
                <a:p>
                  <a:endParaRPr lang="ko-KR" altLang="en-US"/>
                </a:p>
              </p:txBody>
            </p:sp>
            <p:sp>
              <p:nvSpPr>
                <p:cNvPr id="28" name="자유형: 도형 27">
                  <a:extLst>
                    <a:ext uri="{FF2B5EF4-FFF2-40B4-BE49-F238E27FC236}">
                      <a16:creationId xmlns:a16="http://schemas.microsoft.com/office/drawing/2014/main" id="{423EABAD-2BAE-47AD-B5A7-3EA7BD765841}"/>
                    </a:ext>
                  </a:extLst>
                </p:cNvPr>
                <p:cNvSpPr/>
                <p:nvPr/>
              </p:nvSpPr>
              <p:spPr>
                <a:xfrm rot="1018244">
                  <a:off x="10759475" y="5554917"/>
                  <a:ext cx="718499" cy="975145"/>
                </a:xfrm>
                <a:custGeom>
                  <a:avLst/>
                  <a:gdLst>
                    <a:gd name="connsiteX0" fmla="*/ 664274 w 1113853"/>
                    <a:gd name="connsiteY0" fmla="*/ 18677 h 1511720"/>
                    <a:gd name="connsiteX1" fmla="*/ 701897 w 1113853"/>
                    <a:gd name="connsiteY1" fmla="*/ 4294 h 1511720"/>
                    <a:gd name="connsiteX2" fmla="*/ 1113853 w 1113853"/>
                    <a:gd name="connsiteY2" fmla="*/ 226703 h 1511720"/>
                    <a:gd name="connsiteX3" fmla="*/ 427196 w 1113853"/>
                    <a:gd name="connsiteY3" fmla="*/ 1511721 h 1511720"/>
                    <a:gd name="connsiteX4" fmla="*/ 14192 w 1113853"/>
                    <a:gd name="connsiteY4" fmla="*/ 1299313 h 1511720"/>
                    <a:gd name="connsiteX5" fmla="*/ 1333 w 1113853"/>
                    <a:gd name="connsiteY5" fmla="*/ 1271119 h 1511720"/>
                    <a:gd name="connsiteX6" fmla="*/ 664274 w 1113853"/>
                    <a:gd name="connsiteY6" fmla="*/ 18677 h 151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3853" h="1511720">
                      <a:moveTo>
                        <a:pt x="664274" y="18677"/>
                      </a:moveTo>
                      <a:cubicBezTo>
                        <a:pt x="674275" y="7342"/>
                        <a:pt x="680847" y="-7422"/>
                        <a:pt x="701897" y="4294"/>
                      </a:cubicBezTo>
                      <a:cubicBezTo>
                        <a:pt x="838105" y="80494"/>
                        <a:pt x="980408" y="145359"/>
                        <a:pt x="1113853" y="226703"/>
                      </a:cubicBezTo>
                      <a:cubicBezTo>
                        <a:pt x="894302" y="646279"/>
                        <a:pt x="561594" y="1265309"/>
                        <a:pt x="427196" y="1511721"/>
                      </a:cubicBezTo>
                      <a:cubicBezTo>
                        <a:pt x="315373" y="1449522"/>
                        <a:pt x="63055" y="1324173"/>
                        <a:pt x="14192" y="1299313"/>
                      </a:cubicBezTo>
                      <a:cubicBezTo>
                        <a:pt x="4286" y="1294265"/>
                        <a:pt x="-3143" y="1281787"/>
                        <a:pt x="1333" y="1271119"/>
                      </a:cubicBezTo>
                      <a:cubicBezTo>
                        <a:pt x="31051" y="1201301"/>
                        <a:pt x="647890" y="52776"/>
                        <a:pt x="664274" y="18677"/>
                      </a:cubicBezTo>
                      <a:close/>
                    </a:path>
                  </a:pathLst>
                </a:custGeom>
                <a:solidFill>
                  <a:srgbClr val="00B3B6"/>
                </a:solidFill>
                <a:ln w="9525" cap="flat">
                  <a:noFill/>
                  <a:prstDash val="solid"/>
                  <a:miter/>
                </a:ln>
              </p:spPr>
              <p:txBody>
                <a:bodyPr rtlCol="0" anchor="ctr"/>
                <a:lstStyle/>
                <a:p>
                  <a:endParaRPr lang="ko-KR" altLang="en-US"/>
                </a:p>
              </p:txBody>
            </p:sp>
          </p:grpSp>
          <p:sp>
            <p:nvSpPr>
              <p:cNvPr id="24" name="자유형: 도형 23">
                <a:extLst>
                  <a:ext uri="{FF2B5EF4-FFF2-40B4-BE49-F238E27FC236}">
                    <a16:creationId xmlns:a16="http://schemas.microsoft.com/office/drawing/2014/main" id="{379D7C9B-E5DB-4A0C-862F-976D7ACF5714}"/>
                  </a:ext>
                </a:extLst>
              </p:cNvPr>
              <p:cNvSpPr/>
              <p:nvPr/>
            </p:nvSpPr>
            <p:spPr>
              <a:xfrm rot="1018244">
                <a:off x="1993784" y="613120"/>
                <a:ext cx="1641753" cy="1510714"/>
              </a:xfrm>
              <a:custGeom>
                <a:avLst/>
                <a:gdLst>
                  <a:gd name="connsiteX0" fmla="*/ 618884 w 1641753"/>
                  <a:gd name="connsiteY0" fmla="*/ 107437 h 1510714"/>
                  <a:gd name="connsiteX1" fmla="*/ 98148 w 1641753"/>
                  <a:gd name="connsiteY1" fmla="*/ 746359 h 1510714"/>
                  <a:gd name="connsiteX2" fmla="*/ 750320 w 1641753"/>
                  <a:gd name="connsiteY2" fmla="*/ 1398530 h 1510714"/>
                  <a:gd name="connsiteX3" fmla="*/ 1402492 w 1641753"/>
                  <a:gd name="connsiteY3" fmla="*/ 746359 h 1510714"/>
                  <a:gd name="connsiteX4" fmla="*/ 750320 w 1641753"/>
                  <a:gd name="connsiteY4" fmla="*/ 94187 h 1510714"/>
                  <a:gd name="connsiteX5" fmla="*/ 618884 w 1641753"/>
                  <a:gd name="connsiteY5" fmla="*/ 107437 h 1510714"/>
                  <a:gd name="connsiteX6" fmla="*/ 530736 w 1641753"/>
                  <a:gd name="connsiteY6" fmla="*/ 33959 h 1510714"/>
                  <a:gd name="connsiteX7" fmla="*/ 755357 w 1641753"/>
                  <a:gd name="connsiteY7" fmla="*/ 0 h 1510714"/>
                  <a:gd name="connsiteX8" fmla="*/ 1510715 w 1641753"/>
                  <a:gd name="connsiteY8" fmla="*/ 755401 h 1510714"/>
                  <a:gd name="connsiteX9" fmla="*/ 1449933 w 1641753"/>
                  <a:gd name="connsiteY9" fmla="*/ 1052671 h 1510714"/>
                  <a:gd name="connsiteX10" fmla="*/ 1641753 w 1641753"/>
                  <a:gd name="connsiteY10" fmla="*/ 1163405 h 1510714"/>
                  <a:gd name="connsiteX11" fmla="*/ 1547000 w 1641753"/>
                  <a:gd name="connsiteY11" fmla="*/ 1327453 h 1510714"/>
                  <a:gd name="connsiteX12" fmla="*/ 1353958 w 1641753"/>
                  <a:gd name="connsiteY12" fmla="*/ 1216020 h 1510714"/>
                  <a:gd name="connsiteX13" fmla="*/ 755357 w 1641753"/>
                  <a:gd name="connsiteY13" fmla="*/ 1510714 h 1510714"/>
                  <a:gd name="connsiteX14" fmla="*/ 0 w 1641753"/>
                  <a:gd name="connsiteY14" fmla="*/ 755357 h 1510714"/>
                  <a:gd name="connsiteX15" fmla="*/ 530736 w 1641753"/>
                  <a:gd name="connsiteY15" fmla="*/ 33959 h 151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1753" h="1510714">
                    <a:moveTo>
                      <a:pt x="618884" y="107437"/>
                    </a:moveTo>
                    <a:cubicBezTo>
                      <a:pt x="321701" y="168250"/>
                      <a:pt x="98148" y="431197"/>
                      <a:pt x="98148" y="746359"/>
                    </a:cubicBezTo>
                    <a:cubicBezTo>
                      <a:pt x="98148" y="1106543"/>
                      <a:pt x="390135" y="1398530"/>
                      <a:pt x="750320" y="1398530"/>
                    </a:cubicBezTo>
                    <a:cubicBezTo>
                      <a:pt x="1110504" y="1398530"/>
                      <a:pt x="1402492" y="1106543"/>
                      <a:pt x="1402492" y="746359"/>
                    </a:cubicBezTo>
                    <a:cubicBezTo>
                      <a:pt x="1402492" y="386174"/>
                      <a:pt x="1110504" y="94187"/>
                      <a:pt x="750320" y="94187"/>
                    </a:cubicBezTo>
                    <a:cubicBezTo>
                      <a:pt x="705297" y="94187"/>
                      <a:pt x="661339" y="98750"/>
                      <a:pt x="618884" y="107437"/>
                    </a:cubicBezTo>
                    <a:close/>
                    <a:moveTo>
                      <a:pt x="530736" y="33959"/>
                    </a:moveTo>
                    <a:cubicBezTo>
                      <a:pt x="601694" y="11889"/>
                      <a:pt x="677137" y="0"/>
                      <a:pt x="755357" y="0"/>
                    </a:cubicBezTo>
                    <a:cubicBezTo>
                      <a:pt x="1172530" y="0"/>
                      <a:pt x="1510715" y="338184"/>
                      <a:pt x="1510715" y="755401"/>
                    </a:cubicBezTo>
                    <a:cubicBezTo>
                      <a:pt x="1510714" y="860938"/>
                      <a:pt x="1489057" y="961411"/>
                      <a:pt x="1449933" y="1052671"/>
                    </a:cubicBezTo>
                    <a:lnTo>
                      <a:pt x="1641753" y="1163405"/>
                    </a:lnTo>
                    <a:lnTo>
                      <a:pt x="1547000" y="1327453"/>
                    </a:lnTo>
                    <a:lnTo>
                      <a:pt x="1353958" y="1216020"/>
                    </a:lnTo>
                    <a:cubicBezTo>
                      <a:pt x="1215846" y="1395221"/>
                      <a:pt x="999094" y="1510715"/>
                      <a:pt x="755357" y="1510714"/>
                    </a:cubicBezTo>
                    <a:cubicBezTo>
                      <a:pt x="338184" y="1510714"/>
                      <a:pt x="0" y="1172530"/>
                      <a:pt x="0" y="755357"/>
                    </a:cubicBezTo>
                    <a:cubicBezTo>
                      <a:pt x="0" y="416404"/>
                      <a:pt x="223254" y="129596"/>
                      <a:pt x="530736" y="33959"/>
                    </a:cubicBezTo>
                    <a:close/>
                  </a:path>
                </a:pathLst>
              </a:custGeom>
              <a:solidFill>
                <a:srgbClr val="010101"/>
              </a:solidFill>
              <a:ln w="9525" cap="flat">
                <a:noFill/>
                <a:prstDash val="solid"/>
                <a:miter/>
              </a:ln>
            </p:spPr>
            <p:txBody>
              <a:bodyPr wrap="square" rtlCol="0" anchor="ctr">
                <a:noAutofit/>
              </a:bodyPr>
              <a:lstStyle/>
              <a:p>
                <a:endParaRPr lang="ko-KR" altLang="en-US"/>
              </a:p>
            </p:txBody>
          </p:sp>
          <p:sp>
            <p:nvSpPr>
              <p:cNvPr id="25" name="자유형: 도형 24">
                <a:extLst>
                  <a:ext uri="{FF2B5EF4-FFF2-40B4-BE49-F238E27FC236}">
                    <a16:creationId xmlns:a16="http://schemas.microsoft.com/office/drawing/2014/main" id="{2430DA21-8E65-4CF3-AA6C-2272A53EAEE8}"/>
                  </a:ext>
                </a:extLst>
              </p:cNvPr>
              <p:cNvSpPr/>
              <p:nvPr/>
            </p:nvSpPr>
            <p:spPr>
              <a:xfrm rot="1018244">
                <a:off x="3312593" y="2049854"/>
                <a:ext cx="680018" cy="369282"/>
              </a:xfrm>
              <a:custGeom>
                <a:avLst/>
                <a:gdLst>
                  <a:gd name="connsiteX0" fmla="*/ 29049 w 1771503"/>
                  <a:gd name="connsiteY0" fmla="*/ 514285 h 962012"/>
                  <a:gd name="connsiteX1" fmla="*/ 11904 w 1771503"/>
                  <a:gd name="connsiteY1" fmla="*/ 444943 h 962012"/>
                  <a:gd name="connsiteX2" fmla="*/ 242885 w 1771503"/>
                  <a:gd name="connsiteY2" fmla="*/ 45940 h 962012"/>
                  <a:gd name="connsiteX3" fmla="*/ 361091 w 1771503"/>
                  <a:gd name="connsiteY3" fmla="*/ 27938 h 962012"/>
                  <a:gd name="connsiteX4" fmla="*/ 1771457 w 1771503"/>
                  <a:gd name="connsiteY4" fmla="*/ 875758 h 962012"/>
                  <a:gd name="connsiteX5" fmla="*/ 1681732 w 1771503"/>
                  <a:gd name="connsiteY5" fmla="*/ 961769 h 962012"/>
                  <a:gd name="connsiteX6" fmla="*/ 1093658 w 1771503"/>
                  <a:gd name="connsiteY6" fmla="*/ 820513 h 962012"/>
                  <a:gd name="connsiteX7" fmla="*/ 845723 w 1771503"/>
                  <a:gd name="connsiteY7" fmla="*/ 726121 h 962012"/>
                  <a:gd name="connsiteX8" fmla="*/ 688084 w 1771503"/>
                  <a:gd name="connsiteY8" fmla="*/ 819656 h 962012"/>
                  <a:gd name="connsiteX9" fmla="*/ 607407 w 1771503"/>
                  <a:gd name="connsiteY9" fmla="*/ 853184 h 962012"/>
                  <a:gd name="connsiteX10" fmla="*/ 29049 w 1771503"/>
                  <a:gd name="connsiteY10" fmla="*/ 514285 h 96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1503" h="962012">
                    <a:moveTo>
                      <a:pt x="29049" y="514285"/>
                    </a:moveTo>
                    <a:cubicBezTo>
                      <a:pt x="-6289" y="494472"/>
                      <a:pt x="-6003" y="480185"/>
                      <a:pt x="11904" y="444943"/>
                    </a:cubicBezTo>
                    <a:cubicBezTo>
                      <a:pt x="19524" y="429893"/>
                      <a:pt x="242028" y="47083"/>
                      <a:pt x="242885" y="45940"/>
                    </a:cubicBezTo>
                    <a:cubicBezTo>
                      <a:pt x="283367" y="-12829"/>
                      <a:pt x="288701" y="-11114"/>
                      <a:pt x="361091" y="27938"/>
                    </a:cubicBezTo>
                    <a:cubicBezTo>
                      <a:pt x="816386" y="296067"/>
                      <a:pt x="1779172" y="843278"/>
                      <a:pt x="1771457" y="875758"/>
                    </a:cubicBezTo>
                    <a:cubicBezTo>
                      <a:pt x="1758979" y="928241"/>
                      <a:pt x="1719070" y="965388"/>
                      <a:pt x="1681732" y="961769"/>
                    </a:cubicBezTo>
                    <a:cubicBezTo>
                      <a:pt x="1479230" y="941957"/>
                      <a:pt x="1282444" y="898332"/>
                      <a:pt x="1093658" y="820513"/>
                    </a:cubicBezTo>
                    <a:cubicBezTo>
                      <a:pt x="1011934" y="786795"/>
                      <a:pt x="932019" y="747838"/>
                      <a:pt x="845723" y="726121"/>
                    </a:cubicBezTo>
                    <a:cubicBezTo>
                      <a:pt x="755616" y="703546"/>
                      <a:pt x="711992" y="729740"/>
                      <a:pt x="688084" y="819656"/>
                    </a:cubicBezTo>
                    <a:cubicBezTo>
                      <a:pt x="669320" y="890331"/>
                      <a:pt x="669415" y="890236"/>
                      <a:pt x="607407" y="853184"/>
                    </a:cubicBezTo>
                    <a:cubicBezTo>
                      <a:pt x="585690" y="840230"/>
                      <a:pt x="136777" y="574578"/>
                      <a:pt x="29049" y="514285"/>
                    </a:cubicBezTo>
                    <a:close/>
                  </a:path>
                </a:pathLst>
              </a:custGeom>
              <a:solidFill>
                <a:srgbClr val="FE0004"/>
              </a:solidFill>
              <a:ln w="9525" cap="flat">
                <a:noFill/>
                <a:prstDash val="solid"/>
                <a:miter/>
              </a:ln>
            </p:spPr>
            <p:txBody>
              <a:bodyPr rtlCol="0" anchor="ctr"/>
              <a:lstStyle/>
              <a:p>
                <a:endParaRPr lang="ko-KR" altLang="en-US"/>
              </a:p>
            </p:txBody>
          </p:sp>
        </p:grpSp>
        <p:grpSp>
          <p:nvGrpSpPr>
            <p:cNvPr id="29" name="그룹 28">
              <a:extLst>
                <a:ext uri="{FF2B5EF4-FFF2-40B4-BE49-F238E27FC236}">
                  <a16:creationId xmlns:a16="http://schemas.microsoft.com/office/drawing/2014/main" id="{787F6AFC-3595-4797-8D8A-074CA532E6B0}"/>
                </a:ext>
              </a:extLst>
            </p:cNvPr>
            <p:cNvGrpSpPr/>
            <p:nvPr/>
          </p:nvGrpSpPr>
          <p:grpSpPr>
            <a:xfrm rot="822392" flipH="1">
              <a:off x="7369936" y="4204788"/>
              <a:ext cx="1772490" cy="1682774"/>
              <a:chOff x="1993784" y="613120"/>
              <a:chExt cx="2966007" cy="2815880"/>
            </a:xfrm>
          </p:grpSpPr>
          <p:grpSp>
            <p:nvGrpSpPr>
              <p:cNvPr id="30" name="그룹 29">
                <a:extLst>
                  <a:ext uri="{FF2B5EF4-FFF2-40B4-BE49-F238E27FC236}">
                    <a16:creationId xmlns:a16="http://schemas.microsoft.com/office/drawing/2014/main" id="{0DED0895-7BB2-4238-8C48-8234D9A12F35}"/>
                  </a:ext>
                </a:extLst>
              </p:cNvPr>
              <p:cNvGrpSpPr/>
              <p:nvPr/>
            </p:nvGrpSpPr>
            <p:grpSpPr>
              <a:xfrm>
                <a:off x="3239025" y="1994032"/>
                <a:ext cx="1720766" cy="1434968"/>
                <a:chOff x="9415872" y="4574240"/>
                <a:chExt cx="2891621" cy="2411358"/>
              </a:xfrm>
            </p:grpSpPr>
            <p:sp>
              <p:nvSpPr>
                <p:cNvPr id="33" name="자유형: 도형 32">
                  <a:extLst>
                    <a:ext uri="{FF2B5EF4-FFF2-40B4-BE49-F238E27FC236}">
                      <a16:creationId xmlns:a16="http://schemas.microsoft.com/office/drawing/2014/main" id="{A4C00A8D-6D99-4B59-B10A-12C715DF2579}"/>
                    </a:ext>
                  </a:extLst>
                </p:cNvPr>
                <p:cNvSpPr/>
                <p:nvPr/>
              </p:nvSpPr>
              <p:spPr>
                <a:xfrm rot="1018244">
                  <a:off x="9415872" y="4574240"/>
                  <a:ext cx="1958939" cy="1440413"/>
                </a:xfrm>
                <a:custGeom>
                  <a:avLst/>
                  <a:gdLst>
                    <a:gd name="connsiteX0" fmla="*/ 3036847 w 3036846"/>
                    <a:gd name="connsiteY0" fmla="*/ 1161150 h 2233002"/>
                    <a:gd name="connsiteX1" fmla="*/ 2799007 w 3036846"/>
                    <a:gd name="connsiteY1" fmla="*/ 997606 h 2233002"/>
                    <a:gd name="connsiteX2" fmla="*/ 1575997 w 3036846"/>
                    <a:gd name="connsiteY2" fmla="*/ 257894 h 2233002"/>
                    <a:gd name="connsiteX3" fmla="*/ 856384 w 3036846"/>
                    <a:gd name="connsiteY3" fmla="*/ 17102 h 2233002"/>
                    <a:gd name="connsiteX4" fmla="*/ 665026 w 3036846"/>
                    <a:gd name="connsiteY4" fmla="*/ 719 h 2233002"/>
                    <a:gd name="connsiteX5" fmla="*/ 338224 w 3036846"/>
                    <a:gd name="connsiteY5" fmla="*/ 86158 h 2233002"/>
                    <a:gd name="connsiteX6" fmla="*/ 146962 w 3036846"/>
                    <a:gd name="connsiteY6" fmla="*/ 242559 h 2233002"/>
                    <a:gd name="connsiteX7" fmla="*/ 4468 w 3036846"/>
                    <a:gd name="connsiteY7" fmla="*/ 715189 h 2233002"/>
                    <a:gd name="connsiteX8" fmla="*/ 25899 w 3036846"/>
                    <a:gd name="connsiteY8" fmla="*/ 1127717 h 2233002"/>
                    <a:gd name="connsiteX9" fmla="*/ 96765 w 3036846"/>
                    <a:gd name="connsiteY9" fmla="*/ 1256971 h 2233002"/>
                    <a:gd name="connsiteX10" fmla="*/ 281359 w 3036846"/>
                    <a:gd name="connsiteY10" fmla="*/ 1275164 h 2233002"/>
                    <a:gd name="connsiteX11" fmla="*/ 433188 w 3036846"/>
                    <a:gd name="connsiteY11" fmla="*/ 1114668 h 2233002"/>
                    <a:gd name="connsiteX12" fmla="*/ 457000 w 3036846"/>
                    <a:gd name="connsiteY12" fmla="*/ 1015798 h 2233002"/>
                    <a:gd name="connsiteX13" fmla="*/ 602352 w 3036846"/>
                    <a:gd name="connsiteY13" fmla="*/ 1105524 h 2233002"/>
                    <a:gd name="connsiteX14" fmla="*/ 786280 w 3036846"/>
                    <a:gd name="connsiteY14" fmla="*/ 1733888 h 2233002"/>
                    <a:gd name="connsiteX15" fmla="*/ 895531 w 3036846"/>
                    <a:gd name="connsiteY15" fmla="*/ 1866381 h 2233002"/>
                    <a:gd name="connsiteX16" fmla="*/ 1007260 w 3036846"/>
                    <a:gd name="connsiteY16" fmla="*/ 1903528 h 2233002"/>
                    <a:gd name="connsiteX17" fmla="*/ 1085555 w 3036846"/>
                    <a:gd name="connsiteY17" fmla="*/ 1914292 h 2233002"/>
                    <a:gd name="connsiteX18" fmla="*/ 1355970 w 3036846"/>
                    <a:gd name="connsiteY18" fmla="*/ 2018400 h 2233002"/>
                    <a:gd name="connsiteX19" fmla="*/ 1465888 w 3036846"/>
                    <a:gd name="connsiteY19" fmla="*/ 2113650 h 2233002"/>
                    <a:gd name="connsiteX20" fmla="*/ 1466270 w 3036846"/>
                    <a:gd name="connsiteY20" fmla="*/ 2113364 h 2233002"/>
                    <a:gd name="connsiteX21" fmla="*/ 1523134 w 3036846"/>
                    <a:gd name="connsiteY21" fmla="*/ 2132986 h 2233002"/>
                    <a:gd name="connsiteX22" fmla="*/ 1898704 w 3036846"/>
                    <a:gd name="connsiteY22" fmla="*/ 2067358 h 2233002"/>
                    <a:gd name="connsiteX23" fmla="*/ 1980620 w 3036846"/>
                    <a:gd name="connsiteY23" fmla="*/ 2080884 h 2233002"/>
                    <a:gd name="connsiteX24" fmla="*/ 2301802 w 3036846"/>
                    <a:gd name="connsiteY24" fmla="*/ 2232998 h 2233002"/>
                    <a:gd name="connsiteX25" fmla="*/ 2476205 w 3036846"/>
                    <a:gd name="connsiteY25" fmla="*/ 2224045 h 2233002"/>
                    <a:gd name="connsiteX26" fmla="*/ 3036847 w 3036846"/>
                    <a:gd name="connsiteY26" fmla="*/ 1161150 h 223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6846" h="2233002">
                      <a:moveTo>
                        <a:pt x="3036847" y="1161150"/>
                      </a:moveTo>
                      <a:cubicBezTo>
                        <a:pt x="2957599" y="1106571"/>
                        <a:pt x="2878827" y="1051327"/>
                        <a:pt x="2799007" y="997606"/>
                      </a:cubicBezTo>
                      <a:cubicBezTo>
                        <a:pt x="2403053" y="731668"/>
                        <a:pt x="2002432" y="473350"/>
                        <a:pt x="1575997" y="257894"/>
                      </a:cubicBezTo>
                      <a:cubicBezTo>
                        <a:pt x="1347874" y="142642"/>
                        <a:pt x="1112130" y="49868"/>
                        <a:pt x="856384" y="17102"/>
                      </a:cubicBezTo>
                      <a:cubicBezTo>
                        <a:pt x="793900" y="-2710"/>
                        <a:pt x="727987" y="-424"/>
                        <a:pt x="665026" y="719"/>
                      </a:cubicBezTo>
                      <a:cubicBezTo>
                        <a:pt x="550917" y="2814"/>
                        <a:pt x="439189" y="28722"/>
                        <a:pt x="338224" y="86158"/>
                      </a:cubicBezTo>
                      <a:cubicBezTo>
                        <a:pt x="266024" y="127306"/>
                        <a:pt x="190205" y="165406"/>
                        <a:pt x="146962" y="242559"/>
                      </a:cubicBezTo>
                      <a:cubicBezTo>
                        <a:pt x="96003" y="330284"/>
                        <a:pt x="25708" y="447537"/>
                        <a:pt x="4468" y="715189"/>
                      </a:cubicBezTo>
                      <a:cubicBezTo>
                        <a:pt x="-6391" y="852826"/>
                        <a:pt x="3229" y="991128"/>
                        <a:pt x="25899" y="1127717"/>
                      </a:cubicBezTo>
                      <a:cubicBezTo>
                        <a:pt x="34281" y="1178485"/>
                        <a:pt x="50188" y="1226491"/>
                        <a:pt x="96765" y="1256971"/>
                      </a:cubicBezTo>
                      <a:cubicBezTo>
                        <a:pt x="154582" y="1300596"/>
                        <a:pt x="216780" y="1299739"/>
                        <a:pt x="281359" y="1275164"/>
                      </a:cubicBezTo>
                      <a:cubicBezTo>
                        <a:pt x="346034" y="1242684"/>
                        <a:pt x="415853" y="1173628"/>
                        <a:pt x="433188" y="1114668"/>
                      </a:cubicBezTo>
                      <a:cubicBezTo>
                        <a:pt x="441665" y="1085998"/>
                        <a:pt x="451381" y="1045326"/>
                        <a:pt x="457000" y="1015798"/>
                      </a:cubicBezTo>
                      <a:cubicBezTo>
                        <a:pt x="516246" y="1050374"/>
                        <a:pt x="572253" y="1081902"/>
                        <a:pt x="602352" y="1105524"/>
                      </a:cubicBezTo>
                      <a:cubicBezTo>
                        <a:pt x="594827" y="1124955"/>
                        <a:pt x="758086" y="1671785"/>
                        <a:pt x="786280" y="1733888"/>
                      </a:cubicBezTo>
                      <a:cubicBezTo>
                        <a:pt x="810568" y="1787514"/>
                        <a:pt x="837334" y="1840282"/>
                        <a:pt x="895531" y="1866381"/>
                      </a:cubicBezTo>
                      <a:cubicBezTo>
                        <a:pt x="931441" y="1882669"/>
                        <a:pt x="967731" y="1898004"/>
                        <a:pt x="1007260" y="1903528"/>
                      </a:cubicBezTo>
                      <a:cubicBezTo>
                        <a:pt x="1032691" y="1912196"/>
                        <a:pt x="1059076" y="1913244"/>
                        <a:pt x="1085555" y="1914292"/>
                      </a:cubicBezTo>
                      <a:cubicBezTo>
                        <a:pt x="1187378" y="1918387"/>
                        <a:pt x="1281389" y="1939247"/>
                        <a:pt x="1355970" y="2018400"/>
                      </a:cubicBezTo>
                      <a:cubicBezTo>
                        <a:pt x="1388926" y="2053357"/>
                        <a:pt x="1418835" y="2094124"/>
                        <a:pt x="1465888" y="2113650"/>
                      </a:cubicBezTo>
                      <a:lnTo>
                        <a:pt x="1466270" y="2113364"/>
                      </a:lnTo>
                      <a:cubicBezTo>
                        <a:pt x="1481224" y="2131652"/>
                        <a:pt x="1505322" y="2123270"/>
                        <a:pt x="1523134" y="2132986"/>
                      </a:cubicBezTo>
                      <a:cubicBezTo>
                        <a:pt x="1654102" y="2144416"/>
                        <a:pt x="1776689" y="2105649"/>
                        <a:pt x="1898704" y="2067358"/>
                      </a:cubicBezTo>
                      <a:cubicBezTo>
                        <a:pt x="1931756" y="2056976"/>
                        <a:pt x="1954426" y="2061548"/>
                        <a:pt x="1980620" y="2080884"/>
                      </a:cubicBezTo>
                      <a:cubicBezTo>
                        <a:pt x="2055867" y="2136605"/>
                        <a:pt x="2173596" y="2233760"/>
                        <a:pt x="2301802" y="2232998"/>
                      </a:cubicBezTo>
                      <a:cubicBezTo>
                        <a:pt x="2360477" y="2232617"/>
                        <a:pt x="2417722" y="2221187"/>
                        <a:pt x="2476205" y="2224045"/>
                      </a:cubicBezTo>
                      <a:cubicBezTo>
                        <a:pt x="2525544" y="2121746"/>
                        <a:pt x="2978077" y="1272307"/>
                        <a:pt x="3036847" y="1161150"/>
                      </a:cubicBezTo>
                      <a:close/>
                    </a:path>
                  </a:pathLst>
                </a:custGeom>
                <a:solidFill>
                  <a:srgbClr val="FBC39A"/>
                </a:solidFill>
                <a:ln w="9525"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6FB4E41F-B13C-4181-A50C-181D00EA8CA0}"/>
                    </a:ext>
                  </a:extLst>
                </p:cNvPr>
                <p:cNvSpPr/>
                <p:nvPr/>
              </p:nvSpPr>
              <p:spPr>
                <a:xfrm rot="1018244">
                  <a:off x="10913706" y="5765560"/>
                  <a:ext cx="1393787" cy="1220038"/>
                </a:xfrm>
                <a:custGeom>
                  <a:avLst/>
                  <a:gdLst>
                    <a:gd name="connsiteX0" fmla="*/ 541812 w 1393787"/>
                    <a:gd name="connsiteY0" fmla="*/ 693 h 1220038"/>
                    <a:gd name="connsiteX1" fmla="*/ 561580 w 1393787"/>
                    <a:gd name="connsiteY1" fmla="*/ 5132 h 1220038"/>
                    <a:gd name="connsiteX2" fmla="*/ 1169098 w 1393787"/>
                    <a:gd name="connsiteY2" fmla="*/ 323834 h 1220038"/>
                    <a:gd name="connsiteX3" fmla="*/ 1226623 w 1393787"/>
                    <a:gd name="connsiteY3" fmla="*/ 353962 h 1220038"/>
                    <a:gd name="connsiteX4" fmla="*/ 1393787 w 1393787"/>
                    <a:gd name="connsiteY4" fmla="*/ 901731 h 1220038"/>
                    <a:gd name="connsiteX5" fmla="*/ 350749 w 1393787"/>
                    <a:gd name="connsiteY5" fmla="*/ 1220038 h 1220038"/>
                    <a:gd name="connsiteX6" fmla="*/ 271187 w 1393787"/>
                    <a:gd name="connsiteY6" fmla="*/ 1178263 h 1220038"/>
                    <a:gd name="connsiteX7" fmla="*/ 20279 w 1393787"/>
                    <a:gd name="connsiteY7" fmla="*/ 1046199 h 1220038"/>
                    <a:gd name="connsiteX8" fmla="*/ 6884 w 1393787"/>
                    <a:gd name="connsiteY8" fmla="*/ 998336 h 1220038"/>
                    <a:gd name="connsiteX9" fmla="*/ 529324 w 1393787"/>
                    <a:gd name="connsiteY9" fmla="*/ 15515 h 1220038"/>
                    <a:gd name="connsiteX10" fmla="*/ 541812 w 1393787"/>
                    <a:gd name="connsiteY10" fmla="*/ 693 h 122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3787" h="1220038">
                      <a:moveTo>
                        <a:pt x="541812" y="693"/>
                      </a:moveTo>
                      <a:cubicBezTo>
                        <a:pt x="546712" y="-1028"/>
                        <a:pt x="552825" y="462"/>
                        <a:pt x="561580" y="5132"/>
                      </a:cubicBezTo>
                      <a:cubicBezTo>
                        <a:pt x="603492" y="27412"/>
                        <a:pt x="859326" y="161557"/>
                        <a:pt x="1169098" y="323834"/>
                      </a:cubicBezTo>
                      <a:lnTo>
                        <a:pt x="1226623" y="353962"/>
                      </a:lnTo>
                      <a:lnTo>
                        <a:pt x="1393787" y="901731"/>
                      </a:lnTo>
                      <a:lnTo>
                        <a:pt x="350749" y="1220038"/>
                      </a:lnTo>
                      <a:lnTo>
                        <a:pt x="271187" y="1178263"/>
                      </a:lnTo>
                      <a:cubicBezTo>
                        <a:pt x="127737" y="1102910"/>
                        <a:pt x="29419" y="1051130"/>
                        <a:pt x="20279" y="1046199"/>
                      </a:cubicBezTo>
                      <a:cubicBezTo>
                        <a:pt x="-5711" y="1032190"/>
                        <a:pt x="-2577" y="1022851"/>
                        <a:pt x="6884" y="998336"/>
                      </a:cubicBezTo>
                      <a:cubicBezTo>
                        <a:pt x="20709" y="965834"/>
                        <a:pt x="516667" y="42058"/>
                        <a:pt x="529324" y="15515"/>
                      </a:cubicBezTo>
                      <a:cubicBezTo>
                        <a:pt x="533225" y="7343"/>
                        <a:pt x="536912" y="2413"/>
                        <a:pt x="541812" y="693"/>
                      </a:cubicBezTo>
                      <a:close/>
                    </a:path>
                  </a:pathLst>
                </a:custGeom>
                <a:solidFill>
                  <a:srgbClr val="000000"/>
                </a:solidFill>
                <a:ln w="9525" cap="flat">
                  <a:noFill/>
                  <a:prstDash val="solid"/>
                  <a:miter/>
                </a:ln>
              </p:spPr>
              <p:txBody>
                <a:bodyPr wrap="square" rtlCol="0" anchor="ctr">
                  <a:noAutofit/>
                </a:bodyPr>
                <a:lstStyle/>
                <a:p>
                  <a:endParaRPr lang="ko-KR" altLang="en-US"/>
                </a:p>
              </p:txBody>
            </p:sp>
            <p:sp>
              <p:nvSpPr>
                <p:cNvPr id="35" name="자유형: 도형 34">
                  <a:extLst>
                    <a:ext uri="{FF2B5EF4-FFF2-40B4-BE49-F238E27FC236}">
                      <a16:creationId xmlns:a16="http://schemas.microsoft.com/office/drawing/2014/main" id="{B1E98EF8-7230-4C65-A651-CB0D7597F5F2}"/>
                    </a:ext>
                  </a:extLst>
                </p:cNvPr>
                <p:cNvSpPr/>
                <p:nvPr/>
              </p:nvSpPr>
              <p:spPr>
                <a:xfrm rot="1018244">
                  <a:off x="10759475" y="5554917"/>
                  <a:ext cx="718499" cy="975145"/>
                </a:xfrm>
                <a:custGeom>
                  <a:avLst/>
                  <a:gdLst>
                    <a:gd name="connsiteX0" fmla="*/ 664274 w 1113853"/>
                    <a:gd name="connsiteY0" fmla="*/ 18677 h 1511720"/>
                    <a:gd name="connsiteX1" fmla="*/ 701897 w 1113853"/>
                    <a:gd name="connsiteY1" fmla="*/ 4294 h 1511720"/>
                    <a:gd name="connsiteX2" fmla="*/ 1113853 w 1113853"/>
                    <a:gd name="connsiteY2" fmla="*/ 226703 h 1511720"/>
                    <a:gd name="connsiteX3" fmla="*/ 427196 w 1113853"/>
                    <a:gd name="connsiteY3" fmla="*/ 1511721 h 1511720"/>
                    <a:gd name="connsiteX4" fmla="*/ 14192 w 1113853"/>
                    <a:gd name="connsiteY4" fmla="*/ 1299313 h 1511720"/>
                    <a:gd name="connsiteX5" fmla="*/ 1333 w 1113853"/>
                    <a:gd name="connsiteY5" fmla="*/ 1271119 h 1511720"/>
                    <a:gd name="connsiteX6" fmla="*/ 664274 w 1113853"/>
                    <a:gd name="connsiteY6" fmla="*/ 18677 h 151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3853" h="1511720">
                      <a:moveTo>
                        <a:pt x="664274" y="18677"/>
                      </a:moveTo>
                      <a:cubicBezTo>
                        <a:pt x="674275" y="7342"/>
                        <a:pt x="680847" y="-7422"/>
                        <a:pt x="701897" y="4294"/>
                      </a:cubicBezTo>
                      <a:cubicBezTo>
                        <a:pt x="838105" y="80494"/>
                        <a:pt x="980408" y="145359"/>
                        <a:pt x="1113853" y="226703"/>
                      </a:cubicBezTo>
                      <a:cubicBezTo>
                        <a:pt x="894302" y="646279"/>
                        <a:pt x="561594" y="1265309"/>
                        <a:pt x="427196" y="1511721"/>
                      </a:cubicBezTo>
                      <a:cubicBezTo>
                        <a:pt x="315373" y="1449522"/>
                        <a:pt x="63055" y="1324173"/>
                        <a:pt x="14192" y="1299313"/>
                      </a:cubicBezTo>
                      <a:cubicBezTo>
                        <a:pt x="4286" y="1294265"/>
                        <a:pt x="-3143" y="1281787"/>
                        <a:pt x="1333" y="1271119"/>
                      </a:cubicBezTo>
                      <a:cubicBezTo>
                        <a:pt x="31051" y="1201301"/>
                        <a:pt x="647890" y="52776"/>
                        <a:pt x="664274" y="18677"/>
                      </a:cubicBezTo>
                      <a:close/>
                    </a:path>
                  </a:pathLst>
                </a:custGeom>
                <a:solidFill>
                  <a:srgbClr val="00B3B6"/>
                </a:solidFill>
                <a:ln w="9525" cap="flat">
                  <a:noFill/>
                  <a:prstDash val="solid"/>
                  <a:miter/>
                </a:ln>
              </p:spPr>
              <p:txBody>
                <a:bodyPr rtlCol="0" anchor="ctr"/>
                <a:lstStyle/>
                <a:p>
                  <a:endParaRPr lang="ko-KR" altLang="en-US"/>
                </a:p>
              </p:txBody>
            </p:sp>
          </p:grpSp>
          <p:sp>
            <p:nvSpPr>
              <p:cNvPr id="31" name="자유형: 도형 30">
                <a:extLst>
                  <a:ext uri="{FF2B5EF4-FFF2-40B4-BE49-F238E27FC236}">
                    <a16:creationId xmlns:a16="http://schemas.microsoft.com/office/drawing/2014/main" id="{E914EC3F-9AF4-4DE2-BD54-E3DFCD177067}"/>
                  </a:ext>
                </a:extLst>
              </p:cNvPr>
              <p:cNvSpPr/>
              <p:nvPr/>
            </p:nvSpPr>
            <p:spPr>
              <a:xfrm rot="1018244">
                <a:off x="1993784" y="613120"/>
                <a:ext cx="1641753" cy="1510714"/>
              </a:xfrm>
              <a:custGeom>
                <a:avLst/>
                <a:gdLst>
                  <a:gd name="connsiteX0" fmla="*/ 618884 w 1641753"/>
                  <a:gd name="connsiteY0" fmla="*/ 107437 h 1510714"/>
                  <a:gd name="connsiteX1" fmla="*/ 98148 w 1641753"/>
                  <a:gd name="connsiteY1" fmla="*/ 746359 h 1510714"/>
                  <a:gd name="connsiteX2" fmla="*/ 750320 w 1641753"/>
                  <a:gd name="connsiteY2" fmla="*/ 1398530 h 1510714"/>
                  <a:gd name="connsiteX3" fmla="*/ 1402492 w 1641753"/>
                  <a:gd name="connsiteY3" fmla="*/ 746359 h 1510714"/>
                  <a:gd name="connsiteX4" fmla="*/ 750320 w 1641753"/>
                  <a:gd name="connsiteY4" fmla="*/ 94187 h 1510714"/>
                  <a:gd name="connsiteX5" fmla="*/ 618884 w 1641753"/>
                  <a:gd name="connsiteY5" fmla="*/ 107437 h 1510714"/>
                  <a:gd name="connsiteX6" fmla="*/ 530736 w 1641753"/>
                  <a:gd name="connsiteY6" fmla="*/ 33959 h 1510714"/>
                  <a:gd name="connsiteX7" fmla="*/ 755357 w 1641753"/>
                  <a:gd name="connsiteY7" fmla="*/ 0 h 1510714"/>
                  <a:gd name="connsiteX8" fmla="*/ 1510715 w 1641753"/>
                  <a:gd name="connsiteY8" fmla="*/ 755401 h 1510714"/>
                  <a:gd name="connsiteX9" fmla="*/ 1449933 w 1641753"/>
                  <a:gd name="connsiteY9" fmla="*/ 1052671 h 1510714"/>
                  <a:gd name="connsiteX10" fmla="*/ 1641753 w 1641753"/>
                  <a:gd name="connsiteY10" fmla="*/ 1163405 h 1510714"/>
                  <a:gd name="connsiteX11" fmla="*/ 1547000 w 1641753"/>
                  <a:gd name="connsiteY11" fmla="*/ 1327453 h 1510714"/>
                  <a:gd name="connsiteX12" fmla="*/ 1353958 w 1641753"/>
                  <a:gd name="connsiteY12" fmla="*/ 1216020 h 1510714"/>
                  <a:gd name="connsiteX13" fmla="*/ 755357 w 1641753"/>
                  <a:gd name="connsiteY13" fmla="*/ 1510714 h 1510714"/>
                  <a:gd name="connsiteX14" fmla="*/ 0 w 1641753"/>
                  <a:gd name="connsiteY14" fmla="*/ 755357 h 1510714"/>
                  <a:gd name="connsiteX15" fmla="*/ 530736 w 1641753"/>
                  <a:gd name="connsiteY15" fmla="*/ 33959 h 151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1753" h="1510714">
                    <a:moveTo>
                      <a:pt x="618884" y="107437"/>
                    </a:moveTo>
                    <a:cubicBezTo>
                      <a:pt x="321701" y="168250"/>
                      <a:pt x="98148" y="431197"/>
                      <a:pt x="98148" y="746359"/>
                    </a:cubicBezTo>
                    <a:cubicBezTo>
                      <a:pt x="98148" y="1106543"/>
                      <a:pt x="390135" y="1398530"/>
                      <a:pt x="750320" y="1398530"/>
                    </a:cubicBezTo>
                    <a:cubicBezTo>
                      <a:pt x="1110504" y="1398530"/>
                      <a:pt x="1402492" y="1106543"/>
                      <a:pt x="1402492" y="746359"/>
                    </a:cubicBezTo>
                    <a:cubicBezTo>
                      <a:pt x="1402492" y="386174"/>
                      <a:pt x="1110504" y="94187"/>
                      <a:pt x="750320" y="94187"/>
                    </a:cubicBezTo>
                    <a:cubicBezTo>
                      <a:pt x="705297" y="94187"/>
                      <a:pt x="661339" y="98750"/>
                      <a:pt x="618884" y="107437"/>
                    </a:cubicBezTo>
                    <a:close/>
                    <a:moveTo>
                      <a:pt x="530736" y="33959"/>
                    </a:moveTo>
                    <a:cubicBezTo>
                      <a:pt x="601694" y="11889"/>
                      <a:pt x="677137" y="0"/>
                      <a:pt x="755357" y="0"/>
                    </a:cubicBezTo>
                    <a:cubicBezTo>
                      <a:pt x="1172530" y="0"/>
                      <a:pt x="1510715" y="338184"/>
                      <a:pt x="1510715" y="755401"/>
                    </a:cubicBezTo>
                    <a:cubicBezTo>
                      <a:pt x="1510714" y="860938"/>
                      <a:pt x="1489057" y="961411"/>
                      <a:pt x="1449933" y="1052671"/>
                    </a:cubicBezTo>
                    <a:lnTo>
                      <a:pt x="1641753" y="1163405"/>
                    </a:lnTo>
                    <a:lnTo>
                      <a:pt x="1547000" y="1327453"/>
                    </a:lnTo>
                    <a:lnTo>
                      <a:pt x="1353958" y="1216020"/>
                    </a:lnTo>
                    <a:cubicBezTo>
                      <a:pt x="1215846" y="1395221"/>
                      <a:pt x="999094" y="1510715"/>
                      <a:pt x="755357" y="1510714"/>
                    </a:cubicBezTo>
                    <a:cubicBezTo>
                      <a:pt x="338184" y="1510714"/>
                      <a:pt x="0" y="1172530"/>
                      <a:pt x="0" y="755357"/>
                    </a:cubicBezTo>
                    <a:cubicBezTo>
                      <a:pt x="0" y="416404"/>
                      <a:pt x="223254" y="129596"/>
                      <a:pt x="530736" y="33959"/>
                    </a:cubicBezTo>
                    <a:close/>
                  </a:path>
                </a:pathLst>
              </a:custGeom>
              <a:solidFill>
                <a:srgbClr val="010101"/>
              </a:solidFill>
              <a:ln w="9525" cap="flat">
                <a:noFill/>
                <a:prstDash val="solid"/>
                <a:miter/>
              </a:ln>
            </p:spPr>
            <p:txBody>
              <a:bodyPr wrap="square" rtlCol="0" anchor="ctr">
                <a:noAutofit/>
              </a:bodyPr>
              <a:lstStyle/>
              <a:p>
                <a:endParaRPr lang="ko-KR" altLang="en-US"/>
              </a:p>
            </p:txBody>
          </p:sp>
          <p:sp>
            <p:nvSpPr>
              <p:cNvPr id="32" name="자유형: 도형 31">
                <a:extLst>
                  <a:ext uri="{FF2B5EF4-FFF2-40B4-BE49-F238E27FC236}">
                    <a16:creationId xmlns:a16="http://schemas.microsoft.com/office/drawing/2014/main" id="{FCF0F698-8F26-4D67-BCF7-8417F14D2A2A}"/>
                  </a:ext>
                </a:extLst>
              </p:cNvPr>
              <p:cNvSpPr/>
              <p:nvPr/>
            </p:nvSpPr>
            <p:spPr>
              <a:xfrm rot="1018244">
                <a:off x="3312593" y="2049854"/>
                <a:ext cx="680018" cy="369282"/>
              </a:xfrm>
              <a:custGeom>
                <a:avLst/>
                <a:gdLst>
                  <a:gd name="connsiteX0" fmla="*/ 29049 w 1771503"/>
                  <a:gd name="connsiteY0" fmla="*/ 514285 h 962012"/>
                  <a:gd name="connsiteX1" fmla="*/ 11904 w 1771503"/>
                  <a:gd name="connsiteY1" fmla="*/ 444943 h 962012"/>
                  <a:gd name="connsiteX2" fmla="*/ 242885 w 1771503"/>
                  <a:gd name="connsiteY2" fmla="*/ 45940 h 962012"/>
                  <a:gd name="connsiteX3" fmla="*/ 361091 w 1771503"/>
                  <a:gd name="connsiteY3" fmla="*/ 27938 h 962012"/>
                  <a:gd name="connsiteX4" fmla="*/ 1771457 w 1771503"/>
                  <a:gd name="connsiteY4" fmla="*/ 875758 h 962012"/>
                  <a:gd name="connsiteX5" fmla="*/ 1681732 w 1771503"/>
                  <a:gd name="connsiteY5" fmla="*/ 961769 h 962012"/>
                  <a:gd name="connsiteX6" fmla="*/ 1093658 w 1771503"/>
                  <a:gd name="connsiteY6" fmla="*/ 820513 h 962012"/>
                  <a:gd name="connsiteX7" fmla="*/ 845723 w 1771503"/>
                  <a:gd name="connsiteY7" fmla="*/ 726121 h 962012"/>
                  <a:gd name="connsiteX8" fmla="*/ 688084 w 1771503"/>
                  <a:gd name="connsiteY8" fmla="*/ 819656 h 962012"/>
                  <a:gd name="connsiteX9" fmla="*/ 607407 w 1771503"/>
                  <a:gd name="connsiteY9" fmla="*/ 853184 h 962012"/>
                  <a:gd name="connsiteX10" fmla="*/ 29049 w 1771503"/>
                  <a:gd name="connsiteY10" fmla="*/ 514285 h 96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1503" h="962012">
                    <a:moveTo>
                      <a:pt x="29049" y="514285"/>
                    </a:moveTo>
                    <a:cubicBezTo>
                      <a:pt x="-6289" y="494472"/>
                      <a:pt x="-6003" y="480185"/>
                      <a:pt x="11904" y="444943"/>
                    </a:cubicBezTo>
                    <a:cubicBezTo>
                      <a:pt x="19524" y="429893"/>
                      <a:pt x="242028" y="47083"/>
                      <a:pt x="242885" y="45940"/>
                    </a:cubicBezTo>
                    <a:cubicBezTo>
                      <a:pt x="283367" y="-12829"/>
                      <a:pt x="288701" y="-11114"/>
                      <a:pt x="361091" y="27938"/>
                    </a:cubicBezTo>
                    <a:cubicBezTo>
                      <a:pt x="816386" y="296067"/>
                      <a:pt x="1779172" y="843278"/>
                      <a:pt x="1771457" y="875758"/>
                    </a:cubicBezTo>
                    <a:cubicBezTo>
                      <a:pt x="1758979" y="928241"/>
                      <a:pt x="1719070" y="965388"/>
                      <a:pt x="1681732" y="961769"/>
                    </a:cubicBezTo>
                    <a:cubicBezTo>
                      <a:pt x="1479230" y="941957"/>
                      <a:pt x="1282444" y="898332"/>
                      <a:pt x="1093658" y="820513"/>
                    </a:cubicBezTo>
                    <a:cubicBezTo>
                      <a:pt x="1011934" y="786795"/>
                      <a:pt x="932019" y="747838"/>
                      <a:pt x="845723" y="726121"/>
                    </a:cubicBezTo>
                    <a:cubicBezTo>
                      <a:pt x="755616" y="703546"/>
                      <a:pt x="711992" y="729740"/>
                      <a:pt x="688084" y="819656"/>
                    </a:cubicBezTo>
                    <a:cubicBezTo>
                      <a:pt x="669320" y="890331"/>
                      <a:pt x="669415" y="890236"/>
                      <a:pt x="607407" y="853184"/>
                    </a:cubicBezTo>
                    <a:cubicBezTo>
                      <a:pt x="585690" y="840230"/>
                      <a:pt x="136777" y="574578"/>
                      <a:pt x="29049" y="514285"/>
                    </a:cubicBezTo>
                    <a:close/>
                  </a:path>
                </a:pathLst>
              </a:custGeom>
              <a:solidFill>
                <a:srgbClr val="FE0004"/>
              </a:solidFill>
              <a:ln w="9525" cap="flat">
                <a:noFill/>
                <a:prstDash val="solid"/>
                <a:miter/>
              </a:ln>
            </p:spPr>
            <p:txBody>
              <a:bodyPr rtlCol="0" anchor="ctr"/>
              <a:lstStyle/>
              <a:p>
                <a:endParaRPr lang="ko-KR" altLang="en-US"/>
              </a:p>
            </p:txBody>
          </p:sp>
        </p:grpSp>
      </p:grpSp>
      <p:sp>
        <p:nvSpPr>
          <p:cNvPr id="42" name="TextBox 41">
            <a:extLst>
              <a:ext uri="{FF2B5EF4-FFF2-40B4-BE49-F238E27FC236}">
                <a16:creationId xmlns:a16="http://schemas.microsoft.com/office/drawing/2014/main" id="{FAA8292C-4B16-4F2D-86BC-F428E358EF06}"/>
              </a:ext>
            </a:extLst>
          </p:cNvPr>
          <p:cNvSpPr txBox="1"/>
          <p:nvPr/>
        </p:nvSpPr>
        <p:spPr>
          <a:xfrm>
            <a:off x="3569074" y="1108213"/>
            <a:ext cx="5395802" cy="1077218"/>
          </a:xfrm>
          <a:prstGeom prst="rect">
            <a:avLst/>
          </a:prstGeom>
          <a:noFill/>
        </p:spPr>
        <p:txBody>
          <a:bodyPr wrap="square" rtlCol="0">
            <a:spAutoFit/>
          </a:bodyPr>
          <a:lstStyle/>
          <a:p>
            <a:pPr algn="ctr"/>
            <a:r>
              <a:rPr lang="en-US" altLang="ko-KR" sz="1600" b="1">
                <a:solidFill>
                  <a:schemeClr val="tx1">
                    <a:lumMod val="75000"/>
                    <a:lumOff val="25000"/>
                  </a:schemeClr>
                </a:solidFill>
                <a:cs typeface="Arial" pitchFamily="34" charset="0"/>
              </a:rPr>
              <a:t>The Credit Card Approval Prediction dataset aims to predict whether a credit card application will be approved or denied based on various features</a:t>
            </a:r>
            <a:endParaRPr lang="ko-KR" altLang="en-US" sz="1600" b="1">
              <a:solidFill>
                <a:schemeClr val="tx1">
                  <a:lumMod val="75000"/>
                  <a:lumOff val="25000"/>
                </a:schemeClr>
              </a:solidFill>
              <a:cs typeface="Arial" pitchFamily="34" charset="0"/>
            </a:endParaRPr>
          </a:p>
        </p:txBody>
      </p:sp>
      <p:grpSp>
        <p:nvGrpSpPr>
          <p:cNvPr id="3" name="그룹 47">
            <a:extLst>
              <a:ext uri="{FF2B5EF4-FFF2-40B4-BE49-F238E27FC236}">
                <a16:creationId xmlns:a16="http://schemas.microsoft.com/office/drawing/2014/main" id="{BE5433D2-45CA-9116-81BF-E153F38039D7}"/>
              </a:ext>
            </a:extLst>
          </p:cNvPr>
          <p:cNvGrpSpPr/>
          <p:nvPr/>
        </p:nvGrpSpPr>
        <p:grpSpPr>
          <a:xfrm>
            <a:off x="5980308" y="2276383"/>
            <a:ext cx="5977413" cy="4401813"/>
            <a:chOff x="5385912" y="1841559"/>
            <a:chExt cx="5977413" cy="4401813"/>
          </a:xfrm>
        </p:grpSpPr>
        <p:grpSp>
          <p:nvGrpSpPr>
            <p:cNvPr id="4" name="Group 16">
              <a:extLst>
                <a:ext uri="{FF2B5EF4-FFF2-40B4-BE49-F238E27FC236}">
                  <a16:creationId xmlns:a16="http://schemas.microsoft.com/office/drawing/2014/main" id="{15C1BDE1-BAE8-E89B-B1D6-41FC84DBF2D7}"/>
                </a:ext>
              </a:extLst>
            </p:cNvPr>
            <p:cNvGrpSpPr/>
            <p:nvPr/>
          </p:nvGrpSpPr>
          <p:grpSpPr>
            <a:xfrm>
              <a:off x="5385912" y="1841559"/>
              <a:ext cx="5977413" cy="740795"/>
              <a:chOff x="6214587" y="653215"/>
              <a:chExt cx="5977413" cy="740795"/>
            </a:xfrm>
          </p:grpSpPr>
          <p:sp>
            <p:nvSpPr>
              <p:cNvPr id="56" name="Freeform: Shape 17">
                <a:extLst>
                  <a:ext uri="{FF2B5EF4-FFF2-40B4-BE49-F238E27FC236}">
                    <a16:creationId xmlns:a16="http://schemas.microsoft.com/office/drawing/2014/main" id="{49C4F6F7-E977-51EA-62BB-FCB394D29AC4}"/>
                  </a:ext>
                </a:extLst>
              </p:cNvPr>
              <p:cNvSpPr/>
              <p:nvPr/>
            </p:nvSpPr>
            <p:spPr>
              <a:xfrm>
                <a:off x="6530226" y="660323"/>
                <a:ext cx="5661774" cy="730397"/>
              </a:xfrm>
              <a:custGeom>
                <a:avLst/>
                <a:gdLst>
                  <a:gd name="connsiteX0" fmla="*/ 0 w 5661774"/>
                  <a:gd name="connsiteY0" fmla="*/ 0 h 730397"/>
                  <a:gd name="connsiteX1" fmla="*/ 5661774 w 5661774"/>
                  <a:gd name="connsiteY1" fmla="*/ 0 h 730397"/>
                  <a:gd name="connsiteX2" fmla="*/ 5661774 w 5661774"/>
                  <a:gd name="connsiteY2" fmla="*/ 730397 h 730397"/>
                  <a:gd name="connsiteX3" fmla="*/ 0 w 5661774"/>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61774" h="730397">
                    <a:moveTo>
                      <a:pt x="0" y="0"/>
                    </a:moveTo>
                    <a:lnTo>
                      <a:pt x="5661774" y="0"/>
                    </a:lnTo>
                    <a:lnTo>
                      <a:pt x="5661774" y="730397"/>
                    </a:lnTo>
                    <a:lnTo>
                      <a:pt x="0" y="73039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sp>
            <p:nvSpPr>
              <p:cNvPr id="57" name="Freeform: Shape 18">
                <a:extLst>
                  <a:ext uri="{FF2B5EF4-FFF2-40B4-BE49-F238E27FC236}">
                    <a16:creationId xmlns:a16="http://schemas.microsoft.com/office/drawing/2014/main" id="{7D0761C0-B6E2-6EE0-7E86-3177F2684EFF}"/>
                  </a:ext>
                </a:extLst>
              </p:cNvPr>
              <p:cNvSpPr/>
              <p:nvPr/>
            </p:nvSpPr>
            <p:spPr>
              <a:xfrm>
                <a:off x="6214587" y="653215"/>
                <a:ext cx="324100" cy="740795"/>
              </a:xfrm>
              <a:custGeom>
                <a:avLst/>
                <a:gdLst/>
                <a:ahLst/>
                <a:cxnLst/>
                <a:rect l="l" t="t" r="r" b="b"/>
                <a:pathLst>
                  <a:path w="215653" h="492919">
                    <a:moveTo>
                      <a:pt x="139304" y="0"/>
                    </a:moveTo>
                    <a:lnTo>
                      <a:pt x="215653" y="0"/>
                    </a:lnTo>
                    <a:lnTo>
                      <a:pt x="215653" y="492919"/>
                    </a:lnTo>
                    <a:lnTo>
                      <a:pt x="121556" y="492919"/>
                    </a:lnTo>
                    <a:lnTo>
                      <a:pt x="121556" y="138299"/>
                    </a:lnTo>
                    <a:cubicBezTo>
                      <a:pt x="87177" y="170446"/>
                      <a:pt x="46658" y="194221"/>
                      <a:pt x="0" y="209625"/>
                    </a:cubicBezTo>
                    <a:lnTo>
                      <a:pt x="0" y="124235"/>
                    </a:lnTo>
                    <a:cubicBezTo>
                      <a:pt x="24557" y="116198"/>
                      <a:pt x="51235" y="100962"/>
                      <a:pt x="80033" y="78526"/>
                    </a:cubicBezTo>
                    <a:cubicBezTo>
                      <a:pt x="108831" y="56090"/>
                      <a:pt x="128588" y="29915"/>
                      <a:pt x="139304" y="0"/>
                    </a:cubicBezTo>
                    <a:close/>
                  </a:path>
                </a:pathLst>
              </a:custGeom>
              <a:solidFill>
                <a:schemeClr val="accent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19">
              <a:extLst>
                <a:ext uri="{FF2B5EF4-FFF2-40B4-BE49-F238E27FC236}">
                  <a16:creationId xmlns:a16="http://schemas.microsoft.com/office/drawing/2014/main" id="{0F3F2728-076C-1251-F88F-977AD724C55A}"/>
                </a:ext>
              </a:extLst>
            </p:cNvPr>
            <p:cNvGrpSpPr/>
            <p:nvPr/>
          </p:nvGrpSpPr>
          <p:grpSpPr>
            <a:xfrm>
              <a:off x="5385912" y="4267200"/>
              <a:ext cx="5977413" cy="753952"/>
              <a:chOff x="6214587" y="3078856"/>
              <a:chExt cx="5977413" cy="753952"/>
            </a:xfrm>
          </p:grpSpPr>
          <p:sp>
            <p:nvSpPr>
              <p:cNvPr id="54" name="Freeform: Shape 20">
                <a:extLst>
                  <a:ext uri="{FF2B5EF4-FFF2-40B4-BE49-F238E27FC236}">
                    <a16:creationId xmlns:a16="http://schemas.microsoft.com/office/drawing/2014/main" id="{9BA68E08-6219-F3E2-E325-3669C64D0C55}"/>
                  </a:ext>
                </a:extLst>
              </p:cNvPr>
              <p:cNvSpPr/>
              <p:nvPr/>
            </p:nvSpPr>
            <p:spPr>
              <a:xfrm>
                <a:off x="6559023" y="3078856"/>
                <a:ext cx="5632977" cy="730397"/>
              </a:xfrm>
              <a:custGeom>
                <a:avLst/>
                <a:gdLst>
                  <a:gd name="connsiteX0" fmla="*/ 0 w 5632977"/>
                  <a:gd name="connsiteY0" fmla="*/ 0 h 730397"/>
                  <a:gd name="connsiteX1" fmla="*/ 5632977 w 5632977"/>
                  <a:gd name="connsiteY1" fmla="*/ 0 h 730397"/>
                  <a:gd name="connsiteX2" fmla="*/ 5632977 w 5632977"/>
                  <a:gd name="connsiteY2" fmla="*/ 730397 h 730397"/>
                  <a:gd name="connsiteX3" fmla="*/ 0 w 5632977"/>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32977" h="730397">
                    <a:moveTo>
                      <a:pt x="0" y="0"/>
                    </a:moveTo>
                    <a:lnTo>
                      <a:pt x="5632977" y="0"/>
                    </a:lnTo>
                    <a:lnTo>
                      <a:pt x="5632977" y="730397"/>
                    </a:lnTo>
                    <a:lnTo>
                      <a:pt x="0" y="730397"/>
                    </a:ln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sp>
            <p:nvSpPr>
              <p:cNvPr id="55" name="Freeform: Shape 21">
                <a:extLst>
                  <a:ext uri="{FF2B5EF4-FFF2-40B4-BE49-F238E27FC236}">
                    <a16:creationId xmlns:a16="http://schemas.microsoft.com/office/drawing/2014/main" id="{DD7BA64B-810B-8A7F-A489-885856C990FE}"/>
                  </a:ext>
                </a:extLst>
              </p:cNvPr>
              <p:cNvSpPr/>
              <p:nvPr/>
            </p:nvSpPr>
            <p:spPr>
              <a:xfrm>
                <a:off x="6214587" y="3079430"/>
                <a:ext cx="490174" cy="753378"/>
              </a:xfrm>
              <a:custGeom>
                <a:avLst/>
                <a:gdLst/>
                <a:ahLst/>
                <a:cxnLst/>
                <a:rect l="l" t="t" r="r" b="b"/>
                <a:pathLst>
                  <a:path w="326157" h="501291">
                    <a:moveTo>
                      <a:pt x="158391" y="0"/>
                    </a:moveTo>
                    <a:cubicBezTo>
                      <a:pt x="204602" y="0"/>
                      <a:pt x="241660" y="14734"/>
                      <a:pt x="269565" y="44202"/>
                    </a:cubicBezTo>
                    <a:cubicBezTo>
                      <a:pt x="292559" y="68312"/>
                      <a:pt x="304056" y="95548"/>
                      <a:pt x="304056" y="125909"/>
                    </a:cubicBezTo>
                    <a:cubicBezTo>
                      <a:pt x="304056" y="168995"/>
                      <a:pt x="280504" y="203374"/>
                      <a:pt x="233400" y="229047"/>
                    </a:cubicBezTo>
                    <a:cubicBezTo>
                      <a:pt x="261528" y="235074"/>
                      <a:pt x="284020" y="248581"/>
                      <a:pt x="300875" y="269565"/>
                    </a:cubicBezTo>
                    <a:cubicBezTo>
                      <a:pt x="317730" y="290550"/>
                      <a:pt x="326157" y="315888"/>
                      <a:pt x="326157" y="345579"/>
                    </a:cubicBezTo>
                    <a:cubicBezTo>
                      <a:pt x="326157" y="388665"/>
                      <a:pt x="310418" y="425388"/>
                      <a:pt x="278941" y="455749"/>
                    </a:cubicBezTo>
                    <a:cubicBezTo>
                      <a:pt x="247464" y="486110"/>
                      <a:pt x="208285" y="501291"/>
                      <a:pt x="161404" y="501291"/>
                    </a:cubicBezTo>
                    <a:cubicBezTo>
                      <a:pt x="116979" y="501291"/>
                      <a:pt x="80144" y="488510"/>
                      <a:pt x="50899" y="462949"/>
                    </a:cubicBezTo>
                    <a:cubicBezTo>
                      <a:pt x="21655" y="437388"/>
                      <a:pt x="4688" y="403957"/>
                      <a:pt x="0" y="362657"/>
                    </a:cubicBezTo>
                    <a:lnTo>
                      <a:pt x="91083" y="351607"/>
                    </a:lnTo>
                    <a:cubicBezTo>
                      <a:pt x="93985" y="374824"/>
                      <a:pt x="101799" y="392572"/>
                      <a:pt x="114523" y="404850"/>
                    </a:cubicBezTo>
                    <a:cubicBezTo>
                      <a:pt x="127248" y="417128"/>
                      <a:pt x="142652" y="423268"/>
                      <a:pt x="160735" y="423268"/>
                    </a:cubicBezTo>
                    <a:cubicBezTo>
                      <a:pt x="180157" y="423268"/>
                      <a:pt x="196509" y="415901"/>
                      <a:pt x="209792" y="401167"/>
                    </a:cubicBezTo>
                    <a:cubicBezTo>
                      <a:pt x="223075" y="386433"/>
                      <a:pt x="229716" y="366564"/>
                      <a:pt x="229716" y="341561"/>
                    </a:cubicBezTo>
                    <a:cubicBezTo>
                      <a:pt x="229716" y="317897"/>
                      <a:pt x="223354" y="299145"/>
                      <a:pt x="210629" y="285304"/>
                    </a:cubicBezTo>
                    <a:cubicBezTo>
                      <a:pt x="197904" y="271463"/>
                      <a:pt x="182389" y="264542"/>
                      <a:pt x="164083" y="264542"/>
                    </a:cubicBezTo>
                    <a:cubicBezTo>
                      <a:pt x="152028" y="264542"/>
                      <a:pt x="137629" y="266886"/>
                      <a:pt x="120886" y="271575"/>
                    </a:cubicBezTo>
                    <a:lnTo>
                      <a:pt x="131267" y="194891"/>
                    </a:lnTo>
                    <a:cubicBezTo>
                      <a:pt x="156716" y="195561"/>
                      <a:pt x="176138" y="190035"/>
                      <a:pt x="189533" y="178315"/>
                    </a:cubicBezTo>
                    <a:cubicBezTo>
                      <a:pt x="202927" y="166595"/>
                      <a:pt x="209625" y="151024"/>
                      <a:pt x="209625" y="131602"/>
                    </a:cubicBezTo>
                    <a:cubicBezTo>
                      <a:pt x="209625" y="115082"/>
                      <a:pt x="204713" y="101910"/>
                      <a:pt x="194891" y="92088"/>
                    </a:cubicBezTo>
                    <a:cubicBezTo>
                      <a:pt x="185068" y="82265"/>
                      <a:pt x="172008" y="77354"/>
                      <a:pt x="155712" y="77354"/>
                    </a:cubicBezTo>
                    <a:cubicBezTo>
                      <a:pt x="139638" y="77354"/>
                      <a:pt x="125909" y="82935"/>
                      <a:pt x="114523" y="94097"/>
                    </a:cubicBezTo>
                    <a:cubicBezTo>
                      <a:pt x="103138" y="105259"/>
                      <a:pt x="96217" y="121556"/>
                      <a:pt x="93762" y="142987"/>
                    </a:cubicBezTo>
                    <a:lnTo>
                      <a:pt x="7032" y="128253"/>
                    </a:lnTo>
                    <a:cubicBezTo>
                      <a:pt x="13060" y="98562"/>
                      <a:pt x="22157" y="74842"/>
                      <a:pt x="34324" y="57095"/>
                    </a:cubicBezTo>
                    <a:cubicBezTo>
                      <a:pt x="46490" y="39347"/>
                      <a:pt x="63457" y="25394"/>
                      <a:pt x="85223" y="15237"/>
                    </a:cubicBezTo>
                    <a:cubicBezTo>
                      <a:pt x="106989" y="5079"/>
                      <a:pt x="131378" y="0"/>
                      <a:pt x="158391" y="0"/>
                    </a:cubicBezTo>
                    <a:close/>
                  </a:path>
                </a:pathLst>
              </a:custGeom>
              <a:solidFill>
                <a:schemeClr val="accent4"/>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2">
              <a:extLst>
                <a:ext uri="{FF2B5EF4-FFF2-40B4-BE49-F238E27FC236}">
                  <a16:creationId xmlns:a16="http://schemas.microsoft.com/office/drawing/2014/main" id="{AF4DF50E-235B-7D1F-6775-A9D326343B1B}"/>
                </a:ext>
              </a:extLst>
            </p:cNvPr>
            <p:cNvGrpSpPr/>
            <p:nvPr/>
          </p:nvGrpSpPr>
          <p:grpSpPr>
            <a:xfrm>
              <a:off x="5385912" y="5493177"/>
              <a:ext cx="5977413" cy="740795"/>
              <a:chOff x="6214587" y="4304833"/>
              <a:chExt cx="5977413" cy="740795"/>
            </a:xfrm>
          </p:grpSpPr>
          <p:sp>
            <p:nvSpPr>
              <p:cNvPr id="52" name="Freeform: Shape 23">
                <a:extLst>
                  <a:ext uri="{FF2B5EF4-FFF2-40B4-BE49-F238E27FC236}">
                    <a16:creationId xmlns:a16="http://schemas.microsoft.com/office/drawing/2014/main" id="{D434B186-4AF9-32CB-0339-5B11C4CFD0B8}"/>
                  </a:ext>
                </a:extLst>
              </p:cNvPr>
              <p:cNvSpPr/>
              <p:nvPr/>
            </p:nvSpPr>
            <p:spPr>
              <a:xfrm>
                <a:off x="6610432" y="4314732"/>
                <a:ext cx="5581568" cy="730397"/>
              </a:xfrm>
              <a:custGeom>
                <a:avLst/>
                <a:gdLst>
                  <a:gd name="connsiteX0" fmla="*/ 0 w 5581568"/>
                  <a:gd name="connsiteY0" fmla="*/ 0 h 730397"/>
                  <a:gd name="connsiteX1" fmla="*/ 5581568 w 5581568"/>
                  <a:gd name="connsiteY1" fmla="*/ 0 h 730397"/>
                  <a:gd name="connsiteX2" fmla="*/ 5581568 w 5581568"/>
                  <a:gd name="connsiteY2" fmla="*/ 730397 h 730397"/>
                  <a:gd name="connsiteX3" fmla="*/ 0 w 5581568"/>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581568" h="730397">
                    <a:moveTo>
                      <a:pt x="0" y="0"/>
                    </a:moveTo>
                    <a:lnTo>
                      <a:pt x="5581568" y="0"/>
                    </a:lnTo>
                    <a:lnTo>
                      <a:pt x="5581568" y="730397"/>
                    </a:lnTo>
                    <a:lnTo>
                      <a:pt x="0" y="730397"/>
                    </a:lnTo>
                    <a:close/>
                  </a:path>
                </a:pathLst>
              </a:cu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sp>
            <p:nvSpPr>
              <p:cNvPr id="53" name="Freeform: Shape 24">
                <a:extLst>
                  <a:ext uri="{FF2B5EF4-FFF2-40B4-BE49-F238E27FC236}">
                    <a16:creationId xmlns:a16="http://schemas.microsoft.com/office/drawing/2014/main" id="{44AFD8DA-E3E9-4534-5531-548C9D96C501}"/>
                  </a:ext>
                </a:extLst>
              </p:cNvPr>
              <p:cNvSpPr/>
              <p:nvPr/>
            </p:nvSpPr>
            <p:spPr>
              <a:xfrm>
                <a:off x="6214587" y="4304833"/>
                <a:ext cx="530433" cy="740795"/>
              </a:xfrm>
              <a:custGeom>
                <a:avLst/>
                <a:gdLst/>
                <a:ahLst/>
                <a:cxnLst/>
                <a:rect l="l" t="t" r="r" b="b"/>
                <a:pathLst>
                  <a:path w="352946" h="492919">
                    <a:moveTo>
                      <a:pt x="200919" y="143657"/>
                    </a:moveTo>
                    <a:lnTo>
                      <a:pt x="88069" y="311423"/>
                    </a:lnTo>
                    <a:lnTo>
                      <a:pt x="200919" y="311423"/>
                    </a:lnTo>
                    <a:close/>
                    <a:moveTo>
                      <a:pt x="212974" y="0"/>
                    </a:moveTo>
                    <a:lnTo>
                      <a:pt x="292001" y="0"/>
                    </a:lnTo>
                    <a:lnTo>
                      <a:pt x="292001" y="311423"/>
                    </a:lnTo>
                    <a:lnTo>
                      <a:pt x="352946" y="311423"/>
                    </a:lnTo>
                    <a:lnTo>
                      <a:pt x="352946" y="394135"/>
                    </a:lnTo>
                    <a:lnTo>
                      <a:pt x="292001" y="394135"/>
                    </a:lnTo>
                    <a:lnTo>
                      <a:pt x="292001" y="492919"/>
                    </a:lnTo>
                    <a:lnTo>
                      <a:pt x="200919" y="492919"/>
                    </a:lnTo>
                    <a:lnTo>
                      <a:pt x="200919" y="394135"/>
                    </a:lnTo>
                    <a:lnTo>
                      <a:pt x="0" y="394135"/>
                    </a:lnTo>
                    <a:lnTo>
                      <a:pt x="0" y="311758"/>
                    </a:lnTo>
                    <a:close/>
                  </a:path>
                </a:pathLst>
              </a:custGeom>
              <a:solidFill>
                <a:schemeClr val="accent6"/>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8">
              <a:extLst>
                <a:ext uri="{FF2B5EF4-FFF2-40B4-BE49-F238E27FC236}">
                  <a16:creationId xmlns:a16="http://schemas.microsoft.com/office/drawing/2014/main" id="{E651D4AE-6DC6-6BFC-9FE5-9A635DB0FE4C}"/>
                </a:ext>
              </a:extLst>
            </p:cNvPr>
            <p:cNvGrpSpPr/>
            <p:nvPr/>
          </p:nvGrpSpPr>
          <p:grpSpPr>
            <a:xfrm>
              <a:off x="5385912" y="3054379"/>
              <a:ext cx="5977413" cy="740795"/>
              <a:chOff x="6214587" y="1866035"/>
              <a:chExt cx="5977413" cy="740795"/>
            </a:xfrm>
          </p:grpSpPr>
          <p:sp>
            <p:nvSpPr>
              <p:cNvPr id="50" name="Freeform: Shape 29">
                <a:extLst>
                  <a:ext uri="{FF2B5EF4-FFF2-40B4-BE49-F238E27FC236}">
                    <a16:creationId xmlns:a16="http://schemas.microsoft.com/office/drawing/2014/main" id="{259B5C75-F885-5FC4-47A9-6693181DA99A}"/>
                  </a:ext>
                </a:extLst>
              </p:cNvPr>
              <p:cNvSpPr/>
              <p:nvPr/>
            </p:nvSpPr>
            <p:spPr>
              <a:xfrm>
                <a:off x="6261428" y="1874074"/>
                <a:ext cx="5930572" cy="730397"/>
              </a:xfrm>
              <a:custGeom>
                <a:avLst/>
                <a:gdLst>
                  <a:gd name="connsiteX0" fmla="*/ 249384 w 5930572"/>
                  <a:gd name="connsiteY0" fmla="*/ 0 h 730397"/>
                  <a:gd name="connsiteX1" fmla="*/ 5930572 w 5930572"/>
                  <a:gd name="connsiteY1" fmla="*/ 0 h 730397"/>
                  <a:gd name="connsiteX2" fmla="*/ 5930572 w 5930572"/>
                  <a:gd name="connsiteY2" fmla="*/ 730397 h 730397"/>
                  <a:gd name="connsiteX3" fmla="*/ 498766 w 5930572"/>
                  <a:gd name="connsiteY3" fmla="*/ 730397 h 730397"/>
                  <a:gd name="connsiteX4" fmla="*/ 249384 w 5930572"/>
                  <a:gd name="connsiteY4" fmla="*/ 730397 h 730397"/>
                  <a:gd name="connsiteX5" fmla="*/ 0 w 5930572"/>
                  <a:gd name="connsiteY5" fmla="*/ 730397 h 730397"/>
                  <a:gd name="connsiteX6" fmla="*/ 340135 w 5930572"/>
                  <a:gd name="connsiteY6" fmla="*/ 355036 h 730397"/>
                  <a:gd name="connsiteX7" fmla="*/ 249384 w 5930572"/>
                  <a:gd name="connsiteY7" fmla="*/ 0 h 73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0572" h="730397">
                    <a:moveTo>
                      <a:pt x="249384" y="0"/>
                    </a:moveTo>
                    <a:lnTo>
                      <a:pt x="5930572" y="0"/>
                    </a:lnTo>
                    <a:lnTo>
                      <a:pt x="5930572" y="730397"/>
                    </a:lnTo>
                    <a:lnTo>
                      <a:pt x="498766" y="730397"/>
                    </a:lnTo>
                    <a:lnTo>
                      <a:pt x="249384" y="730397"/>
                    </a:lnTo>
                    <a:lnTo>
                      <a:pt x="0" y="730397"/>
                    </a:lnTo>
                    <a:cubicBezTo>
                      <a:pt x="113379" y="605277"/>
                      <a:pt x="97113" y="441264"/>
                      <a:pt x="340135" y="355036"/>
                    </a:cubicBezTo>
                    <a:cubicBezTo>
                      <a:pt x="573496" y="129735"/>
                      <a:pt x="249384" y="108622"/>
                      <a:pt x="249384"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51" name="Freeform: Shape 30">
                <a:extLst>
                  <a:ext uri="{FF2B5EF4-FFF2-40B4-BE49-F238E27FC236}">
                    <a16:creationId xmlns:a16="http://schemas.microsoft.com/office/drawing/2014/main" id="{0D2D4679-4C27-73EF-A90A-A5257EB8EBA1}"/>
                  </a:ext>
                </a:extLst>
              </p:cNvPr>
              <p:cNvSpPr/>
              <p:nvPr/>
            </p:nvSpPr>
            <p:spPr>
              <a:xfrm>
                <a:off x="6214587" y="1866035"/>
                <a:ext cx="495708" cy="740795"/>
              </a:xfrm>
              <a:custGeom>
                <a:avLst/>
                <a:gdLst/>
                <a:ahLst/>
                <a:cxnLst/>
                <a:rect l="l" t="t" r="r" b="b"/>
                <a:pathLst>
                  <a:path w="329840" h="492919">
                    <a:moveTo>
                      <a:pt x="174129" y="0"/>
                    </a:moveTo>
                    <a:cubicBezTo>
                      <a:pt x="222572" y="0"/>
                      <a:pt x="260635" y="13060"/>
                      <a:pt x="288317" y="39179"/>
                    </a:cubicBezTo>
                    <a:cubicBezTo>
                      <a:pt x="315999" y="65299"/>
                      <a:pt x="329840" y="97780"/>
                      <a:pt x="329840" y="136625"/>
                    </a:cubicBezTo>
                    <a:cubicBezTo>
                      <a:pt x="329840" y="158726"/>
                      <a:pt x="325878" y="179766"/>
                      <a:pt x="317952" y="199746"/>
                    </a:cubicBezTo>
                    <a:cubicBezTo>
                      <a:pt x="310027" y="219727"/>
                      <a:pt x="297470" y="240655"/>
                      <a:pt x="280280" y="262533"/>
                    </a:cubicBezTo>
                    <a:cubicBezTo>
                      <a:pt x="268895" y="277044"/>
                      <a:pt x="248357" y="297917"/>
                      <a:pt x="218665" y="325153"/>
                    </a:cubicBezTo>
                    <a:cubicBezTo>
                      <a:pt x="188974" y="352388"/>
                      <a:pt x="170166" y="370471"/>
                      <a:pt x="162241" y="379401"/>
                    </a:cubicBezTo>
                    <a:cubicBezTo>
                      <a:pt x="154316" y="388330"/>
                      <a:pt x="147898" y="397037"/>
                      <a:pt x="142986" y="405520"/>
                    </a:cubicBezTo>
                    <a:lnTo>
                      <a:pt x="329840" y="405520"/>
                    </a:lnTo>
                    <a:lnTo>
                      <a:pt x="329840" y="492919"/>
                    </a:lnTo>
                    <a:lnTo>
                      <a:pt x="0" y="492919"/>
                    </a:lnTo>
                    <a:cubicBezTo>
                      <a:pt x="3572" y="459879"/>
                      <a:pt x="14287" y="428570"/>
                      <a:pt x="32147" y="398990"/>
                    </a:cubicBezTo>
                    <a:cubicBezTo>
                      <a:pt x="50006" y="369410"/>
                      <a:pt x="85278" y="330176"/>
                      <a:pt x="137963" y="281286"/>
                    </a:cubicBezTo>
                    <a:cubicBezTo>
                      <a:pt x="180379" y="241772"/>
                      <a:pt x="206387" y="214983"/>
                      <a:pt x="215987" y="200918"/>
                    </a:cubicBezTo>
                    <a:cubicBezTo>
                      <a:pt x="228935" y="181496"/>
                      <a:pt x="235409" y="162297"/>
                      <a:pt x="235409" y="143322"/>
                    </a:cubicBezTo>
                    <a:cubicBezTo>
                      <a:pt x="235409" y="122337"/>
                      <a:pt x="229772" y="106208"/>
                      <a:pt x="218498" y="94934"/>
                    </a:cubicBezTo>
                    <a:cubicBezTo>
                      <a:pt x="207224" y="83660"/>
                      <a:pt x="191653" y="78024"/>
                      <a:pt x="171785" y="78024"/>
                    </a:cubicBezTo>
                    <a:cubicBezTo>
                      <a:pt x="152139" y="78024"/>
                      <a:pt x="136512" y="83939"/>
                      <a:pt x="124904" y="95771"/>
                    </a:cubicBezTo>
                    <a:cubicBezTo>
                      <a:pt x="113295" y="107603"/>
                      <a:pt x="106598" y="127248"/>
                      <a:pt x="104812" y="154707"/>
                    </a:cubicBezTo>
                    <a:lnTo>
                      <a:pt x="11050" y="145331"/>
                    </a:lnTo>
                    <a:cubicBezTo>
                      <a:pt x="16631" y="93539"/>
                      <a:pt x="34156" y="56369"/>
                      <a:pt x="63624" y="33822"/>
                    </a:cubicBezTo>
                    <a:cubicBezTo>
                      <a:pt x="93092" y="11274"/>
                      <a:pt x="129927" y="0"/>
                      <a:pt x="174129" y="0"/>
                    </a:cubicBezTo>
                    <a:close/>
                  </a:path>
                </a:pathLst>
              </a:custGeom>
              <a:solidFill>
                <a:schemeClr val="accent2"/>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6785AD6B-BD5B-A49B-247E-21A8D00A7282}"/>
                </a:ext>
              </a:extLst>
            </p:cNvPr>
            <p:cNvSpPr txBox="1"/>
            <p:nvPr/>
          </p:nvSpPr>
          <p:spPr>
            <a:xfrm>
              <a:off x="5876086" y="2063939"/>
              <a:ext cx="4880760" cy="338554"/>
            </a:xfrm>
            <a:prstGeom prst="rect">
              <a:avLst/>
            </a:prstGeom>
            <a:noFill/>
          </p:spPr>
          <p:txBody>
            <a:bodyPr wrap="square" rtlCol="0">
              <a:spAutoFit/>
            </a:bodyPr>
            <a:lstStyle/>
            <a:p>
              <a:r>
                <a:rPr lang="en-US" altLang="ko-KR" sz="1600" b="1">
                  <a:solidFill>
                    <a:schemeClr val="bg1"/>
                  </a:solidFill>
                  <a:ea typeface="FZShuTi" pitchFamily="2" charset="-122"/>
                  <a:cs typeface="Arial" pitchFamily="34" charset="0"/>
                </a:rPr>
                <a:t>PEEK AT THE DATA</a:t>
              </a:r>
              <a:endParaRPr lang="ko-KR" altLang="en-US" sz="1600" b="1">
                <a:solidFill>
                  <a:schemeClr val="bg1"/>
                </a:solidFill>
                <a:cs typeface="Arial" pitchFamily="34" charset="0"/>
              </a:endParaRPr>
            </a:p>
          </p:txBody>
        </p:sp>
        <p:sp>
          <p:nvSpPr>
            <p:cNvPr id="17" name="TextBox 16">
              <a:extLst>
                <a:ext uri="{FF2B5EF4-FFF2-40B4-BE49-F238E27FC236}">
                  <a16:creationId xmlns:a16="http://schemas.microsoft.com/office/drawing/2014/main" id="{88CF789A-1897-6E06-8546-61F7E5C52FB1}"/>
                </a:ext>
              </a:extLst>
            </p:cNvPr>
            <p:cNvSpPr txBox="1"/>
            <p:nvPr/>
          </p:nvSpPr>
          <p:spPr>
            <a:xfrm>
              <a:off x="6067284" y="3263620"/>
              <a:ext cx="4880760" cy="338554"/>
            </a:xfrm>
            <a:prstGeom prst="rect">
              <a:avLst/>
            </a:prstGeom>
            <a:noFill/>
          </p:spPr>
          <p:txBody>
            <a:bodyPr wrap="square" rtlCol="0">
              <a:spAutoFit/>
            </a:bodyPr>
            <a:lstStyle/>
            <a:p>
              <a:r>
                <a:rPr lang="en-US" altLang="ko-KR" sz="1600" b="1">
                  <a:solidFill>
                    <a:schemeClr val="bg1"/>
                  </a:solidFill>
                  <a:ea typeface="FZShuTi" pitchFamily="2" charset="-122"/>
                  <a:cs typeface="Arial" pitchFamily="34" charset="0"/>
                </a:rPr>
                <a:t>CREATION OF TARGET FEATURE</a:t>
              </a:r>
              <a:endParaRPr lang="ko-KR" altLang="en-US" sz="1600" b="1">
                <a:solidFill>
                  <a:schemeClr val="bg1"/>
                </a:solidFill>
                <a:cs typeface="Arial" pitchFamily="34" charset="0"/>
              </a:endParaRPr>
            </a:p>
          </p:txBody>
        </p:sp>
        <p:sp>
          <p:nvSpPr>
            <p:cNvPr id="15" name="TextBox 14">
              <a:extLst>
                <a:ext uri="{FF2B5EF4-FFF2-40B4-BE49-F238E27FC236}">
                  <a16:creationId xmlns:a16="http://schemas.microsoft.com/office/drawing/2014/main" id="{3060F978-2482-36D2-63BC-4011DCCADBD8}"/>
                </a:ext>
              </a:extLst>
            </p:cNvPr>
            <p:cNvSpPr txBox="1"/>
            <p:nvPr/>
          </p:nvSpPr>
          <p:spPr>
            <a:xfrm>
              <a:off x="6092058" y="4387415"/>
              <a:ext cx="4880760" cy="584775"/>
            </a:xfrm>
            <a:prstGeom prst="rect">
              <a:avLst/>
            </a:prstGeom>
            <a:noFill/>
          </p:spPr>
          <p:txBody>
            <a:bodyPr wrap="square" rtlCol="0">
              <a:spAutoFit/>
            </a:bodyPr>
            <a:lstStyle/>
            <a:p>
              <a:r>
                <a:rPr lang="en-US" altLang="ko-KR" sz="1600" b="1">
                  <a:solidFill>
                    <a:schemeClr val="bg1"/>
                  </a:solidFill>
                  <a:ea typeface="FZShuTi" pitchFamily="2" charset="-122"/>
                  <a:cs typeface="Arial" pitchFamily="34" charset="0"/>
                </a:rPr>
                <a:t>DATA CLEANING / FEATURE SELECTION/OVERSAMPLING</a:t>
              </a:r>
              <a:endParaRPr lang="ko-KR" altLang="en-US" sz="1600" b="1">
                <a:solidFill>
                  <a:schemeClr val="bg1"/>
                </a:solidFill>
                <a:cs typeface="Arial" pitchFamily="34" charset="0"/>
              </a:endParaRPr>
            </a:p>
          </p:txBody>
        </p:sp>
        <p:sp>
          <p:nvSpPr>
            <p:cNvPr id="13" name="TextBox 12">
              <a:extLst>
                <a:ext uri="{FF2B5EF4-FFF2-40B4-BE49-F238E27FC236}">
                  <a16:creationId xmlns:a16="http://schemas.microsoft.com/office/drawing/2014/main" id="{C7E2A0B8-C87F-0463-ED79-0B9033A6A68F}"/>
                </a:ext>
              </a:extLst>
            </p:cNvPr>
            <p:cNvSpPr txBox="1"/>
            <p:nvPr/>
          </p:nvSpPr>
          <p:spPr>
            <a:xfrm>
              <a:off x="6067284" y="5658597"/>
              <a:ext cx="4880760" cy="584775"/>
            </a:xfrm>
            <a:prstGeom prst="rect">
              <a:avLst/>
            </a:prstGeom>
            <a:noFill/>
          </p:spPr>
          <p:txBody>
            <a:bodyPr wrap="square" rtlCol="0">
              <a:spAutoFit/>
            </a:bodyPr>
            <a:lstStyle/>
            <a:p>
              <a:r>
                <a:rPr lang="en-US" altLang="ko-KR" sz="1600" b="1">
                  <a:solidFill>
                    <a:schemeClr val="bg1"/>
                  </a:solidFill>
                  <a:ea typeface="FZShuTi" pitchFamily="2" charset="-122"/>
                  <a:cs typeface="Arial" pitchFamily="34" charset="0"/>
                </a:rPr>
                <a:t>BUILD A MACHINE LEARNING MODEL FOR PREDICTION</a:t>
              </a:r>
              <a:endParaRPr lang="ko-KR" altLang="en-US" sz="1600" b="1">
                <a:solidFill>
                  <a:schemeClr val="bg1"/>
                </a:solidFill>
                <a:cs typeface="Arial" pitchFamily="34" charset="0"/>
              </a:endParaRPr>
            </a:p>
          </p:txBody>
        </p:sp>
      </p:grpSp>
    </p:spTree>
    <p:extLst>
      <p:ext uri="{BB962C8B-B14F-4D97-AF65-F5344CB8AC3E}">
        <p14:creationId xmlns:p14="http://schemas.microsoft.com/office/powerpoint/2010/main" val="624695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E21D2-F160-4D67-9185-9A64687D3000}"/>
              </a:ext>
            </a:extLst>
          </p:cNvPr>
          <p:cNvSpPr txBox="1"/>
          <p:nvPr/>
        </p:nvSpPr>
        <p:spPr>
          <a:xfrm>
            <a:off x="572035" y="3686813"/>
            <a:ext cx="5132269" cy="584775"/>
          </a:xfrm>
          <a:prstGeom prst="rect">
            <a:avLst/>
          </a:prstGeom>
          <a:noFill/>
        </p:spPr>
        <p:txBody>
          <a:bodyPr wrap="square" lIns="108000" rIns="108000" rtlCol="0">
            <a:spAutoFit/>
          </a:bodyPr>
          <a:lstStyle/>
          <a:p>
            <a:pPr algn="ctr"/>
            <a:r>
              <a:rPr lang="en-US" altLang="ko-KR" sz="1600" b="1">
                <a:solidFill>
                  <a:schemeClr val="tx1">
                    <a:lumMod val="75000"/>
                    <a:lumOff val="25000"/>
                  </a:schemeClr>
                </a:solidFill>
                <a:latin typeface="Roboto Mono" panose="00000009000000000000" pitchFamily="49" charset="0"/>
                <a:ea typeface="Roboto Mono" panose="00000009000000000000" pitchFamily="49" charset="0"/>
                <a:cs typeface="Arial" pitchFamily="34" charset="0"/>
              </a:rPr>
              <a:t>Let's check each case now based on the target classes</a:t>
            </a:r>
          </a:p>
        </p:txBody>
      </p:sp>
      <p:sp>
        <p:nvSpPr>
          <p:cNvPr id="14" name="Rectangle 14">
            <a:extLst>
              <a:ext uri="{FF2B5EF4-FFF2-40B4-BE49-F238E27FC236}">
                <a16:creationId xmlns:a16="http://schemas.microsoft.com/office/drawing/2014/main" id="{1087A62A-FC0F-420C-BE87-2F2A625EA5BA}"/>
              </a:ext>
            </a:extLst>
          </p:cNvPr>
          <p:cNvSpPr/>
          <p:nvPr/>
        </p:nvSpPr>
        <p:spPr>
          <a:xfrm>
            <a:off x="572035" y="1206780"/>
            <a:ext cx="5016294" cy="1006085"/>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A0A5507-8D32-B59C-C37B-C623010380BE}"/>
              </a:ext>
            </a:extLst>
          </p:cNvPr>
          <p:cNvPicPr>
            <a:picLocks noChangeAspect="1"/>
          </p:cNvPicPr>
          <p:nvPr/>
        </p:nvPicPr>
        <p:blipFill>
          <a:blip r:embed="rId2"/>
          <a:stretch>
            <a:fillRect/>
          </a:stretch>
        </p:blipFill>
        <p:spPr>
          <a:xfrm>
            <a:off x="5588329" y="0"/>
            <a:ext cx="6603671" cy="2732131"/>
          </a:xfrm>
          <a:prstGeom prst="rect">
            <a:avLst/>
          </a:prstGeom>
        </p:spPr>
      </p:pic>
      <p:pic>
        <p:nvPicPr>
          <p:cNvPr id="23" name="Picture 22">
            <a:extLst>
              <a:ext uri="{FF2B5EF4-FFF2-40B4-BE49-F238E27FC236}">
                <a16:creationId xmlns:a16="http://schemas.microsoft.com/office/drawing/2014/main" id="{F45ECF28-4A3A-8C0A-7211-4E5AADA54901}"/>
              </a:ext>
            </a:extLst>
          </p:cNvPr>
          <p:cNvPicPr>
            <a:picLocks noChangeAspect="1"/>
          </p:cNvPicPr>
          <p:nvPr/>
        </p:nvPicPr>
        <p:blipFill>
          <a:blip r:embed="rId3"/>
          <a:stretch>
            <a:fillRect/>
          </a:stretch>
        </p:blipFill>
        <p:spPr>
          <a:xfrm>
            <a:off x="5588329" y="2732131"/>
            <a:ext cx="6603671" cy="2494140"/>
          </a:xfrm>
          <a:prstGeom prst="rect">
            <a:avLst/>
          </a:prstGeom>
        </p:spPr>
      </p:pic>
      <p:pic>
        <p:nvPicPr>
          <p:cNvPr id="25" name="Picture 24">
            <a:extLst>
              <a:ext uri="{FF2B5EF4-FFF2-40B4-BE49-F238E27FC236}">
                <a16:creationId xmlns:a16="http://schemas.microsoft.com/office/drawing/2014/main" id="{03C31C54-978C-05AD-962D-191EC8772A9E}"/>
              </a:ext>
            </a:extLst>
          </p:cNvPr>
          <p:cNvPicPr>
            <a:picLocks noChangeAspect="1"/>
          </p:cNvPicPr>
          <p:nvPr/>
        </p:nvPicPr>
        <p:blipFill>
          <a:blip r:embed="rId4"/>
          <a:stretch>
            <a:fillRect/>
          </a:stretch>
        </p:blipFill>
        <p:spPr>
          <a:xfrm>
            <a:off x="5588329" y="5226271"/>
            <a:ext cx="6609418" cy="1331669"/>
          </a:xfrm>
          <a:prstGeom prst="rect">
            <a:avLst/>
          </a:prstGeom>
        </p:spPr>
      </p:pic>
      <p:sp>
        <p:nvSpPr>
          <p:cNvPr id="26" name="Text Placeholder 16">
            <a:extLst>
              <a:ext uri="{FF2B5EF4-FFF2-40B4-BE49-F238E27FC236}">
                <a16:creationId xmlns:a16="http://schemas.microsoft.com/office/drawing/2014/main" id="{3D8AB19B-42D4-0C7E-9F89-385963B0FA9E}"/>
              </a:ext>
            </a:extLst>
          </p:cNvPr>
          <p:cNvSpPr txBox="1">
            <a:spLocks/>
          </p:cNvSpPr>
          <p:nvPr/>
        </p:nvSpPr>
        <p:spPr>
          <a:xfrm>
            <a:off x="2319996" y="1429995"/>
            <a:ext cx="11573197" cy="724247"/>
          </a:xfrm>
          <a:prstGeom prst="rect">
            <a:avLst/>
          </a:prstGeom>
        </p:spPr>
        <p:txBody>
          <a:bodyPr>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a:solidFill>
                  <a:schemeClr val="bg1"/>
                </a:solidFill>
                <a:latin typeface="Roboto Mono" panose="00000009000000000000" pitchFamily="49" charset="0"/>
                <a:ea typeface="Roboto Mono" panose="00000009000000000000" pitchFamily="49" charset="0"/>
              </a:rPr>
              <a:t>Bar plot</a:t>
            </a:r>
          </a:p>
        </p:txBody>
      </p:sp>
    </p:spTree>
    <p:extLst>
      <p:ext uri="{BB962C8B-B14F-4D97-AF65-F5344CB8AC3E}">
        <p14:creationId xmlns:p14="http://schemas.microsoft.com/office/powerpoint/2010/main" val="276239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EXPLORATORY DATA ANALYSIS </a:t>
            </a:r>
          </a:p>
        </p:txBody>
      </p:sp>
      <p:graphicFrame>
        <p:nvGraphicFramePr>
          <p:cNvPr id="3" name="Chart 2">
            <a:extLst>
              <a:ext uri="{FF2B5EF4-FFF2-40B4-BE49-F238E27FC236}">
                <a16:creationId xmlns:a16="http://schemas.microsoft.com/office/drawing/2014/main" id="{47A50087-9639-4E67-9EAF-125601CA49FB}"/>
              </a:ext>
            </a:extLst>
          </p:cNvPr>
          <p:cNvGraphicFramePr/>
          <p:nvPr/>
        </p:nvGraphicFramePr>
        <p:xfrm>
          <a:off x="698751" y="2000081"/>
          <a:ext cx="3948752" cy="4067344"/>
        </p:xfrm>
        <a:graphic>
          <a:graphicData uri="http://schemas.openxmlformats.org/drawingml/2006/chart">
            <c:chart xmlns:c="http://schemas.openxmlformats.org/drawingml/2006/chart" xmlns:r="http://schemas.openxmlformats.org/officeDocument/2006/relationships" r:id="rId2"/>
          </a:graphicData>
        </a:graphic>
      </p:graphicFrame>
      <p:sp>
        <p:nvSpPr>
          <p:cNvPr id="4" name="자유형: 도형 3">
            <a:extLst>
              <a:ext uri="{FF2B5EF4-FFF2-40B4-BE49-F238E27FC236}">
                <a16:creationId xmlns:a16="http://schemas.microsoft.com/office/drawing/2014/main" id="{C6239F0D-B98F-4D22-B758-5A02E00FFA4F}"/>
              </a:ext>
            </a:extLst>
          </p:cNvPr>
          <p:cNvSpPr/>
          <p:nvPr/>
        </p:nvSpPr>
        <p:spPr>
          <a:xfrm>
            <a:off x="522041" y="5848539"/>
            <a:ext cx="5717080" cy="217129"/>
          </a:xfrm>
          <a:custGeom>
            <a:avLst/>
            <a:gdLst>
              <a:gd name="connsiteX0" fmla="*/ 0 w 5717080"/>
              <a:gd name="connsiteY0" fmla="*/ 1398 h 217129"/>
              <a:gd name="connsiteX1" fmla="*/ 0 w 5717080"/>
              <a:gd name="connsiteY1" fmla="*/ 1399 h 217129"/>
              <a:gd name="connsiteX2" fmla="*/ 0 w 5717080"/>
              <a:gd name="connsiteY2" fmla="*/ 1399 h 217129"/>
              <a:gd name="connsiteX3" fmla="*/ 283 w 5717080"/>
              <a:gd name="connsiteY3" fmla="*/ 0 h 217129"/>
              <a:gd name="connsiteX4" fmla="*/ 5716797 w 5717080"/>
              <a:gd name="connsiteY4" fmla="*/ 0 h 217129"/>
              <a:gd name="connsiteX5" fmla="*/ 5717080 w 5717080"/>
              <a:gd name="connsiteY5" fmla="*/ 1399 h 217129"/>
              <a:gd name="connsiteX6" fmla="*/ 5717079 w 5717080"/>
              <a:gd name="connsiteY6" fmla="*/ 1399 h 217129"/>
              <a:gd name="connsiteX7" fmla="*/ 5501349 w 5717080"/>
              <a:gd name="connsiteY7" fmla="*/ 217129 h 217129"/>
              <a:gd name="connsiteX8" fmla="*/ 215730 w 5717080"/>
              <a:gd name="connsiteY8" fmla="*/ 217128 h 217129"/>
              <a:gd name="connsiteX9" fmla="*/ 16954 w 5717080"/>
              <a:gd name="connsiteY9" fmla="*/ 85370 h 217129"/>
              <a:gd name="connsiteX10" fmla="*/ 0 w 5717080"/>
              <a:gd name="connsiteY10" fmla="*/ 1399 h 21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7080" h="217129">
                <a:moveTo>
                  <a:pt x="0" y="1398"/>
                </a:moveTo>
                <a:lnTo>
                  <a:pt x="0" y="1399"/>
                </a:lnTo>
                <a:lnTo>
                  <a:pt x="0" y="1399"/>
                </a:lnTo>
                <a:close/>
                <a:moveTo>
                  <a:pt x="283" y="0"/>
                </a:moveTo>
                <a:lnTo>
                  <a:pt x="5716797" y="0"/>
                </a:lnTo>
                <a:lnTo>
                  <a:pt x="5717080" y="1399"/>
                </a:lnTo>
                <a:lnTo>
                  <a:pt x="5717079" y="1399"/>
                </a:lnTo>
                <a:cubicBezTo>
                  <a:pt x="5717079" y="120543"/>
                  <a:pt x="5620493" y="217129"/>
                  <a:pt x="5501349" y="217129"/>
                </a:cubicBezTo>
                <a:lnTo>
                  <a:pt x="215730" y="217128"/>
                </a:lnTo>
                <a:cubicBezTo>
                  <a:pt x="126372" y="217128"/>
                  <a:pt x="49703" y="162799"/>
                  <a:pt x="16954" y="85370"/>
                </a:cubicBezTo>
                <a:lnTo>
                  <a:pt x="0" y="139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자유형: 도형 4">
            <a:extLst>
              <a:ext uri="{FF2B5EF4-FFF2-40B4-BE49-F238E27FC236}">
                <a16:creationId xmlns:a16="http://schemas.microsoft.com/office/drawing/2014/main" id="{617BBA09-2663-4A2F-A8FA-35E233EDA1B6}"/>
              </a:ext>
            </a:extLst>
          </p:cNvPr>
          <p:cNvSpPr/>
          <p:nvPr/>
        </p:nvSpPr>
        <p:spPr>
          <a:xfrm>
            <a:off x="986025" y="1555637"/>
            <a:ext cx="4624320" cy="3264830"/>
          </a:xfrm>
          <a:custGeom>
            <a:avLst/>
            <a:gdLst>
              <a:gd name="connsiteX0" fmla="*/ 4614310 w 5902756"/>
              <a:gd name="connsiteY0" fmla="*/ 1727036 h 4167422"/>
              <a:gd name="connsiteX1" fmla="*/ 4500010 w 5902756"/>
              <a:gd name="connsiteY1" fmla="*/ 1879246 h 4167422"/>
              <a:gd name="connsiteX2" fmla="*/ 4328370 w 5902756"/>
              <a:gd name="connsiteY2" fmla="*/ 1891438 h 4167422"/>
              <a:gd name="connsiteX3" fmla="*/ 3352724 w 5902756"/>
              <a:gd name="connsiteY3" fmla="*/ 914459 h 4167422"/>
              <a:gd name="connsiteX4" fmla="*/ 3289954 w 5902756"/>
              <a:gd name="connsiteY4" fmla="*/ 920269 h 4167422"/>
              <a:gd name="connsiteX5" fmla="*/ 2665971 w 5902756"/>
              <a:gd name="connsiteY5" fmla="*/ 1859243 h 4167422"/>
              <a:gd name="connsiteX6" fmla="*/ 2560244 w 5902756"/>
              <a:gd name="connsiteY6" fmla="*/ 1940682 h 4167422"/>
              <a:gd name="connsiteX7" fmla="*/ 1569072 w 5902756"/>
              <a:gd name="connsiteY7" fmla="*/ 2269771 h 4167422"/>
              <a:gd name="connsiteX8" fmla="*/ 1501826 w 5902756"/>
              <a:gd name="connsiteY8" fmla="*/ 2328826 h 4167422"/>
              <a:gd name="connsiteX9" fmla="*/ 1194835 w 5902756"/>
              <a:gd name="connsiteY9" fmla="*/ 2945665 h 4167422"/>
              <a:gd name="connsiteX10" fmla="*/ 1132161 w 5902756"/>
              <a:gd name="connsiteY10" fmla="*/ 3040248 h 4167422"/>
              <a:gd name="connsiteX11" fmla="*/ 180327 w 5902756"/>
              <a:gd name="connsiteY11" fmla="*/ 4124003 h 4167422"/>
              <a:gd name="connsiteX12" fmla="*/ 70980 w 5902756"/>
              <a:gd name="connsiteY12" fmla="*/ 4163913 h 4167422"/>
              <a:gd name="connsiteX13" fmla="*/ 1733 w 5902756"/>
              <a:gd name="connsiteY13" fmla="*/ 4087141 h 4167422"/>
              <a:gd name="connsiteX14" fmla="*/ 33071 w 5902756"/>
              <a:gd name="connsiteY14" fmla="*/ 3996844 h 4167422"/>
              <a:gd name="connsiteX15" fmla="*/ 988142 w 5902756"/>
              <a:gd name="connsiteY15" fmla="*/ 2909565 h 4167422"/>
              <a:gd name="connsiteX16" fmla="*/ 1025195 w 5902756"/>
              <a:gd name="connsiteY16" fmla="*/ 2848986 h 4167422"/>
              <a:gd name="connsiteX17" fmla="*/ 1351426 w 5902756"/>
              <a:gd name="connsiteY17" fmla="*/ 2194143 h 4167422"/>
              <a:gd name="connsiteX18" fmla="*/ 1457916 w 5902756"/>
              <a:gd name="connsiteY18" fmla="*/ 2101179 h 4167422"/>
              <a:gd name="connsiteX19" fmla="*/ 2463375 w 5902756"/>
              <a:gd name="connsiteY19" fmla="*/ 1767613 h 4167422"/>
              <a:gd name="connsiteX20" fmla="*/ 2524716 w 5902756"/>
              <a:gd name="connsiteY20" fmla="*/ 1720274 h 4167422"/>
              <a:gd name="connsiteX21" fmla="*/ 3205086 w 5902756"/>
              <a:gd name="connsiteY21" fmla="*/ 698908 h 4167422"/>
              <a:gd name="connsiteX22" fmla="*/ 3393681 w 5902756"/>
              <a:gd name="connsiteY22" fmla="*/ 681477 h 4167422"/>
              <a:gd name="connsiteX23" fmla="*/ 4365993 w 5902756"/>
              <a:gd name="connsiteY23" fmla="*/ 1655218 h 4167422"/>
              <a:gd name="connsiteX24" fmla="*/ 4430192 w 5902756"/>
              <a:gd name="connsiteY24" fmla="*/ 1649789 h 4167422"/>
              <a:gd name="connsiteX25" fmla="*/ 5421364 w 5902756"/>
              <a:gd name="connsiteY25" fmla="*/ 327623 h 4167422"/>
              <a:gd name="connsiteX26" fmla="*/ 5414220 w 5902756"/>
              <a:gd name="connsiteY26" fmla="*/ 279998 h 4167422"/>
              <a:gd name="connsiteX27" fmla="*/ 5164665 w 5902756"/>
              <a:gd name="connsiteY27" fmla="*/ 103024 h 4167422"/>
              <a:gd name="connsiteX28" fmla="*/ 5761501 w 5902756"/>
              <a:gd name="connsiteY28" fmla="*/ 1392 h 4167422"/>
              <a:gd name="connsiteX29" fmla="*/ 5802744 w 5902756"/>
              <a:gd name="connsiteY29" fmla="*/ 32825 h 4167422"/>
              <a:gd name="connsiteX30" fmla="*/ 5862943 w 5902756"/>
              <a:gd name="connsiteY30" fmla="*/ 393155 h 4167422"/>
              <a:gd name="connsiteX31" fmla="*/ 5902757 w 5902756"/>
              <a:gd name="connsiteY31" fmla="*/ 627089 h 4167422"/>
              <a:gd name="connsiteX32" fmla="*/ 5642915 w 5902756"/>
              <a:gd name="connsiteY32" fmla="*/ 441447 h 4167422"/>
              <a:gd name="connsiteX33" fmla="*/ 5567668 w 5902756"/>
              <a:gd name="connsiteY33" fmla="*/ 453639 h 4167422"/>
              <a:gd name="connsiteX34" fmla="*/ 5321637 w 5902756"/>
              <a:gd name="connsiteY34" fmla="*/ 779489 h 4167422"/>
              <a:gd name="connsiteX35" fmla="*/ 4614310 w 5902756"/>
              <a:gd name="connsiteY35" fmla="*/ 1727036 h 416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902756" h="4167422">
                <a:moveTo>
                  <a:pt x="4614310" y="1727036"/>
                </a:moveTo>
                <a:cubicBezTo>
                  <a:pt x="4576115" y="1777709"/>
                  <a:pt x="4538396" y="1828668"/>
                  <a:pt x="4500010" y="1879246"/>
                </a:cubicBezTo>
                <a:cubicBezTo>
                  <a:pt x="4447813" y="1948112"/>
                  <a:pt x="4389520" y="1952493"/>
                  <a:pt x="4328370" y="1891438"/>
                </a:cubicBezTo>
                <a:cubicBezTo>
                  <a:pt x="4002900" y="1566159"/>
                  <a:pt x="3677145" y="1240976"/>
                  <a:pt x="3352724" y="914459"/>
                </a:cubicBezTo>
                <a:cubicBezTo>
                  <a:pt x="3323863" y="885407"/>
                  <a:pt x="3313386" y="884836"/>
                  <a:pt x="3289954" y="920269"/>
                </a:cubicBezTo>
                <a:cubicBezTo>
                  <a:pt x="3082976" y="1233927"/>
                  <a:pt x="2873426" y="1545871"/>
                  <a:pt x="2665971" y="1859243"/>
                </a:cubicBezTo>
                <a:cubicBezTo>
                  <a:pt x="2639111" y="1899820"/>
                  <a:pt x="2606726" y="1925442"/>
                  <a:pt x="2560244" y="1940682"/>
                </a:cubicBezTo>
                <a:cubicBezTo>
                  <a:pt x="2229536" y="2049553"/>
                  <a:pt x="1899685" y="2160805"/>
                  <a:pt x="1569072" y="2269771"/>
                </a:cubicBezTo>
                <a:cubicBezTo>
                  <a:pt x="1536021" y="2280630"/>
                  <a:pt x="1516875" y="2298441"/>
                  <a:pt x="1501826" y="2328826"/>
                </a:cubicBezTo>
                <a:cubicBezTo>
                  <a:pt x="1400289" y="2534852"/>
                  <a:pt x="1296943" y="2739925"/>
                  <a:pt x="1194835" y="2945665"/>
                </a:cubicBezTo>
                <a:cubicBezTo>
                  <a:pt x="1177785" y="2979955"/>
                  <a:pt x="1157592" y="3011388"/>
                  <a:pt x="1132161" y="3040248"/>
                </a:cubicBezTo>
                <a:cubicBezTo>
                  <a:pt x="814502" y="3401150"/>
                  <a:pt x="497129" y="3762339"/>
                  <a:pt x="180327" y="4124003"/>
                </a:cubicBezTo>
                <a:cubicBezTo>
                  <a:pt x="150228" y="4158388"/>
                  <a:pt x="115271" y="4175247"/>
                  <a:pt x="70980" y="4163913"/>
                </a:cubicBezTo>
                <a:cubicBezTo>
                  <a:pt x="32404" y="4154006"/>
                  <a:pt x="9449" y="4126384"/>
                  <a:pt x="1733" y="4087141"/>
                </a:cubicBezTo>
                <a:cubicBezTo>
                  <a:pt x="-5315" y="4051137"/>
                  <a:pt x="9925" y="4023133"/>
                  <a:pt x="33071" y="3996844"/>
                </a:cubicBezTo>
                <a:cubicBezTo>
                  <a:pt x="234334" y="3768149"/>
                  <a:pt x="870509" y="3042820"/>
                  <a:pt x="988142" y="2909565"/>
                </a:cubicBezTo>
                <a:cubicBezTo>
                  <a:pt x="1004240" y="2891372"/>
                  <a:pt x="1014527" y="2870227"/>
                  <a:pt x="1025195" y="2848986"/>
                </a:cubicBezTo>
                <a:cubicBezTo>
                  <a:pt x="1134161" y="2630864"/>
                  <a:pt x="1244079" y="2413027"/>
                  <a:pt x="1351426" y="2194143"/>
                </a:cubicBezTo>
                <a:cubicBezTo>
                  <a:pt x="1374762" y="2146518"/>
                  <a:pt x="1407338" y="2117847"/>
                  <a:pt x="1457916" y="2101179"/>
                </a:cubicBezTo>
                <a:cubicBezTo>
                  <a:pt x="1793386" y="1990879"/>
                  <a:pt x="2127999" y="1878198"/>
                  <a:pt x="2463375" y="1767613"/>
                </a:cubicBezTo>
                <a:cubicBezTo>
                  <a:pt x="2491092" y="1758469"/>
                  <a:pt x="2508999" y="1743896"/>
                  <a:pt x="2524716" y="1720274"/>
                </a:cubicBezTo>
                <a:cubicBezTo>
                  <a:pt x="2751125" y="1379564"/>
                  <a:pt x="2978106" y="1039236"/>
                  <a:pt x="3205086" y="698908"/>
                </a:cubicBezTo>
                <a:cubicBezTo>
                  <a:pt x="3262808" y="612421"/>
                  <a:pt x="3319386" y="607182"/>
                  <a:pt x="3393681" y="681477"/>
                </a:cubicBezTo>
                <a:cubicBezTo>
                  <a:pt x="3718103" y="1005803"/>
                  <a:pt x="4042905" y="1329654"/>
                  <a:pt x="4365993" y="1655218"/>
                </a:cubicBezTo>
                <a:cubicBezTo>
                  <a:pt x="4395806" y="1685222"/>
                  <a:pt x="4406665" y="1681602"/>
                  <a:pt x="4430192" y="1649789"/>
                </a:cubicBezTo>
                <a:cubicBezTo>
                  <a:pt x="4632503" y="1377279"/>
                  <a:pt x="5353831" y="415539"/>
                  <a:pt x="5421364" y="327623"/>
                </a:cubicBezTo>
                <a:cubicBezTo>
                  <a:pt x="5437651" y="306478"/>
                  <a:pt x="5437175" y="295810"/>
                  <a:pt x="5414220" y="279998"/>
                </a:cubicBezTo>
                <a:cubicBezTo>
                  <a:pt x="5332591" y="223991"/>
                  <a:pt x="5252485" y="165603"/>
                  <a:pt x="5164665" y="103024"/>
                </a:cubicBezTo>
                <a:cubicBezTo>
                  <a:pt x="5370024" y="68448"/>
                  <a:pt x="5566048" y="36635"/>
                  <a:pt x="5761501" y="1392"/>
                </a:cubicBezTo>
                <a:cubicBezTo>
                  <a:pt x="5794267" y="-4513"/>
                  <a:pt x="5798744" y="8822"/>
                  <a:pt x="5802744" y="32825"/>
                </a:cubicBezTo>
                <a:cubicBezTo>
                  <a:pt x="5822652" y="152935"/>
                  <a:pt x="5842750" y="273140"/>
                  <a:pt x="5862943" y="393155"/>
                </a:cubicBezTo>
                <a:cubicBezTo>
                  <a:pt x="5875516" y="467831"/>
                  <a:pt x="5888374" y="542507"/>
                  <a:pt x="5902757" y="627089"/>
                </a:cubicBezTo>
                <a:cubicBezTo>
                  <a:pt x="5811222" y="562224"/>
                  <a:pt x="5725115" y="504407"/>
                  <a:pt x="5642915" y="441447"/>
                </a:cubicBezTo>
                <a:cubicBezTo>
                  <a:pt x="5608053" y="414872"/>
                  <a:pt x="5592432" y="419540"/>
                  <a:pt x="5567668" y="453639"/>
                </a:cubicBezTo>
                <a:cubicBezTo>
                  <a:pt x="5487753" y="563843"/>
                  <a:pt x="5403933" y="671095"/>
                  <a:pt x="5321637" y="779489"/>
                </a:cubicBezTo>
                <a:cubicBezTo>
                  <a:pt x="5225053" y="917792"/>
                  <a:pt x="4779474" y="1508152"/>
                  <a:pt x="4614310" y="1727036"/>
                </a:cubicBezTo>
                <a:close/>
              </a:path>
            </a:pathLst>
          </a:custGeom>
          <a:solidFill>
            <a:schemeClr val="accent6"/>
          </a:solidFill>
          <a:ln w="9525" cap="flat">
            <a:noFill/>
            <a:prstDash val="solid"/>
            <a:miter/>
          </a:ln>
        </p:spPr>
        <p:txBody>
          <a:bodyPr rtlCol="0" anchor="ctr"/>
          <a:lstStyle/>
          <a:p>
            <a:endParaRPr lang="ko-KR" altLang="en-US"/>
          </a:p>
        </p:txBody>
      </p:sp>
      <p:sp>
        <p:nvSpPr>
          <p:cNvPr id="66" name="Text Placeholder 10">
            <a:extLst>
              <a:ext uri="{FF2B5EF4-FFF2-40B4-BE49-F238E27FC236}">
                <a16:creationId xmlns:a16="http://schemas.microsoft.com/office/drawing/2014/main" id="{C983E716-755B-4353-9395-B7007ABFC8EC}"/>
              </a:ext>
            </a:extLst>
          </p:cNvPr>
          <p:cNvSpPr txBox="1">
            <a:spLocks/>
          </p:cNvSpPr>
          <p:nvPr/>
        </p:nvSpPr>
        <p:spPr>
          <a:xfrm>
            <a:off x="7040060" y="1564374"/>
            <a:ext cx="4828012" cy="82449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000"/>
              </a:lnSpc>
              <a:buNone/>
            </a:pPr>
            <a:r>
              <a:rPr lang="en-US" altLang="ko-KR" sz="2400" b="1">
                <a:solidFill>
                  <a:schemeClr val="accent1"/>
                </a:solidFill>
                <a:cs typeface="Arial" pitchFamily="34" charset="0"/>
              </a:rPr>
              <a:t>Categorical features</a:t>
            </a:r>
          </a:p>
        </p:txBody>
      </p:sp>
      <p:sp>
        <p:nvSpPr>
          <p:cNvPr id="7" name="TextBox 6">
            <a:extLst>
              <a:ext uri="{FF2B5EF4-FFF2-40B4-BE49-F238E27FC236}">
                <a16:creationId xmlns:a16="http://schemas.microsoft.com/office/drawing/2014/main" id="{489A7695-F106-B950-5493-CD169B481BFB}"/>
              </a:ext>
            </a:extLst>
          </p:cNvPr>
          <p:cNvSpPr txBox="1"/>
          <p:nvPr/>
        </p:nvSpPr>
        <p:spPr>
          <a:xfrm>
            <a:off x="7678096" y="2483973"/>
            <a:ext cx="5849601" cy="3693319"/>
          </a:xfrm>
          <a:prstGeom prst="rect">
            <a:avLst/>
          </a:prstGeom>
          <a:noFill/>
        </p:spPr>
        <p:txBody>
          <a:bodyPr wrap="square">
            <a:spAutoFit/>
          </a:bodyPr>
          <a:lstStyle/>
          <a:p>
            <a:pPr algn="ctr"/>
            <a:r>
              <a:rPr lang="en-US" b="1">
                <a:solidFill>
                  <a:schemeClr val="accent1">
                    <a:lumMod val="50000"/>
                  </a:schemeClr>
                </a:solidFill>
                <a:effectLst/>
                <a:latin typeface="Consolas" panose="020B0609020204030204" pitchFamily="49" charset="0"/>
              </a:rPr>
              <a:t>CODE_GENDER</a:t>
            </a:r>
          </a:p>
          <a:p>
            <a:pPr algn="ctr"/>
            <a:endParaRPr lang="en-US" b="1">
              <a:solidFill>
                <a:schemeClr val="accent1">
                  <a:lumMod val="50000"/>
                </a:schemeClr>
              </a:solidFill>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FLAG_OWN_CAR</a:t>
            </a:r>
          </a:p>
          <a:p>
            <a:pPr algn="ctr"/>
            <a:endParaRPr lang="en-US" b="1">
              <a:solidFill>
                <a:schemeClr val="accent1">
                  <a:lumMod val="50000"/>
                </a:schemeClr>
              </a:solidFill>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 FLAG_OWN_REALTY  </a:t>
            </a:r>
          </a:p>
          <a:p>
            <a:pPr algn="ctr"/>
            <a:endParaRPr lang="en-US" b="1">
              <a:solidFill>
                <a:schemeClr val="accent1">
                  <a:lumMod val="50000"/>
                </a:schemeClr>
              </a:solidFill>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CNT_CHILDREN</a:t>
            </a:r>
          </a:p>
          <a:p>
            <a:pPr algn="ctr"/>
            <a:endParaRPr lang="en-US" b="1">
              <a:solidFill>
                <a:schemeClr val="accent1">
                  <a:lumMod val="50000"/>
                </a:schemeClr>
              </a:solidFill>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 NAME_INCOME_TYPE</a:t>
            </a:r>
          </a:p>
          <a:p>
            <a:pPr algn="ctr"/>
            <a:endParaRPr lang="en-US" b="1">
              <a:solidFill>
                <a:schemeClr val="accent1">
                  <a:lumMod val="50000"/>
                </a:schemeClr>
              </a:solidFill>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CNT_FAM_MEMBERS </a:t>
            </a:r>
          </a:p>
          <a:p>
            <a:pPr algn="ctr"/>
            <a:endParaRPr lang="en-US" b="1">
              <a:solidFill>
                <a:schemeClr val="accent1">
                  <a:lumMod val="50000"/>
                </a:schemeClr>
              </a:solidFill>
              <a:effectLst/>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  </a:t>
            </a:r>
          </a:p>
        </p:txBody>
      </p:sp>
      <p:sp>
        <p:nvSpPr>
          <p:cNvPr id="6" name="TextBox 5">
            <a:extLst>
              <a:ext uri="{FF2B5EF4-FFF2-40B4-BE49-F238E27FC236}">
                <a16:creationId xmlns:a16="http://schemas.microsoft.com/office/drawing/2014/main" id="{0B5E3769-EB25-6CAB-C418-6A19763AC88D}"/>
              </a:ext>
            </a:extLst>
          </p:cNvPr>
          <p:cNvSpPr txBox="1"/>
          <p:nvPr/>
        </p:nvSpPr>
        <p:spPr>
          <a:xfrm>
            <a:off x="4834020" y="2206975"/>
            <a:ext cx="5849601" cy="4247317"/>
          </a:xfrm>
          <a:prstGeom prst="rect">
            <a:avLst/>
          </a:prstGeom>
          <a:noFill/>
        </p:spPr>
        <p:txBody>
          <a:bodyPr wrap="square">
            <a:spAutoFit/>
          </a:bodyPr>
          <a:lstStyle/>
          <a:p>
            <a:pPr algn="ctr"/>
            <a:endParaRPr lang="en-US" b="1">
              <a:solidFill>
                <a:schemeClr val="accent1">
                  <a:lumMod val="50000"/>
                </a:schemeClr>
              </a:solidFill>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NAME_EDUCATION_TYPE </a:t>
            </a:r>
          </a:p>
          <a:p>
            <a:pPr algn="ctr"/>
            <a:endParaRPr lang="en-US" b="1">
              <a:solidFill>
                <a:schemeClr val="accent1">
                  <a:lumMod val="50000"/>
                </a:schemeClr>
              </a:solidFill>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NAME_FAMILY_STATUS</a:t>
            </a:r>
          </a:p>
          <a:p>
            <a:pPr algn="ctr"/>
            <a:endParaRPr lang="en-US" b="1">
              <a:solidFill>
                <a:schemeClr val="accent1">
                  <a:lumMod val="50000"/>
                </a:schemeClr>
              </a:solidFill>
              <a:effectLst/>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 NAME_HOUSING_TYPE </a:t>
            </a:r>
          </a:p>
          <a:p>
            <a:pPr algn="ctr"/>
            <a:endParaRPr lang="en-US" b="1">
              <a:solidFill>
                <a:schemeClr val="accent1">
                  <a:lumMod val="50000"/>
                </a:schemeClr>
              </a:solidFill>
              <a:effectLst/>
              <a:latin typeface="Consolas" panose="020B0609020204030204" pitchFamily="49" charset="0"/>
            </a:endParaRPr>
          </a:p>
          <a:p>
            <a:pPr algn="ctr"/>
            <a:r>
              <a:rPr lang="en-US" b="1">
                <a:solidFill>
                  <a:schemeClr val="accent1">
                    <a:lumMod val="50000"/>
                  </a:schemeClr>
                </a:solidFill>
                <a:latin typeface="Consolas" panose="020B0609020204030204" pitchFamily="49" charset="0"/>
              </a:rPr>
              <a:t>   </a:t>
            </a:r>
            <a:r>
              <a:rPr lang="en-US" b="1">
                <a:solidFill>
                  <a:schemeClr val="accent1">
                    <a:lumMod val="50000"/>
                  </a:schemeClr>
                </a:solidFill>
                <a:effectLst/>
                <a:latin typeface="Consolas" panose="020B0609020204030204" pitchFamily="49" charset="0"/>
              </a:rPr>
              <a:t>FLAG_WORK_PHONE </a:t>
            </a:r>
          </a:p>
          <a:p>
            <a:pPr algn="ctr"/>
            <a:endParaRPr lang="en-US" b="1">
              <a:solidFill>
                <a:schemeClr val="accent1">
                  <a:lumMod val="50000"/>
                </a:schemeClr>
              </a:solidFill>
              <a:effectLst/>
              <a:latin typeface="Consolas" panose="020B0609020204030204" pitchFamily="49" charset="0"/>
            </a:endParaRPr>
          </a:p>
          <a:p>
            <a:pPr algn="ctr"/>
            <a:r>
              <a:rPr lang="en-US" b="1">
                <a:solidFill>
                  <a:schemeClr val="accent1">
                    <a:lumMod val="50000"/>
                  </a:schemeClr>
                </a:solidFill>
                <a:latin typeface="Consolas" panose="020B0609020204030204" pitchFamily="49" charset="0"/>
              </a:rPr>
              <a:t> </a:t>
            </a:r>
            <a:r>
              <a:rPr lang="en-US" b="1">
                <a:solidFill>
                  <a:schemeClr val="accent1">
                    <a:lumMod val="50000"/>
                  </a:schemeClr>
                </a:solidFill>
                <a:effectLst/>
                <a:latin typeface="Consolas" panose="020B0609020204030204" pitchFamily="49" charset="0"/>
              </a:rPr>
              <a:t>FLAG_PHONE </a:t>
            </a:r>
          </a:p>
          <a:p>
            <a:pPr algn="ctr"/>
            <a:endParaRPr lang="en-US" b="1">
              <a:solidFill>
                <a:schemeClr val="accent1">
                  <a:lumMod val="50000"/>
                </a:schemeClr>
              </a:solidFill>
              <a:effectLst/>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 FLAG_EMAIL</a:t>
            </a:r>
          </a:p>
          <a:p>
            <a:pPr algn="ctr"/>
            <a:endParaRPr lang="en-US" b="1">
              <a:solidFill>
                <a:schemeClr val="accent1">
                  <a:lumMod val="50000"/>
                </a:schemeClr>
              </a:solidFill>
              <a:effectLst/>
              <a:latin typeface="Consolas" panose="020B0609020204030204" pitchFamily="49" charset="0"/>
            </a:endParaRPr>
          </a:p>
          <a:p>
            <a:pPr algn="ctr"/>
            <a:r>
              <a:rPr lang="en-US" b="1">
                <a:solidFill>
                  <a:schemeClr val="accent1">
                    <a:lumMod val="50000"/>
                  </a:schemeClr>
                </a:solidFill>
                <a:effectLst/>
                <a:latin typeface="Consolas" panose="020B0609020204030204" pitchFamily="49" charset="0"/>
              </a:rPr>
              <a:t>  OCCUPATION_TYPE </a:t>
            </a:r>
          </a:p>
          <a:p>
            <a:pPr algn="ctr"/>
            <a:endParaRPr lang="en-US" b="1">
              <a:solidFill>
                <a:schemeClr val="accent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2274814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E21D2-F160-4D67-9185-9A64687D3000}"/>
              </a:ext>
            </a:extLst>
          </p:cNvPr>
          <p:cNvSpPr txBox="1"/>
          <p:nvPr/>
        </p:nvSpPr>
        <p:spPr>
          <a:xfrm>
            <a:off x="1241122" y="1353020"/>
            <a:ext cx="3654483" cy="830997"/>
          </a:xfrm>
          <a:prstGeom prst="rect">
            <a:avLst/>
          </a:prstGeom>
          <a:noFill/>
        </p:spPr>
        <p:txBody>
          <a:bodyPr wrap="square" lIns="108000" rIns="108000" rtlCol="0">
            <a:spAutoFit/>
          </a:bodyPr>
          <a:lstStyle/>
          <a:p>
            <a:pPr algn="ctr"/>
            <a:r>
              <a:rPr lang="en-US" altLang="ko-KR" sz="1200">
                <a:solidFill>
                  <a:schemeClr val="tx1">
                    <a:lumMod val="75000"/>
                    <a:lumOff val="25000"/>
                  </a:schemeClr>
                </a:solidFill>
                <a:latin typeface="Roboto Mono" panose="00000009000000000000" pitchFamily="49" charset="0"/>
                <a:ea typeface="Roboto Mono" panose="00000009000000000000" pitchFamily="49" charset="0"/>
                <a:cs typeface="Arial" pitchFamily="34" charset="0"/>
              </a:rPr>
              <a:t>Let's check each case now based on the target classes without scaling so we can see how imbalanced our data are and make some observations </a:t>
            </a:r>
          </a:p>
        </p:txBody>
      </p:sp>
      <p:sp>
        <p:nvSpPr>
          <p:cNvPr id="14" name="Rectangle 14">
            <a:extLst>
              <a:ext uri="{FF2B5EF4-FFF2-40B4-BE49-F238E27FC236}">
                <a16:creationId xmlns:a16="http://schemas.microsoft.com/office/drawing/2014/main" id="{1087A62A-FC0F-420C-BE87-2F2A625EA5BA}"/>
              </a:ext>
            </a:extLst>
          </p:cNvPr>
          <p:cNvSpPr/>
          <p:nvPr/>
        </p:nvSpPr>
        <p:spPr>
          <a:xfrm>
            <a:off x="560217" y="278982"/>
            <a:ext cx="5016294" cy="1006085"/>
          </a:xfrm>
          <a:prstGeom prst="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6">
            <a:extLst>
              <a:ext uri="{FF2B5EF4-FFF2-40B4-BE49-F238E27FC236}">
                <a16:creationId xmlns:a16="http://schemas.microsoft.com/office/drawing/2014/main" id="{3D8AB19B-42D4-0C7E-9F89-385963B0FA9E}"/>
              </a:ext>
            </a:extLst>
          </p:cNvPr>
          <p:cNvSpPr txBox="1">
            <a:spLocks/>
          </p:cNvSpPr>
          <p:nvPr/>
        </p:nvSpPr>
        <p:spPr>
          <a:xfrm>
            <a:off x="2289861" y="552083"/>
            <a:ext cx="11573197" cy="724247"/>
          </a:xfrm>
          <a:prstGeom prst="rect">
            <a:avLst/>
          </a:prstGeom>
        </p:spPr>
        <p:txBody>
          <a:bodyPr>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a:solidFill>
                  <a:schemeClr val="bg1"/>
                </a:solidFill>
                <a:latin typeface="Roboto Mono" panose="00000009000000000000" pitchFamily="49" charset="0"/>
                <a:ea typeface="Roboto Mono" panose="00000009000000000000" pitchFamily="49" charset="0"/>
              </a:rPr>
              <a:t>Bar plot</a:t>
            </a:r>
          </a:p>
        </p:txBody>
      </p:sp>
      <p:sp>
        <p:nvSpPr>
          <p:cNvPr id="5" name="Oval 55">
            <a:extLst>
              <a:ext uri="{FF2B5EF4-FFF2-40B4-BE49-F238E27FC236}">
                <a16:creationId xmlns:a16="http://schemas.microsoft.com/office/drawing/2014/main" id="{086B496A-9BEC-F992-84E1-A40148F5B9C8}"/>
              </a:ext>
            </a:extLst>
          </p:cNvPr>
          <p:cNvSpPr/>
          <p:nvPr/>
        </p:nvSpPr>
        <p:spPr>
          <a:xfrm>
            <a:off x="25808" y="3625741"/>
            <a:ext cx="566802" cy="5668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t>2</a:t>
            </a:r>
            <a:endParaRPr lang="ko-KR" altLang="en-US" sz="2700"/>
          </a:p>
        </p:txBody>
      </p:sp>
      <p:sp>
        <p:nvSpPr>
          <p:cNvPr id="6" name="TextBox 5">
            <a:extLst>
              <a:ext uri="{FF2B5EF4-FFF2-40B4-BE49-F238E27FC236}">
                <a16:creationId xmlns:a16="http://schemas.microsoft.com/office/drawing/2014/main" id="{6B566C2B-19A6-83F5-6778-A7F6BEB4BE25}"/>
              </a:ext>
            </a:extLst>
          </p:cNvPr>
          <p:cNvSpPr txBox="1"/>
          <p:nvPr/>
        </p:nvSpPr>
        <p:spPr>
          <a:xfrm>
            <a:off x="667379" y="3628668"/>
            <a:ext cx="1982255" cy="738664"/>
          </a:xfrm>
          <a:prstGeom prst="rect">
            <a:avLst/>
          </a:prstGeom>
          <a:noFill/>
        </p:spPr>
        <p:txBody>
          <a:bodyPr wrap="square" lIns="108000" rIns="108000" rtlCol="0">
            <a:spAutoFit/>
          </a:bodyPr>
          <a:lstStyle/>
          <a:p>
            <a:pPr algn="ctr"/>
            <a:r>
              <a:rPr lang="en-US" altLang="ko-KR" sz="1400" b="1">
                <a:solidFill>
                  <a:schemeClr val="accent2"/>
                </a:solidFill>
                <a:latin typeface="Roboto Mono" panose="00000009000000000000" pitchFamily="49" charset="0"/>
                <a:ea typeface="Roboto Mono" panose="00000009000000000000" pitchFamily="49" charset="0"/>
                <a:cs typeface="Arial" pitchFamily="34" charset="0"/>
              </a:rPr>
              <a:t>0s have a higher proportion of Females</a:t>
            </a:r>
            <a:endParaRPr lang="ko-KR" altLang="en-US" sz="1400" b="1">
              <a:solidFill>
                <a:schemeClr val="accent2"/>
              </a:solidFill>
              <a:latin typeface="Roboto Mono" panose="00000009000000000000" pitchFamily="49" charset="0"/>
              <a:cs typeface="Arial" pitchFamily="34" charset="0"/>
            </a:endParaRPr>
          </a:p>
        </p:txBody>
      </p:sp>
      <p:cxnSp>
        <p:nvCxnSpPr>
          <p:cNvPr id="7" name="직선 연결선 10">
            <a:extLst>
              <a:ext uri="{FF2B5EF4-FFF2-40B4-BE49-F238E27FC236}">
                <a16:creationId xmlns:a16="http://schemas.microsoft.com/office/drawing/2014/main" id="{29BA5F30-5940-3902-49D0-F1F5BE45E7D1}"/>
              </a:ext>
            </a:extLst>
          </p:cNvPr>
          <p:cNvCxnSpPr>
            <a:cxnSpLocks/>
          </p:cNvCxnSpPr>
          <p:nvPr/>
        </p:nvCxnSpPr>
        <p:spPr>
          <a:xfrm flipV="1">
            <a:off x="2735707" y="3907092"/>
            <a:ext cx="792000" cy="4100"/>
          </a:xfrm>
          <a:prstGeom prst="line">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Oval 43">
            <a:extLst>
              <a:ext uri="{FF2B5EF4-FFF2-40B4-BE49-F238E27FC236}">
                <a16:creationId xmlns:a16="http://schemas.microsoft.com/office/drawing/2014/main" id="{EC95A28C-3CEE-766F-17BA-86395776EF7A}"/>
              </a:ext>
            </a:extLst>
          </p:cNvPr>
          <p:cNvSpPr/>
          <p:nvPr/>
        </p:nvSpPr>
        <p:spPr>
          <a:xfrm>
            <a:off x="25808" y="5566177"/>
            <a:ext cx="566802" cy="5668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t>4</a:t>
            </a:r>
            <a:endParaRPr lang="ko-KR" altLang="en-US" sz="2700"/>
          </a:p>
        </p:txBody>
      </p:sp>
      <p:sp>
        <p:nvSpPr>
          <p:cNvPr id="10" name="TextBox 9">
            <a:extLst>
              <a:ext uri="{FF2B5EF4-FFF2-40B4-BE49-F238E27FC236}">
                <a16:creationId xmlns:a16="http://schemas.microsoft.com/office/drawing/2014/main" id="{5DFDC4B4-D240-DB18-33BC-2FD83AF27AC0}"/>
              </a:ext>
            </a:extLst>
          </p:cNvPr>
          <p:cNvSpPr txBox="1"/>
          <p:nvPr/>
        </p:nvSpPr>
        <p:spPr>
          <a:xfrm>
            <a:off x="748536" y="5451648"/>
            <a:ext cx="1982255" cy="954107"/>
          </a:xfrm>
          <a:prstGeom prst="rect">
            <a:avLst/>
          </a:prstGeom>
          <a:noFill/>
        </p:spPr>
        <p:txBody>
          <a:bodyPr wrap="square" lIns="108000" rIns="108000" rtlCol="0">
            <a:spAutoFit/>
          </a:bodyPr>
          <a:lstStyle/>
          <a:p>
            <a:pPr algn="ctr"/>
            <a:r>
              <a:rPr lang="en-US" altLang="ko-KR" sz="1400" b="1">
                <a:solidFill>
                  <a:schemeClr val="accent4"/>
                </a:solidFill>
                <a:latin typeface="Roboto Mono" panose="00000009000000000000" pitchFamily="49" charset="0"/>
                <a:ea typeface="Roboto Mono" panose="00000009000000000000" pitchFamily="49" charset="0"/>
                <a:cs typeface="Arial" pitchFamily="34" charset="0"/>
              </a:rPr>
              <a:t>0s have a higher proportion of people 30-40years</a:t>
            </a:r>
            <a:endParaRPr lang="ko-KR" altLang="en-US" sz="1400" b="1">
              <a:solidFill>
                <a:schemeClr val="accent4"/>
              </a:solidFill>
              <a:latin typeface="Roboto Mono" panose="00000009000000000000" pitchFamily="49" charset="0"/>
              <a:cs typeface="Arial" pitchFamily="34" charset="0"/>
            </a:endParaRPr>
          </a:p>
        </p:txBody>
      </p:sp>
      <p:cxnSp>
        <p:nvCxnSpPr>
          <p:cNvPr id="11" name="직선 연결선 15">
            <a:extLst>
              <a:ext uri="{FF2B5EF4-FFF2-40B4-BE49-F238E27FC236}">
                <a16:creationId xmlns:a16="http://schemas.microsoft.com/office/drawing/2014/main" id="{8341DC50-DEDB-35EA-21C9-11CD601F2E8D}"/>
              </a:ext>
            </a:extLst>
          </p:cNvPr>
          <p:cNvCxnSpPr>
            <a:cxnSpLocks/>
          </p:cNvCxnSpPr>
          <p:nvPr/>
        </p:nvCxnSpPr>
        <p:spPr>
          <a:xfrm>
            <a:off x="2735707" y="5849578"/>
            <a:ext cx="792000" cy="0"/>
          </a:xfrm>
          <a:prstGeom prst="line">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Oval 55">
            <a:extLst>
              <a:ext uri="{FF2B5EF4-FFF2-40B4-BE49-F238E27FC236}">
                <a16:creationId xmlns:a16="http://schemas.microsoft.com/office/drawing/2014/main" id="{F2BC45D3-13F2-BA67-F1AF-44A1C58F001E}"/>
              </a:ext>
            </a:extLst>
          </p:cNvPr>
          <p:cNvSpPr/>
          <p:nvPr/>
        </p:nvSpPr>
        <p:spPr>
          <a:xfrm>
            <a:off x="25808" y="4595959"/>
            <a:ext cx="566802" cy="5668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t>3</a:t>
            </a:r>
            <a:endParaRPr lang="ko-KR" altLang="en-US" sz="2700"/>
          </a:p>
        </p:txBody>
      </p:sp>
      <p:sp>
        <p:nvSpPr>
          <p:cNvPr id="15" name="TextBox 14">
            <a:extLst>
              <a:ext uri="{FF2B5EF4-FFF2-40B4-BE49-F238E27FC236}">
                <a16:creationId xmlns:a16="http://schemas.microsoft.com/office/drawing/2014/main" id="{75658DCC-DD1F-43EE-A36B-BE5643D9A696}"/>
              </a:ext>
            </a:extLst>
          </p:cNvPr>
          <p:cNvSpPr txBox="1"/>
          <p:nvPr/>
        </p:nvSpPr>
        <p:spPr>
          <a:xfrm>
            <a:off x="731752" y="4595959"/>
            <a:ext cx="1982255" cy="738664"/>
          </a:xfrm>
          <a:prstGeom prst="rect">
            <a:avLst/>
          </a:prstGeom>
          <a:noFill/>
        </p:spPr>
        <p:txBody>
          <a:bodyPr wrap="square" lIns="108000" rIns="108000" rtlCol="0">
            <a:spAutoFit/>
          </a:bodyPr>
          <a:lstStyle/>
          <a:p>
            <a:pPr algn="ctr"/>
            <a:r>
              <a:rPr lang="en-US" altLang="ko-KR" sz="1400" b="1">
                <a:solidFill>
                  <a:schemeClr val="accent3"/>
                </a:solidFill>
                <a:latin typeface="Roboto Mono" panose="00000009000000000000" pitchFamily="49" charset="0"/>
                <a:ea typeface="Roboto Mono" panose="00000009000000000000" pitchFamily="49" charset="0"/>
                <a:cs typeface="Arial" pitchFamily="34" charset="0"/>
              </a:rPr>
              <a:t>0s have a higher proportion of Singles</a:t>
            </a:r>
            <a:endParaRPr lang="ko-KR" altLang="en-US" sz="1400" b="1">
              <a:solidFill>
                <a:schemeClr val="accent3"/>
              </a:solidFill>
              <a:latin typeface="Roboto Mono" panose="00000009000000000000" pitchFamily="49" charset="0"/>
              <a:cs typeface="Arial" pitchFamily="34" charset="0"/>
            </a:endParaRPr>
          </a:p>
        </p:txBody>
      </p:sp>
      <p:cxnSp>
        <p:nvCxnSpPr>
          <p:cNvPr id="16" name="직선 연결선 22">
            <a:extLst>
              <a:ext uri="{FF2B5EF4-FFF2-40B4-BE49-F238E27FC236}">
                <a16:creationId xmlns:a16="http://schemas.microsoft.com/office/drawing/2014/main" id="{D176B79E-3CE0-A680-D570-B0B9509F1FE2}"/>
              </a:ext>
            </a:extLst>
          </p:cNvPr>
          <p:cNvCxnSpPr>
            <a:cxnSpLocks/>
          </p:cNvCxnSpPr>
          <p:nvPr/>
        </p:nvCxnSpPr>
        <p:spPr>
          <a:xfrm>
            <a:off x="2735707" y="4879360"/>
            <a:ext cx="792000" cy="0"/>
          </a:xfrm>
          <a:prstGeom prst="line">
            <a:avLst/>
          </a:prstGeom>
          <a:ln w="19050">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Oval 43">
            <a:extLst>
              <a:ext uri="{FF2B5EF4-FFF2-40B4-BE49-F238E27FC236}">
                <a16:creationId xmlns:a16="http://schemas.microsoft.com/office/drawing/2014/main" id="{05F7F446-C6B0-0640-D692-D802BB594C4A}"/>
              </a:ext>
            </a:extLst>
          </p:cNvPr>
          <p:cNvSpPr/>
          <p:nvPr/>
        </p:nvSpPr>
        <p:spPr>
          <a:xfrm>
            <a:off x="40570" y="2581461"/>
            <a:ext cx="566802" cy="56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t>1</a:t>
            </a:r>
            <a:endParaRPr lang="ko-KR" altLang="en-US" sz="2700"/>
          </a:p>
        </p:txBody>
      </p:sp>
      <p:sp>
        <p:nvSpPr>
          <p:cNvPr id="19" name="TextBox 18">
            <a:extLst>
              <a:ext uri="{FF2B5EF4-FFF2-40B4-BE49-F238E27FC236}">
                <a16:creationId xmlns:a16="http://schemas.microsoft.com/office/drawing/2014/main" id="{25D29230-0933-18A0-9D7E-1C5CC417EF27}"/>
              </a:ext>
            </a:extLst>
          </p:cNvPr>
          <p:cNvSpPr txBox="1"/>
          <p:nvPr/>
        </p:nvSpPr>
        <p:spPr>
          <a:xfrm>
            <a:off x="697840" y="2495530"/>
            <a:ext cx="1982255" cy="738664"/>
          </a:xfrm>
          <a:prstGeom prst="rect">
            <a:avLst/>
          </a:prstGeom>
          <a:noFill/>
        </p:spPr>
        <p:txBody>
          <a:bodyPr wrap="square" lIns="108000" rIns="108000" rtlCol="0">
            <a:spAutoFit/>
          </a:bodyPr>
          <a:lstStyle/>
          <a:p>
            <a:pPr algn="ctr"/>
            <a:r>
              <a:rPr lang="en-US" altLang="ko-KR" sz="1400" b="1">
                <a:solidFill>
                  <a:schemeClr val="accent1"/>
                </a:solidFill>
                <a:cs typeface="Arial" pitchFamily="34" charset="0"/>
              </a:rPr>
              <a:t> </a:t>
            </a:r>
            <a:r>
              <a:rPr lang="en-US" altLang="ko-KR" sz="1400" b="1">
                <a:solidFill>
                  <a:schemeClr val="accent1"/>
                </a:solidFill>
                <a:latin typeface="Roboto Mono" panose="00000009000000000000" pitchFamily="49" charset="0"/>
                <a:ea typeface="Roboto Mono" panose="00000009000000000000" pitchFamily="49" charset="0"/>
                <a:cs typeface="Arial" pitchFamily="34" charset="0"/>
              </a:rPr>
              <a:t>0s have a higher proportion of More Educated</a:t>
            </a:r>
            <a:endParaRPr lang="ko-KR" altLang="en-US" sz="1400" b="1">
              <a:solidFill>
                <a:schemeClr val="accent1"/>
              </a:solidFill>
              <a:latin typeface="Roboto Mono" panose="00000009000000000000" pitchFamily="49" charset="0"/>
              <a:cs typeface="Arial" pitchFamily="34" charset="0"/>
            </a:endParaRPr>
          </a:p>
        </p:txBody>
      </p:sp>
      <p:cxnSp>
        <p:nvCxnSpPr>
          <p:cNvPr id="20" name="직선 연결선 28">
            <a:extLst>
              <a:ext uri="{FF2B5EF4-FFF2-40B4-BE49-F238E27FC236}">
                <a16:creationId xmlns:a16="http://schemas.microsoft.com/office/drawing/2014/main" id="{64B52D3C-DA6C-03EF-2CA8-71E8783D442D}"/>
              </a:ext>
            </a:extLst>
          </p:cNvPr>
          <p:cNvCxnSpPr>
            <a:cxnSpLocks/>
          </p:cNvCxnSpPr>
          <p:nvPr/>
        </p:nvCxnSpPr>
        <p:spPr>
          <a:xfrm>
            <a:off x="2735707" y="2938924"/>
            <a:ext cx="792000" cy="0"/>
          </a:xfrm>
          <a:prstGeom prst="line">
            <a:avLst/>
          </a:prstGeom>
          <a:ln w="190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Δεν υπάρχει διαθέσιμη περιγραφή.">
            <a:extLst>
              <a:ext uri="{FF2B5EF4-FFF2-40B4-BE49-F238E27FC236}">
                <a16:creationId xmlns:a16="http://schemas.microsoft.com/office/drawing/2014/main" id="{FB8C5813-98FC-F167-CBF5-1F4B218D7F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59"/>
          <a:stretch/>
        </p:blipFill>
        <p:spPr bwMode="auto">
          <a:xfrm>
            <a:off x="5065412" y="1567055"/>
            <a:ext cx="3751776"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Δεν υπάρχει διαθέσιμη περιγραφή.">
            <a:extLst>
              <a:ext uri="{FF2B5EF4-FFF2-40B4-BE49-F238E27FC236}">
                <a16:creationId xmlns:a16="http://schemas.microsoft.com/office/drawing/2014/main" id="{8AC726A8-E675-A8A2-C2B2-1AB49CC70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5251" y="1567055"/>
            <a:ext cx="329565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Δεν υπάρχει διαθέσιμη περιγραφή.">
            <a:extLst>
              <a:ext uri="{FF2B5EF4-FFF2-40B4-BE49-F238E27FC236}">
                <a16:creationId xmlns:a16="http://schemas.microsoft.com/office/drawing/2014/main" id="{DF0B9E43-6EE3-8E47-A825-440B62383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5412" y="4005455"/>
            <a:ext cx="3457575"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Δεν υπάρχει διαθέσιμη περιγραφή.">
            <a:extLst>
              <a:ext uri="{FF2B5EF4-FFF2-40B4-BE49-F238E27FC236}">
                <a16:creationId xmlns:a16="http://schemas.microsoft.com/office/drawing/2014/main" id="{B3CE21BA-5AB6-4BFB-EC15-881985EA7CA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40" t="-3030" r="3043" b="3030"/>
          <a:stretch/>
        </p:blipFill>
        <p:spPr bwMode="auto">
          <a:xfrm>
            <a:off x="8385251" y="3909915"/>
            <a:ext cx="32956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794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graphicFrame>
        <p:nvGraphicFramePr>
          <p:cNvPr id="3" name="Chart 61">
            <a:extLst>
              <a:ext uri="{FF2B5EF4-FFF2-40B4-BE49-F238E27FC236}">
                <a16:creationId xmlns:a16="http://schemas.microsoft.com/office/drawing/2014/main" id="{A060D5AF-F661-4270-BAF9-1BF1386D7936}"/>
              </a:ext>
            </a:extLst>
          </p:cNvPr>
          <p:cNvGraphicFramePr/>
          <p:nvPr>
            <p:extLst>
              <p:ext uri="{D42A27DB-BD31-4B8C-83A1-F6EECF244321}">
                <p14:modId xmlns:p14="http://schemas.microsoft.com/office/powerpoint/2010/main" val="3016534199"/>
              </p:ext>
            </p:extLst>
          </p:nvPr>
        </p:nvGraphicFramePr>
        <p:xfrm>
          <a:off x="3450450" y="3154230"/>
          <a:ext cx="7765543" cy="2207056"/>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그룹 3">
            <a:extLst>
              <a:ext uri="{FF2B5EF4-FFF2-40B4-BE49-F238E27FC236}">
                <a16:creationId xmlns:a16="http://schemas.microsoft.com/office/drawing/2014/main" id="{000E0FFD-B9E5-498E-AFB0-550692254FE5}"/>
              </a:ext>
            </a:extLst>
          </p:cNvPr>
          <p:cNvGrpSpPr/>
          <p:nvPr/>
        </p:nvGrpSpPr>
        <p:grpSpPr>
          <a:xfrm flipV="1">
            <a:off x="0" y="2424087"/>
            <a:ext cx="3606134" cy="3667345"/>
            <a:chOff x="2694559" y="1822560"/>
            <a:chExt cx="3606134" cy="3667345"/>
          </a:xfrm>
        </p:grpSpPr>
        <p:sp>
          <p:nvSpPr>
            <p:cNvPr id="5" name="Rectangle 22">
              <a:extLst>
                <a:ext uri="{FF2B5EF4-FFF2-40B4-BE49-F238E27FC236}">
                  <a16:creationId xmlns:a16="http://schemas.microsoft.com/office/drawing/2014/main" id="{CA730C16-05EA-4FF5-A6D0-B300E48C455A}"/>
                </a:ext>
              </a:extLst>
            </p:cNvPr>
            <p:cNvSpPr/>
            <p:nvPr/>
          </p:nvSpPr>
          <p:spPr>
            <a:xfrm>
              <a:off x="2694559" y="1822560"/>
              <a:ext cx="2493077" cy="847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3">
              <a:extLst>
                <a:ext uri="{FF2B5EF4-FFF2-40B4-BE49-F238E27FC236}">
                  <a16:creationId xmlns:a16="http://schemas.microsoft.com/office/drawing/2014/main" id="{8DE437E6-86B9-4D23-A07A-2A72E7B87429}"/>
                </a:ext>
              </a:extLst>
            </p:cNvPr>
            <p:cNvSpPr/>
            <p:nvPr/>
          </p:nvSpPr>
          <p:spPr>
            <a:xfrm>
              <a:off x="2694560" y="2762028"/>
              <a:ext cx="2493077" cy="847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4">
              <a:extLst>
                <a:ext uri="{FF2B5EF4-FFF2-40B4-BE49-F238E27FC236}">
                  <a16:creationId xmlns:a16="http://schemas.microsoft.com/office/drawing/2014/main" id="{82C815E7-02BB-4764-AAD0-352246907865}"/>
                </a:ext>
              </a:extLst>
            </p:cNvPr>
            <p:cNvSpPr/>
            <p:nvPr/>
          </p:nvSpPr>
          <p:spPr>
            <a:xfrm>
              <a:off x="2694561" y="3701496"/>
              <a:ext cx="2493077" cy="847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5">
              <a:extLst>
                <a:ext uri="{FF2B5EF4-FFF2-40B4-BE49-F238E27FC236}">
                  <a16:creationId xmlns:a16="http://schemas.microsoft.com/office/drawing/2014/main" id="{A343F914-E3EC-4E6D-9193-2D8D23CF36B5}"/>
                </a:ext>
              </a:extLst>
            </p:cNvPr>
            <p:cNvSpPr/>
            <p:nvPr/>
          </p:nvSpPr>
          <p:spPr>
            <a:xfrm>
              <a:off x="2694562" y="4640964"/>
              <a:ext cx="2493077" cy="847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9">
              <a:extLst>
                <a:ext uri="{FF2B5EF4-FFF2-40B4-BE49-F238E27FC236}">
                  <a16:creationId xmlns:a16="http://schemas.microsoft.com/office/drawing/2014/main" id="{9A9B9370-49EA-4006-ACD6-B69F1C84C3E8}"/>
                </a:ext>
              </a:extLst>
            </p:cNvPr>
            <p:cNvSpPr/>
            <p:nvPr/>
          </p:nvSpPr>
          <p:spPr>
            <a:xfrm>
              <a:off x="5187637" y="1822561"/>
              <a:ext cx="1113056" cy="1331890"/>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1323628"/>
                <a:gd name="connsiteX1" fmla="*/ 1107547 w 1107547"/>
                <a:gd name="connsiteY1" fmla="*/ 0 h 1323628"/>
                <a:gd name="connsiteX2" fmla="*/ 1107547 w 1107547"/>
                <a:gd name="connsiteY2" fmla="*/ 1323628 h 1323628"/>
                <a:gd name="connsiteX3" fmla="*/ 0 w 1107547"/>
                <a:gd name="connsiteY3" fmla="*/ 847149 h 1323628"/>
                <a:gd name="connsiteX4" fmla="*/ 0 w 1107547"/>
                <a:gd name="connsiteY4" fmla="*/ 0 h 1323628"/>
                <a:gd name="connsiteX0" fmla="*/ 0 w 1110301"/>
                <a:gd name="connsiteY0" fmla="*/ 0 h 1323628"/>
                <a:gd name="connsiteX1" fmla="*/ 1110301 w 1110301"/>
                <a:gd name="connsiteY1" fmla="*/ 897875 h 1323628"/>
                <a:gd name="connsiteX2" fmla="*/ 1107547 w 1110301"/>
                <a:gd name="connsiteY2" fmla="*/ 1323628 h 1323628"/>
                <a:gd name="connsiteX3" fmla="*/ 0 w 1110301"/>
                <a:gd name="connsiteY3" fmla="*/ 847149 h 1323628"/>
                <a:gd name="connsiteX4" fmla="*/ 0 w 1110301"/>
                <a:gd name="connsiteY4" fmla="*/ 0 h 1323628"/>
                <a:gd name="connsiteX0" fmla="*/ 0 w 1110301"/>
                <a:gd name="connsiteY0" fmla="*/ 0 h 1326382"/>
                <a:gd name="connsiteX1" fmla="*/ 1110301 w 1110301"/>
                <a:gd name="connsiteY1" fmla="*/ 897875 h 1326382"/>
                <a:gd name="connsiteX2" fmla="*/ 1104793 w 1110301"/>
                <a:gd name="connsiteY2" fmla="*/ 1326382 h 1326382"/>
                <a:gd name="connsiteX3" fmla="*/ 0 w 1110301"/>
                <a:gd name="connsiteY3" fmla="*/ 847149 h 1326382"/>
                <a:gd name="connsiteX4" fmla="*/ 0 w 1110301"/>
                <a:gd name="connsiteY4" fmla="*/ 0 h 1326382"/>
                <a:gd name="connsiteX0" fmla="*/ 0 w 1113056"/>
                <a:gd name="connsiteY0" fmla="*/ 0 h 1329136"/>
                <a:gd name="connsiteX1" fmla="*/ 1110301 w 1113056"/>
                <a:gd name="connsiteY1" fmla="*/ 897875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3383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0628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897874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34644"/>
                <a:gd name="connsiteX1" fmla="*/ 1107547 w 1113056"/>
                <a:gd name="connsiteY1" fmla="*/ 897874 h 1334644"/>
                <a:gd name="connsiteX2" fmla="*/ 1113056 w 1113056"/>
                <a:gd name="connsiteY2" fmla="*/ 1334644 h 1334644"/>
                <a:gd name="connsiteX3" fmla="*/ 0 w 1113056"/>
                <a:gd name="connsiteY3" fmla="*/ 847149 h 1334644"/>
                <a:gd name="connsiteX4" fmla="*/ 0 w 1113056"/>
                <a:gd name="connsiteY4" fmla="*/ 0 h 1334644"/>
                <a:gd name="connsiteX0" fmla="*/ 0 w 1113056"/>
                <a:gd name="connsiteY0" fmla="*/ 0 h 1331890"/>
                <a:gd name="connsiteX1" fmla="*/ 1107547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 name="connsiteX0" fmla="*/ 0 w 1113056"/>
                <a:gd name="connsiteY0" fmla="*/ 0 h 1331890"/>
                <a:gd name="connsiteX1" fmla="*/ 1109966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056" h="1331890">
                  <a:moveTo>
                    <a:pt x="0" y="0"/>
                  </a:moveTo>
                  <a:lnTo>
                    <a:pt x="1109966" y="897874"/>
                  </a:lnTo>
                  <a:cubicBezTo>
                    <a:pt x="1110884" y="1041628"/>
                    <a:pt x="1112138" y="1188136"/>
                    <a:pt x="1113056" y="1331890"/>
                  </a:cubicBezTo>
                  <a:lnTo>
                    <a:pt x="0" y="847149"/>
                  </a:lnTo>
                  <a:lnTo>
                    <a:pt x="0" y="0"/>
                  </a:lnTo>
                  <a:close/>
                </a:path>
              </a:pathLst>
            </a:custGeom>
            <a:gradFill>
              <a:gsLst>
                <a:gs pos="0">
                  <a:schemeClr val="accent1">
                    <a:lumMod val="85000"/>
                  </a:schemeClr>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0">
              <a:extLst>
                <a:ext uri="{FF2B5EF4-FFF2-40B4-BE49-F238E27FC236}">
                  <a16:creationId xmlns:a16="http://schemas.microsoft.com/office/drawing/2014/main" id="{32799E0F-2991-4434-AA99-EBF8D9FB0072}"/>
                </a:ext>
              </a:extLst>
            </p:cNvPr>
            <p:cNvSpPr/>
            <p:nvPr/>
          </p:nvSpPr>
          <p:spPr>
            <a:xfrm>
              <a:off x="5187637" y="2762029"/>
              <a:ext cx="1110566" cy="871937"/>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858166"/>
                <a:gd name="connsiteX1" fmla="*/ 1107547 w 1107547"/>
                <a:gd name="connsiteY1" fmla="*/ 0 h 858166"/>
                <a:gd name="connsiteX2" fmla="*/ 1107547 w 1107547"/>
                <a:gd name="connsiteY2" fmla="*/ 858166 h 858166"/>
                <a:gd name="connsiteX3" fmla="*/ 0 w 1107547"/>
                <a:gd name="connsiteY3" fmla="*/ 847149 h 858166"/>
                <a:gd name="connsiteX4" fmla="*/ 0 w 1107547"/>
                <a:gd name="connsiteY4" fmla="*/ 0 h 858166"/>
                <a:gd name="connsiteX0" fmla="*/ 0 w 1107547"/>
                <a:gd name="connsiteY0" fmla="*/ 0 h 863674"/>
                <a:gd name="connsiteX1" fmla="*/ 1107547 w 1107547"/>
                <a:gd name="connsiteY1" fmla="*/ 0 h 863674"/>
                <a:gd name="connsiteX2" fmla="*/ 1107547 w 1107547"/>
                <a:gd name="connsiteY2" fmla="*/ 863674 h 863674"/>
                <a:gd name="connsiteX3" fmla="*/ 0 w 1107547"/>
                <a:gd name="connsiteY3" fmla="*/ 847149 h 863674"/>
                <a:gd name="connsiteX4" fmla="*/ 0 w 1107547"/>
                <a:gd name="connsiteY4" fmla="*/ 0 h 863674"/>
                <a:gd name="connsiteX0" fmla="*/ 0 w 1107547"/>
                <a:gd name="connsiteY0" fmla="*/ 0 h 869183"/>
                <a:gd name="connsiteX1" fmla="*/ 1107547 w 1107547"/>
                <a:gd name="connsiteY1" fmla="*/ 0 h 869183"/>
                <a:gd name="connsiteX2" fmla="*/ 1107547 w 1107547"/>
                <a:gd name="connsiteY2" fmla="*/ 869183 h 869183"/>
                <a:gd name="connsiteX3" fmla="*/ 0 w 1107547"/>
                <a:gd name="connsiteY3" fmla="*/ 847149 h 869183"/>
                <a:gd name="connsiteX4" fmla="*/ 0 w 1107547"/>
                <a:gd name="connsiteY4" fmla="*/ 0 h 869183"/>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566"/>
                <a:gd name="connsiteY0" fmla="*/ 0 h 871937"/>
                <a:gd name="connsiteX1" fmla="*/ 1110301 w 1110566"/>
                <a:gd name="connsiteY1" fmla="*/ 437920 h 871937"/>
                <a:gd name="connsiteX2" fmla="*/ 1110302 w 1110566"/>
                <a:gd name="connsiteY2" fmla="*/ 871937 h 871937"/>
                <a:gd name="connsiteX3" fmla="*/ 0 w 1110566"/>
                <a:gd name="connsiteY3" fmla="*/ 847149 h 871937"/>
                <a:gd name="connsiteX4" fmla="*/ 0 w 1110566"/>
                <a:gd name="connsiteY4" fmla="*/ 0 h 87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566" h="871937">
                  <a:moveTo>
                    <a:pt x="0" y="0"/>
                  </a:moveTo>
                  <a:lnTo>
                    <a:pt x="1110301" y="437920"/>
                  </a:lnTo>
                  <a:cubicBezTo>
                    <a:pt x="1111219" y="728566"/>
                    <a:pt x="1109384" y="581291"/>
                    <a:pt x="1110302" y="871937"/>
                  </a:cubicBezTo>
                  <a:lnTo>
                    <a:pt x="0" y="847149"/>
                  </a:lnTo>
                  <a:lnTo>
                    <a:pt x="0" y="0"/>
                  </a:lnTo>
                  <a:close/>
                </a:path>
              </a:pathLst>
            </a:custGeom>
            <a:gradFill>
              <a:gsLst>
                <a:gs pos="0">
                  <a:schemeClr val="accent2">
                    <a:lumMod val="85000"/>
                  </a:schemeClr>
                </a:gs>
                <a:gs pos="100000">
                  <a:schemeClr val="accent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9">
              <a:extLst>
                <a:ext uri="{FF2B5EF4-FFF2-40B4-BE49-F238E27FC236}">
                  <a16:creationId xmlns:a16="http://schemas.microsoft.com/office/drawing/2014/main" id="{7813D902-8A92-40B7-BA58-060E29C42631}"/>
                </a:ext>
              </a:extLst>
            </p:cNvPr>
            <p:cNvSpPr/>
            <p:nvPr/>
          </p:nvSpPr>
          <p:spPr>
            <a:xfrm flipV="1">
              <a:off x="5185147" y="4158015"/>
              <a:ext cx="1113056" cy="1331890"/>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1323628"/>
                <a:gd name="connsiteX1" fmla="*/ 1107547 w 1107547"/>
                <a:gd name="connsiteY1" fmla="*/ 0 h 1323628"/>
                <a:gd name="connsiteX2" fmla="*/ 1107547 w 1107547"/>
                <a:gd name="connsiteY2" fmla="*/ 1323628 h 1323628"/>
                <a:gd name="connsiteX3" fmla="*/ 0 w 1107547"/>
                <a:gd name="connsiteY3" fmla="*/ 847149 h 1323628"/>
                <a:gd name="connsiteX4" fmla="*/ 0 w 1107547"/>
                <a:gd name="connsiteY4" fmla="*/ 0 h 1323628"/>
                <a:gd name="connsiteX0" fmla="*/ 0 w 1110301"/>
                <a:gd name="connsiteY0" fmla="*/ 0 h 1323628"/>
                <a:gd name="connsiteX1" fmla="*/ 1110301 w 1110301"/>
                <a:gd name="connsiteY1" fmla="*/ 897875 h 1323628"/>
                <a:gd name="connsiteX2" fmla="*/ 1107547 w 1110301"/>
                <a:gd name="connsiteY2" fmla="*/ 1323628 h 1323628"/>
                <a:gd name="connsiteX3" fmla="*/ 0 w 1110301"/>
                <a:gd name="connsiteY3" fmla="*/ 847149 h 1323628"/>
                <a:gd name="connsiteX4" fmla="*/ 0 w 1110301"/>
                <a:gd name="connsiteY4" fmla="*/ 0 h 1323628"/>
                <a:gd name="connsiteX0" fmla="*/ 0 w 1110301"/>
                <a:gd name="connsiteY0" fmla="*/ 0 h 1326382"/>
                <a:gd name="connsiteX1" fmla="*/ 1110301 w 1110301"/>
                <a:gd name="connsiteY1" fmla="*/ 897875 h 1326382"/>
                <a:gd name="connsiteX2" fmla="*/ 1104793 w 1110301"/>
                <a:gd name="connsiteY2" fmla="*/ 1326382 h 1326382"/>
                <a:gd name="connsiteX3" fmla="*/ 0 w 1110301"/>
                <a:gd name="connsiteY3" fmla="*/ 847149 h 1326382"/>
                <a:gd name="connsiteX4" fmla="*/ 0 w 1110301"/>
                <a:gd name="connsiteY4" fmla="*/ 0 h 1326382"/>
                <a:gd name="connsiteX0" fmla="*/ 0 w 1113056"/>
                <a:gd name="connsiteY0" fmla="*/ 0 h 1329136"/>
                <a:gd name="connsiteX1" fmla="*/ 1110301 w 1113056"/>
                <a:gd name="connsiteY1" fmla="*/ 897875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3383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0628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897874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34644"/>
                <a:gd name="connsiteX1" fmla="*/ 1107547 w 1113056"/>
                <a:gd name="connsiteY1" fmla="*/ 897874 h 1334644"/>
                <a:gd name="connsiteX2" fmla="*/ 1113056 w 1113056"/>
                <a:gd name="connsiteY2" fmla="*/ 1334644 h 1334644"/>
                <a:gd name="connsiteX3" fmla="*/ 0 w 1113056"/>
                <a:gd name="connsiteY3" fmla="*/ 847149 h 1334644"/>
                <a:gd name="connsiteX4" fmla="*/ 0 w 1113056"/>
                <a:gd name="connsiteY4" fmla="*/ 0 h 1334644"/>
                <a:gd name="connsiteX0" fmla="*/ 0 w 1113056"/>
                <a:gd name="connsiteY0" fmla="*/ 0 h 1331890"/>
                <a:gd name="connsiteX1" fmla="*/ 1107547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 name="connsiteX0" fmla="*/ 0 w 1113056"/>
                <a:gd name="connsiteY0" fmla="*/ 0 h 1331890"/>
                <a:gd name="connsiteX1" fmla="*/ 1112385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056" h="1331890">
                  <a:moveTo>
                    <a:pt x="0" y="0"/>
                  </a:moveTo>
                  <a:lnTo>
                    <a:pt x="1112385" y="897874"/>
                  </a:lnTo>
                  <a:cubicBezTo>
                    <a:pt x="1113303" y="1041628"/>
                    <a:pt x="1112138" y="1188136"/>
                    <a:pt x="1113056" y="1331890"/>
                  </a:cubicBezTo>
                  <a:lnTo>
                    <a:pt x="0" y="847149"/>
                  </a:lnTo>
                  <a:lnTo>
                    <a:pt x="0" y="0"/>
                  </a:lnTo>
                  <a:close/>
                </a:path>
              </a:pathLst>
            </a:custGeom>
            <a:gradFill flip="none" rotWithShape="1">
              <a:gsLst>
                <a:gs pos="0">
                  <a:schemeClr val="accent4">
                    <a:lumMod val="85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0">
              <a:extLst>
                <a:ext uri="{FF2B5EF4-FFF2-40B4-BE49-F238E27FC236}">
                  <a16:creationId xmlns:a16="http://schemas.microsoft.com/office/drawing/2014/main" id="{85868A69-2A52-4159-BF17-975D9B12ADC4}"/>
                </a:ext>
              </a:extLst>
            </p:cNvPr>
            <p:cNvSpPr/>
            <p:nvPr/>
          </p:nvSpPr>
          <p:spPr>
            <a:xfrm flipV="1">
              <a:off x="5185147" y="3678500"/>
              <a:ext cx="1110566" cy="871937"/>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858166"/>
                <a:gd name="connsiteX1" fmla="*/ 1107547 w 1107547"/>
                <a:gd name="connsiteY1" fmla="*/ 0 h 858166"/>
                <a:gd name="connsiteX2" fmla="*/ 1107547 w 1107547"/>
                <a:gd name="connsiteY2" fmla="*/ 858166 h 858166"/>
                <a:gd name="connsiteX3" fmla="*/ 0 w 1107547"/>
                <a:gd name="connsiteY3" fmla="*/ 847149 h 858166"/>
                <a:gd name="connsiteX4" fmla="*/ 0 w 1107547"/>
                <a:gd name="connsiteY4" fmla="*/ 0 h 858166"/>
                <a:gd name="connsiteX0" fmla="*/ 0 w 1107547"/>
                <a:gd name="connsiteY0" fmla="*/ 0 h 863674"/>
                <a:gd name="connsiteX1" fmla="*/ 1107547 w 1107547"/>
                <a:gd name="connsiteY1" fmla="*/ 0 h 863674"/>
                <a:gd name="connsiteX2" fmla="*/ 1107547 w 1107547"/>
                <a:gd name="connsiteY2" fmla="*/ 863674 h 863674"/>
                <a:gd name="connsiteX3" fmla="*/ 0 w 1107547"/>
                <a:gd name="connsiteY3" fmla="*/ 847149 h 863674"/>
                <a:gd name="connsiteX4" fmla="*/ 0 w 1107547"/>
                <a:gd name="connsiteY4" fmla="*/ 0 h 863674"/>
                <a:gd name="connsiteX0" fmla="*/ 0 w 1107547"/>
                <a:gd name="connsiteY0" fmla="*/ 0 h 869183"/>
                <a:gd name="connsiteX1" fmla="*/ 1107547 w 1107547"/>
                <a:gd name="connsiteY1" fmla="*/ 0 h 869183"/>
                <a:gd name="connsiteX2" fmla="*/ 1107547 w 1107547"/>
                <a:gd name="connsiteY2" fmla="*/ 869183 h 869183"/>
                <a:gd name="connsiteX3" fmla="*/ 0 w 1107547"/>
                <a:gd name="connsiteY3" fmla="*/ 847149 h 869183"/>
                <a:gd name="connsiteX4" fmla="*/ 0 w 1107547"/>
                <a:gd name="connsiteY4" fmla="*/ 0 h 869183"/>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566"/>
                <a:gd name="connsiteY0" fmla="*/ 0 h 871937"/>
                <a:gd name="connsiteX1" fmla="*/ 1110301 w 1110566"/>
                <a:gd name="connsiteY1" fmla="*/ 437920 h 871937"/>
                <a:gd name="connsiteX2" fmla="*/ 1110302 w 1110566"/>
                <a:gd name="connsiteY2" fmla="*/ 871937 h 871937"/>
                <a:gd name="connsiteX3" fmla="*/ 0 w 1110566"/>
                <a:gd name="connsiteY3" fmla="*/ 847149 h 871937"/>
                <a:gd name="connsiteX4" fmla="*/ 0 w 1110566"/>
                <a:gd name="connsiteY4" fmla="*/ 0 h 87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566" h="871937">
                  <a:moveTo>
                    <a:pt x="0" y="0"/>
                  </a:moveTo>
                  <a:lnTo>
                    <a:pt x="1110301" y="437920"/>
                  </a:lnTo>
                  <a:cubicBezTo>
                    <a:pt x="1111219" y="728566"/>
                    <a:pt x="1109384" y="581291"/>
                    <a:pt x="1110302" y="871937"/>
                  </a:cubicBezTo>
                  <a:lnTo>
                    <a:pt x="0" y="847149"/>
                  </a:lnTo>
                  <a:lnTo>
                    <a:pt x="0" y="0"/>
                  </a:lnTo>
                  <a:close/>
                </a:path>
              </a:pathLst>
            </a:custGeom>
            <a:gradFill>
              <a:gsLst>
                <a:gs pos="0">
                  <a:schemeClr val="accent3">
                    <a:lumMod val="85000"/>
                  </a:schemeClr>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Connector 39">
            <a:extLst>
              <a:ext uri="{FF2B5EF4-FFF2-40B4-BE49-F238E27FC236}">
                <a16:creationId xmlns:a16="http://schemas.microsoft.com/office/drawing/2014/main" id="{3FBA0789-03FB-40F8-ABFE-7123A7FF24AA}"/>
              </a:ext>
            </a:extLst>
          </p:cNvPr>
          <p:cNvCxnSpPr>
            <a:cxnSpLocks/>
          </p:cNvCxnSpPr>
          <p:nvPr/>
        </p:nvCxnSpPr>
        <p:spPr>
          <a:xfrm>
            <a:off x="7333221" y="2730327"/>
            <a:ext cx="0" cy="1440000"/>
          </a:xfrm>
          <a:prstGeom prst="line">
            <a:avLst/>
          </a:prstGeom>
          <a:ln w="19050">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39">
            <a:extLst>
              <a:ext uri="{FF2B5EF4-FFF2-40B4-BE49-F238E27FC236}">
                <a16:creationId xmlns:a16="http://schemas.microsoft.com/office/drawing/2014/main" id="{DBC63C2C-A6FD-43EE-AB0C-DF3E0BADDCC1}"/>
              </a:ext>
            </a:extLst>
          </p:cNvPr>
          <p:cNvCxnSpPr>
            <a:cxnSpLocks/>
          </p:cNvCxnSpPr>
          <p:nvPr/>
        </p:nvCxnSpPr>
        <p:spPr>
          <a:xfrm>
            <a:off x="5450090" y="2277083"/>
            <a:ext cx="0" cy="1439694"/>
          </a:xfrm>
          <a:prstGeom prst="line">
            <a:avLst/>
          </a:prstGeom>
          <a:ln w="19050">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39">
            <a:extLst>
              <a:ext uri="{FF2B5EF4-FFF2-40B4-BE49-F238E27FC236}">
                <a16:creationId xmlns:a16="http://schemas.microsoft.com/office/drawing/2014/main" id="{AC02BD46-47B4-46B1-AF97-20514FFBF5E6}"/>
              </a:ext>
            </a:extLst>
          </p:cNvPr>
          <p:cNvCxnSpPr>
            <a:cxnSpLocks/>
          </p:cNvCxnSpPr>
          <p:nvPr/>
        </p:nvCxnSpPr>
        <p:spPr>
          <a:xfrm>
            <a:off x="10245826" y="3711963"/>
            <a:ext cx="0" cy="1440000"/>
          </a:xfrm>
          <a:prstGeom prst="line">
            <a:avLst/>
          </a:prstGeom>
          <a:ln w="1905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39">
            <a:extLst>
              <a:ext uri="{FF2B5EF4-FFF2-40B4-BE49-F238E27FC236}">
                <a16:creationId xmlns:a16="http://schemas.microsoft.com/office/drawing/2014/main" id="{7E9CD0B4-C163-49A9-9B52-B40183DA8557}"/>
              </a:ext>
            </a:extLst>
          </p:cNvPr>
          <p:cNvCxnSpPr>
            <a:cxnSpLocks/>
          </p:cNvCxnSpPr>
          <p:nvPr/>
        </p:nvCxnSpPr>
        <p:spPr>
          <a:xfrm>
            <a:off x="8968259" y="3216991"/>
            <a:ext cx="0" cy="1440000"/>
          </a:xfrm>
          <a:prstGeom prst="line">
            <a:avLst/>
          </a:prstGeom>
          <a:ln w="19050">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BD63894-EF10-4335-868A-CC7B2079465E}"/>
              </a:ext>
            </a:extLst>
          </p:cNvPr>
          <p:cNvSpPr txBox="1"/>
          <p:nvPr/>
        </p:nvSpPr>
        <p:spPr>
          <a:xfrm>
            <a:off x="3839550" y="2375408"/>
            <a:ext cx="1523727" cy="430887"/>
          </a:xfrm>
          <a:prstGeom prst="rect">
            <a:avLst/>
          </a:prstGeom>
          <a:noFill/>
        </p:spPr>
        <p:txBody>
          <a:bodyPr wrap="square" lIns="0" tIns="0" rIns="0" bIns="0" rtlCol="0">
            <a:spAutoFit/>
          </a:bodyPr>
          <a:lstStyle/>
          <a:p>
            <a:pPr algn="ctr"/>
            <a:r>
              <a:rPr lang="en-US" altLang="ko-KR" sz="1400">
                <a:solidFill>
                  <a:schemeClr val="tx1">
                    <a:lumMod val="75000"/>
                    <a:lumOff val="25000"/>
                  </a:schemeClr>
                </a:solidFill>
              </a:rPr>
              <a:t>REPLACE WITH [O,1]  </a:t>
            </a:r>
          </a:p>
        </p:txBody>
      </p:sp>
      <p:sp>
        <p:nvSpPr>
          <p:cNvPr id="30" name="TextBox 29">
            <a:extLst>
              <a:ext uri="{FF2B5EF4-FFF2-40B4-BE49-F238E27FC236}">
                <a16:creationId xmlns:a16="http://schemas.microsoft.com/office/drawing/2014/main" id="{BE37679E-9552-41FB-9855-0FAB7DE8EC84}"/>
              </a:ext>
            </a:extLst>
          </p:cNvPr>
          <p:cNvSpPr txBox="1"/>
          <p:nvPr/>
        </p:nvSpPr>
        <p:spPr>
          <a:xfrm>
            <a:off x="5635869" y="2847659"/>
            <a:ext cx="1523727" cy="430887"/>
          </a:xfrm>
          <a:prstGeom prst="rect">
            <a:avLst/>
          </a:prstGeom>
          <a:noFill/>
        </p:spPr>
        <p:txBody>
          <a:bodyPr wrap="square" lIns="0" tIns="0" rIns="0" bIns="0" rtlCol="0">
            <a:spAutoFit/>
          </a:bodyPr>
          <a:lstStyle/>
          <a:p>
            <a:pPr algn="ctr"/>
            <a:r>
              <a:rPr lang="en-US" altLang="ko-KR" sz="1400">
                <a:solidFill>
                  <a:schemeClr val="tx1">
                    <a:lumMod val="75000"/>
                    <a:lumOff val="25000"/>
                  </a:schemeClr>
                </a:solidFill>
              </a:rPr>
              <a:t>HIERARCHICAL</a:t>
            </a:r>
            <a:r>
              <a:rPr lang="en-US" altLang="ko-KR" sz="1200">
                <a:solidFill>
                  <a:schemeClr val="tx1">
                    <a:lumMod val="75000"/>
                    <a:lumOff val="25000"/>
                  </a:schemeClr>
                </a:solidFill>
              </a:rPr>
              <a:t> </a:t>
            </a:r>
            <a:r>
              <a:rPr lang="en-US" altLang="ko-KR" sz="1400">
                <a:solidFill>
                  <a:schemeClr val="tx1">
                    <a:lumMod val="75000"/>
                    <a:lumOff val="25000"/>
                  </a:schemeClr>
                </a:solidFill>
              </a:rPr>
              <a:t>PRESENTATION  </a:t>
            </a:r>
          </a:p>
        </p:txBody>
      </p:sp>
      <p:sp>
        <p:nvSpPr>
          <p:cNvPr id="33" name="TextBox 32">
            <a:extLst>
              <a:ext uri="{FF2B5EF4-FFF2-40B4-BE49-F238E27FC236}">
                <a16:creationId xmlns:a16="http://schemas.microsoft.com/office/drawing/2014/main" id="{3AE6F767-A122-4405-BA1B-87A791F819B8}"/>
              </a:ext>
            </a:extLst>
          </p:cNvPr>
          <p:cNvSpPr txBox="1"/>
          <p:nvPr/>
        </p:nvSpPr>
        <p:spPr>
          <a:xfrm flipH="1">
            <a:off x="657652" y="2637951"/>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BINARY</a:t>
            </a:r>
          </a:p>
        </p:txBody>
      </p:sp>
      <p:sp>
        <p:nvSpPr>
          <p:cNvPr id="34" name="TextBox 33">
            <a:extLst>
              <a:ext uri="{FF2B5EF4-FFF2-40B4-BE49-F238E27FC236}">
                <a16:creationId xmlns:a16="http://schemas.microsoft.com/office/drawing/2014/main" id="{713189B1-853F-402E-BA71-473A56795CAD}"/>
              </a:ext>
            </a:extLst>
          </p:cNvPr>
          <p:cNvSpPr txBox="1"/>
          <p:nvPr/>
        </p:nvSpPr>
        <p:spPr>
          <a:xfrm flipH="1">
            <a:off x="607458" y="3648712"/>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ORDINAL</a:t>
            </a:r>
          </a:p>
        </p:txBody>
      </p:sp>
      <p:sp>
        <p:nvSpPr>
          <p:cNvPr id="35" name="TextBox 34">
            <a:extLst>
              <a:ext uri="{FF2B5EF4-FFF2-40B4-BE49-F238E27FC236}">
                <a16:creationId xmlns:a16="http://schemas.microsoft.com/office/drawing/2014/main" id="{4585511C-FA36-4230-96B1-245C283AA45A}"/>
              </a:ext>
            </a:extLst>
          </p:cNvPr>
          <p:cNvSpPr txBox="1"/>
          <p:nvPr/>
        </p:nvSpPr>
        <p:spPr>
          <a:xfrm flipH="1">
            <a:off x="451338" y="4564462"/>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CATEGORICAL</a:t>
            </a:r>
          </a:p>
        </p:txBody>
      </p:sp>
      <p:sp>
        <p:nvSpPr>
          <p:cNvPr id="36" name="TextBox 35">
            <a:extLst>
              <a:ext uri="{FF2B5EF4-FFF2-40B4-BE49-F238E27FC236}">
                <a16:creationId xmlns:a16="http://schemas.microsoft.com/office/drawing/2014/main" id="{D31EB961-E991-42D2-AB05-B552E62FD23D}"/>
              </a:ext>
            </a:extLst>
          </p:cNvPr>
          <p:cNvSpPr txBox="1"/>
          <p:nvPr/>
        </p:nvSpPr>
        <p:spPr>
          <a:xfrm flipH="1">
            <a:off x="451338" y="5578117"/>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CONTINUOUS</a:t>
            </a:r>
          </a:p>
        </p:txBody>
      </p:sp>
      <p:sp>
        <p:nvSpPr>
          <p:cNvPr id="37" name="TextBox 36">
            <a:extLst>
              <a:ext uri="{FF2B5EF4-FFF2-40B4-BE49-F238E27FC236}">
                <a16:creationId xmlns:a16="http://schemas.microsoft.com/office/drawing/2014/main" id="{10AC5922-CC62-F523-D650-FED828F0A866}"/>
              </a:ext>
            </a:extLst>
          </p:cNvPr>
          <p:cNvSpPr txBox="1"/>
          <p:nvPr/>
        </p:nvSpPr>
        <p:spPr>
          <a:xfrm>
            <a:off x="7442042" y="3314267"/>
            <a:ext cx="1523727" cy="430887"/>
          </a:xfrm>
          <a:prstGeom prst="rect">
            <a:avLst/>
          </a:prstGeom>
          <a:noFill/>
        </p:spPr>
        <p:txBody>
          <a:bodyPr wrap="square" lIns="0" tIns="0" rIns="0" bIns="0" rtlCol="0">
            <a:spAutoFit/>
          </a:bodyPr>
          <a:lstStyle/>
          <a:p>
            <a:pPr algn="ctr"/>
            <a:r>
              <a:rPr lang="en-US" altLang="ko-KR" sz="1400">
                <a:solidFill>
                  <a:schemeClr val="tx1">
                    <a:lumMod val="75000"/>
                    <a:lumOff val="25000"/>
                  </a:schemeClr>
                </a:solidFill>
              </a:rPr>
              <a:t>ONE-HOT ENCODING</a:t>
            </a:r>
          </a:p>
        </p:txBody>
      </p:sp>
      <p:sp>
        <p:nvSpPr>
          <p:cNvPr id="38" name="TextBox 37">
            <a:extLst>
              <a:ext uri="{FF2B5EF4-FFF2-40B4-BE49-F238E27FC236}">
                <a16:creationId xmlns:a16="http://schemas.microsoft.com/office/drawing/2014/main" id="{8C1E0970-EF36-AE6D-B858-30AF85F08D54}"/>
              </a:ext>
            </a:extLst>
          </p:cNvPr>
          <p:cNvSpPr txBox="1"/>
          <p:nvPr/>
        </p:nvSpPr>
        <p:spPr>
          <a:xfrm>
            <a:off x="8979334" y="3478366"/>
            <a:ext cx="1347446" cy="861774"/>
          </a:xfrm>
          <a:prstGeom prst="rect">
            <a:avLst/>
          </a:prstGeom>
          <a:noFill/>
        </p:spPr>
        <p:txBody>
          <a:bodyPr wrap="square" lIns="0" tIns="0" rIns="0" bIns="0" rtlCol="0" anchor="t">
            <a:spAutoFit/>
          </a:bodyPr>
          <a:lstStyle/>
          <a:p>
            <a:pPr algn="ctr"/>
            <a:r>
              <a:rPr lang="en-US" altLang="ko-KR" sz="1400">
                <a:solidFill>
                  <a:schemeClr val="tx1">
                    <a:lumMod val="75000"/>
                    <a:lumOff val="25000"/>
                  </a:schemeClr>
                </a:solidFill>
              </a:rPr>
              <a:t>BUCKETS</a:t>
            </a:r>
          </a:p>
          <a:p>
            <a:pPr algn="ctr"/>
            <a:r>
              <a:rPr lang="en-US" altLang="ko-KR" sz="1400">
                <a:solidFill>
                  <a:schemeClr val="tx1">
                    <a:lumMod val="75000"/>
                    <a:lumOff val="25000"/>
                  </a:schemeClr>
                </a:solidFill>
              </a:rPr>
              <a:t>OR</a:t>
            </a:r>
            <a:endParaRPr lang="en-US" altLang="ko-KR" sz="1400">
              <a:solidFill>
                <a:schemeClr val="tx1">
                  <a:lumMod val="75000"/>
                  <a:lumOff val="25000"/>
                </a:schemeClr>
              </a:solidFill>
              <a:ea typeface="Meiryo"/>
            </a:endParaRPr>
          </a:p>
          <a:p>
            <a:pPr algn="ctr"/>
            <a:r>
              <a:rPr lang="en-US" altLang="ko-KR" sz="1400">
                <a:solidFill>
                  <a:schemeClr val="tx1">
                    <a:lumMod val="75000"/>
                    <a:lumOff val="25000"/>
                  </a:schemeClr>
                </a:solidFill>
              </a:rPr>
              <a:t>ONE-HOT ENCODING</a:t>
            </a:r>
            <a:endParaRPr lang="en-US" altLang="ko-KR" sz="1400">
              <a:solidFill>
                <a:schemeClr val="tx1">
                  <a:lumMod val="75000"/>
                  <a:lumOff val="25000"/>
                </a:schemeClr>
              </a:solidFill>
              <a:ea typeface="Meiryo"/>
            </a:endParaRPr>
          </a:p>
        </p:txBody>
      </p:sp>
    </p:spTree>
    <p:extLst>
      <p:ext uri="{BB962C8B-B14F-4D97-AF65-F5344CB8AC3E}">
        <p14:creationId xmlns:p14="http://schemas.microsoft.com/office/powerpoint/2010/main" val="119340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grpSp>
        <p:nvGrpSpPr>
          <p:cNvPr id="4" name="그룹 3">
            <a:extLst>
              <a:ext uri="{FF2B5EF4-FFF2-40B4-BE49-F238E27FC236}">
                <a16:creationId xmlns:a16="http://schemas.microsoft.com/office/drawing/2014/main" id="{000E0FFD-B9E5-498E-AFB0-550692254FE5}"/>
              </a:ext>
            </a:extLst>
          </p:cNvPr>
          <p:cNvGrpSpPr/>
          <p:nvPr/>
        </p:nvGrpSpPr>
        <p:grpSpPr>
          <a:xfrm flipV="1">
            <a:off x="3" y="2424087"/>
            <a:ext cx="3603641" cy="1331890"/>
            <a:chOff x="2694562" y="4158015"/>
            <a:chExt cx="3603641" cy="1331890"/>
          </a:xfrm>
        </p:grpSpPr>
        <p:sp>
          <p:nvSpPr>
            <p:cNvPr id="8" name="Rectangle 25">
              <a:extLst>
                <a:ext uri="{FF2B5EF4-FFF2-40B4-BE49-F238E27FC236}">
                  <a16:creationId xmlns:a16="http://schemas.microsoft.com/office/drawing/2014/main" id="{A343F914-E3EC-4E6D-9193-2D8D23CF36B5}"/>
                </a:ext>
              </a:extLst>
            </p:cNvPr>
            <p:cNvSpPr/>
            <p:nvPr/>
          </p:nvSpPr>
          <p:spPr>
            <a:xfrm>
              <a:off x="2694562" y="4640964"/>
              <a:ext cx="2493077" cy="847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9">
              <a:extLst>
                <a:ext uri="{FF2B5EF4-FFF2-40B4-BE49-F238E27FC236}">
                  <a16:creationId xmlns:a16="http://schemas.microsoft.com/office/drawing/2014/main" id="{7813D902-8A92-40B7-BA58-060E29C42631}"/>
                </a:ext>
              </a:extLst>
            </p:cNvPr>
            <p:cNvSpPr/>
            <p:nvPr/>
          </p:nvSpPr>
          <p:spPr>
            <a:xfrm flipV="1">
              <a:off x="5185147" y="4158015"/>
              <a:ext cx="1113056" cy="1331890"/>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1323628"/>
                <a:gd name="connsiteX1" fmla="*/ 1107547 w 1107547"/>
                <a:gd name="connsiteY1" fmla="*/ 0 h 1323628"/>
                <a:gd name="connsiteX2" fmla="*/ 1107547 w 1107547"/>
                <a:gd name="connsiteY2" fmla="*/ 1323628 h 1323628"/>
                <a:gd name="connsiteX3" fmla="*/ 0 w 1107547"/>
                <a:gd name="connsiteY3" fmla="*/ 847149 h 1323628"/>
                <a:gd name="connsiteX4" fmla="*/ 0 w 1107547"/>
                <a:gd name="connsiteY4" fmla="*/ 0 h 1323628"/>
                <a:gd name="connsiteX0" fmla="*/ 0 w 1110301"/>
                <a:gd name="connsiteY0" fmla="*/ 0 h 1323628"/>
                <a:gd name="connsiteX1" fmla="*/ 1110301 w 1110301"/>
                <a:gd name="connsiteY1" fmla="*/ 897875 h 1323628"/>
                <a:gd name="connsiteX2" fmla="*/ 1107547 w 1110301"/>
                <a:gd name="connsiteY2" fmla="*/ 1323628 h 1323628"/>
                <a:gd name="connsiteX3" fmla="*/ 0 w 1110301"/>
                <a:gd name="connsiteY3" fmla="*/ 847149 h 1323628"/>
                <a:gd name="connsiteX4" fmla="*/ 0 w 1110301"/>
                <a:gd name="connsiteY4" fmla="*/ 0 h 1323628"/>
                <a:gd name="connsiteX0" fmla="*/ 0 w 1110301"/>
                <a:gd name="connsiteY0" fmla="*/ 0 h 1326382"/>
                <a:gd name="connsiteX1" fmla="*/ 1110301 w 1110301"/>
                <a:gd name="connsiteY1" fmla="*/ 897875 h 1326382"/>
                <a:gd name="connsiteX2" fmla="*/ 1104793 w 1110301"/>
                <a:gd name="connsiteY2" fmla="*/ 1326382 h 1326382"/>
                <a:gd name="connsiteX3" fmla="*/ 0 w 1110301"/>
                <a:gd name="connsiteY3" fmla="*/ 847149 h 1326382"/>
                <a:gd name="connsiteX4" fmla="*/ 0 w 1110301"/>
                <a:gd name="connsiteY4" fmla="*/ 0 h 1326382"/>
                <a:gd name="connsiteX0" fmla="*/ 0 w 1113056"/>
                <a:gd name="connsiteY0" fmla="*/ 0 h 1329136"/>
                <a:gd name="connsiteX1" fmla="*/ 1110301 w 1113056"/>
                <a:gd name="connsiteY1" fmla="*/ 897875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3383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0628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897874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34644"/>
                <a:gd name="connsiteX1" fmla="*/ 1107547 w 1113056"/>
                <a:gd name="connsiteY1" fmla="*/ 897874 h 1334644"/>
                <a:gd name="connsiteX2" fmla="*/ 1113056 w 1113056"/>
                <a:gd name="connsiteY2" fmla="*/ 1334644 h 1334644"/>
                <a:gd name="connsiteX3" fmla="*/ 0 w 1113056"/>
                <a:gd name="connsiteY3" fmla="*/ 847149 h 1334644"/>
                <a:gd name="connsiteX4" fmla="*/ 0 w 1113056"/>
                <a:gd name="connsiteY4" fmla="*/ 0 h 1334644"/>
                <a:gd name="connsiteX0" fmla="*/ 0 w 1113056"/>
                <a:gd name="connsiteY0" fmla="*/ 0 h 1331890"/>
                <a:gd name="connsiteX1" fmla="*/ 1107547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 name="connsiteX0" fmla="*/ 0 w 1113056"/>
                <a:gd name="connsiteY0" fmla="*/ 0 h 1331890"/>
                <a:gd name="connsiteX1" fmla="*/ 1112385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056" h="1331890">
                  <a:moveTo>
                    <a:pt x="0" y="0"/>
                  </a:moveTo>
                  <a:lnTo>
                    <a:pt x="1112385" y="897874"/>
                  </a:lnTo>
                  <a:cubicBezTo>
                    <a:pt x="1113303" y="1041628"/>
                    <a:pt x="1112138" y="1188136"/>
                    <a:pt x="1113056" y="1331890"/>
                  </a:cubicBezTo>
                  <a:lnTo>
                    <a:pt x="0" y="847149"/>
                  </a:lnTo>
                  <a:lnTo>
                    <a:pt x="0" y="0"/>
                  </a:lnTo>
                  <a:close/>
                </a:path>
              </a:pathLst>
            </a:custGeom>
            <a:gradFill flip="none" rotWithShape="1">
              <a:gsLst>
                <a:gs pos="0">
                  <a:schemeClr val="accent4">
                    <a:lumMod val="85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3AE6F767-A122-4405-BA1B-87A791F819B8}"/>
              </a:ext>
            </a:extLst>
          </p:cNvPr>
          <p:cNvSpPr txBox="1"/>
          <p:nvPr/>
        </p:nvSpPr>
        <p:spPr>
          <a:xfrm flipH="1">
            <a:off x="657652" y="2637951"/>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BINARY</a:t>
            </a:r>
          </a:p>
        </p:txBody>
      </p:sp>
      <p:sp>
        <p:nvSpPr>
          <p:cNvPr id="14" name="Rounded Rectangle 10">
            <a:extLst>
              <a:ext uri="{FF2B5EF4-FFF2-40B4-BE49-F238E27FC236}">
                <a16:creationId xmlns:a16="http://schemas.microsoft.com/office/drawing/2014/main" id="{F538A7BB-63F2-A818-7687-0054746935B9}"/>
              </a:ext>
            </a:extLst>
          </p:cNvPr>
          <p:cNvSpPr/>
          <p:nvPr/>
        </p:nvSpPr>
        <p:spPr>
          <a:xfrm>
            <a:off x="3603644" y="2292935"/>
            <a:ext cx="3902625" cy="2429190"/>
          </a:xfrm>
          <a:prstGeom prst="roundRect">
            <a:avLst>
              <a:gd name="adj" fmla="val 7753"/>
            </a:avLst>
          </a:prstGeom>
          <a:solidFill>
            <a:schemeClr val="accent4"/>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ko-KR" sz="1200">
                <a:solidFill>
                  <a:schemeClr val="tx1"/>
                </a:solidFill>
              </a:rPr>
              <a:t>At first, we will encode the binary features</a:t>
            </a:r>
            <a:r>
              <a:rPr lang="en-US" altLang="ko-KR" sz="1200" b="1">
                <a:solidFill>
                  <a:schemeClr val="tx1"/>
                </a:solidFill>
              </a:rPr>
              <a:t> CODE_GENDER, FLAG_OWN_CAR </a:t>
            </a:r>
            <a:r>
              <a:rPr lang="en-US" altLang="ko-KR" sz="1200">
                <a:solidFill>
                  <a:schemeClr val="tx1"/>
                </a:solidFill>
              </a:rPr>
              <a:t>and</a:t>
            </a:r>
            <a:r>
              <a:rPr lang="en-US" altLang="ko-KR" sz="1200" b="1">
                <a:solidFill>
                  <a:schemeClr val="tx1"/>
                </a:solidFill>
              </a:rPr>
              <a:t> FLAG_OWN_REALTY.</a:t>
            </a:r>
            <a:endParaRPr lang="el-GR" b="1">
              <a:solidFill>
                <a:schemeClr val="tx1"/>
              </a:solidFill>
              <a:ea typeface="Meiryo"/>
            </a:endParaRPr>
          </a:p>
          <a:p>
            <a:endParaRPr lang="en-US" altLang="ko-KR" sz="1200">
              <a:solidFill>
                <a:schemeClr val="tx1"/>
              </a:solidFill>
            </a:endParaRPr>
          </a:p>
          <a:p>
            <a:r>
              <a:rPr lang="en-US" altLang="ko-KR" sz="1200">
                <a:solidFill>
                  <a:schemeClr val="tx1"/>
                </a:solidFill>
              </a:rPr>
              <a:t>In the attribute CODE_GENDER we will replace female 'F' to value 0 and male 'M' to value 1.</a:t>
            </a:r>
          </a:p>
          <a:p>
            <a:endParaRPr lang="en-US" altLang="ko-KR" sz="1200">
              <a:solidFill>
                <a:schemeClr val="tx1"/>
              </a:solidFill>
            </a:endParaRPr>
          </a:p>
          <a:p>
            <a:r>
              <a:rPr lang="en-US" altLang="ko-KR" sz="1200">
                <a:solidFill>
                  <a:schemeClr val="tx1"/>
                </a:solidFill>
              </a:rPr>
              <a:t>In the attribute FLAG_OWN_CAR we will replace yes 'Y' and no 'N' to 1 and 0 respectively.</a:t>
            </a:r>
          </a:p>
          <a:p>
            <a:endParaRPr lang="en-US" altLang="ko-KR" sz="1200">
              <a:solidFill>
                <a:schemeClr val="tx1"/>
              </a:solidFill>
            </a:endParaRPr>
          </a:p>
          <a:p>
            <a:r>
              <a:rPr lang="en-US" altLang="ko-KR" sz="1200">
                <a:solidFill>
                  <a:schemeClr val="tx1"/>
                </a:solidFill>
              </a:rPr>
              <a:t>In the attribute FLAG_OWN_REALTY we will replace as above yes 'Y' and no 'N' to 1 and 0 respectively.</a:t>
            </a:r>
            <a:endParaRPr lang="ko-KR" altLang="en-US" sz="1200">
              <a:solidFill>
                <a:schemeClr val="tx1"/>
              </a:solidFill>
            </a:endParaRPr>
          </a:p>
        </p:txBody>
      </p:sp>
      <p:sp>
        <p:nvSpPr>
          <p:cNvPr id="18" name="Pentagon 12">
            <a:extLst>
              <a:ext uri="{FF2B5EF4-FFF2-40B4-BE49-F238E27FC236}">
                <a16:creationId xmlns:a16="http://schemas.microsoft.com/office/drawing/2014/main" id="{C0898234-6A14-48C6-A2DA-36007BB73AFD}"/>
              </a:ext>
            </a:extLst>
          </p:cNvPr>
          <p:cNvSpPr/>
          <p:nvPr/>
        </p:nvSpPr>
        <p:spPr>
          <a:xfrm rot="10800000">
            <a:off x="3197242" y="5227058"/>
            <a:ext cx="2786902" cy="724246"/>
          </a:xfrm>
          <a:prstGeom prst="homePlate">
            <a:avLst/>
          </a:prstGeom>
          <a:solidFill>
            <a:schemeClr val="accent3"/>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9" name="TextBox 18">
            <a:extLst>
              <a:ext uri="{FF2B5EF4-FFF2-40B4-BE49-F238E27FC236}">
                <a16:creationId xmlns:a16="http://schemas.microsoft.com/office/drawing/2014/main" id="{A61093C3-CDE9-83FF-0F64-54C76145E981}"/>
              </a:ext>
            </a:extLst>
          </p:cNvPr>
          <p:cNvSpPr txBox="1"/>
          <p:nvPr/>
        </p:nvSpPr>
        <p:spPr>
          <a:xfrm flipH="1">
            <a:off x="4033349" y="5369473"/>
            <a:ext cx="1664463" cy="439416"/>
          </a:xfrm>
          <a:prstGeom prst="rect">
            <a:avLst/>
          </a:prstGeom>
          <a:noFill/>
        </p:spPr>
        <p:txBody>
          <a:bodyPr wrap="square" rtlCol="0">
            <a:spAutoFit/>
          </a:bodyPr>
          <a:lstStyle/>
          <a:p>
            <a:pPr>
              <a:lnSpc>
                <a:spcPct val="80000"/>
              </a:lnSpc>
            </a:pPr>
            <a:r>
              <a:rPr lang="en-US" altLang="ko-KR" sz="2800">
                <a:solidFill>
                  <a:schemeClr val="bg1"/>
                </a:solidFill>
                <a:latin typeface="Roboto Mono" panose="00000009000000000000" pitchFamily="49" charset="0"/>
                <a:ea typeface="Roboto Mono" panose="00000009000000000000" pitchFamily="49" charset="0"/>
                <a:cs typeface="Arial" pitchFamily="34" charset="0"/>
              </a:rPr>
              <a:t>Before</a:t>
            </a:r>
          </a:p>
        </p:txBody>
      </p:sp>
      <p:pic>
        <p:nvPicPr>
          <p:cNvPr id="21" name="Picture 20">
            <a:extLst>
              <a:ext uri="{FF2B5EF4-FFF2-40B4-BE49-F238E27FC236}">
                <a16:creationId xmlns:a16="http://schemas.microsoft.com/office/drawing/2014/main" id="{88B907A5-26F1-6C0D-A895-93FF36DFFFD3}"/>
              </a:ext>
            </a:extLst>
          </p:cNvPr>
          <p:cNvPicPr>
            <a:picLocks noChangeAspect="1"/>
          </p:cNvPicPr>
          <p:nvPr/>
        </p:nvPicPr>
        <p:blipFill>
          <a:blip r:embed="rId2"/>
          <a:stretch>
            <a:fillRect/>
          </a:stretch>
        </p:blipFill>
        <p:spPr>
          <a:xfrm>
            <a:off x="323529" y="5054066"/>
            <a:ext cx="2676899" cy="1057423"/>
          </a:xfrm>
          <a:prstGeom prst="rect">
            <a:avLst/>
          </a:prstGeom>
        </p:spPr>
      </p:pic>
    </p:spTree>
    <p:extLst>
      <p:ext uri="{BB962C8B-B14F-4D97-AF65-F5344CB8AC3E}">
        <p14:creationId xmlns:p14="http://schemas.microsoft.com/office/powerpoint/2010/main" val="715038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grpSp>
        <p:nvGrpSpPr>
          <p:cNvPr id="4" name="그룹 3">
            <a:extLst>
              <a:ext uri="{FF2B5EF4-FFF2-40B4-BE49-F238E27FC236}">
                <a16:creationId xmlns:a16="http://schemas.microsoft.com/office/drawing/2014/main" id="{000E0FFD-B9E5-498E-AFB0-550692254FE5}"/>
              </a:ext>
            </a:extLst>
          </p:cNvPr>
          <p:cNvGrpSpPr/>
          <p:nvPr/>
        </p:nvGrpSpPr>
        <p:grpSpPr>
          <a:xfrm flipV="1">
            <a:off x="3" y="2424087"/>
            <a:ext cx="3603641" cy="1331890"/>
            <a:chOff x="2694562" y="4158015"/>
            <a:chExt cx="3603641" cy="1331890"/>
          </a:xfrm>
        </p:grpSpPr>
        <p:sp>
          <p:nvSpPr>
            <p:cNvPr id="8" name="Rectangle 25">
              <a:extLst>
                <a:ext uri="{FF2B5EF4-FFF2-40B4-BE49-F238E27FC236}">
                  <a16:creationId xmlns:a16="http://schemas.microsoft.com/office/drawing/2014/main" id="{A343F914-E3EC-4E6D-9193-2D8D23CF36B5}"/>
                </a:ext>
              </a:extLst>
            </p:cNvPr>
            <p:cNvSpPr/>
            <p:nvPr/>
          </p:nvSpPr>
          <p:spPr>
            <a:xfrm>
              <a:off x="2694562" y="4640964"/>
              <a:ext cx="2493077" cy="847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9">
              <a:extLst>
                <a:ext uri="{FF2B5EF4-FFF2-40B4-BE49-F238E27FC236}">
                  <a16:creationId xmlns:a16="http://schemas.microsoft.com/office/drawing/2014/main" id="{7813D902-8A92-40B7-BA58-060E29C42631}"/>
                </a:ext>
              </a:extLst>
            </p:cNvPr>
            <p:cNvSpPr/>
            <p:nvPr/>
          </p:nvSpPr>
          <p:spPr>
            <a:xfrm flipV="1">
              <a:off x="5185147" y="4158015"/>
              <a:ext cx="1113056" cy="1331890"/>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1323628"/>
                <a:gd name="connsiteX1" fmla="*/ 1107547 w 1107547"/>
                <a:gd name="connsiteY1" fmla="*/ 0 h 1323628"/>
                <a:gd name="connsiteX2" fmla="*/ 1107547 w 1107547"/>
                <a:gd name="connsiteY2" fmla="*/ 1323628 h 1323628"/>
                <a:gd name="connsiteX3" fmla="*/ 0 w 1107547"/>
                <a:gd name="connsiteY3" fmla="*/ 847149 h 1323628"/>
                <a:gd name="connsiteX4" fmla="*/ 0 w 1107547"/>
                <a:gd name="connsiteY4" fmla="*/ 0 h 1323628"/>
                <a:gd name="connsiteX0" fmla="*/ 0 w 1110301"/>
                <a:gd name="connsiteY0" fmla="*/ 0 h 1323628"/>
                <a:gd name="connsiteX1" fmla="*/ 1110301 w 1110301"/>
                <a:gd name="connsiteY1" fmla="*/ 897875 h 1323628"/>
                <a:gd name="connsiteX2" fmla="*/ 1107547 w 1110301"/>
                <a:gd name="connsiteY2" fmla="*/ 1323628 h 1323628"/>
                <a:gd name="connsiteX3" fmla="*/ 0 w 1110301"/>
                <a:gd name="connsiteY3" fmla="*/ 847149 h 1323628"/>
                <a:gd name="connsiteX4" fmla="*/ 0 w 1110301"/>
                <a:gd name="connsiteY4" fmla="*/ 0 h 1323628"/>
                <a:gd name="connsiteX0" fmla="*/ 0 w 1110301"/>
                <a:gd name="connsiteY0" fmla="*/ 0 h 1326382"/>
                <a:gd name="connsiteX1" fmla="*/ 1110301 w 1110301"/>
                <a:gd name="connsiteY1" fmla="*/ 897875 h 1326382"/>
                <a:gd name="connsiteX2" fmla="*/ 1104793 w 1110301"/>
                <a:gd name="connsiteY2" fmla="*/ 1326382 h 1326382"/>
                <a:gd name="connsiteX3" fmla="*/ 0 w 1110301"/>
                <a:gd name="connsiteY3" fmla="*/ 847149 h 1326382"/>
                <a:gd name="connsiteX4" fmla="*/ 0 w 1110301"/>
                <a:gd name="connsiteY4" fmla="*/ 0 h 1326382"/>
                <a:gd name="connsiteX0" fmla="*/ 0 w 1113056"/>
                <a:gd name="connsiteY0" fmla="*/ 0 h 1329136"/>
                <a:gd name="connsiteX1" fmla="*/ 1110301 w 1113056"/>
                <a:gd name="connsiteY1" fmla="*/ 897875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3383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0628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897874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34644"/>
                <a:gd name="connsiteX1" fmla="*/ 1107547 w 1113056"/>
                <a:gd name="connsiteY1" fmla="*/ 897874 h 1334644"/>
                <a:gd name="connsiteX2" fmla="*/ 1113056 w 1113056"/>
                <a:gd name="connsiteY2" fmla="*/ 1334644 h 1334644"/>
                <a:gd name="connsiteX3" fmla="*/ 0 w 1113056"/>
                <a:gd name="connsiteY3" fmla="*/ 847149 h 1334644"/>
                <a:gd name="connsiteX4" fmla="*/ 0 w 1113056"/>
                <a:gd name="connsiteY4" fmla="*/ 0 h 1334644"/>
                <a:gd name="connsiteX0" fmla="*/ 0 w 1113056"/>
                <a:gd name="connsiteY0" fmla="*/ 0 h 1331890"/>
                <a:gd name="connsiteX1" fmla="*/ 1107547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 name="connsiteX0" fmla="*/ 0 w 1113056"/>
                <a:gd name="connsiteY0" fmla="*/ 0 h 1331890"/>
                <a:gd name="connsiteX1" fmla="*/ 1112385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056" h="1331890">
                  <a:moveTo>
                    <a:pt x="0" y="0"/>
                  </a:moveTo>
                  <a:lnTo>
                    <a:pt x="1112385" y="897874"/>
                  </a:lnTo>
                  <a:cubicBezTo>
                    <a:pt x="1113303" y="1041628"/>
                    <a:pt x="1112138" y="1188136"/>
                    <a:pt x="1113056" y="1331890"/>
                  </a:cubicBezTo>
                  <a:lnTo>
                    <a:pt x="0" y="847149"/>
                  </a:lnTo>
                  <a:lnTo>
                    <a:pt x="0" y="0"/>
                  </a:lnTo>
                  <a:close/>
                </a:path>
              </a:pathLst>
            </a:custGeom>
            <a:gradFill flip="none" rotWithShape="1">
              <a:gsLst>
                <a:gs pos="0">
                  <a:schemeClr val="accent4">
                    <a:lumMod val="85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3AE6F767-A122-4405-BA1B-87A791F819B8}"/>
              </a:ext>
            </a:extLst>
          </p:cNvPr>
          <p:cNvSpPr txBox="1"/>
          <p:nvPr/>
        </p:nvSpPr>
        <p:spPr>
          <a:xfrm flipH="1">
            <a:off x="657652" y="2637951"/>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BINARY</a:t>
            </a:r>
          </a:p>
        </p:txBody>
      </p:sp>
      <p:sp>
        <p:nvSpPr>
          <p:cNvPr id="14" name="Rounded Rectangle 10">
            <a:extLst>
              <a:ext uri="{FF2B5EF4-FFF2-40B4-BE49-F238E27FC236}">
                <a16:creationId xmlns:a16="http://schemas.microsoft.com/office/drawing/2014/main" id="{F538A7BB-63F2-A818-7687-0054746935B9}"/>
              </a:ext>
            </a:extLst>
          </p:cNvPr>
          <p:cNvSpPr/>
          <p:nvPr/>
        </p:nvSpPr>
        <p:spPr>
          <a:xfrm>
            <a:off x="3603644" y="2292935"/>
            <a:ext cx="3902625" cy="2429190"/>
          </a:xfrm>
          <a:prstGeom prst="roundRect">
            <a:avLst>
              <a:gd name="adj" fmla="val 7753"/>
            </a:avLst>
          </a:prstGeom>
          <a:solidFill>
            <a:schemeClr val="accent4"/>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ko-KR" sz="1200">
                <a:solidFill>
                  <a:schemeClr val="tx1"/>
                </a:solidFill>
              </a:rPr>
              <a:t>At first, we will encode the binary features </a:t>
            </a:r>
            <a:r>
              <a:rPr lang="en-US" altLang="ko-KR" sz="1200" b="1">
                <a:solidFill>
                  <a:schemeClr val="tx1"/>
                </a:solidFill>
              </a:rPr>
              <a:t>CODE_GENDER, FLAG_OWN_CAR </a:t>
            </a:r>
            <a:r>
              <a:rPr lang="en-US" altLang="ko-KR" sz="1200">
                <a:solidFill>
                  <a:schemeClr val="tx1"/>
                </a:solidFill>
              </a:rPr>
              <a:t>and</a:t>
            </a:r>
            <a:r>
              <a:rPr lang="en-US" altLang="ko-KR" sz="1200" b="1">
                <a:solidFill>
                  <a:schemeClr val="tx1"/>
                </a:solidFill>
              </a:rPr>
              <a:t> FLAG_OWN_REALTY.</a:t>
            </a:r>
          </a:p>
          <a:p>
            <a:endParaRPr lang="en-US" altLang="ko-KR" sz="1200">
              <a:solidFill>
                <a:schemeClr val="tx1"/>
              </a:solidFill>
            </a:endParaRPr>
          </a:p>
          <a:p>
            <a:r>
              <a:rPr lang="en-US" altLang="ko-KR" sz="1200">
                <a:solidFill>
                  <a:schemeClr val="tx1"/>
                </a:solidFill>
              </a:rPr>
              <a:t>In the attribute CODE_GENDER we will replace female 'F' to value 0 and male 'M' to value 1.</a:t>
            </a:r>
          </a:p>
          <a:p>
            <a:endParaRPr lang="en-US" altLang="ko-KR" sz="1200">
              <a:solidFill>
                <a:schemeClr val="tx1"/>
              </a:solidFill>
            </a:endParaRPr>
          </a:p>
          <a:p>
            <a:r>
              <a:rPr lang="en-US" altLang="ko-KR" sz="1200">
                <a:solidFill>
                  <a:schemeClr val="tx1"/>
                </a:solidFill>
              </a:rPr>
              <a:t>In the attribute FLAG_OWN_CAR we will replace yes 'Y' and no 'N' to 1 and 0 respectively.</a:t>
            </a:r>
          </a:p>
          <a:p>
            <a:endParaRPr lang="en-US" altLang="ko-KR" sz="1200">
              <a:solidFill>
                <a:schemeClr val="tx1"/>
              </a:solidFill>
            </a:endParaRPr>
          </a:p>
          <a:p>
            <a:r>
              <a:rPr lang="en-US" altLang="ko-KR" sz="1200">
                <a:solidFill>
                  <a:schemeClr val="tx1"/>
                </a:solidFill>
              </a:rPr>
              <a:t>In the attribute FLAG_OWN_REALTY we will replace as above yes 'Y' and no 'N' to 1 and 0 respectively.</a:t>
            </a:r>
            <a:endParaRPr lang="ko-KR" altLang="en-US" sz="1200">
              <a:solidFill>
                <a:schemeClr val="tx1"/>
              </a:solidFill>
            </a:endParaRPr>
          </a:p>
        </p:txBody>
      </p:sp>
      <p:sp>
        <p:nvSpPr>
          <p:cNvPr id="17" name="Pentagon 3">
            <a:extLst>
              <a:ext uri="{FF2B5EF4-FFF2-40B4-BE49-F238E27FC236}">
                <a16:creationId xmlns:a16="http://schemas.microsoft.com/office/drawing/2014/main" id="{952569DB-E632-C40A-3616-D2B12E20DDC7}"/>
              </a:ext>
            </a:extLst>
          </p:cNvPr>
          <p:cNvSpPr/>
          <p:nvPr/>
        </p:nvSpPr>
        <p:spPr>
          <a:xfrm>
            <a:off x="6096000" y="5220655"/>
            <a:ext cx="2786901" cy="724247"/>
          </a:xfrm>
          <a:prstGeom prst="homePlate">
            <a:avLst/>
          </a:prstGeom>
          <a:solidFill>
            <a:schemeClr val="accent4"/>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latin typeface="Roboto Mono" panose="00000009000000000000" pitchFamily="49" charset="0"/>
                <a:ea typeface="Roboto Mono" panose="00000009000000000000" pitchFamily="49" charset="0"/>
              </a:rPr>
              <a:t>After</a:t>
            </a:r>
            <a:endParaRPr lang="ko-KR" altLang="en-US" sz="2700">
              <a:latin typeface="Roboto Mono" panose="00000009000000000000" pitchFamily="49" charset="0"/>
            </a:endParaRPr>
          </a:p>
        </p:txBody>
      </p:sp>
      <p:sp>
        <p:nvSpPr>
          <p:cNvPr id="18" name="Pentagon 12">
            <a:extLst>
              <a:ext uri="{FF2B5EF4-FFF2-40B4-BE49-F238E27FC236}">
                <a16:creationId xmlns:a16="http://schemas.microsoft.com/office/drawing/2014/main" id="{C0898234-6A14-48C6-A2DA-36007BB73AFD}"/>
              </a:ext>
            </a:extLst>
          </p:cNvPr>
          <p:cNvSpPr/>
          <p:nvPr/>
        </p:nvSpPr>
        <p:spPr>
          <a:xfrm rot="10800000">
            <a:off x="3197242" y="5227058"/>
            <a:ext cx="2786902" cy="724246"/>
          </a:xfrm>
          <a:prstGeom prst="homePlate">
            <a:avLst/>
          </a:prstGeom>
          <a:solidFill>
            <a:schemeClr val="accent3"/>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9" name="TextBox 18">
            <a:extLst>
              <a:ext uri="{FF2B5EF4-FFF2-40B4-BE49-F238E27FC236}">
                <a16:creationId xmlns:a16="http://schemas.microsoft.com/office/drawing/2014/main" id="{A61093C3-CDE9-83FF-0F64-54C76145E981}"/>
              </a:ext>
            </a:extLst>
          </p:cNvPr>
          <p:cNvSpPr txBox="1"/>
          <p:nvPr/>
        </p:nvSpPr>
        <p:spPr>
          <a:xfrm flipH="1">
            <a:off x="4033349" y="5369473"/>
            <a:ext cx="1664463" cy="439416"/>
          </a:xfrm>
          <a:prstGeom prst="rect">
            <a:avLst/>
          </a:prstGeom>
          <a:noFill/>
        </p:spPr>
        <p:txBody>
          <a:bodyPr wrap="square" rtlCol="0">
            <a:spAutoFit/>
          </a:bodyPr>
          <a:lstStyle/>
          <a:p>
            <a:pPr>
              <a:lnSpc>
                <a:spcPct val="80000"/>
              </a:lnSpc>
            </a:pPr>
            <a:r>
              <a:rPr lang="en-US" altLang="ko-KR" sz="2800">
                <a:solidFill>
                  <a:schemeClr val="bg1"/>
                </a:solidFill>
                <a:latin typeface="Roboto Mono" panose="00000009000000000000" pitchFamily="49" charset="0"/>
                <a:ea typeface="Roboto Mono" panose="00000009000000000000" pitchFamily="49" charset="0"/>
                <a:cs typeface="Arial" pitchFamily="34" charset="0"/>
              </a:rPr>
              <a:t>Before</a:t>
            </a:r>
          </a:p>
        </p:txBody>
      </p:sp>
      <p:pic>
        <p:nvPicPr>
          <p:cNvPr id="21" name="Picture 20">
            <a:extLst>
              <a:ext uri="{FF2B5EF4-FFF2-40B4-BE49-F238E27FC236}">
                <a16:creationId xmlns:a16="http://schemas.microsoft.com/office/drawing/2014/main" id="{88B907A5-26F1-6C0D-A895-93FF36DFFFD3}"/>
              </a:ext>
            </a:extLst>
          </p:cNvPr>
          <p:cNvPicPr>
            <a:picLocks noChangeAspect="1"/>
          </p:cNvPicPr>
          <p:nvPr/>
        </p:nvPicPr>
        <p:blipFill>
          <a:blip r:embed="rId2"/>
          <a:stretch>
            <a:fillRect/>
          </a:stretch>
        </p:blipFill>
        <p:spPr>
          <a:xfrm>
            <a:off x="323529" y="5054066"/>
            <a:ext cx="2676899" cy="1057423"/>
          </a:xfrm>
          <a:prstGeom prst="rect">
            <a:avLst/>
          </a:prstGeom>
        </p:spPr>
      </p:pic>
      <p:pic>
        <p:nvPicPr>
          <p:cNvPr id="23" name="Picture 22">
            <a:extLst>
              <a:ext uri="{FF2B5EF4-FFF2-40B4-BE49-F238E27FC236}">
                <a16:creationId xmlns:a16="http://schemas.microsoft.com/office/drawing/2014/main" id="{6DD1A735-C2FA-4704-F378-B83F53469B49}"/>
              </a:ext>
            </a:extLst>
          </p:cNvPr>
          <p:cNvPicPr>
            <a:picLocks noChangeAspect="1"/>
          </p:cNvPicPr>
          <p:nvPr/>
        </p:nvPicPr>
        <p:blipFill>
          <a:blip r:embed="rId3"/>
          <a:stretch>
            <a:fillRect/>
          </a:stretch>
        </p:blipFill>
        <p:spPr>
          <a:xfrm>
            <a:off x="8994757" y="5044539"/>
            <a:ext cx="2425347" cy="1076475"/>
          </a:xfrm>
          <a:prstGeom prst="rect">
            <a:avLst/>
          </a:prstGeom>
        </p:spPr>
      </p:pic>
    </p:spTree>
    <p:extLst>
      <p:ext uri="{BB962C8B-B14F-4D97-AF65-F5344CB8AC3E}">
        <p14:creationId xmlns:p14="http://schemas.microsoft.com/office/powerpoint/2010/main" val="314060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grpSp>
        <p:nvGrpSpPr>
          <p:cNvPr id="4" name="그룹 3">
            <a:extLst>
              <a:ext uri="{FF2B5EF4-FFF2-40B4-BE49-F238E27FC236}">
                <a16:creationId xmlns:a16="http://schemas.microsoft.com/office/drawing/2014/main" id="{000E0FFD-B9E5-498E-AFB0-550692254FE5}"/>
              </a:ext>
            </a:extLst>
          </p:cNvPr>
          <p:cNvGrpSpPr/>
          <p:nvPr/>
        </p:nvGrpSpPr>
        <p:grpSpPr>
          <a:xfrm flipV="1">
            <a:off x="2" y="3363555"/>
            <a:ext cx="3601152" cy="871937"/>
            <a:chOff x="2694561" y="3678500"/>
            <a:chExt cx="3601152" cy="871937"/>
          </a:xfrm>
        </p:grpSpPr>
        <p:sp>
          <p:nvSpPr>
            <p:cNvPr id="7" name="Rectangle 24">
              <a:extLst>
                <a:ext uri="{FF2B5EF4-FFF2-40B4-BE49-F238E27FC236}">
                  <a16:creationId xmlns:a16="http://schemas.microsoft.com/office/drawing/2014/main" id="{82C815E7-02BB-4764-AAD0-352246907865}"/>
                </a:ext>
              </a:extLst>
            </p:cNvPr>
            <p:cNvSpPr/>
            <p:nvPr/>
          </p:nvSpPr>
          <p:spPr>
            <a:xfrm>
              <a:off x="2694561" y="3701496"/>
              <a:ext cx="2493077" cy="847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0">
              <a:extLst>
                <a:ext uri="{FF2B5EF4-FFF2-40B4-BE49-F238E27FC236}">
                  <a16:creationId xmlns:a16="http://schemas.microsoft.com/office/drawing/2014/main" id="{85868A69-2A52-4159-BF17-975D9B12ADC4}"/>
                </a:ext>
              </a:extLst>
            </p:cNvPr>
            <p:cNvSpPr/>
            <p:nvPr/>
          </p:nvSpPr>
          <p:spPr>
            <a:xfrm flipV="1">
              <a:off x="5185147" y="3678500"/>
              <a:ext cx="1110566" cy="871937"/>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858166"/>
                <a:gd name="connsiteX1" fmla="*/ 1107547 w 1107547"/>
                <a:gd name="connsiteY1" fmla="*/ 0 h 858166"/>
                <a:gd name="connsiteX2" fmla="*/ 1107547 w 1107547"/>
                <a:gd name="connsiteY2" fmla="*/ 858166 h 858166"/>
                <a:gd name="connsiteX3" fmla="*/ 0 w 1107547"/>
                <a:gd name="connsiteY3" fmla="*/ 847149 h 858166"/>
                <a:gd name="connsiteX4" fmla="*/ 0 w 1107547"/>
                <a:gd name="connsiteY4" fmla="*/ 0 h 858166"/>
                <a:gd name="connsiteX0" fmla="*/ 0 w 1107547"/>
                <a:gd name="connsiteY0" fmla="*/ 0 h 863674"/>
                <a:gd name="connsiteX1" fmla="*/ 1107547 w 1107547"/>
                <a:gd name="connsiteY1" fmla="*/ 0 h 863674"/>
                <a:gd name="connsiteX2" fmla="*/ 1107547 w 1107547"/>
                <a:gd name="connsiteY2" fmla="*/ 863674 h 863674"/>
                <a:gd name="connsiteX3" fmla="*/ 0 w 1107547"/>
                <a:gd name="connsiteY3" fmla="*/ 847149 h 863674"/>
                <a:gd name="connsiteX4" fmla="*/ 0 w 1107547"/>
                <a:gd name="connsiteY4" fmla="*/ 0 h 863674"/>
                <a:gd name="connsiteX0" fmla="*/ 0 w 1107547"/>
                <a:gd name="connsiteY0" fmla="*/ 0 h 869183"/>
                <a:gd name="connsiteX1" fmla="*/ 1107547 w 1107547"/>
                <a:gd name="connsiteY1" fmla="*/ 0 h 869183"/>
                <a:gd name="connsiteX2" fmla="*/ 1107547 w 1107547"/>
                <a:gd name="connsiteY2" fmla="*/ 869183 h 869183"/>
                <a:gd name="connsiteX3" fmla="*/ 0 w 1107547"/>
                <a:gd name="connsiteY3" fmla="*/ 847149 h 869183"/>
                <a:gd name="connsiteX4" fmla="*/ 0 w 1107547"/>
                <a:gd name="connsiteY4" fmla="*/ 0 h 869183"/>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566"/>
                <a:gd name="connsiteY0" fmla="*/ 0 h 871937"/>
                <a:gd name="connsiteX1" fmla="*/ 1110301 w 1110566"/>
                <a:gd name="connsiteY1" fmla="*/ 437920 h 871937"/>
                <a:gd name="connsiteX2" fmla="*/ 1110302 w 1110566"/>
                <a:gd name="connsiteY2" fmla="*/ 871937 h 871937"/>
                <a:gd name="connsiteX3" fmla="*/ 0 w 1110566"/>
                <a:gd name="connsiteY3" fmla="*/ 847149 h 871937"/>
                <a:gd name="connsiteX4" fmla="*/ 0 w 1110566"/>
                <a:gd name="connsiteY4" fmla="*/ 0 h 87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566" h="871937">
                  <a:moveTo>
                    <a:pt x="0" y="0"/>
                  </a:moveTo>
                  <a:lnTo>
                    <a:pt x="1110301" y="437920"/>
                  </a:lnTo>
                  <a:cubicBezTo>
                    <a:pt x="1111219" y="728566"/>
                    <a:pt x="1109384" y="581291"/>
                    <a:pt x="1110302" y="871937"/>
                  </a:cubicBezTo>
                  <a:lnTo>
                    <a:pt x="0" y="847149"/>
                  </a:lnTo>
                  <a:lnTo>
                    <a:pt x="0" y="0"/>
                  </a:lnTo>
                  <a:close/>
                </a:path>
              </a:pathLst>
            </a:custGeom>
            <a:gradFill>
              <a:gsLst>
                <a:gs pos="0">
                  <a:schemeClr val="accent3">
                    <a:lumMod val="85000"/>
                  </a:schemeClr>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713189B1-853F-402E-BA71-473A56795CAD}"/>
              </a:ext>
            </a:extLst>
          </p:cNvPr>
          <p:cNvSpPr txBox="1"/>
          <p:nvPr/>
        </p:nvSpPr>
        <p:spPr>
          <a:xfrm flipH="1">
            <a:off x="607458" y="3648712"/>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ORDINAL</a:t>
            </a:r>
          </a:p>
        </p:txBody>
      </p:sp>
      <p:sp>
        <p:nvSpPr>
          <p:cNvPr id="13" name="Rounded Rectangle 10">
            <a:extLst>
              <a:ext uri="{FF2B5EF4-FFF2-40B4-BE49-F238E27FC236}">
                <a16:creationId xmlns:a16="http://schemas.microsoft.com/office/drawing/2014/main" id="{5A598111-B82E-BC10-687E-448EBE58FE62}"/>
              </a:ext>
            </a:extLst>
          </p:cNvPr>
          <p:cNvSpPr/>
          <p:nvPr/>
        </p:nvSpPr>
        <p:spPr>
          <a:xfrm>
            <a:off x="3601154" y="2214405"/>
            <a:ext cx="3902625" cy="2429190"/>
          </a:xfrm>
          <a:prstGeom prst="roundRect">
            <a:avLst>
              <a:gd name="adj" fmla="val 7753"/>
            </a:avLst>
          </a:prstGeom>
          <a:solidFill>
            <a:schemeClr val="accent3"/>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ko-KR" sz="1200">
                <a:solidFill>
                  <a:schemeClr val="tx1"/>
                </a:solidFill>
              </a:rPr>
              <a:t>In the attribute </a:t>
            </a:r>
            <a:r>
              <a:rPr lang="en-US" altLang="ko-KR" sz="1200" b="1">
                <a:solidFill>
                  <a:schemeClr val="tx1"/>
                </a:solidFill>
              </a:rPr>
              <a:t>NAME_EDUCATION_TYPE </a:t>
            </a:r>
            <a:r>
              <a:rPr lang="en-US" altLang="ko-KR" sz="1200">
                <a:solidFill>
                  <a:schemeClr val="tx1"/>
                </a:solidFill>
              </a:rPr>
              <a:t>there are five unique values which are :</a:t>
            </a:r>
          </a:p>
          <a:p>
            <a:endParaRPr lang="en-US" altLang="ko-KR" sz="1200">
              <a:solidFill>
                <a:schemeClr val="tx1"/>
              </a:solidFill>
            </a:endParaRPr>
          </a:p>
          <a:p>
            <a:r>
              <a:rPr lang="en-US" altLang="ko-KR" sz="1200">
                <a:solidFill>
                  <a:schemeClr val="tx1"/>
                </a:solidFill>
              </a:rPr>
              <a:t>Because this column has a hierarchy, we are going to implement ordinal encoding in order to preserve the ordinal nature of our feature.</a:t>
            </a:r>
            <a:endParaRPr lang="en-US" altLang="ko-KR" sz="1200">
              <a:solidFill>
                <a:schemeClr val="tx1"/>
              </a:solidFill>
              <a:ea typeface="Meiryo"/>
            </a:endParaRPr>
          </a:p>
          <a:p>
            <a:endParaRPr lang="en-US" altLang="ko-KR" sz="1200">
              <a:solidFill>
                <a:schemeClr val="tx1"/>
              </a:solidFill>
            </a:endParaRPr>
          </a:p>
          <a:p>
            <a:r>
              <a:rPr lang="en-US" altLang="ko-KR" sz="1200">
                <a:solidFill>
                  <a:schemeClr val="tx1"/>
                </a:solidFill>
              </a:rPr>
              <a:t>Label encoding should not be used with linear models where magnitude of features plays an important role</a:t>
            </a:r>
            <a:endParaRPr lang="ko-KR" altLang="en-US" sz="1200">
              <a:solidFill>
                <a:schemeClr val="tx1"/>
              </a:solidFill>
            </a:endParaRPr>
          </a:p>
        </p:txBody>
      </p:sp>
      <p:sp>
        <p:nvSpPr>
          <p:cNvPr id="15" name="Pentagon 12">
            <a:extLst>
              <a:ext uri="{FF2B5EF4-FFF2-40B4-BE49-F238E27FC236}">
                <a16:creationId xmlns:a16="http://schemas.microsoft.com/office/drawing/2014/main" id="{85356EB8-A26C-4497-0536-2C17F45CF48D}"/>
              </a:ext>
            </a:extLst>
          </p:cNvPr>
          <p:cNvSpPr/>
          <p:nvPr/>
        </p:nvSpPr>
        <p:spPr>
          <a:xfrm rot="10800000">
            <a:off x="3197242" y="5227058"/>
            <a:ext cx="2786902" cy="724246"/>
          </a:xfrm>
          <a:prstGeom prst="homePlate">
            <a:avLst/>
          </a:prstGeom>
          <a:solidFill>
            <a:schemeClr val="accent2">
              <a:lumMod val="75000"/>
            </a:schemeClr>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6" name="TextBox 15">
            <a:extLst>
              <a:ext uri="{FF2B5EF4-FFF2-40B4-BE49-F238E27FC236}">
                <a16:creationId xmlns:a16="http://schemas.microsoft.com/office/drawing/2014/main" id="{683D6398-1BD5-3B0F-B292-8764ADE248D0}"/>
              </a:ext>
            </a:extLst>
          </p:cNvPr>
          <p:cNvSpPr txBox="1"/>
          <p:nvPr/>
        </p:nvSpPr>
        <p:spPr>
          <a:xfrm flipH="1">
            <a:off x="4033349" y="5369473"/>
            <a:ext cx="1664463" cy="439416"/>
          </a:xfrm>
          <a:prstGeom prst="rect">
            <a:avLst/>
          </a:prstGeom>
          <a:solidFill>
            <a:schemeClr val="accent2">
              <a:lumMod val="75000"/>
            </a:schemeClr>
          </a:solidFill>
        </p:spPr>
        <p:txBody>
          <a:bodyPr wrap="square" rtlCol="0">
            <a:spAutoFit/>
          </a:bodyPr>
          <a:lstStyle/>
          <a:p>
            <a:pPr>
              <a:lnSpc>
                <a:spcPct val="80000"/>
              </a:lnSpc>
            </a:pPr>
            <a:r>
              <a:rPr lang="en-US" altLang="ko-KR" sz="2800">
                <a:solidFill>
                  <a:schemeClr val="bg1"/>
                </a:solidFill>
                <a:latin typeface="Roboto Mono" panose="00000009000000000000" pitchFamily="49" charset="0"/>
                <a:ea typeface="Roboto Mono" panose="00000009000000000000" pitchFamily="49" charset="0"/>
                <a:cs typeface="Arial" pitchFamily="34" charset="0"/>
              </a:rPr>
              <a:t>Before</a:t>
            </a:r>
          </a:p>
        </p:txBody>
      </p:sp>
      <p:pic>
        <p:nvPicPr>
          <p:cNvPr id="20" name="Picture 19">
            <a:extLst>
              <a:ext uri="{FF2B5EF4-FFF2-40B4-BE49-F238E27FC236}">
                <a16:creationId xmlns:a16="http://schemas.microsoft.com/office/drawing/2014/main" id="{FA8E061F-B7F7-7AEA-96C7-1910CB5ACC21}"/>
              </a:ext>
            </a:extLst>
          </p:cNvPr>
          <p:cNvPicPr>
            <a:picLocks noChangeAspect="1"/>
          </p:cNvPicPr>
          <p:nvPr/>
        </p:nvPicPr>
        <p:blipFill>
          <a:blip r:embed="rId2"/>
          <a:stretch>
            <a:fillRect/>
          </a:stretch>
        </p:blipFill>
        <p:spPr>
          <a:xfrm>
            <a:off x="676292" y="4706664"/>
            <a:ext cx="2323100" cy="1693282"/>
          </a:xfrm>
          <a:prstGeom prst="rect">
            <a:avLst/>
          </a:prstGeom>
        </p:spPr>
      </p:pic>
    </p:spTree>
    <p:extLst>
      <p:ext uri="{BB962C8B-B14F-4D97-AF65-F5344CB8AC3E}">
        <p14:creationId xmlns:p14="http://schemas.microsoft.com/office/powerpoint/2010/main" val="2106736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grpSp>
        <p:nvGrpSpPr>
          <p:cNvPr id="4" name="그룹 3">
            <a:extLst>
              <a:ext uri="{FF2B5EF4-FFF2-40B4-BE49-F238E27FC236}">
                <a16:creationId xmlns:a16="http://schemas.microsoft.com/office/drawing/2014/main" id="{000E0FFD-B9E5-498E-AFB0-550692254FE5}"/>
              </a:ext>
            </a:extLst>
          </p:cNvPr>
          <p:cNvGrpSpPr/>
          <p:nvPr/>
        </p:nvGrpSpPr>
        <p:grpSpPr>
          <a:xfrm flipV="1">
            <a:off x="2" y="3363555"/>
            <a:ext cx="3601152" cy="871937"/>
            <a:chOff x="2694561" y="3678500"/>
            <a:chExt cx="3601152" cy="871937"/>
          </a:xfrm>
        </p:grpSpPr>
        <p:sp>
          <p:nvSpPr>
            <p:cNvPr id="7" name="Rectangle 24">
              <a:extLst>
                <a:ext uri="{FF2B5EF4-FFF2-40B4-BE49-F238E27FC236}">
                  <a16:creationId xmlns:a16="http://schemas.microsoft.com/office/drawing/2014/main" id="{82C815E7-02BB-4764-AAD0-352246907865}"/>
                </a:ext>
              </a:extLst>
            </p:cNvPr>
            <p:cNvSpPr/>
            <p:nvPr/>
          </p:nvSpPr>
          <p:spPr>
            <a:xfrm>
              <a:off x="2694561" y="3701496"/>
              <a:ext cx="2493077" cy="847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0">
              <a:extLst>
                <a:ext uri="{FF2B5EF4-FFF2-40B4-BE49-F238E27FC236}">
                  <a16:creationId xmlns:a16="http://schemas.microsoft.com/office/drawing/2014/main" id="{85868A69-2A52-4159-BF17-975D9B12ADC4}"/>
                </a:ext>
              </a:extLst>
            </p:cNvPr>
            <p:cNvSpPr/>
            <p:nvPr/>
          </p:nvSpPr>
          <p:spPr>
            <a:xfrm flipV="1">
              <a:off x="5185147" y="3678500"/>
              <a:ext cx="1110566" cy="871937"/>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858166"/>
                <a:gd name="connsiteX1" fmla="*/ 1107547 w 1107547"/>
                <a:gd name="connsiteY1" fmla="*/ 0 h 858166"/>
                <a:gd name="connsiteX2" fmla="*/ 1107547 w 1107547"/>
                <a:gd name="connsiteY2" fmla="*/ 858166 h 858166"/>
                <a:gd name="connsiteX3" fmla="*/ 0 w 1107547"/>
                <a:gd name="connsiteY3" fmla="*/ 847149 h 858166"/>
                <a:gd name="connsiteX4" fmla="*/ 0 w 1107547"/>
                <a:gd name="connsiteY4" fmla="*/ 0 h 858166"/>
                <a:gd name="connsiteX0" fmla="*/ 0 w 1107547"/>
                <a:gd name="connsiteY0" fmla="*/ 0 h 863674"/>
                <a:gd name="connsiteX1" fmla="*/ 1107547 w 1107547"/>
                <a:gd name="connsiteY1" fmla="*/ 0 h 863674"/>
                <a:gd name="connsiteX2" fmla="*/ 1107547 w 1107547"/>
                <a:gd name="connsiteY2" fmla="*/ 863674 h 863674"/>
                <a:gd name="connsiteX3" fmla="*/ 0 w 1107547"/>
                <a:gd name="connsiteY3" fmla="*/ 847149 h 863674"/>
                <a:gd name="connsiteX4" fmla="*/ 0 w 1107547"/>
                <a:gd name="connsiteY4" fmla="*/ 0 h 863674"/>
                <a:gd name="connsiteX0" fmla="*/ 0 w 1107547"/>
                <a:gd name="connsiteY0" fmla="*/ 0 h 869183"/>
                <a:gd name="connsiteX1" fmla="*/ 1107547 w 1107547"/>
                <a:gd name="connsiteY1" fmla="*/ 0 h 869183"/>
                <a:gd name="connsiteX2" fmla="*/ 1107547 w 1107547"/>
                <a:gd name="connsiteY2" fmla="*/ 869183 h 869183"/>
                <a:gd name="connsiteX3" fmla="*/ 0 w 1107547"/>
                <a:gd name="connsiteY3" fmla="*/ 847149 h 869183"/>
                <a:gd name="connsiteX4" fmla="*/ 0 w 1107547"/>
                <a:gd name="connsiteY4" fmla="*/ 0 h 869183"/>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566"/>
                <a:gd name="connsiteY0" fmla="*/ 0 h 871937"/>
                <a:gd name="connsiteX1" fmla="*/ 1110301 w 1110566"/>
                <a:gd name="connsiteY1" fmla="*/ 437920 h 871937"/>
                <a:gd name="connsiteX2" fmla="*/ 1110302 w 1110566"/>
                <a:gd name="connsiteY2" fmla="*/ 871937 h 871937"/>
                <a:gd name="connsiteX3" fmla="*/ 0 w 1110566"/>
                <a:gd name="connsiteY3" fmla="*/ 847149 h 871937"/>
                <a:gd name="connsiteX4" fmla="*/ 0 w 1110566"/>
                <a:gd name="connsiteY4" fmla="*/ 0 h 87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566" h="871937">
                  <a:moveTo>
                    <a:pt x="0" y="0"/>
                  </a:moveTo>
                  <a:lnTo>
                    <a:pt x="1110301" y="437920"/>
                  </a:lnTo>
                  <a:cubicBezTo>
                    <a:pt x="1111219" y="728566"/>
                    <a:pt x="1109384" y="581291"/>
                    <a:pt x="1110302" y="871937"/>
                  </a:cubicBezTo>
                  <a:lnTo>
                    <a:pt x="0" y="847149"/>
                  </a:lnTo>
                  <a:lnTo>
                    <a:pt x="0" y="0"/>
                  </a:lnTo>
                  <a:close/>
                </a:path>
              </a:pathLst>
            </a:custGeom>
            <a:gradFill>
              <a:gsLst>
                <a:gs pos="0">
                  <a:schemeClr val="accent3">
                    <a:lumMod val="85000"/>
                  </a:schemeClr>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713189B1-853F-402E-BA71-473A56795CAD}"/>
              </a:ext>
            </a:extLst>
          </p:cNvPr>
          <p:cNvSpPr txBox="1"/>
          <p:nvPr/>
        </p:nvSpPr>
        <p:spPr>
          <a:xfrm flipH="1">
            <a:off x="607458" y="3648712"/>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ORDINAL</a:t>
            </a:r>
          </a:p>
        </p:txBody>
      </p:sp>
      <p:sp>
        <p:nvSpPr>
          <p:cNvPr id="13" name="Rounded Rectangle 10">
            <a:extLst>
              <a:ext uri="{FF2B5EF4-FFF2-40B4-BE49-F238E27FC236}">
                <a16:creationId xmlns:a16="http://schemas.microsoft.com/office/drawing/2014/main" id="{5A598111-B82E-BC10-687E-448EBE58FE62}"/>
              </a:ext>
            </a:extLst>
          </p:cNvPr>
          <p:cNvSpPr/>
          <p:nvPr/>
        </p:nvSpPr>
        <p:spPr>
          <a:xfrm>
            <a:off x="3601154" y="2214405"/>
            <a:ext cx="3902625" cy="2429190"/>
          </a:xfrm>
          <a:prstGeom prst="roundRect">
            <a:avLst>
              <a:gd name="adj" fmla="val 7753"/>
            </a:avLst>
          </a:prstGeom>
          <a:solidFill>
            <a:schemeClr val="accent3"/>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ko-KR" sz="1200">
                <a:solidFill>
                  <a:schemeClr val="tx1"/>
                </a:solidFill>
              </a:rPr>
              <a:t>In the attribute </a:t>
            </a:r>
            <a:r>
              <a:rPr lang="en-US" altLang="ko-KR" sz="1200" b="1">
                <a:solidFill>
                  <a:schemeClr val="tx1"/>
                </a:solidFill>
              </a:rPr>
              <a:t>NAME_EDUCATION_TYPE</a:t>
            </a:r>
            <a:r>
              <a:rPr lang="en-US" altLang="ko-KR" sz="1200">
                <a:solidFill>
                  <a:schemeClr val="tx1"/>
                </a:solidFill>
              </a:rPr>
              <a:t> there are five unique values which are :</a:t>
            </a:r>
          </a:p>
          <a:p>
            <a:endParaRPr lang="en-US" altLang="ko-KR" sz="1200">
              <a:solidFill>
                <a:schemeClr val="tx1"/>
              </a:solidFill>
            </a:endParaRPr>
          </a:p>
          <a:p>
            <a:r>
              <a:rPr lang="en-US" altLang="ko-KR" sz="1200">
                <a:solidFill>
                  <a:schemeClr val="tx1"/>
                </a:solidFill>
              </a:rPr>
              <a:t>Because this column has a hierarchy, we are going to implement ordinal encoding in order to preserve the ordinal nature of our feature.</a:t>
            </a:r>
            <a:endParaRPr lang="en-US" altLang="ko-KR" sz="1200">
              <a:solidFill>
                <a:schemeClr val="tx1"/>
              </a:solidFill>
              <a:ea typeface="Meiryo"/>
            </a:endParaRPr>
          </a:p>
          <a:p>
            <a:endParaRPr lang="en-US" altLang="ko-KR" sz="1200">
              <a:solidFill>
                <a:schemeClr val="tx1"/>
              </a:solidFill>
            </a:endParaRPr>
          </a:p>
          <a:p>
            <a:r>
              <a:rPr lang="en-US" altLang="ko-KR" sz="1200">
                <a:solidFill>
                  <a:schemeClr val="tx1"/>
                </a:solidFill>
              </a:rPr>
              <a:t>Label encoding should not be used with linear models where magnitude of features plays an important role</a:t>
            </a:r>
            <a:endParaRPr lang="ko-KR" altLang="en-US" sz="1200">
              <a:solidFill>
                <a:schemeClr val="tx1"/>
              </a:solidFill>
            </a:endParaRPr>
          </a:p>
        </p:txBody>
      </p:sp>
      <p:sp>
        <p:nvSpPr>
          <p:cNvPr id="14" name="Pentagon 3">
            <a:extLst>
              <a:ext uri="{FF2B5EF4-FFF2-40B4-BE49-F238E27FC236}">
                <a16:creationId xmlns:a16="http://schemas.microsoft.com/office/drawing/2014/main" id="{9926CEC3-32CC-9959-81C7-CA5B74C308FE}"/>
              </a:ext>
            </a:extLst>
          </p:cNvPr>
          <p:cNvSpPr/>
          <p:nvPr/>
        </p:nvSpPr>
        <p:spPr>
          <a:xfrm>
            <a:off x="6096000" y="5220655"/>
            <a:ext cx="2786901" cy="724247"/>
          </a:xfrm>
          <a:prstGeom prst="homePlate">
            <a:avLst/>
          </a:prstGeom>
          <a:solidFill>
            <a:schemeClr val="accent3">
              <a:lumMod val="75000"/>
            </a:schemeClr>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latin typeface="Roboto Mono" panose="00000009000000000000" pitchFamily="49" charset="0"/>
                <a:ea typeface="Roboto Mono" panose="00000009000000000000" pitchFamily="49" charset="0"/>
              </a:rPr>
              <a:t>After</a:t>
            </a:r>
            <a:endParaRPr lang="ko-KR" altLang="en-US" sz="2700">
              <a:latin typeface="Roboto Mono" panose="00000009000000000000" pitchFamily="49" charset="0"/>
            </a:endParaRPr>
          </a:p>
        </p:txBody>
      </p:sp>
      <p:sp>
        <p:nvSpPr>
          <p:cNvPr id="15" name="Pentagon 12">
            <a:extLst>
              <a:ext uri="{FF2B5EF4-FFF2-40B4-BE49-F238E27FC236}">
                <a16:creationId xmlns:a16="http://schemas.microsoft.com/office/drawing/2014/main" id="{85356EB8-A26C-4497-0536-2C17F45CF48D}"/>
              </a:ext>
            </a:extLst>
          </p:cNvPr>
          <p:cNvSpPr/>
          <p:nvPr/>
        </p:nvSpPr>
        <p:spPr>
          <a:xfrm rot="10800000">
            <a:off x="3197242" y="5227058"/>
            <a:ext cx="2786902" cy="724246"/>
          </a:xfrm>
          <a:prstGeom prst="homePlate">
            <a:avLst/>
          </a:prstGeom>
          <a:solidFill>
            <a:schemeClr val="accent2">
              <a:lumMod val="75000"/>
            </a:schemeClr>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6" name="TextBox 15">
            <a:extLst>
              <a:ext uri="{FF2B5EF4-FFF2-40B4-BE49-F238E27FC236}">
                <a16:creationId xmlns:a16="http://schemas.microsoft.com/office/drawing/2014/main" id="{683D6398-1BD5-3B0F-B292-8764ADE248D0}"/>
              </a:ext>
            </a:extLst>
          </p:cNvPr>
          <p:cNvSpPr txBox="1"/>
          <p:nvPr/>
        </p:nvSpPr>
        <p:spPr>
          <a:xfrm flipH="1">
            <a:off x="4033349" y="5369473"/>
            <a:ext cx="1664463" cy="439416"/>
          </a:xfrm>
          <a:prstGeom prst="rect">
            <a:avLst/>
          </a:prstGeom>
          <a:solidFill>
            <a:schemeClr val="accent2">
              <a:lumMod val="75000"/>
            </a:schemeClr>
          </a:solidFill>
        </p:spPr>
        <p:txBody>
          <a:bodyPr wrap="square" rtlCol="0">
            <a:spAutoFit/>
          </a:bodyPr>
          <a:lstStyle/>
          <a:p>
            <a:pPr>
              <a:lnSpc>
                <a:spcPct val="80000"/>
              </a:lnSpc>
            </a:pPr>
            <a:r>
              <a:rPr lang="en-US" altLang="ko-KR" sz="2800">
                <a:solidFill>
                  <a:schemeClr val="bg1"/>
                </a:solidFill>
                <a:latin typeface="Roboto Mono" panose="00000009000000000000" pitchFamily="49" charset="0"/>
                <a:ea typeface="Roboto Mono" panose="00000009000000000000" pitchFamily="49" charset="0"/>
                <a:cs typeface="Arial" pitchFamily="34" charset="0"/>
              </a:rPr>
              <a:t>Before</a:t>
            </a:r>
          </a:p>
        </p:txBody>
      </p:sp>
      <p:pic>
        <p:nvPicPr>
          <p:cNvPr id="20" name="Picture 19">
            <a:extLst>
              <a:ext uri="{FF2B5EF4-FFF2-40B4-BE49-F238E27FC236}">
                <a16:creationId xmlns:a16="http://schemas.microsoft.com/office/drawing/2014/main" id="{FA8E061F-B7F7-7AEA-96C7-1910CB5ACC21}"/>
              </a:ext>
            </a:extLst>
          </p:cNvPr>
          <p:cNvPicPr>
            <a:picLocks noChangeAspect="1"/>
          </p:cNvPicPr>
          <p:nvPr/>
        </p:nvPicPr>
        <p:blipFill>
          <a:blip r:embed="rId2"/>
          <a:stretch>
            <a:fillRect/>
          </a:stretch>
        </p:blipFill>
        <p:spPr>
          <a:xfrm>
            <a:off x="676292" y="4706664"/>
            <a:ext cx="2323100" cy="1693282"/>
          </a:xfrm>
          <a:prstGeom prst="rect">
            <a:avLst/>
          </a:prstGeom>
        </p:spPr>
      </p:pic>
      <p:pic>
        <p:nvPicPr>
          <p:cNvPr id="22" name="Picture 21">
            <a:extLst>
              <a:ext uri="{FF2B5EF4-FFF2-40B4-BE49-F238E27FC236}">
                <a16:creationId xmlns:a16="http://schemas.microsoft.com/office/drawing/2014/main" id="{F76C022D-A966-6145-2E09-0890441E9392}"/>
              </a:ext>
            </a:extLst>
          </p:cNvPr>
          <p:cNvPicPr>
            <a:picLocks noChangeAspect="1"/>
          </p:cNvPicPr>
          <p:nvPr/>
        </p:nvPicPr>
        <p:blipFill>
          <a:blip r:embed="rId3"/>
          <a:stretch>
            <a:fillRect/>
          </a:stretch>
        </p:blipFill>
        <p:spPr>
          <a:xfrm>
            <a:off x="9080752" y="4729124"/>
            <a:ext cx="2178651" cy="1707308"/>
          </a:xfrm>
          <a:prstGeom prst="rect">
            <a:avLst/>
          </a:prstGeom>
        </p:spPr>
      </p:pic>
    </p:spTree>
    <p:extLst>
      <p:ext uri="{BB962C8B-B14F-4D97-AF65-F5344CB8AC3E}">
        <p14:creationId xmlns:p14="http://schemas.microsoft.com/office/powerpoint/2010/main" val="2102972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grpSp>
        <p:nvGrpSpPr>
          <p:cNvPr id="4" name="그룹 3">
            <a:extLst>
              <a:ext uri="{FF2B5EF4-FFF2-40B4-BE49-F238E27FC236}">
                <a16:creationId xmlns:a16="http://schemas.microsoft.com/office/drawing/2014/main" id="{000E0FFD-B9E5-498E-AFB0-550692254FE5}"/>
              </a:ext>
            </a:extLst>
          </p:cNvPr>
          <p:cNvGrpSpPr/>
          <p:nvPr/>
        </p:nvGrpSpPr>
        <p:grpSpPr>
          <a:xfrm flipV="1">
            <a:off x="1" y="4280026"/>
            <a:ext cx="3603643" cy="871938"/>
            <a:chOff x="2694560" y="2762028"/>
            <a:chExt cx="3603643" cy="871938"/>
          </a:xfrm>
        </p:grpSpPr>
        <p:sp>
          <p:nvSpPr>
            <p:cNvPr id="6" name="Rectangle 23">
              <a:extLst>
                <a:ext uri="{FF2B5EF4-FFF2-40B4-BE49-F238E27FC236}">
                  <a16:creationId xmlns:a16="http://schemas.microsoft.com/office/drawing/2014/main" id="{8DE437E6-86B9-4D23-A07A-2A72E7B87429}"/>
                </a:ext>
              </a:extLst>
            </p:cNvPr>
            <p:cNvSpPr/>
            <p:nvPr/>
          </p:nvSpPr>
          <p:spPr>
            <a:xfrm>
              <a:off x="2694560" y="2762028"/>
              <a:ext cx="2493077" cy="847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0">
              <a:extLst>
                <a:ext uri="{FF2B5EF4-FFF2-40B4-BE49-F238E27FC236}">
                  <a16:creationId xmlns:a16="http://schemas.microsoft.com/office/drawing/2014/main" id="{32799E0F-2991-4434-AA99-EBF8D9FB0072}"/>
                </a:ext>
              </a:extLst>
            </p:cNvPr>
            <p:cNvSpPr/>
            <p:nvPr/>
          </p:nvSpPr>
          <p:spPr>
            <a:xfrm>
              <a:off x="5187637" y="2762029"/>
              <a:ext cx="1110566" cy="871937"/>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858166"/>
                <a:gd name="connsiteX1" fmla="*/ 1107547 w 1107547"/>
                <a:gd name="connsiteY1" fmla="*/ 0 h 858166"/>
                <a:gd name="connsiteX2" fmla="*/ 1107547 w 1107547"/>
                <a:gd name="connsiteY2" fmla="*/ 858166 h 858166"/>
                <a:gd name="connsiteX3" fmla="*/ 0 w 1107547"/>
                <a:gd name="connsiteY3" fmla="*/ 847149 h 858166"/>
                <a:gd name="connsiteX4" fmla="*/ 0 w 1107547"/>
                <a:gd name="connsiteY4" fmla="*/ 0 h 858166"/>
                <a:gd name="connsiteX0" fmla="*/ 0 w 1107547"/>
                <a:gd name="connsiteY0" fmla="*/ 0 h 863674"/>
                <a:gd name="connsiteX1" fmla="*/ 1107547 w 1107547"/>
                <a:gd name="connsiteY1" fmla="*/ 0 h 863674"/>
                <a:gd name="connsiteX2" fmla="*/ 1107547 w 1107547"/>
                <a:gd name="connsiteY2" fmla="*/ 863674 h 863674"/>
                <a:gd name="connsiteX3" fmla="*/ 0 w 1107547"/>
                <a:gd name="connsiteY3" fmla="*/ 847149 h 863674"/>
                <a:gd name="connsiteX4" fmla="*/ 0 w 1107547"/>
                <a:gd name="connsiteY4" fmla="*/ 0 h 863674"/>
                <a:gd name="connsiteX0" fmla="*/ 0 w 1107547"/>
                <a:gd name="connsiteY0" fmla="*/ 0 h 869183"/>
                <a:gd name="connsiteX1" fmla="*/ 1107547 w 1107547"/>
                <a:gd name="connsiteY1" fmla="*/ 0 h 869183"/>
                <a:gd name="connsiteX2" fmla="*/ 1107547 w 1107547"/>
                <a:gd name="connsiteY2" fmla="*/ 869183 h 869183"/>
                <a:gd name="connsiteX3" fmla="*/ 0 w 1107547"/>
                <a:gd name="connsiteY3" fmla="*/ 847149 h 869183"/>
                <a:gd name="connsiteX4" fmla="*/ 0 w 1107547"/>
                <a:gd name="connsiteY4" fmla="*/ 0 h 869183"/>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566"/>
                <a:gd name="connsiteY0" fmla="*/ 0 h 871937"/>
                <a:gd name="connsiteX1" fmla="*/ 1110301 w 1110566"/>
                <a:gd name="connsiteY1" fmla="*/ 437920 h 871937"/>
                <a:gd name="connsiteX2" fmla="*/ 1110302 w 1110566"/>
                <a:gd name="connsiteY2" fmla="*/ 871937 h 871937"/>
                <a:gd name="connsiteX3" fmla="*/ 0 w 1110566"/>
                <a:gd name="connsiteY3" fmla="*/ 847149 h 871937"/>
                <a:gd name="connsiteX4" fmla="*/ 0 w 1110566"/>
                <a:gd name="connsiteY4" fmla="*/ 0 h 87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566" h="871937">
                  <a:moveTo>
                    <a:pt x="0" y="0"/>
                  </a:moveTo>
                  <a:lnTo>
                    <a:pt x="1110301" y="437920"/>
                  </a:lnTo>
                  <a:cubicBezTo>
                    <a:pt x="1111219" y="728566"/>
                    <a:pt x="1109384" y="581291"/>
                    <a:pt x="1110302" y="871937"/>
                  </a:cubicBezTo>
                  <a:lnTo>
                    <a:pt x="0" y="847149"/>
                  </a:lnTo>
                  <a:lnTo>
                    <a:pt x="0" y="0"/>
                  </a:lnTo>
                  <a:close/>
                </a:path>
              </a:pathLst>
            </a:custGeom>
            <a:gradFill>
              <a:gsLst>
                <a:gs pos="0">
                  <a:schemeClr val="accent2">
                    <a:lumMod val="85000"/>
                  </a:schemeClr>
                </a:gs>
                <a:gs pos="100000">
                  <a:schemeClr val="accent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4585511C-FA36-4230-96B1-245C283AA45A}"/>
              </a:ext>
            </a:extLst>
          </p:cNvPr>
          <p:cNvSpPr txBox="1"/>
          <p:nvPr/>
        </p:nvSpPr>
        <p:spPr>
          <a:xfrm flipH="1">
            <a:off x="451338" y="4564462"/>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CATEGORICAL</a:t>
            </a:r>
          </a:p>
        </p:txBody>
      </p:sp>
      <p:sp>
        <p:nvSpPr>
          <p:cNvPr id="13" name="Rounded Rectangle 10">
            <a:extLst>
              <a:ext uri="{FF2B5EF4-FFF2-40B4-BE49-F238E27FC236}">
                <a16:creationId xmlns:a16="http://schemas.microsoft.com/office/drawing/2014/main" id="{48AF8FB8-AAB1-D268-F553-71A4B30A3C5B}"/>
              </a:ext>
            </a:extLst>
          </p:cNvPr>
          <p:cNvSpPr/>
          <p:nvPr/>
        </p:nvSpPr>
        <p:spPr>
          <a:xfrm>
            <a:off x="3603644" y="2436893"/>
            <a:ext cx="3902625" cy="2429190"/>
          </a:xfrm>
          <a:prstGeom prst="roundRect">
            <a:avLst>
              <a:gd name="adj" fmla="val 7753"/>
            </a:avLst>
          </a:prstGeom>
          <a:solidFill>
            <a:schemeClr val="accent2"/>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ko-KR" sz="1200">
                <a:solidFill>
                  <a:schemeClr val="tx1"/>
                </a:solidFill>
              </a:rPr>
              <a:t>In this case, because our categorical variables </a:t>
            </a:r>
            <a:r>
              <a:rPr lang="en-US" altLang="ko-KR" sz="1200" b="1">
                <a:solidFill>
                  <a:schemeClr val="tx1"/>
                </a:solidFill>
              </a:rPr>
              <a:t>NAME_FAMILY_STATUS</a:t>
            </a:r>
            <a:r>
              <a:rPr lang="en-US" altLang="ko-KR" sz="1200">
                <a:solidFill>
                  <a:schemeClr val="tx1"/>
                </a:solidFill>
              </a:rPr>
              <a:t>, </a:t>
            </a:r>
            <a:r>
              <a:rPr lang="en-US" altLang="ko-KR" sz="1200" b="1">
                <a:solidFill>
                  <a:schemeClr val="tx1"/>
                </a:solidFill>
              </a:rPr>
              <a:t>NAME_HOUSING_TYPE </a:t>
            </a:r>
            <a:r>
              <a:rPr lang="en-US" altLang="ko-KR" sz="1200">
                <a:solidFill>
                  <a:schemeClr val="tx1"/>
                </a:solidFill>
              </a:rPr>
              <a:t>and </a:t>
            </a:r>
            <a:r>
              <a:rPr lang="en-US" altLang="ko-KR" sz="1200" b="1">
                <a:solidFill>
                  <a:schemeClr val="tx1"/>
                </a:solidFill>
              </a:rPr>
              <a:t>OCCUPATION_TYPE</a:t>
            </a:r>
            <a:r>
              <a:rPr lang="en-US" altLang="ko-KR" sz="1200">
                <a:solidFill>
                  <a:schemeClr val="tx1"/>
                </a:solidFill>
              </a:rPr>
              <a:t> have equal order, we are going to implement One-hot encoding.</a:t>
            </a:r>
          </a:p>
          <a:p>
            <a:endParaRPr lang="en-US" altLang="ko-KR" sz="1200">
              <a:solidFill>
                <a:schemeClr val="tx1"/>
              </a:solidFill>
            </a:endParaRPr>
          </a:p>
          <a:p>
            <a:endParaRPr lang="en-US" altLang="ko-KR" sz="1200">
              <a:solidFill>
                <a:schemeClr val="tx1"/>
              </a:solidFill>
            </a:endParaRPr>
          </a:p>
          <a:p>
            <a:r>
              <a:rPr lang="en-US" altLang="ko-KR" sz="1200">
                <a:solidFill>
                  <a:schemeClr val="tx1"/>
                </a:solidFill>
              </a:rPr>
              <a:t>In One-hot encoding our number of features will increase, which is not good for any tree based algorithm like Decision-trees, Random Forest </a:t>
            </a:r>
            <a:r>
              <a:rPr lang="en-US" altLang="ko-KR" sz="1200" err="1">
                <a:solidFill>
                  <a:schemeClr val="tx1"/>
                </a:solidFill>
              </a:rPr>
              <a:t>etc</a:t>
            </a:r>
            <a:endParaRPr lang="ko-KR" altLang="en-US" sz="1200">
              <a:solidFill>
                <a:schemeClr val="tx1"/>
              </a:solidFill>
            </a:endParaRPr>
          </a:p>
        </p:txBody>
      </p:sp>
      <p:sp>
        <p:nvSpPr>
          <p:cNvPr id="15" name="Pentagon 12">
            <a:extLst>
              <a:ext uri="{FF2B5EF4-FFF2-40B4-BE49-F238E27FC236}">
                <a16:creationId xmlns:a16="http://schemas.microsoft.com/office/drawing/2014/main" id="{157F9F1D-2DE8-1A20-DE3A-6DFF567B8F2A}"/>
              </a:ext>
            </a:extLst>
          </p:cNvPr>
          <p:cNvSpPr/>
          <p:nvPr/>
        </p:nvSpPr>
        <p:spPr>
          <a:xfrm rot="10800000">
            <a:off x="4375115" y="5545714"/>
            <a:ext cx="2160896" cy="627863"/>
          </a:xfrm>
          <a:prstGeom prst="homePlate">
            <a:avLst/>
          </a:prstGeom>
          <a:solidFill>
            <a:schemeClr val="accent1"/>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6" name="TextBox 15">
            <a:extLst>
              <a:ext uri="{FF2B5EF4-FFF2-40B4-BE49-F238E27FC236}">
                <a16:creationId xmlns:a16="http://schemas.microsoft.com/office/drawing/2014/main" id="{A7103C76-17E3-49BE-8B3F-E6EEEF0130AA}"/>
              </a:ext>
            </a:extLst>
          </p:cNvPr>
          <p:cNvSpPr txBox="1"/>
          <p:nvPr/>
        </p:nvSpPr>
        <p:spPr>
          <a:xfrm flipH="1">
            <a:off x="4722724" y="5639938"/>
            <a:ext cx="1664463" cy="439416"/>
          </a:xfrm>
          <a:prstGeom prst="rect">
            <a:avLst/>
          </a:prstGeom>
          <a:solidFill>
            <a:schemeClr val="accent1"/>
          </a:solidFill>
        </p:spPr>
        <p:txBody>
          <a:bodyPr wrap="square" rtlCol="0">
            <a:spAutoFit/>
          </a:bodyPr>
          <a:lstStyle/>
          <a:p>
            <a:pPr>
              <a:lnSpc>
                <a:spcPct val="80000"/>
              </a:lnSpc>
            </a:pPr>
            <a:r>
              <a:rPr lang="en-US" altLang="ko-KR" sz="2800">
                <a:solidFill>
                  <a:schemeClr val="bg1"/>
                </a:solidFill>
                <a:latin typeface="Roboto Mono" panose="00000009000000000000" pitchFamily="49" charset="0"/>
                <a:ea typeface="Roboto Mono" panose="00000009000000000000" pitchFamily="49" charset="0"/>
                <a:cs typeface="Arial" pitchFamily="34" charset="0"/>
              </a:rPr>
              <a:t>Before</a:t>
            </a:r>
          </a:p>
        </p:txBody>
      </p:sp>
      <p:pic>
        <p:nvPicPr>
          <p:cNvPr id="20" name="Picture 19">
            <a:extLst>
              <a:ext uri="{FF2B5EF4-FFF2-40B4-BE49-F238E27FC236}">
                <a16:creationId xmlns:a16="http://schemas.microsoft.com/office/drawing/2014/main" id="{14A82E4B-C273-F89A-75EB-DAA3983FF6FE}"/>
              </a:ext>
            </a:extLst>
          </p:cNvPr>
          <p:cNvPicPr>
            <a:picLocks noChangeAspect="1"/>
          </p:cNvPicPr>
          <p:nvPr/>
        </p:nvPicPr>
        <p:blipFill>
          <a:blip r:embed="rId2"/>
          <a:stretch>
            <a:fillRect/>
          </a:stretch>
        </p:blipFill>
        <p:spPr>
          <a:xfrm>
            <a:off x="12053" y="5242736"/>
            <a:ext cx="4273020" cy="1466480"/>
          </a:xfrm>
          <a:prstGeom prst="rect">
            <a:avLst/>
          </a:prstGeom>
        </p:spPr>
      </p:pic>
    </p:spTree>
    <p:extLst>
      <p:ext uri="{BB962C8B-B14F-4D97-AF65-F5344CB8AC3E}">
        <p14:creationId xmlns:p14="http://schemas.microsoft.com/office/powerpoint/2010/main" val="1469728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grpSp>
        <p:nvGrpSpPr>
          <p:cNvPr id="4" name="그룹 3">
            <a:extLst>
              <a:ext uri="{FF2B5EF4-FFF2-40B4-BE49-F238E27FC236}">
                <a16:creationId xmlns:a16="http://schemas.microsoft.com/office/drawing/2014/main" id="{000E0FFD-B9E5-498E-AFB0-550692254FE5}"/>
              </a:ext>
            </a:extLst>
          </p:cNvPr>
          <p:cNvGrpSpPr/>
          <p:nvPr/>
        </p:nvGrpSpPr>
        <p:grpSpPr>
          <a:xfrm flipV="1">
            <a:off x="1" y="4280026"/>
            <a:ext cx="3603643" cy="871938"/>
            <a:chOff x="2694560" y="2762028"/>
            <a:chExt cx="3603643" cy="871938"/>
          </a:xfrm>
        </p:grpSpPr>
        <p:sp>
          <p:nvSpPr>
            <p:cNvPr id="6" name="Rectangle 23">
              <a:extLst>
                <a:ext uri="{FF2B5EF4-FFF2-40B4-BE49-F238E27FC236}">
                  <a16:creationId xmlns:a16="http://schemas.microsoft.com/office/drawing/2014/main" id="{8DE437E6-86B9-4D23-A07A-2A72E7B87429}"/>
                </a:ext>
              </a:extLst>
            </p:cNvPr>
            <p:cNvSpPr/>
            <p:nvPr/>
          </p:nvSpPr>
          <p:spPr>
            <a:xfrm>
              <a:off x="2694560" y="2762028"/>
              <a:ext cx="2493077" cy="847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0">
              <a:extLst>
                <a:ext uri="{FF2B5EF4-FFF2-40B4-BE49-F238E27FC236}">
                  <a16:creationId xmlns:a16="http://schemas.microsoft.com/office/drawing/2014/main" id="{32799E0F-2991-4434-AA99-EBF8D9FB0072}"/>
                </a:ext>
              </a:extLst>
            </p:cNvPr>
            <p:cNvSpPr/>
            <p:nvPr/>
          </p:nvSpPr>
          <p:spPr>
            <a:xfrm>
              <a:off x="5187637" y="2762029"/>
              <a:ext cx="1110566" cy="871937"/>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858166"/>
                <a:gd name="connsiteX1" fmla="*/ 1107547 w 1107547"/>
                <a:gd name="connsiteY1" fmla="*/ 0 h 858166"/>
                <a:gd name="connsiteX2" fmla="*/ 1107547 w 1107547"/>
                <a:gd name="connsiteY2" fmla="*/ 858166 h 858166"/>
                <a:gd name="connsiteX3" fmla="*/ 0 w 1107547"/>
                <a:gd name="connsiteY3" fmla="*/ 847149 h 858166"/>
                <a:gd name="connsiteX4" fmla="*/ 0 w 1107547"/>
                <a:gd name="connsiteY4" fmla="*/ 0 h 858166"/>
                <a:gd name="connsiteX0" fmla="*/ 0 w 1107547"/>
                <a:gd name="connsiteY0" fmla="*/ 0 h 863674"/>
                <a:gd name="connsiteX1" fmla="*/ 1107547 w 1107547"/>
                <a:gd name="connsiteY1" fmla="*/ 0 h 863674"/>
                <a:gd name="connsiteX2" fmla="*/ 1107547 w 1107547"/>
                <a:gd name="connsiteY2" fmla="*/ 863674 h 863674"/>
                <a:gd name="connsiteX3" fmla="*/ 0 w 1107547"/>
                <a:gd name="connsiteY3" fmla="*/ 847149 h 863674"/>
                <a:gd name="connsiteX4" fmla="*/ 0 w 1107547"/>
                <a:gd name="connsiteY4" fmla="*/ 0 h 863674"/>
                <a:gd name="connsiteX0" fmla="*/ 0 w 1107547"/>
                <a:gd name="connsiteY0" fmla="*/ 0 h 869183"/>
                <a:gd name="connsiteX1" fmla="*/ 1107547 w 1107547"/>
                <a:gd name="connsiteY1" fmla="*/ 0 h 869183"/>
                <a:gd name="connsiteX2" fmla="*/ 1107547 w 1107547"/>
                <a:gd name="connsiteY2" fmla="*/ 869183 h 869183"/>
                <a:gd name="connsiteX3" fmla="*/ 0 w 1107547"/>
                <a:gd name="connsiteY3" fmla="*/ 847149 h 869183"/>
                <a:gd name="connsiteX4" fmla="*/ 0 w 1107547"/>
                <a:gd name="connsiteY4" fmla="*/ 0 h 869183"/>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566"/>
                <a:gd name="connsiteY0" fmla="*/ 0 h 871937"/>
                <a:gd name="connsiteX1" fmla="*/ 1110301 w 1110566"/>
                <a:gd name="connsiteY1" fmla="*/ 437920 h 871937"/>
                <a:gd name="connsiteX2" fmla="*/ 1110302 w 1110566"/>
                <a:gd name="connsiteY2" fmla="*/ 871937 h 871937"/>
                <a:gd name="connsiteX3" fmla="*/ 0 w 1110566"/>
                <a:gd name="connsiteY3" fmla="*/ 847149 h 871937"/>
                <a:gd name="connsiteX4" fmla="*/ 0 w 1110566"/>
                <a:gd name="connsiteY4" fmla="*/ 0 h 87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566" h="871937">
                  <a:moveTo>
                    <a:pt x="0" y="0"/>
                  </a:moveTo>
                  <a:lnTo>
                    <a:pt x="1110301" y="437920"/>
                  </a:lnTo>
                  <a:cubicBezTo>
                    <a:pt x="1111219" y="728566"/>
                    <a:pt x="1109384" y="581291"/>
                    <a:pt x="1110302" y="871937"/>
                  </a:cubicBezTo>
                  <a:lnTo>
                    <a:pt x="0" y="847149"/>
                  </a:lnTo>
                  <a:lnTo>
                    <a:pt x="0" y="0"/>
                  </a:lnTo>
                  <a:close/>
                </a:path>
              </a:pathLst>
            </a:custGeom>
            <a:gradFill>
              <a:gsLst>
                <a:gs pos="0">
                  <a:schemeClr val="accent2">
                    <a:lumMod val="85000"/>
                  </a:schemeClr>
                </a:gs>
                <a:gs pos="100000">
                  <a:schemeClr val="accent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4585511C-FA36-4230-96B1-245C283AA45A}"/>
              </a:ext>
            </a:extLst>
          </p:cNvPr>
          <p:cNvSpPr txBox="1"/>
          <p:nvPr/>
        </p:nvSpPr>
        <p:spPr>
          <a:xfrm flipH="1">
            <a:off x="451338" y="4564462"/>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CATEGORICAL</a:t>
            </a:r>
          </a:p>
        </p:txBody>
      </p:sp>
      <p:sp>
        <p:nvSpPr>
          <p:cNvPr id="13" name="Rounded Rectangle 10">
            <a:extLst>
              <a:ext uri="{FF2B5EF4-FFF2-40B4-BE49-F238E27FC236}">
                <a16:creationId xmlns:a16="http://schemas.microsoft.com/office/drawing/2014/main" id="{48AF8FB8-AAB1-D268-F553-71A4B30A3C5B}"/>
              </a:ext>
            </a:extLst>
          </p:cNvPr>
          <p:cNvSpPr/>
          <p:nvPr/>
        </p:nvSpPr>
        <p:spPr>
          <a:xfrm>
            <a:off x="3603644" y="2436893"/>
            <a:ext cx="3902625" cy="2429190"/>
          </a:xfrm>
          <a:prstGeom prst="roundRect">
            <a:avLst>
              <a:gd name="adj" fmla="val 7753"/>
            </a:avLst>
          </a:prstGeom>
          <a:solidFill>
            <a:schemeClr val="accent2"/>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ko-KR" sz="1200">
                <a:solidFill>
                  <a:schemeClr val="tx1"/>
                </a:solidFill>
              </a:rPr>
              <a:t>In this case, because our categorical variables </a:t>
            </a:r>
            <a:r>
              <a:rPr lang="en-US" altLang="ko-KR" sz="1200" b="1">
                <a:solidFill>
                  <a:schemeClr val="tx1"/>
                </a:solidFill>
              </a:rPr>
              <a:t>NAME_FAMILY_STATUS</a:t>
            </a:r>
            <a:r>
              <a:rPr lang="en-US" altLang="ko-KR" sz="1200">
                <a:solidFill>
                  <a:schemeClr val="tx1"/>
                </a:solidFill>
              </a:rPr>
              <a:t>, </a:t>
            </a:r>
            <a:r>
              <a:rPr lang="en-US" altLang="ko-KR" sz="1200" b="1">
                <a:solidFill>
                  <a:schemeClr val="tx1"/>
                </a:solidFill>
              </a:rPr>
              <a:t>NAME_HOUSING_TYPE</a:t>
            </a:r>
            <a:r>
              <a:rPr lang="en-US" altLang="ko-KR" sz="1200">
                <a:solidFill>
                  <a:schemeClr val="tx1"/>
                </a:solidFill>
              </a:rPr>
              <a:t> and</a:t>
            </a:r>
            <a:endParaRPr lang="el-GR"/>
          </a:p>
          <a:p>
            <a:r>
              <a:rPr lang="en-US" altLang="ko-KR" sz="1200" b="1">
                <a:solidFill>
                  <a:schemeClr val="tx1"/>
                </a:solidFill>
              </a:rPr>
              <a:t>OCCUPATION_TYPE</a:t>
            </a:r>
            <a:r>
              <a:rPr lang="en-US" altLang="ko-KR" sz="1200">
                <a:solidFill>
                  <a:schemeClr val="tx1"/>
                </a:solidFill>
              </a:rPr>
              <a:t> have equal order, we are going to implement One-hot encoding.</a:t>
            </a:r>
            <a:endParaRPr lang="en-US">
              <a:solidFill>
                <a:schemeClr val="tx1"/>
              </a:solidFill>
            </a:endParaRPr>
          </a:p>
          <a:p>
            <a:endParaRPr lang="en-US" altLang="ko-KR" sz="1200">
              <a:solidFill>
                <a:schemeClr val="tx1"/>
              </a:solidFill>
            </a:endParaRPr>
          </a:p>
          <a:p>
            <a:endParaRPr lang="en-US" altLang="ko-KR" sz="1200">
              <a:solidFill>
                <a:schemeClr val="tx1"/>
              </a:solidFill>
            </a:endParaRPr>
          </a:p>
          <a:p>
            <a:r>
              <a:rPr lang="en-US" altLang="ko-KR" sz="1200">
                <a:solidFill>
                  <a:schemeClr val="tx1"/>
                </a:solidFill>
              </a:rPr>
              <a:t>In One-hot encoding our number of features will increase, which is not good for any tree based algorithm like Decision-trees, Random Forest </a:t>
            </a:r>
            <a:r>
              <a:rPr lang="en-US" altLang="ko-KR" sz="1200" err="1">
                <a:solidFill>
                  <a:schemeClr val="tx1"/>
                </a:solidFill>
              </a:rPr>
              <a:t>etc</a:t>
            </a:r>
            <a:endParaRPr lang="en-US" altLang="ko-KR" sz="1200">
              <a:solidFill>
                <a:schemeClr val="tx1"/>
              </a:solidFill>
            </a:endParaRPr>
          </a:p>
        </p:txBody>
      </p:sp>
      <p:sp>
        <p:nvSpPr>
          <p:cNvPr id="14" name="Pentagon 3">
            <a:extLst>
              <a:ext uri="{FF2B5EF4-FFF2-40B4-BE49-F238E27FC236}">
                <a16:creationId xmlns:a16="http://schemas.microsoft.com/office/drawing/2014/main" id="{A90DB104-44B6-6856-FDF3-0C4D387C07CF}"/>
              </a:ext>
            </a:extLst>
          </p:cNvPr>
          <p:cNvSpPr/>
          <p:nvPr/>
        </p:nvSpPr>
        <p:spPr>
          <a:xfrm>
            <a:off x="6600229" y="5536748"/>
            <a:ext cx="2160896" cy="627862"/>
          </a:xfrm>
          <a:prstGeom prst="homePlate">
            <a:avLst/>
          </a:prstGeom>
          <a:solidFill>
            <a:schemeClr val="accent2">
              <a:lumMod val="75000"/>
            </a:schemeClr>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latin typeface="Roboto Mono" panose="00000009000000000000" pitchFamily="49" charset="0"/>
                <a:ea typeface="Roboto Mono" panose="00000009000000000000" pitchFamily="49" charset="0"/>
              </a:rPr>
              <a:t>After</a:t>
            </a:r>
            <a:endParaRPr lang="ko-KR" altLang="en-US" sz="2700">
              <a:latin typeface="Roboto Mono" panose="00000009000000000000" pitchFamily="49" charset="0"/>
            </a:endParaRPr>
          </a:p>
        </p:txBody>
      </p:sp>
      <p:sp>
        <p:nvSpPr>
          <p:cNvPr id="15" name="Pentagon 12">
            <a:extLst>
              <a:ext uri="{FF2B5EF4-FFF2-40B4-BE49-F238E27FC236}">
                <a16:creationId xmlns:a16="http://schemas.microsoft.com/office/drawing/2014/main" id="{157F9F1D-2DE8-1A20-DE3A-6DFF567B8F2A}"/>
              </a:ext>
            </a:extLst>
          </p:cNvPr>
          <p:cNvSpPr/>
          <p:nvPr/>
        </p:nvSpPr>
        <p:spPr>
          <a:xfrm rot="10800000">
            <a:off x="4375115" y="5545714"/>
            <a:ext cx="2160896" cy="627863"/>
          </a:xfrm>
          <a:prstGeom prst="homePlate">
            <a:avLst/>
          </a:prstGeom>
          <a:solidFill>
            <a:schemeClr val="accent1"/>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6" name="TextBox 15">
            <a:extLst>
              <a:ext uri="{FF2B5EF4-FFF2-40B4-BE49-F238E27FC236}">
                <a16:creationId xmlns:a16="http://schemas.microsoft.com/office/drawing/2014/main" id="{A7103C76-17E3-49BE-8B3F-E6EEEF0130AA}"/>
              </a:ext>
            </a:extLst>
          </p:cNvPr>
          <p:cNvSpPr txBox="1"/>
          <p:nvPr/>
        </p:nvSpPr>
        <p:spPr>
          <a:xfrm flipH="1">
            <a:off x="4722724" y="5639938"/>
            <a:ext cx="1664463" cy="439416"/>
          </a:xfrm>
          <a:prstGeom prst="rect">
            <a:avLst/>
          </a:prstGeom>
          <a:solidFill>
            <a:schemeClr val="accent1"/>
          </a:solidFill>
        </p:spPr>
        <p:txBody>
          <a:bodyPr wrap="square" rtlCol="0">
            <a:spAutoFit/>
          </a:bodyPr>
          <a:lstStyle/>
          <a:p>
            <a:pPr>
              <a:lnSpc>
                <a:spcPct val="80000"/>
              </a:lnSpc>
            </a:pPr>
            <a:r>
              <a:rPr lang="en-US" altLang="ko-KR" sz="2800">
                <a:solidFill>
                  <a:schemeClr val="bg1"/>
                </a:solidFill>
                <a:latin typeface="Roboto Mono" panose="00000009000000000000" pitchFamily="49" charset="0"/>
                <a:ea typeface="Roboto Mono" panose="00000009000000000000" pitchFamily="49" charset="0"/>
                <a:cs typeface="Arial" pitchFamily="34" charset="0"/>
              </a:rPr>
              <a:t>Before</a:t>
            </a:r>
          </a:p>
        </p:txBody>
      </p:sp>
      <p:pic>
        <p:nvPicPr>
          <p:cNvPr id="18" name="Picture 17">
            <a:extLst>
              <a:ext uri="{FF2B5EF4-FFF2-40B4-BE49-F238E27FC236}">
                <a16:creationId xmlns:a16="http://schemas.microsoft.com/office/drawing/2014/main" id="{2C792578-0B23-859A-F60D-573D5DFFCE7E}"/>
              </a:ext>
            </a:extLst>
          </p:cNvPr>
          <p:cNvPicPr>
            <a:picLocks noChangeAspect="1"/>
          </p:cNvPicPr>
          <p:nvPr/>
        </p:nvPicPr>
        <p:blipFill>
          <a:blip r:embed="rId2"/>
          <a:stretch>
            <a:fillRect/>
          </a:stretch>
        </p:blipFill>
        <p:spPr>
          <a:xfrm>
            <a:off x="8933994" y="2704520"/>
            <a:ext cx="3258005" cy="4153480"/>
          </a:xfrm>
          <a:prstGeom prst="rect">
            <a:avLst/>
          </a:prstGeom>
        </p:spPr>
      </p:pic>
      <p:pic>
        <p:nvPicPr>
          <p:cNvPr id="20" name="Picture 19">
            <a:extLst>
              <a:ext uri="{FF2B5EF4-FFF2-40B4-BE49-F238E27FC236}">
                <a16:creationId xmlns:a16="http://schemas.microsoft.com/office/drawing/2014/main" id="{14A82E4B-C273-F89A-75EB-DAA3983FF6FE}"/>
              </a:ext>
            </a:extLst>
          </p:cNvPr>
          <p:cNvPicPr>
            <a:picLocks noChangeAspect="1"/>
          </p:cNvPicPr>
          <p:nvPr/>
        </p:nvPicPr>
        <p:blipFill>
          <a:blip r:embed="rId3"/>
          <a:stretch>
            <a:fillRect/>
          </a:stretch>
        </p:blipFill>
        <p:spPr>
          <a:xfrm>
            <a:off x="12053" y="5242736"/>
            <a:ext cx="4273020" cy="1466480"/>
          </a:xfrm>
          <a:prstGeom prst="rect">
            <a:avLst/>
          </a:prstGeom>
        </p:spPr>
      </p:pic>
    </p:spTree>
    <p:extLst>
      <p:ext uri="{BB962C8B-B14F-4D97-AF65-F5344CB8AC3E}">
        <p14:creationId xmlns:p14="http://schemas.microsoft.com/office/powerpoint/2010/main" val="395363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DA3A136A-B2B5-463D-975D-8CF10DC76AED}"/>
              </a:ext>
            </a:extLst>
          </p:cNvPr>
          <p:cNvGrpSpPr/>
          <p:nvPr/>
        </p:nvGrpSpPr>
        <p:grpSpPr>
          <a:xfrm rot="5400000">
            <a:off x="2887537" y="3519676"/>
            <a:ext cx="1909575" cy="3922296"/>
            <a:chOff x="4422764" y="1633717"/>
            <a:chExt cx="2238764" cy="4598457"/>
          </a:xfrm>
        </p:grpSpPr>
        <p:sp>
          <p:nvSpPr>
            <p:cNvPr id="4" name="자유형: 도형 3">
              <a:extLst>
                <a:ext uri="{FF2B5EF4-FFF2-40B4-BE49-F238E27FC236}">
                  <a16:creationId xmlns:a16="http://schemas.microsoft.com/office/drawing/2014/main" id="{95383F3A-7DB5-4B26-B6F6-2305E810AB9F}"/>
                </a:ext>
              </a:extLst>
            </p:cNvPr>
            <p:cNvSpPr/>
            <p:nvPr/>
          </p:nvSpPr>
          <p:spPr>
            <a:xfrm>
              <a:off x="4422764" y="1633717"/>
              <a:ext cx="1522699" cy="1653702"/>
            </a:xfrm>
            <a:custGeom>
              <a:avLst/>
              <a:gdLst>
                <a:gd name="connsiteX0" fmla="*/ 0 w 1535191"/>
                <a:gd name="connsiteY0" fmla="*/ 0 h 1667269"/>
                <a:gd name="connsiteX1" fmla="*/ 176366 w 1535191"/>
                <a:gd name="connsiteY1" fmla="*/ 8906 h 1667269"/>
                <a:gd name="connsiteX2" fmla="*/ 1415519 w 1535191"/>
                <a:gd name="connsiteY2" fmla="*/ 526964 h 1667269"/>
                <a:gd name="connsiteX3" fmla="*/ 1535191 w 1535191"/>
                <a:gd name="connsiteY3" fmla="*/ 635730 h 1667269"/>
                <a:gd name="connsiteX4" fmla="*/ 503653 w 1535191"/>
                <a:gd name="connsiteY4" fmla="*/ 1667269 h 1667269"/>
                <a:gd name="connsiteX5" fmla="*/ 422829 w 1535191"/>
                <a:gd name="connsiteY5" fmla="*/ 1600583 h 1667269"/>
                <a:gd name="connsiteX6" fmla="*/ 27510 w 1535191"/>
                <a:gd name="connsiteY6" fmla="*/ 1457273 h 1667269"/>
                <a:gd name="connsiteX7" fmla="*/ 0 w 1535191"/>
                <a:gd name="connsiteY7" fmla="*/ 1455884 h 1667269"/>
                <a:gd name="connsiteX8" fmla="*/ 0 w 1535191"/>
                <a:gd name="connsiteY8" fmla="*/ 0 h 16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191" h="1667269">
                  <a:moveTo>
                    <a:pt x="0" y="0"/>
                  </a:moveTo>
                  <a:lnTo>
                    <a:pt x="176366" y="8906"/>
                  </a:lnTo>
                  <a:cubicBezTo>
                    <a:pt x="644552" y="56453"/>
                    <a:pt x="1071604" y="243140"/>
                    <a:pt x="1415519" y="526964"/>
                  </a:cubicBezTo>
                  <a:lnTo>
                    <a:pt x="1535191" y="635730"/>
                  </a:lnTo>
                  <a:lnTo>
                    <a:pt x="503653" y="1667269"/>
                  </a:lnTo>
                  <a:lnTo>
                    <a:pt x="422829" y="1600583"/>
                  </a:lnTo>
                  <a:cubicBezTo>
                    <a:pt x="307746" y="1522834"/>
                    <a:pt x="172952" y="1472044"/>
                    <a:pt x="27510" y="1457273"/>
                  </a:cubicBezTo>
                  <a:lnTo>
                    <a:pt x="0" y="1455884"/>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5" name="자유형: 도형 4">
              <a:extLst>
                <a:ext uri="{FF2B5EF4-FFF2-40B4-BE49-F238E27FC236}">
                  <a16:creationId xmlns:a16="http://schemas.microsoft.com/office/drawing/2014/main" id="{7C090273-AAFE-4D4A-A24B-DBBED7FEE367}"/>
                </a:ext>
              </a:extLst>
            </p:cNvPr>
            <p:cNvSpPr/>
            <p:nvPr/>
          </p:nvSpPr>
          <p:spPr>
            <a:xfrm>
              <a:off x="5007826" y="2349783"/>
              <a:ext cx="1653702" cy="1522698"/>
            </a:xfrm>
            <a:custGeom>
              <a:avLst/>
              <a:gdLst>
                <a:gd name="connsiteX0" fmla="*/ 1031539 w 1667268"/>
                <a:gd name="connsiteY0" fmla="*/ 0 h 1535190"/>
                <a:gd name="connsiteX1" fmla="*/ 1140304 w 1667268"/>
                <a:gd name="connsiteY1" fmla="*/ 119671 h 1535190"/>
                <a:gd name="connsiteX2" fmla="*/ 1658362 w 1667268"/>
                <a:gd name="connsiteY2" fmla="*/ 1358824 h 1535190"/>
                <a:gd name="connsiteX3" fmla="*/ 1667268 w 1667268"/>
                <a:gd name="connsiteY3" fmla="*/ 1535190 h 1535190"/>
                <a:gd name="connsiteX4" fmla="*/ 211384 w 1667268"/>
                <a:gd name="connsiteY4" fmla="*/ 1535190 h 1535190"/>
                <a:gd name="connsiteX5" fmla="*/ 209995 w 1667268"/>
                <a:gd name="connsiteY5" fmla="*/ 1507680 h 1535190"/>
                <a:gd name="connsiteX6" fmla="*/ 66685 w 1667268"/>
                <a:gd name="connsiteY6" fmla="*/ 1112361 h 1535190"/>
                <a:gd name="connsiteX7" fmla="*/ 0 w 1667268"/>
                <a:gd name="connsiteY7" fmla="*/ 1031538 h 1535190"/>
                <a:gd name="connsiteX8" fmla="*/ 1031539 w 1667268"/>
                <a:gd name="connsiteY8" fmla="*/ 0 h 153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7268" h="1535190">
                  <a:moveTo>
                    <a:pt x="1031539" y="0"/>
                  </a:moveTo>
                  <a:lnTo>
                    <a:pt x="1140304" y="119671"/>
                  </a:lnTo>
                  <a:cubicBezTo>
                    <a:pt x="1424128" y="463587"/>
                    <a:pt x="1610815" y="890639"/>
                    <a:pt x="1658362" y="1358824"/>
                  </a:cubicBezTo>
                  <a:lnTo>
                    <a:pt x="1667268" y="1535190"/>
                  </a:lnTo>
                  <a:lnTo>
                    <a:pt x="211384" y="1535190"/>
                  </a:lnTo>
                  <a:lnTo>
                    <a:pt x="209995" y="1507680"/>
                  </a:lnTo>
                  <a:cubicBezTo>
                    <a:pt x="195224" y="1362238"/>
                    <a:pt x="144434" y="1227445"/>
                    <a:pt x="66685" y="1112361"/>
                  </a:cubicBezTo>
                  <a:lnTo>
                    <a:pt x="0" y="1031538"/>
                  </a:lnTo>
                  <a:lnTo>
                    <a:pt x="103153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6" name="자유형: 도형 5">
              <a:extLst>
                <a:ext uri="{FF2B5EF4-FFF2-40B4-BE49-F238E27FC236}">
                  <a16:creationId xmlns:a16="http://schemas.microsoft.com/office/drawing/2014/main" id="{F0923524-0AE2-4B51-94F5-A6DAC462FAE2}"/>
                </a:ext>
              </a:extLst>
            </p:cNvPr>
            <p:cNvSpPr/>
            <p:nvPr/>
          </p:nvSpPr>
          <p:spPr>
            <a:xfrm>
              <a:off x="5007826" y="3993409"/>
              <a:ext cx="1653702" cy="1522699"/>
            </a:xfrm>
            <a:custGeom>
              <a:avLst/>
              <a:gdLst>
                <a:gd name="connsiteX0" fmla="*/ 211384 w 1667268"/>
                <a:gd name="connsiteY0" fmla="*/ 0 h 1535191"/>
                <a:gd name="connsiteX1" fmla="*/ 1667268 w 1667268"/>
                <a:gd name="connsiteY1" fmla="*/ 0 h 1535191"/>
                <a:gd name="connsiteX2" fmla="*/ 1658362 w 1667268"/>
                <a:gd name="connsiteY2" fmla="*/ 176366 h 1535191"/>
                <a:gd name="connsiteX3" fmla="*/ 1140304 w 1667268"/>
                <a:gd name="connsiteY3" fmla="*/ 1415519 h 1535191"/>
                <a:gd name="connsiteX4" fmla="*/ 1031539 w 1667268"/>
                <a:gd name="connsiteY4" fmla="*/ 1535191 h 1535191"/>
                <a:gd name="connsiteX5" fmla="*/ 0 w 1667268"/>
                <a:gd name="connsiteY5" fmla="*/ 503652 h 1535191"/>
                <a:gd name="connsiteX6" fmla="*/ 66685 w 1667268"/>
                <a:gd name="connsiteY6" fmla="*/ 422829 h 1535191"/>
                <a:gd name="connsiteX7" fmla="*/ 209995 w 1667268"/>
                <a:gd name="connsiteY7" fmla="*/ 27510 h 1535191"/>
                <a:gd name="connsiteX8" fmla="*/ 211384 w 1667268"/>
                <a:gd name="connsiteY8" fmla="*/ 0 h 153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7268" h="1535191">
                  <a:moveTo>
                    <a:pt x="211384" y="0"/>
                  </a:moveTo>
                  <a:lnTo>
                    <a:pt x="1667268" y="0"/>
                  </a:lnTo>
                  <a:lnTo>
                    <a:pt x="1658362" y="176366"/>
                  </a:lnTo>
                  <a:cubicBezTo>
                    <a:pt x="1610815" y="644552"/>
                    <a:pt x="1424128" y="1071604"/>
                    <a:pt x="1140304" y="1415519"/>
                  </a:cubicBezTo>
                  <a:lnTo>
                    <a:pt x="1031539" y="1535191"/>
                  </a:lnTo>
                  <a:lnTo>
                    <a:pt x="0" y="503652"/>
                  </a:lnTo>
                  <a:lnTo>
                    <a:pt x="66685" y="422829"/>
                  </a:lnTo>
                  <a:cubicBezTo>
                    <a:pt x="144434" y="307746"/>
                    <a:pt x="195224" y="172952"/>
                    <a:pt x="209995" y="27510"/>
                  </a:cubicBezTo>
                  <a:lnTo>
                    <a:pt x="21138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7" name="자유형: 도형 6">
              <a:extLst>
                <a:ext uri="{FF2B5EF4-FFF2-40B4-BE49-F238E27FC236}">
                  <a16:creationId xmlns:a16="http://schemas.microsoft.com/office/drawing/2014/main" id="{90237A6A-6E93-47FA-AD21-55D27B9CFAE1}"/>
                </a:ext>
              </a:extLst>
            </p:cNvPr>
            <p:cNvSpPr/>
            <p:nvPr/>
          </p:nvSpPr>
          <p:spPr>
            <a:xfrm>
              <a:off x="4422764" y="4578473"/>
              <a:ext cx="1522699" cy="1653701"/>
            </a:xfrm>
            <a:custGeom>
              <a:avLst/>
              <a:gdLst>
                <a:gd name="connsiteX0" fmla="*/ 503652 w 1535191"/>
                <a:gd name="connsiteY0" fmla="*/ 0 h 1667268"/>
                <a:gd name="connsiteX1" fmla="*/ 1535191 w 1535191"/>
                <a:gd name="connsiteY1" fmla="*/ 1031539 h 1667268"/>
                <a:gd name="connsiteX2" fmla="*/ 1415519 w 1535191"/>
                <a:gd name="connsiteY2" fmla="*/ 1140304 h 1667268"/>
                <a:gd name="connsiteX3" fmla="*/ 176366 w 1535191"/>
                <a:gd name="connsiteY3" fmla="*/ 1658362 h 1667268"/>
                <a:gd name="connsiteX4" fmla="*/ 0 w 1535191"/>
                <a:gd name="connsiteY4" fmla="*/ 1667268 h 1667268"/>
                <a:gd name="connsiteX5" fmla="*/ 0 w 1535191"/>
                <a:gd name="connsiteY5" fmla="*/ 211384 h 1667268"/>
                <a:gd name="connsiteX6" fmla="*/ 27510 w 1535191"/>
                <a:gd name="connsiteY6" fmla="*/ 209995 h 1667268"/>
                <a:gd name="connsiteX7" fmla="*/ 422829 w 1535191"/>
                <a:gd name="connsiteY7" fmla="*/ 66685 h 1667268"/>
                <a:gd name="connsiteX8" fmla="*/ 503652 w 1535191"/>
                <a:gd name="connsiteY8" fmla="*/ 0 h 1667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191" h="1667268">
                  <a:moveTo>
                    <a:pt x="503652" y="0"/>
                  </a:moveTo>
                  <a:lnTo>
                    <a:pt x="1535191" y="1031539"/>
                  </a:lnTo>
                  <a:lnTo>
                    <a:pt x="1415519" y="1140304"/>
                  </a:lnTo>
                  <a:cubicBezTo>
                    <a:pt x="1071604" y="1424128"/>
                    <a:pt x="644552" y="1610815"/>
                    <a:pt x="176366" y="1658362"/>
                  </a:cubicBezTo>
                  <a:lnTo>
                    <a:pt x="0" y="1667268"/>
                  </a:lnTo>
                  <a:lnTo>
                    <a:pt x="0" y="211384"/>
                  </a:lnTo>
                  <a:lnTo>
                    <a:pt x="27510" y="209995"/>
                  </a:lnTo>
                  <a:cubicBezTo>
                    <a:pt x="172952" y="195224"/>
                    <a:pt x="307746" y="144434"/>
                    <a:pt x="422829" y="66685"/>
                  </a:cubicBezTo>
                  <a:lnTo>
                    <a:pt x="50365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grpSp>
      <p:sp>
        <p:nvSpPr>
          <p:cNvPr id="8" name="자유형: 도형 7">
            <a:extLst>
              <a:ext uri="{FF2B5EF4-FFF2-40B4-BE49-F238E27FC236}">
                <a16:creationId xmlns:a16="http://schemas.microsoft.com/office/drawing/2014/main" id="{3CE62BF4-1DA0-40A2-9D14-E9AD3C89FEB2}"/>
              </a:ext>
            </a:extLst>
          </p:cNvPr>
          <p:cNvSpPr/>
          <p:nvPr/>
        </p:nvSpPr>
        <p:spPr>
          <a:xfrm rot="16200000">
            <a:off x="4635937" y="3062747"/>
            <a:ext cx="1298801" cy="1410540"/>
          </a:xfrm>
          <a:custGeom>
            <a:avLst/>
            <a:gdLst>
              <a:gd name="connsiteX0" fmla="*/ 0 w 1535191"/>
              <a:gd name="connsiteY0" fmla="*/ 0 h 1667269"/>
              <a:gd name="connsiteX1" fmla="*/ 176366 w 1535191"/>
              <a:gd name="connsiteY1" fmla="*/ 8906 h 1667269"/>
              <a:gd name="connsiteX2" fmla="*/ 1415519 w 1535191"/>
              <a:gd name="connsiteY2" fmla="*/ 526964 h 1667269"/>
              <a:gd name="connsiteX3" fmla="*/ 1535191 w 1535191"/>
              <a:gd name="connsiteY3" fmla="*/ 635730 h 1667269"/>
              <a:gd name="connsiteX4" fmla="*/ 503653 w 1535191"/>
              <a:gd name="connsiteY4" fmla="*/ 1667269 h 1667269"/>
              <a:gd name="connsiteX5" fmla="*/ 422829 w 1535191"/>
              <a:gd name="connsiteY5" fmla="*/ 1600583 h 1667269"/>
              <a:gd name="connsiteX6" fmla="*/ 27510 w 1535191"/>
              <a:gd name="connsiteY6" fmla="*/ 1457273 h 1667269"/>
              <a:gd name="connsiteX7" fmla="*/ 0 w 1535191"/>
              <a:gd name="connsiteY7" fmla="*/ 1455884 h 1667269"/>
              <a:gd name="connsiteX8" fmla="*/ 0 w 1535191"/>
              <a:gd name="connsiteY8" fmla="*/ 0 h 16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191" h="1667269">
                <a:moveTo>
                  <a:pt x="0" y="0"/>
                </a:moveTo>
                <a:lnTo>
                  <a:pt x="176366" y="8906"/>
                </a:lnTo>
                <a:cubicBezTo>
                  <a:pt x="644552" y="56453"/>
                  <a:pt x="1071604" y="243140"/>
                  <a:pt x="1415519" y="526964"/>
                </a:cubicBezTo>
                <a:lnTo>
                  <a:pt x="1535191" y="635730"/>
                </a:lnTo>
                <a:lnTo>
                  <a:pt x="503653" y="1667269"/>
                </a:lnTo>
                <a:lnTo>
                  <a:pt x="422829" y="1600583"/>
                </a:lnTo>
                <a:cubicBezTo>
                  <a:pt x="307746" y="1522834"/>
                  <a:pt x="172952" y="1472044"/>
                  <a:pt x="27510" y="1457273"/>
                </a:cubicBezTo>
                <a:lnTo>
                  <a:pt x="0" y="145588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39" name="자유형: 도형 38">
            <a:extLst>
              <a:ext uri="{FF2B5EF4-FFF2-40B4-BE49-F238E27FC236}">
                <a16:creationId xmlns:a16="http://schemas.microsoft.com/office/drawing/2014/main" id="{C1FBFB95-F669-4E1C-B782-D7F22BEAC3B2}"/>
              </a:ext>
            </a:extLst>
          </p:cNvPr>
          <p:cNvSpPr/>
          <p:nvPr/>
        </p:nvSpPr>
        <p:spPr>
          <a:xfrm rot="16200000">
            <a:off x="6390942" y="1307742"/>
            <a:ext cx="1410541" cy="3810740"/>
          </a:xfrm>
          <a:custGeom>
            <a:avLst/>
            <a:gdLst>
              <a:gd name="connsiteX0" fmla="*/ 1410541 w 1410541"/>
              <a:gd name="connsiteY0" fmla="*/ 1298799 h 3810740"/>
              <a:gd name="connsiteX1" fmla="*/ 1410541 w 1410541"/>
              <a:gd name="connsiteY1" fmla="*/ 3810740 h 3810740"/>
              <a:gd name="connsiteX2" fmla="*/ 179997 w 1410541"/>
              <a:gd name="connsiteY2" fmla="*/ 3810740 h 3810740"/>
              <a:gd name="connsiteX3" fmla="*/ 179997 w 1410541"/>
              <a:gd name="connsiteY3" fmla="*/ 1298799 h 3810740"/>
              <a:gd name="connsiteX4" fmla="*/ 178835 w 1410541"/>
              <a:gd name="connsiteY4" fmla="*/ 1298799 h 3810740"/>
              <a:gd name="connsiteX5" fmla="*/ 177660 w 1410541"/>
              <a:gd name="connsiteY5" fmla="*/ 1275525 h 3810740"/>
              <a:gd name="connsiteX6" fmla="*/ 56417 w 1410541"/>
              <a:gd name="connsiteY6" fmla="*/ 941078 h 3810740"/>
              <a:gd name="connsiteX7" fmla="*/ 0 w 1410541"/>
              <a:gd name="connsiteY7" fmla="*/ 872700 h 3810740"/>
              <a:gd name="connsiteX8" fmla="*/ 872702 w 1410541"/>
              <a:gd name="connsiteY8" fmla="*/ 0 h 3810740"/>
              <a:gd name="connsiteX9" fmla="*/ 964719 w 1410541"/>
              <a:gd name="connsiteY9" fmla="*/ 101244 h 3810740"/>
              <a:gd name="connsiteX10" fmla="*/ 1403006 w 1410541"/>
              <a:gd name="connsiteY10" fmla="*/ 1149590 h 381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0541" h="3810740">
                <a:moveTo>
                  <a:pt x="1410541" y="1298799"/>
                </a:moveTo>
                <a:lnTo>
                  <a:pt x="1410541" y="3810740"/>
                </a:lnTo>
                <a:lnTo>
                  <a:pt x="179997" y="3810740"/>
                </a:lnTo>
                <a:lnTo>
                  <a:pt x="179997" y="1298799"/>
                </a:lnTo>
                <a:lnTo>
                  <a:pt x="178835" y="1298799"/>
                </a:lnTo>
                <a:lnTo>
                  <a:pt x="177660" y="1275525"/>
                </a:lnTo>
                <a:cubicBezTo>
                  <a:pt x="165163" y="1152478"/>
                  <a:pt x="122194" y="1038441"/>
                  <a:pt x="56417" y="941078"/>
                </a:cubicBezTo>
                <a:lnTo>
                  <a:pt x="0" y="872700"/>
                </a:lnTo>
                <a:lnTo>
                  <a:pt x="872702" y="0"/>
                </a:lnTo>
                <a:lnTo>
                  <a:pt x="964719" y="101244"/>
                </a:lnTo>
                <a:cubicBezTo>
                  <a:pt x="1204840" y="392203"/>
                  <a:pt x="1362781" y="753497"/>
                  <a:pt x="1403006" y="114959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10" name="이등변 삼각형 9">
            <a:extLst>
              <a:ext uri="{FF2B5EF4-FFF2-40B4-BE49-F238E27FC236}">
                <a16:creationId xmlns:a16="http://schemas.microsoft.com/office/drawing/2014/main" id="{682434B2-6572-4046-9BBB-35B0CE3C49BD}"/>
              </a:ext>
            </a:extLst>
          </p:cNvPr>
          <p:cNvSpPr/>
          <p:nvPr/>
        </p:nvSpPr>
        <p:spPr>
          <a:xfrm rot="5400000">
            <a:off x="8558208" y="2551483"/>
            <a:ext cx="1642994" cy="103220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Group 67">
            <a:extLst>
              <a:ext uri="{FF2B5EF4-FFF2-40B4-BE49-F238E27FC236}">
                <a16:creationId xmlns:a16="http://schemas.microsoft.com/office/drawing/2014/main" id="{3B99635B-D9DA-420C-9BA8-548D5E7E0789}"/>
              </a:ext>
            </a:extLst>
          </p:cNvPr>
          <p:cNvGrpSpPr/>
          <p:nvPr/>
        </p:nvGrpSpPr>
        <p:grpSpPr>
          <a:xfrm>
            <a:off x="-180654" y="4671681"/>
            <a:ext cx="2927332" cy="480277"/>
            <a:chOff x="762108" y="4922087"/>
            <a:chExt cx="2492953" cy="480277"/>
          </a:xfrm>
        </p:grpSpPr>
        <p:sp>
          <p:nvSpPr>
            <p:cNvPr id="21" name="TextBox 20">
              <a:extLst>
                <a:ext uri="{FF2B5EF4-FFF2-40B4-BE49-F238E27FC236}">
                  <a16:creationId xmlns:a16="http://schemas.microsoft.com/office/drawing/2014/main" id="{4A2C2914-F9AC-4E86-9760-A9533FB13BBB}"/>
                </a:ext>
              </a:extLst>
            </p:cNvPr>
            <p:cNvSpPr txBox="1"/>
            <p:nvPr/>
          </p:nvSpPr>
          <p:spPr>
            <a:xfrm>
              <a:off x="762108" y="4922087"/>
              <a:ext cx="1523461" cy="461665"/>
            </a:xfrm>
            <a:prstGeom prst="rect">
              <a:avLst/>
            </a:prstGeom>
            <a:noFill/>
          </p:spPr>
          <p:txBody>
            <a:bodyPr wrap="square" rtlCol="0">
              <a:spAutoFit/>
            </a:bodyPr>
            <a:lstStyle/>
            <a:p>
              <a:pPr algn="r"/>
              <a:r>
                <a:rPr lang="en-US" altLang="ko-KR" sz="1200" b="1">
                  <a:solidFill>
                    <a:schemeClr val="accent6"/>
                  </a:solidFill>
                  <a:cs typeface="Arial" pitchFamily="34" charset="0"/>
                </a:rPr>
                <a:t>EDA</a:t>
              </a:r>
            </a:p>
            <a:p>
              <a:pPr algn="r"/>
              <a:endParaRPr lang="ko-KR" altLang="en-US" sz="1200" b="1">
                <a:solidFill>
                  <a:schemeClr val="accent6"/>
                </a:solidFill>
                <a:cs typeface="Arial" pitchFamily="34" charset="0"/>
              </a:endParaRPr>
            </a:p>
          </p:txBody>
        </p:sp>
        <p:sp>
          <p:nvSpPr>
            <p:cNvPr id="22" name="TextBox 21">
              <a:extLst>
                <a:ext uri="{FF2B5EF4-FFF2-40B4-BE49-F238E27FC236}">
                  <a16:creationId xmlns:a16="http://schemas.microsoft.com/office/drawing/2014/main" id="{A93BE895-8CF0-47EC-BC7C-9FB7F9C39055}"/>
                </a:ext>
              </a:extLst>
            </p:cNvPr>
            <p:cNvSpPr txBox="1"/>
            <p:nvPr/>
          </p:nvSpPr>
          <p:spPr>
            <a:xfrm>
              <a:off x="1731600" y="5033032"/>
              <a:ext cx="1523461" cy="369332"/>
            </a:xfrm>
            <a:prstGeom prst="rect">
              <a:avLst/>
            </a:prstGeom>
            <a:noFill/>
          </p:spPr>
          <p:txBody>
            <a:bodyPr wrap="square" rtlCol="0">
              <a:spAutoFit/>
            </a:bodyPr>
            <a:lstStyle/>
            <a:p>
              <a:pPr algn="r"/>
              <a:r>
                <a:rPr lang="en-US" altLang="ko-KR" b="1">
                  <a:solidFill>
                    <a:schemeClr val="bg1"/>
                  </a:solidFill>
                  <a:cs typeface="Arial" pitchFamily="34" charset="0"/>
                </a:rPr>
                <a:t>1</a:t>
              </a:r>
              <a:r>
                <a:rPr lang="en-US" altLang="ko-KR" sz="1200">
                  <a:solidFill>
                    <a:schemeClr val="tx1">
                      <a:lumMod val="75000"/>
                      <a:lumOff val="25000"/>
                    </a:schemeClr>
                  </a:solidFill>
                  <a:cs typeface="Arial" pitchFamily="34" charset="0"/>
                </a:rPr>
                <a:t>  </a:t>
              </a:r>
              <a:endParaRPr lang="ko-KR" altLang="en-US" sz="1200">
                <a:solidFill>
                  <a:schemeClr val="tx1">
                    <a:lumMod val="75000"/>
                    <a:lumOff val="25000"/>
                  </a:schemeClr>
                </a:solidFill>
                <a:cs typeface="Arial" pitchFamily="34" charset="0"/>
              </a:endParaRPr>
            </a:p>
          </p:txBody>
        </p:sp>
      </p:grpSp>
      <p:grpSp>
        <p:nvGrpSpPr>
          <p:cNvPr id="23" name="Group 67">
            <a:extLst>
              <a:ext uri="{FF2B5EF4-FFF2-40B4-BE49-F238E27FC236}">
                <a16:creationId xmlns:a16="http://schemas.microsoft.com/office/drawing/2014/main" id="{B51E0E03-5C57-42AC-986C-8D36ABAB6DE3}"/>
              </a:ext>
            </a:extLst>
          </p:cNvPr>
          <p:cNvGrpSpPr/>
          <p:nvPr/>
        </p:nvGrpSpPr>
        <p:grpSpPr>
          <a:xfrm>
            <a:off x="436114" y="5675912"/>
            <a:ext cx="1788913" cy="530216"/>
            <a:chOff x="1130190" y="4149080"/>
            <a:chExt cx="1523461" cy="530216"/>
          </a:xfrm>
        </p:grpSpPr>
        <p:sp>
          <p:nvSpPr>
            <p:cNvPr id="24" name="TextBox 23">
              <a:extLst>
                <a:ext uri="{FF2B5EF4-FFF2-40B4-BE49-F238E27FC236}">
                  <a16:creationId xmlns:a16="http://schemas.microsoft.com/office/drawing/2014/main" id="{3423AB30-0910-4F27-8F32-1D8E0CA2164E}"/>
                </a:ext>
              </a:extLst>
            </p:cNvPr>
            <p:cNvSpPr txBox="1"/>
            <p:nvPr/>
          </p:nvSpPr>
          <p:spPr>
            <a:xfrm>
              <a:off x="1130190" y="4149080"/>
              <a:ext cx="1523461" cy="276999"/>
            </a:xfrm>
            <a:prstGeom prst="rect">
              <a:avLst/>
            </a:prstGeom>
            <a:noFill/>
          </p:spPr>
          <p:txBody>
            <a:bodyPr wrap="square" rtlCol="0">
              <a:spAutoFit/>
            </a:bodyPr>
            <a:lstStyle/>
            <a:p>
              <a:pPr algn="r"/>
              <a:r>
                <a:rPr lang="en-US" altLang="ko-KR" sz="1200" b="1">
                  <a:solidFill>
                    <a:schemeClr val="accent5"/>
                  </a:solidFill>
                  <a:cs typeface="Arial" pitchFamily="34" charset="0"/>
                </a:rPr>
                <a:t>DATA CLEANING</a:t>
              </a:r>
              <a:endParaRPr lang="ko-KR" altLang="en-US" sz="1200" b="1">
                <a:solidFill>
                  <a:schemeClr val="accent5"/>
                </a:solidFill>
                <a:cs typeface="Arial" pitchFamily="34" charset="0"/>
              </a:endParaRPr>
            </a:p>
          </p:txBody>
        </p:sp>
        <p:sp>
          <p:nvSpPr>
            <p:cNvPr id="25" name="TextBox 24">
              <a:extLst>
                <a:ext uri="{FF2B5EF4-FFF2-40B4-BE49-F238E27FC236}">
                  <a16:creationId xmlns:a16="http://schemas.microsoft.com/office/drawing/2014/main" id="{A09BD526-4E0E-4085-82BF-F72D07AF65E1}"/>
                </a:ext>
              </a:extLst>
            </p:cNvPr>
            <p:cNvSpPr txBox="1"/>
            <p:nvPr/>
          </p:nvSpPr>
          <p:spPr>
            <a:xfrm>
              <a:off x="1130190" y="4402297"/>
              <a:ext cx="1523461"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grpSp>
      <p:sp>
        <p:nvSpPr>
          <p:cNvPr id="27" name="TextBox 26">
            <a:extLst>
              <a:ext uri="{FF2B5EF4-FFF2-40B4-BE49-F238E27FC236}">
                <a16:creationId xmlns:a16="http://schemas.microsoft.com/office/drawing/2014/main" id="{144BDACC-5365-48F1-B9B7-DAB5DA3DF8F3}"/>
              </a:ext>
            </a:extLst>
          </p:cNvPr>
          <p:cNvSpPr txBox="1"/>
          <p:nvPr/>
        </p:nvSpPr>
        <p:spPr>
          <a:xfrm flipH="1">
            <a:off x="5910331" y="4892139"/>
            <a:ext cx="1788913" cy="830997"/>
          </a:xfrm>
          <a:prstGeom prst="rect">
            <a:avLst/>
          </a:prstGeom>
          <a:noFill/>
        </p:spPr>
        <p:txBody>
          <a:bodyPr wrap="square" rtlCol="0">
            <a:spAutoFit/>
          </a:bodyPr>
          <a:lstStyle/>
          <a:p>
            <a:r>
              <a:rPr lang="en-US" altLang="ko-KR" sz="1200" b="1">
                <a:solidFill>
                  <a:schemeClr val="accent3"/>
                </a:solidFill>
                <a:cs typeface="Arial" pitchFamily="34" charset="0"/>
              </a:rPr>
              <a:t>FEATURE SELECTION</a:t>
            </a:r>
          </a:p>
          <a:p>
            <a:pPr algn="ctr"/>
            <a:r>
              <a:rPr lang="en-US" altLang="ko-KR" sz="1200" b="1">
                <a:solidFill>
                  <a:schemeClr val="accent3"/>
                </a:solidFill>
                <a:cs typeface="Arial" pitchFamily="34" charset="0"/>
              </a:rPr>
              <a:t>+</a:t>
            </a:r>
          </a:p>
          <a:p>
            <a:r>
              <a:rPr lang="en-US" altLang="ko-KR" sz="1200" b="1">
                <a:solidFill>
                  <a:schemeClr val="accent3"/>
                </a:solidFill>
                <a:cs typeface="Arial" pitchFamily="34" charset="0"/>
              </a:rPr>
              <a:t>OVERSAMPLING</a:t>
            </a:r>
            <a:endParaRPr lang="ko-KR" altLang="en-US" sz="1200" b="1">
              <a:solidFill>
                <a:schemeClr val="accent3"/>
              </a:solidFill>
              <a:cs typeface="Arial" pitchFamily="34" charset="0"/>
            </a:endParaRPr>
          </a:p>
        </p:txBody>
      </p:sp>
      <p:sp>
        <p:nvSpPr>
          <p:cNvPr id="30" name="TextBox 29">
            <a:extLst>
              <a:ext uri="{FF2B5EF4-FFF2-40B4-BE49-F238E27FC236}">
                <a16:creationId xmlns:a16="http://schemas.microsoft.com/office/drawing/2014/main" id="{FDAD88F8-EF11-450C-9FF8-DCB69DE27225}"/>
              </a:ext>
            </a:extLst>
          </p:cNvPr>
          <p:cNvSpPr txBox="1"/>
          <p:nvPr/>
        </p:nvSpPr>
        <p:spPr>
          <a:xfrm flipH="1">
            <a:off x="5285337" y="6027003"/>
            <a:ext cx="1788913" cy="830997"/>
          </a:xfrm>
          <a:prstGeom prst="rect">
            <a:avLst/>
          </a:prstGeom>
          <a:noFill/>
        </p:spPr>
        <p:txBody>
          <a:bodyPr wrap="square" rtlCol="0">
            <a:spAutoFit/>
          </a:bodyPr>
          <a:lstStyle/>
          <a:p>
            <a:r>
              <a:rPr lang="en-US" altLang="ko-KR" sz="1200" b="1">
                <a:solidFill>
                  <a:schemeClr val="accent4"/>
                </a:solidFill>
                <a:cs typeface="Arial" pitchFamily="34" charset="0"/>
              </a:rPr>
              <a:t>FEATURE ENGINEERING </a:t>
            </a:r>
          </a:p>
          <a:p>
            <a:pPr algn="ctr"/>
            <a:r>
              <a:rPr lang="en-US" altLang="ko-KR" sz="1200" b="1">
                <a:solidFill>
                  <a:schemeClr val="accent4"/>
                </a:solidFill>
                <a:cs typeface="Arial" pitchFamily="34" charset="0"/>
              </a:rPr>
              <a:t>+</a:t>
            </a:r>
          </a:p>
          <a:p>
            <a:r>
              <a:rPr lang="en-US" altLang="ko-KR" sz="1200" b="1">
                <a:solidFill>
                  <a:schemeClr val="accent4"/>
                </a:solidFill>
                <a:cs typeface="Arial" pitchFamily="34" charset="0"/>
              </a:rPr>
              <a:t>NORMALIZATION</a:t>
            </a:r>
            <a:endParaRPr lang="ko-KR" altLang="en-US" sz="1200" b="1">
              <a:solidFill>
                <a:schemeClr val="accent4"/>
              </a:solidFill>
              <a:cs typeface="Arial" pitchFamily="34" charset="0"/>
            </a:endParaRPr>
          </a:p>
        </p:txBody>
      </p:sp>
      <p:sp>
        <p:nvSpPr>
          <p:cNvPr id="33" name="TextBox 32">
            <a:extLst>
              <a:ext uri="{FF2B5EF4-FFF2-40B4-BE49-F238E27FC236}">
                <a16:creationId xmlns:a16="http://schemas.microsoft.com/office/drawing/2014/main" id="{AAF0BA15-F1EC-4DA5-B4F2-B6ADB4A1628E}"/>
              </a:ext>
            </a:extLst>
          </p:cNvPr>
          <p:cNvSpPr txBox="1"/>
          <p:nvPr/>
        </p:nvSpPr>
        <p:spPr>
          <a:xfrm flipH="1">
            <a:off x="7074250" y="4120548"/>
            <a:ext cx="1788913" cy="461665"/>
          </a:xfrm>
          <a:prstGeom prst="rect">
            <a:avLst/>
          </a:prstGeom>
          <a:noFill/>
        </p:spPr>
        <p:txBody>
          <a:bodyPr wrap="square" rtlCol="0">
            <a:spAutoFit/>
          </a:bodyPr>
          <a:lstStyle/>
          <a:p>
            <a:r>
              <a:rPr lang="en-US" altLang="ko-KR" sz="1200" b="1">
                <a:solidFill>
                  <a:schemeClr val="accent2"/>
                </a:solidFill>
                <a:cs typeface="Arial" pitchFamily="34" charset="0"/>
              </a:rPr>
              <a:t>ALGORITM SELECTION</a:t>
            </a:r>
            <a:endParaRPr lang="ko-KR" altLang="en-US" sz="1200" b="1">
              <a:solidFill>
                <a:schemeClr val="accent2"/>
              </a:solidFill>
              <a:cs typeface="Arial" pitchFamily="34" charset="0"/>
            </a:endParaRPr>
          </a:p>
        </p:txBody>
      </p:sp>
      <p:sp>
        <p:nvSpPr>
          <p:cNvPr id="36" name="TextBox 35">
            <a:extLst>
              <a:ext uri="{FF2B5EF4-FFF2-40B4-BE49-F238E27FC236}">
                <a16:creationId xmlns:a16="http://schemas.microsoft.com/office/drawing/2014/main" id="{FBA468EB-44B1-43AD-9E3C-10FA83EDAC95}"/>
              </a:ext>
            </a:extLst>
          </p:cNvPr>
          <p:cNvSpPr txBox="1"/>
          <p:nvPr/>
        </p:nvSpPr>
        <p:spPr>
          <a:xfrm flipH="1">
            <a:off x="9146195" y="3974373"/>
            <a:ext cx="1788913" cy="1015663"/>
          </a:xfrm>
          <a:prstGeom prst="rect">
            <a:avLst/>
          </a:prstGeom>
          <a:noFill/>
        </p:spPr>
        <p:txBody>
          <a:bodyPr wrap="square" rtlCol="0">
            <a:spAutoFit/>
          </a:bodyPr>
          <a:lstStyle/>
          <a:p>
            <a:r>
              <a:rPr lang="en-US" altLang="ko-KR" sz="1200" b="1">
                <a:solidFill>
                  <a:schemeClr val="accent1"/>
                </a:solidFill>
                <a:cs typeface="Arial" pitchFamily="34" charset="0"/>
              </a:rPr>
              <a:t>PREDICTION</a:t>
            </a:r>
          </a:p>
          <a:p>
            <a:pPr algn="ctr"/>
            <a:r>
              <a:rPr lang="en-US" altLang="ko-KR" sz="1200" b="1">
                <a:solidFill>
                  <a:schemeClr val="accent1"/>
                </a:solidFill>
                <a:cs typeface="Arial" pitchFamily="34" charset="0"/>
              </a:rPr>
              <a:t>+</a:t>
            </a:r>
          </a:p>
          <a:p>
            <a:r>
              <a:rPr lang="en-US" altLang="ko-KR" sz="1200" b="1">
                <a:solidFill>
                  <a:schemeClr val="accent1"/>
                </a:solidFill>
                <a:cs typeface="Arial" pitchFamily="34" charset="0"/>
              </a:rPr>
              <a:t>HYPERPARAMETER TUNNING</a:t>
            </a:r>
          </a:p>
          <a:p>
            <a:endParaRPr lang="ko-KR" altLang="en-US" sz="1200" b="1">
              <a:solidFill>
                <a:schemeClr val="accent1"/>
              </a:solidFill>
              <a:cs typeface="Arial" pitchFamily="34" charset="0"/>
            </a:endParaRPr>
          </a:p>
        </p:txBody>
      </p:sp>
      <p:sp>
        <p:nvSpPr>
          <p:cNvPr id="40" name="Text Placeholder 1">
            <a:extLst>
              <a:ext uri="{FF2B5EF4-FFF2-40B4-BE49-F238E27FC236}">
                <a16:creationId xmlns:a16="http://schemas.microsoft.com/office/drawing/2014/main" id="{75421008-3FA2-5734-A1D1-F2C5346B645F}"/>
              </a:ext>
            </a:extLst>
          </p:cNvPr>
          <p:cNvSpPr>
            <a:spLocks noGrp="1"/>
          </p:cNvSpPr>
          <p:nvPr>
            <p:ph type="body" sz="quarter" idx="10"/>
          </p:nvPr>
        </p:nvSpPr>
        <p:spPr>
          <a:xfrm>
            <a:off x="206988" y="445148"/>
            <a:ext cx="11573197" cy="724247"/>
          </a:xfrm>
        </p:spPr>
        <p:txBody>
          <a:bodyPr>
            <a:normAutofit fontScale="47500" lnSpcReduction="20000"/>
          </a:bodyPr>
          <a:lstStyle/>
          <a:p>
            <a:r>
              <a:rPr lang="en-US">
                <a:latin typeface="Roboto Mono" panose="00000009000000000000" pitchFamily="49" charset="0"/>
                <a:ea typeface="Roboto Mono" panose="00000009000000000000" pitchFamily="49" charset="0"/>
                <a:cs typeface="Arial"/>
              </a:rPr>
              <a:t>WORKFLOW</a:t>
            </a:r>
            <a:r>
              <a:rPr lang="en-US">
                <a:cs typeface="Arial"/>
              </a:rPr>
              <a:t> </a:t>
            </a:r>
            <a:endParaRPr lang="el-GR"/>
          </a:p>
        </p:txBody>
      </p:sp>
      <p:sp>
        <p:nvSpPr>
          <p:cNvPr id="52" name="TextBox 51">
            <a:extLst>
              <a:ext uri="{FF2B5EF4-FFF2-40B4-BE49-F238E27FC236}">
                <a16:creationId xmlns:a16="http://schemas.microsoft.com/office/drawing/2014/main" id="{FE70F5B2-39ED-0E1E-E96C-D02FE4BEA0B5}"/>
              </a:ext>
            </a:extLst>
          </p:cNvPr>
          <p:cNvSpPr txBox="1"/>
          <p:nvPr/>
        </p:nvSpPr>
        <p:spPr>
          <a:xfrm>
            <a:off x="1597494" y="5640171"/>
            <a:ext cx="1788913" cy="369332"/>
          </a:xfrm>
          <a:prstGeom prst="rect">
            <a:avLst/>
          </a:prstGeom>
          <a:noFill/>
        </p:spPr>
        <p:txBody>
          <a:bodyPr wrap="square" rtlCol="0">
            <a:spAutoFit/>
          </a:bodyPr>
          <a:lstStyle/>
          <a:p>
            <a:pPr algn="r"/>
            <a:r>
              <a:rPr lang="en-US" altLang="ko-KR" b="1">
                <a:solidFill>
                  <a:schemeClr val="bg1"/>
                </a:solidFill>
                <a:cs typeface="Arial" pitchFamily="34" charset="0"/>
              </a:rPr>
              <a:t>2</a:t>
            </a:r>
            <a:r>
              <a:rPr lang="en-US" altLang="ko-KR" sz="1200">
                <a:solidFill>
                  <a:schemeClr val="tx1">
                    <a:lumMod val="75000"/>
                    <a:lumOff val="25000"/>
                  </a:schemeClr>
                </a:solidFill>
                <a:cs typeface="Arial" pitchFamily="34" charset="0"/>
              </a:rPr>
              <a:t>  </a:t>
            </a:r>
            <a:endParaRPr lang="ko-KR" altLang="en-US" sz="120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0F5F8651-FB77-75AE-31B6-BC062628693A}"/>
              </a:ext>
            </a:extLst>
          </p:cNvPr>
          <p:cNvSpPr txBox="1"/>
          <p:nvPr/>
        </p:nvSpPr>
        <p:spPr>
          <a:xfrm>
            <a:off x="2758874" y="5690812"/>
            <a:ext cx="1788913" cy="369332"/>
          </a:xfrm>
          <a:prstGeom prst="rect">
            <a:avLst/>
          </a:prstGeom>
          <a:noFill/>
        </p:spPr>
        <p:txBody>
          <a:bodyPr wrap="square" rtlCol="0">
            <a:spAutoFit/>
          </a:bodyPr>
          <a:lstStyle/>
          <a:p>
            <a:pPr algn="r"/>
            <a:r>
              <a:rPr lang="en-US" altLang="ko-KR" b="1">
                <a:solidFill>
                  <a:schemeClr val="bg1"/>
                </a:solidFill>
                <a:cs typeface="Arial" pitchFamily="34" charset="0"/>
              </a:rPr>
              <a:t>3</a:t>
            </a:r>
            <a:r>
              <a:rPr lang="en-US" altLang="ko-KR" sz="1200">
                <a:solidFill>
                  <a:schemeClr val="tx1">
                    <a:lumMod val="75000"/>
                    <a:lumOff val="25000"/>
                  </a:schemeClr>
                </a:solidFill>
                <a:cs typeface="Arial" pitchFamily="34" charset="0"/>
              </a:rPr>
              <a:t>  </a:t>
            </a:r>
            <a:endParaRPr lang="ko-KR" altLang="en-US" sz="120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2370A88D-43AC-CBC0-E04B-57D2DF04E837}"/>
              </a:ext>
            </a:extLst>
          </p:cNvPr>
          <p:cNvSpPr txBox="1"/>
          <p:nvPr/>
        </p:nvSpPr>
        <p:spPr>
          <a:xfrm>
            <a:off x="3577161" y="4893552"/>
            <a:ext cx="1788913" cy="369332"/>
          </a:xfrm>
          <a:prstGeom prst="rect">
            <a:avLst/>
          </a:prstGeom>
          <a:noFill/>
        </p:spPr>
        <p:txBody>
          <a:bodyPr wrap="square" rtlCol="0">
            <a:spAutoFit/>
          </a:bodyPr>
          <a:lstStyle/>
          <a:p>
            <a:pPr algn="r"/>
            <a:r>
              <a:rPr lang="en-US" altLang="ko-KR" b="1">
                <a:solidFill>
                  <a:schemeClr val="bg1"/>
                </a:solidFill>
                <a:cs typeface="Arial" pitchFamily="34" charset="0"/>
              </a:rPr>
              <a:t>4</a:t>
            </a:r>
            <a:r>
              <a:rPr lang="en-US" altLang="ko-KR" sz="1200">
                <a:solidFill>
                  <a:schemeClr val="tx1">
                    <a:lumMod val="75000"/>
                    <a:lumOff val="25000"/>
                  </a:schemeClr>
                </a:solidFill>
                <a:cs typeface="Arial" pitchFamily="34" charset="0"/>
              </a:rPr>
              <a:t>  </a:t>
            </a:r>
            <a:endParaRPr lang="ko-KR" altLang="en-US" sz="120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F7D33B77-1908-2A71-044C-E2A72E1C8300}"/>
              </a:ext>
            </a:extLst>
          </p:cNvPr>
          <p:cNvSpPr txBox="1"/>
          <p:nvPr/>
        </p:nvSpPr>
        <p:spPr>
          <a:xfrm>
            <a:off x="3645707" y="3773792"/>
            <a:ext cx="1788913" cy="369332"/>
          </a:xfrm>
          <a:prstGeom prst="rect">
            <a:avLst/>
          </a:prstGeom>
          <a:noFill/>
        </p:spPr>
        <p:txBody>
          <a:bodyPr wrap="square" rtlCol="0">
            <a:spAutoFit/>
          </a:bodyPr>
          <a:lstStyle/>
          <a:p>
            <a:pPr algn="r"/>
            <a:r>
              <a:rPr lang="en-US" altLang="ko-KR" b="1">
                <a:solidFill>
                  <a:schemeClr val="bg1"/>
                </a:solidFill>
                <a:cs typeface="Arial" pitchFamily="34" charset="0"/>
              </a:rPr>
              <a:t>5</a:t>
            </a:r>
            <a:r>
              <a:rPr lang="en-US" altLang="ko-KR" sz="1200">
                <a:solidFill>
                  <a:schemeClr val="tx1">
                    <a:lumMod val="75000"/>
                    <a:lumOff val="25000"/>
                  </a:schemeClr>
                </a:solidFill>
                <a:cs typeface="Arial" pitchFamily="34" charset="0"/>
              </a:rPr>
              <a:t>  </a:t>
            </a:r>
            <a:endParaRPr lang="ko-KR" altLang="en-US" sz="120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F71E1DCE-68E0-DF75-8D4C-05C0DBFE879D}"/>
              </a:ext>
            </a:extLst>
          </p:cNvPr>
          <p:cNvSpPr txBox="1"/>
          <p:nvPr/>
        </p:nvSpPr>
        <p:spPr>
          <a:xfrm>
            <a:off x="5721265" y="2913222"/>
            <a:ext cx="1788913" cy="369332"/>
          </a:xfrm>
          <a:prstGeom prst="rect">
            <a:avLst/>
          </a:prstGeom>
          <a:noFill/>
        </p:spPr>
        <p:txBody>
          <a:bodyPr wrap="square" rtlCol="0">
            <a:spAutoFit/>
          </a:bodyPr>
          <a:lstStyle/>
          <a:p>
            <a:pPr algn="r"/>
            <a:r>
              <a:rPr lang="en-US" altLang="ko-KR" b="1">
                <a:solidFill>
                  <a:schemeClr val="bg1"/>
                </a:solidFill>
                <a:cs typeface="Arial" pitchFamily="34" charset="0"/>
              </a:rPr>
              <a:t>6</a:t>
            </a:r>
            <a:r>
              <a:rPr lang="en-US" altLang="ko-KR" sz="1200">
                <a:solidFill>
                  <a:schemeClr val="tx1">
                    <a:lumMod val="75000"/>
                    <a:lumOff val="25000"/>
                  </a:schemeClr>
                </a:solidFill>
                <a:cs typeface="Arial" pitchFamily="34" charset="0"/>
              </a:rPr>
              <a:t>  </a:t>
            </a:r>
            <a:endParaRPr lang="ko-KR" altLang="en-US" sz="1200">
              <a:solidFill>
                <a:schemeClr val="tx1">
                  <a:lumMod val="75000"/>
                  <a:lumOff val="25000"/>
                </a:schemeClr>
              </a:solidFill>
              <a:cs typeface="Arial" pitchFamily="34" charset="0"/>
            </a:endParaRPr>
          </a:p>
        </p:txBody>
      </p:sp>
      <p:sp>
        <p:nvSpPr>
          <p:cNvPr id="57" name="Rounded Rectangle 51">
            <a:extLst>
              <a:ext uri="{FF2B5EF4-FFF2-40B4-BE49-F238E27FC236}">
                <a16:creationId xmlns:a16="http://schemas.microsoft.com/office/drawing/2014/main" id="{2FC6180C-6726-0936-3CBF-C49A909CB1CA}"/>
              </a:ext>
            </a:extLst>
          </p:cNvPr>
          <p:cNvSpPr/>
          <p:nvPr/>
        </p:nvSpPr>
        <p:spPr>
          <a:xfrm rot="16200000" flipH="1">
            <a:off x="10029757" y="2137018"/>
            <a:ext cx="1711945" cy="178891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3827296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grpSp>
        <p:nvGrpSpPr>
          <p:cNvPr id="4" name="그룹 3">
            <a:extLst>
              <a:ext uri="{FF2B5EF4-FFF2-40B4-BE49-F238E27FC236}">
                <a16:creationId xmlns:a16="http://schemas.microsoft.com/office/drawing/2014/main" id="{000E0FFD-B9E5-498E-AFB0-550692254FE5}"/>
              </a:ext>
            </a:extLst>
          </p:cNvPr>
          <p:cNvGrpSpPr/>
          <p:nvPr/>
        </p:nvGrpSpPr>
        <p:grpSpPr>
          <a:xfrm flipV="1">
            <a:off x="0" y="4759541"/>
            <a:ext cx="3606134" cy="1331891"/>
            <a:chOff x="2694559" y="1822560"/>
            <a:chExt cx="3606134" cy="1331891"/>
          </a:xfrm>
        </p:grpSpPr>
        <p:sp>
          <p:nvSpPr>
            <p:cNvPr id="5" name="Rectangle 22">
              <a:extLst>
                <a:ext uri="{FF2B5EF4-FFF2-40B4-BE49-F238E27FC236}">
                  <a16:creationId xmlns:a16="http://schemas.microsoft.com/office/drawing/2014/main" id="{CA730C16-05EA-4FF5-A6D0-B300E48C455A}"/>
                </a:ext>
              </a:extLst>
            </p:cNvPr>
            <p:cNvSpPr/>
            <p:nvPr/>
          </p:nvSpPr>
          <p:spPr>
            <a:xfrm>
              <a:off x="2694559" y="1822560"/>
              <a:ext cx="2493077" cy="847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9">
              <a:extLst>
                <a:ext uri="{FF2B5EF4-FFF2-40B4-BE49-F238E27FC236}">
                  <a16:creationId xmlns:a16="http://schemas.microsoft.com/office/drawing/2014/main" id="{9A9B9370-49EA-4006-ACD6-B69F1C84C3E8}"/>
                </a:ext>
              </a:extLst>
            </p:cNvPr>
            <p:cNvSpPr/>
            <p:nvPr/>
          </p:nvSpPr>
          <p:spPr>
            <a:xfrm>
              <a:off x="5187637" y="1822561"/>
              <a:ext cx="1113056" cy="1331890"/>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1323628"/>
                <a:gd name="connsiteX1" fmla="*/ 1107547 w 1107547"/>
                <a:gd name="connsiteY1" fmla="*/ 0 h 1323628"/>
                <a:gd name="connsiteX2" fmla="*/ 1107547 w 1107547"/>
                <a:gd name="connsiteY2" fmla="*/ 1323628 h 1323628"/>
                <a:gd name="connsiteX3" fmla="*/ 0 w 1107547"/>
                <a:gd name="connsiteY3" fmla="*/ 847149 h 1323628"/>
                <a:gd name="connsiteX4" fmla="*/ 0 w 1107547"/>
                <a:gd name="connsiteY4" fmla="*/ 0 h 1323628"/>
                <a:gd name="connsiteX0" fmla="*/ 0 w 1110301"/>
                <a:gd name="connsiteY0" fmla="*/ 0 h 1323628"/>
                <a:gd name="connsiteX1" fmla="*/ 1110301 w 1110301"/>
                <a:gd name="connsiteY1" fmla="*/ 897875 h 1323628"/>
                <a:gd name="connsiteX2" fmla="*/ 1107547 w 1110301"/>
                <a:gd name="connsiteY2" fmla="*/ 1323628 h 1323628"/>
                <a:gd name="connsiteX3" fmla="*/ 0 w 1110301"/>
                <a:gd name="connsiteY3" fmla="*/ 847149 h 1323628"/>
                <a:gd name="connsiteX4" fmla="*/ 0 w 1110301"/>
                <a:gd name="connsiteY4" fmla="*/ 0 h 1323628"/>
                <a:gd name="connsiteX0" fmla="*/ 0 w 1110301"/>
                <a:gd name="connsiteY0" fmla="*/ 0 h 1326382"/>
                <a:gd name="connsiteX1" fmla="*/ 1110301 w 1110301"/>
                <a:gd name="connsiteY1" fmla="*/ 897875 h 1326382"/>
                <a:gd name="connsiteX2" fmla="*/ 1104793 w 1110301"/>
                <a:gd name="connsiteY2" fmla="*/ 1326382 h 1326382"/>
                <a:gd name="connsiteX3" fmla="*/ 0 w 1110301"/>
                <a:gd name="connsiteY3" fmla="*/ 847149 h 1326382"/>
                <a:gd name="connsiteX4" fmla="*/ 0 w 1110301"/>
                <a:gd name="connsiteY4" fmla="*/ 0 h 1326382"/>
                <a:gd name="connsiteX0" fmla="*/ 0 w 1113056"/>
                <a:gd name="connsiteY0" fmla="*/ 0 h 1329136"/>
                <a:gd name="connsiteX1" fmla="*/ 1110301 w 1113056"/>
                <a:gd name="connsiteY1" fmla="*/ 897875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3383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0628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897874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34644"/>
                <a:gd name="connsiteX1" fmla="*/ 1107547 w 1113056"/>
                <a:gd name="connsiteY1" fmla="*/ 897874 h 1334644"/>
                <a:gd name="connsiteX2" fmla="*/ 1113056 w 1113056"/>
                <a:gd name="connsiteY2" fmla="*/ 1334644 h 1334644"/>
                <a:gd name="connsiteX3" fmla="*/ 0 w 1113056"/>
                <a:gd name="connsiteY3" fmla="*/ 847149 h 1334644"/>
                <a:gd name="connsiteX4" fmla="*/ 0 w 1113056"/>
                <a:gd name="connsiteY4" fmla="*/ 0 h 1334644"/>
                <a:gd name="connsiteX0" fmla="*/ 0 w 1113056"/>
                <a:gd name="connsiteY0" fmla="*/ 0 h 1331890"/>
                <a:gd name="connsiteX1" fmla="*/ 1107547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 name="connsiteX0" fmla="*/ 0 w 1113056"/>
                <a:gd name="connsiteY0" fmla="*/ 0 h 1331890"/>
                <a:gd name="connsiteX1" fmla="*/ 1109966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056" h="1331890">
                  <a:moveTo>
                    <a:pt x="0" y="0"/>
                  </a:moveTo>
                  <a:lnTo>
                    <a:pt x="1109966" y="897874"/>
                  </a:lnTo>
                  <a:cubicBezTo>
                    <a:pt x="1110884" y="1041628"/>
                    <a:pt x="1112138" y="1188136"/>
                    <a:pt x="1113056" y="1331890"/>
                  </a:cubicBezTo>
                  <a:lnTo>
                    <a:pt x="0" y="847149"/>
                  </a:lnTo>
                  <a:lnTo>
                    <a:pt x="0" y="0"/>
                  </a:lnTo>
                  <a:close/>
                </a:path>
              </a:pathLst>
            </a:custGeom>
            <a:gradFill>
              <a:gsLst>
                <a:gs pos="0">
                  <a:schemeClr val="accent1">
                    <a:lumMod val="85000"/>
                  </a:schemeClr>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D31EB961-E991-42D2-AB05-B552E62FD23D}"/>
              </a:ext>
            </a:extLst>
          </p:cNvPr>
          <p:cNvSpPr txBox="1"/>
          <p:nvPr/>
        </p:nvSpPr>
        <p:spPr>
          <a:xfrm flipH="1">
            <a:off x="451338" y="5578117"/>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CONTINUOUS</a:t>
            </a:r>
          </a:p>
        </p:txBody>
      </p:sp>
      <p:sp>
        <p:nvSpPr>
          <p:cNvPr id="13" name="Rounded Rectangle 10">
            <a:extLst>
              <a:ext uri="{FF2B5EF4-FFF2-40B4-BE49-F238E27FC236}">
                <a16:creationId xmlns:a16="http://schemas.microsoft.com/office/drawing/2014/main" id="{4C67FD8E-5AAF-D8B2-0B6C-0224A98FD02A}"/>
              </a:ext>
            </a:extLst>
          </p:cNvPr>
          <p:cNvSpPr/>
          <p:nvPr/>
        </p:nvSpPr>
        <p:spPr>
          <a:xfrm>
            <a:off x="3514276" y="3276576"/>
            <a:ext cx="3804600" cy="2148910"/>
          </a:xfrm>
          <a:prstGeom prst="roundRect">
            <a:avLst>
              <a:gd name="adj" fmla="val 7753"/>
            </a:avLst>
          </a:prstGeom>
          <a:solidFill>
            <a:schemeClr val="accent1"/>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ko-KR" sz="1200">
                <a:solidFill>
                  <a:schemeClr val="tx1"/>
                </a:solidFill>
              </a:rPr>
              <a:t>For the case of </a:t>
            </a:r>
            <a:r>
              <a:rPr lang="en-US" altLang="ko-KR" sz="1200" b="1">
                <a:solidFill>
                  <a:schemeClr val="tx1"/>
                </a:solidFill>
              </a:rPr>
              <a:t>CNT_FAM_MEMBERS</a:t>
            </a:r>
            <a:r>
              <a:rPr lang="en-US" altLang="ko-KR" sz="1200">
                <a:solidFill>
                  <a:schemeClr val="tx1"/>
                </a:solidFill>
              </a:rPr>
              <a:t> and </a:t>
            </a:r>
            <a:r>
              <a:rPr lang="en-US" altLang="ko-KR" sz="1200" b="1">
                <a:solidFill>
                  <a:schemeClr val="tx1"/>
                </a:solidFill>
              </a:rPr>
              <a:t>CNT_CHILDREN</a:t>
            </a:r>
            <a:r>
              <a:rPr lang="en-US" altLang="ko-KR" sz="1200">
                <a:solidFill>
                  <a:schemeClr val="tx1"/>
                </a:solidFill>
              </a:rPr>
              <a:t>, we observe some outliers.</a:t>
            </a:r>
          </a:p>
          <a:p>
            <a:endParaRPr lang="en-US" altLang="ko-KR" sz="1200">
              <a:solidFill>
                <a:schemeClr val="tx1"/>
              </a:solidFill>
            </a:endParaRPr>
          </a:p>
          <a:p>
            <a:endParaRPr lang="en-US" altLang="ko-KR" sz="1200">
              <a:solidFill>
                <a:schemeClr val="tx1"/>
              </a:solidFill>
            </a:endParaRPr>
          </a:p>
          <a:p>
            <a:r>
              <a:rPr lang="en-US" altLang="ko-KR" sz="1200">
                <a:solidFill>
                  <a:schemeClr val="tx1"/>
                </a:solidFill>
              </a:rPr>
              <a:t>In order to deal with those edge cases and have a consistency across our dataset, we choose to group these columns into buckets</a:t>
            </a:r>
            <a:endParaRPr lang="en-US" altLang="ko-KR" sz="1200">
              <a:solidFill>
                <a:schemeClr val="tx1"/>
              </a:solidFill>
              <a:ea typeface="Meiryo"/>
            </a:endParaRPr>
          </a:p>
        </p:txBody>
      </p:sp>
      <p:sp>
        <p:nvSpPr>
          <p:cNvPr id="14" name="Pentagon 3">
            <a:extLst>
              <a:ext uri="{FF2B5EF4-FFF2-40B4-BE49-F238E27FC236}">
                <a16:creationId xmlns:a16="http://schemas.microsoft.com/office/drawing/2014/main" id="{0FBAB615-A402-196F-92F9-19E065649360}"/>
              </a:ext>
            </a:extLst>
          </p:cNvPr>
          <p:cNvSpPr/>
          <p:nvPr/>
        </p:nvSpPr>
        <p:spPr>
          <a:xfrm>
            <a:off x="6238428" y="5777500"/>
            <a:ext cx="2160896" cy="627862"/>
          </a:xfrm>
          <a:prstGeom prst="homePlate">
            <a:avLst/>
          </a:prstGeom>
          <a:solidFill>
            <a:schemeClr val="accent1">
              <a:lumMod val="60000"/>
              <a:lumOff val="40000"/>
            </a:schemeClr>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latin typeface="Roboto Mono" panose="00000009000000000000" pitchFamily="49" charset="0"/>
                <a:ea typeface="Roboto Mono" panose="00000009000000000000" pitchFamily="49" charset="0"/>
              </a:rPr>
              <a:t>Before</a:t>
            </a:r>
            <a:endParaRPr lang="ko-KR" altLang="en-US" sz="2700">
              <a:latin typeface="Roboto Mono" panose="00000009000000000000" pitchFamily="49" charset="0"/>
            </a:endParaRPr>
          </a:p>
        </p:txBody>
      </p:sp>
      <p:pic>
        <p:nvPicPr>
          <p:cNvPr id="10" name="Picture 9">
            <a:extLst>
              <a:ext uri="{FF2B5EF4-FFF2-40B4-BE49-F238E27FC236}">
                <a16:creationId xmlns:a16="http://schemas.microsoft.com/office/drawing/2014/main" id="{62DFBD53-78F9-7B53-DFD0-185826F9975C}"/>
              </a:ext>
            </a:extLst>
          </p:cNvPr>
          <p:cNvPicPr>
            <a:picLocks noChangeAspect="1"/>
          </p:cNvPicPr>
          <p:nvPr/>
        </p:nvPicPr>
        <p:blipFill>
          <a:blip r:embed="rId2"/>
          <a:stretch>
            <a:fillRect/>
          </a:stretch>
        </p:blipFill>
        <p:spPr>
          <a:xfrm>
            <a:off x="8763863" y="4883774"/>
            <a:ext cx="2976799" cy="1634717"/>
          </a:xfrm>
          <a:prstGeom prst="rect">
            <a:avLst/>
          </a:prstGeom>
        </p:spPr>
      </p:pic>
    </p:spTree>
    <p:extLst>
      <p:ext uri="{BB962C8B-B14F-4D97-AF65-F5344CB8AC3E}">
        <p14:creationId xmlns:p14="http://schemas.microsoft.com/office/powerpoint/2010/main" val="3880771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grpSp>
        <p:nvGrpSpPr>
          <p:cNvPr id="4" name="그룹 3">
            <a:extLst>
              <a:ext uri="{FF2B5EF4-FFF2-40B4-BE49-F238E27FC236}">
                <a16:creationId xmlns:a16="http://schemas.microsoft.com/office/drawing/2014/main" id="{000E0FFD-B9E5-498E-AFB0-550692254FE5}"/>
              </a:ext>
            </a:extLst>
          </p:cNvPr>
          <p:cNvGrpSpPr/>
          <p:nvPr/>
        </p:nvGrpSpPr>
        <p:grpSpPr>
          <a:xfrm flipV="1">
            <a:off x="0" y="4759541"/>
            <a:ext cx="3606134" cy="1331891"/>
            <a:chOff x="2694559" y="1822560"/>
            <a:chExt cx="3606134" cy="1331891"/>
          </a:xfrm>
        </p:grpSpPr>
        <p:sp>
          <p:nvSpPr>
            <p:cNvPr id="5" name="Rectangle 22">
              <a:extLst>
                <a:ext uri="{FF2B5EF4-FFF2-40B4-BE49-F238E27FC236}">
                  <a16:creationId xmlns:a16="http://schemas.microsoft.com/office/drawing/2014/main" id="{CA730C16-05EA-4FF5-A6D0-B300E48C455A}"/>
                </a:ext>
              </a:extLst>
            </p:cNvPr>
            <p:cNvSpPr/>
            <p:nvPr/>
          </p:nvSpPr>
          <p:spPr>
            <a:xfrm>
              <a:off x="2694559" y="1822560"/>
              <a:ext cx="2493077" cy="847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9">
              <a:extLst>
                <a:ext uri="{FF2B5EF4-FFF2-40B4-BE49-F238E27FC236}">
                  <a16:creationId xmlns:a16="http://schemas.microsoft.com/office/drawing/2014/main" id="{9A9B9370-49EA-4006-ACD6-B69F1C84C3E8}"/>
                </a:ext>
              </a:extLst>
            </p:cNvPr>
            <p:cNvSpPr/>
            <p:nvPr/>
          </p:nvSpPr>
          <p:spPr>
            <a:xfrm>
              <a:off x="5187637" y="1822561"/>
              <a:ext cx="1113056" cy="1331890"/>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1323628"/>
                <a:gd name="connsiteX1" fmla="*/ 1107547 w 1107547"/>
                <a:gd name="connsiteY1" fmla="*/ 0 h 1323628"/>
                <a:gd name="connsiteX2" fmla="*/ 1107547 w 1107547"/>
                <a:gd name="connsiteY2" fmla="*/ 1323628 h 1323628"/>
                <a:gd name="connsiteX3" fmla="*/ 0 w 1107547"/>
                <a:gd name="connsiteY3" fmla="*/ 847149 h 1323628"/>
                <a:gd name="connsiteX4" fmla="*/ 0 w 1107547"/>
                <a:gd name="connsiteY4" fmla="*/ 0 h 1323628"/>
                <a:gd name="connsiteX0" fmla="*/ 0 w 1110301"/>
                <a:gd name="connsiteY0" fmla="*/ 0 h 1323628"/>
                <a:gd name="connsiteX1" fmla="*/ 1110301 w 1110301"/>
                <a:gd name="connsiteY1" fmla="*/ 897875 h 1323628"/>
                <a:gd name="connsiteX2" fmla="*/ 1107547 w 1110301"/>
                <a:gd name="connsiteY2" fmla="*/ 1323628 h 1323628"/>
                <a:gd name="connsiteX3" fmla="*/ 0 w 1110301"/>
                <a:gd name="connsiteY3" fmla="*/ 847149 h 1323628"/>
                <a:gd name="connsiteX4" fmla="*/ 0 w 1110301"/>
                <a:gd name="connsiteY4" fmla="*/ 0 h 1323628"/>
                <a:gd name="connsiteX0" fmla="*/ 0 w 1110301"/>
                <a:gd name="connsiteY0" fmla="*/ 0 h 1326382"/>
                <a:gd name="connsiteX1" fmla="*/ 1110301 w 1110301"/>
                <a:gd name="connsiteY1" fmla="*/ 897875 h 1326382"/>
                <a:gd name="connsiteX2" fmla="*/ 1104793 w 1110301"/>
                <a:gd name="connsiteY2" fmla="*/ 1326382 h 1326382"/>
                <a:gd name="connsiteX3" fmla="*/ 0 w 1110301"/>
                <a:gd name="connsiteY3" fmla="*/ 847149 h 1326382"/>
                <a:gd name="connsiteX4" fmla="*/ 0 w 1110301"/>
                <a:gd name="connsiteY4" fmla="*/ 0 h 1326382"/>
                <a:gd name="connsiteX0" fmla="*/ 0 w 1113056"/>
                <a:gd name="connsiteY0" fmla="*/ 0 h 1329136"/>
                <a:gd name="connsiteX1" fmla="*/ 1110301 w 1113056"/>
                <a:gd name="connsiteY1" fmla="*/ 897875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3383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0628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897874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34644"/>
                <a:gd name="connsiteX1" fmla="*/ 1107547 w 1113056"/>
                <a:gd name="connsiteY1" fmla="*/ 897874 h 1334644"/>
                <a:gd name="connsiteX2" fmla="*/ 1113056 w 1113056"/>
                <a:gd name="connsiteY2" fmla="*/ 1334644 h 1334644"/>
                <a:gd name="connsiteX3" fmla="*/ 0 w 1113056"/>
                <a:gd name="connsiteY3" fmla="*/ 847149 h 1334644"/>
                <a:gd name="connsiteX4" fmla="*/ 0 w 1113056"/>
                <a:gd name="connsiteY4" fmla="*/ 0 h 1334644"/>
                <a:gd name="connsiteX0" fmla="*/ 0 w 1113056"/>
                <a:gd name="connsiteY0" fmla="*/ 0 h 1331890"/>
                <a:gd name="connsiteX1" fmla="*/ 1107547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 name="connsiteX0" fmla="*/ 0 w 1113056"/>
                <a:gd name="connsiteY0" fmla="*/ 0 h 1331890"/>
                <a:gd name="connsiteX1" fmla="*/ 1109966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056" h="1331890">
                  <a:moveTo>
                    <a:pt x="0" y="0"/>
                  </a:moveTo>
                  <a:lnTo>
                    <a:pt x="1109966" y="897874"/>
                  </a:lnTo>
                  <a:cubicBezTo>
                    <a:pt x="1110884" y="1041628"/>
                    <a:pt x="1112138" y="1188136"/>
                    <a:pt x="1113056" y="1331890"/>
                  </a:cubicBezTo>
                  <a:lnTo>
                    <a:pt x="0" y="847149"/>
                  </a:lnTo>
                  <a:lnTo>
                    <a:pt x="0" y="0"/>
                  </a:lnTo>
                  <a:close/>
                </a:path>
              </a:pathLst>
            </a:custGeom>
            <a:gradFill>
              <a:gsLst>
                <a:gs pos="0">
                  <a:schemeClr val="accent1">
                    <a:lumMod val="85000"/>
                  </a:schemeClr>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D31EB961-E991-42D2-AB05-B552E62FD23D}"/>
              </a:ext>
            </a:extLst>
          </p:cNvPr>
          <p:cNvSpPr txBox="1"/>
          <p:nvPr/>
        </p:nvSpPr>
        <p:spPr>
          <a:xfrm flipH="1">
            <a:off x="451338" y="5578117"/>
            <a:ext cx="1664463" cy="301621"/>
          </a:xfrm>
          <a:prstGeom prst="rect">
            <a:avLst/>
          </a:prstGeom>
          <a:noFill/>
        </p:spPr>
        <p:txBody>
          <a:bodyPr wrap="square" rtlCol="0">
            <a:spAutoFit/>
          </a:bodyPr>
          <a:lstStyle/>
          <a:p>
            <a:pPr>
              <a:lnSpc>
                <a:spcPct val="80000"/>
              </a:lnSpc>
            </a:pPr>
            <a:r>
              <a:rPr lang="en-US" altLang="ko-KR" sz="1600">
                <a:solidFill>
                  <a:schemeClr val="bg1"/>
                </a:solidFill>
                <a:cs typeface="Arial" pitchFamily="34" charset="0"/>
              </a:rPr>
              <a:t>CONTINUOUS</a:t>
            </a:r>
          </a:p>
        </p:txBody>
      </p:sp>
      <p:sp>
        <p:nvSpPr>
          <p:cNvPr id="13" name="Rounded Rectangle 10">
            <a:extLst>
              <a:ext uri="{FF2B5EF4-FFF2-40B4-BE49-F238E27FC236}">
                <a16:creationId xmlns:a16="http://schemas.microsoft.com/office/drawing/2014/main" id="{4C67FD8E-5AAF-D8B2-0B6C-0224A98FD02A}"/>
              </a:ext>
            </a:extLst>
          </p:cNvPr>
          <p:cNvSpPr/>
          <p:nvPr/>
        </p:nvSpPr>
        <p:spPr>
          <a:xfrm>
            <a:off x="3514276" y="3276576"/>
            <a:ext cx="3804600" cy="2148910"/>
          </a:xfrm>
          <a:prstGeom prst="roundRect">
            <a:avLst>
              <a:gd name="adj" fmla="val 7753"/>
            </a:avLst>
          </a:prstGeom>
          <a:solidFill>
            <a:schemeClr val="accent1"/>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For the case of </a:t>
            </a:r>
            <a:r>
              <a:rPr lang="en-US" altLang="ko-KR" sz="1200" b="1">
                <a:solidFill>
                  <a:schemeClr val="tx1"/>
                </a:solidFill>
              </a:rPr>
              <a:t>CNT_FAM_MEMBERS </a:t>
            </a:r>
            <a:r>
              <a:rPr lang="en-US" altLang="ko-KR" sz="1200">
                <a:solidFill>
                  <a:schemeClr val="tx1"/>
                </a:solidFill>
              </a:rPr>
              <a:t>and </a:t>
            </a:r>
            <a:r>
              <a:rPr lang="en-US" altLang="ko-KR" sz="1200" b="1">
                <a:solidFill>
                  <a:schemeClr val="tx1"/>
                </a:solidFill>
              </a:rPr>
              <a:t>CNT_CHILDREN</a:t>
            </a:r>
            <a:r>
              <a:rPr lang="en-US" altLang="ko-KR" sz="1200">
                <a:solidFill>
                  <a:schemeClr val="tx1"/>
                </a:solidFill>
              </a:rPr>
              <a:t>, we observe some outliers.</a:t>
            </a:r>
          </a:p>
          <a:p>
            <a:endParaRPr lang="en-US" altLang="ko-KR" sz="1200">
              <a:solidFill>
                <a:schemeClr val="tx1"/>
              </a:solidFill>
            </a:endParaRPr>
          </a:p>
          <a:p>
            <a:endParaRPr lang="en-US" altLang="ko-KR" sz="1200">
              <a:solidFill>
                <a:schemeClr val="tx1"/>
              </a:solidFill>
            </a:endParaRPr>
          </a:p>
          <a:p>
            <a:r>
              <a:rPr lang="en-US" altLang="ko-KR" sz="1200">
                <a:solidFill>
                  <a:schemeClr val="tx1"/>
                </a:solidFill>
              </a:rPr>
              <a:t>In order to deal with those edge cases and have a consistency across our dataset, we choose to group these columns into buckets</a:t>
            </a:r>
          </a:p>
        </p:txBody>
      </p:sp>
      <p:sp>
        <p:nvSpPr>
          <p:cNvPr id="14" name="Pentagon 3">
            <a:extLst>
              <a:ext uri="{FF2B5EF4-FFF2-40B4-BE49-F238E27FC236}">
                <a16:creationId xmlns:a16="http://schemas.microsoft.com/office/drawing/2014/main" id="{0FBAB615-A402-196F-92F9-19E065649360}"/>
              </a:ext>
            </a:extLst>
          </p:cNvPr>
          <p:cNvSpPr/>
          <p:nvPr/>
        </p:nvSpPr>
        <p:spPr>
          <a:xfrm>
            <a:off x="6238428" y="5777500"/>
            <a:ext cx="2160896" cy="627862"/>
          </a:xfrm>
          <a:prstGeom prst="homePlate">
            <a:avLst/>
          </a:prstGeom>
          <a:solidFill>
            <a:schemeClr val="accent4"/>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latin typeface="Roboto Mono" panose="00000009000000000000" pitchFamily="49" charset="0"/>
                <a:ea typeface="Roboto Mono" panose="00000009000000000000" pitchFamily="49" charset="0"/>
              </a:rPr>
              <a:t>After</a:t>
            </a:r>
            <a:endParaRPr lang="ko-KR" altLang="en-US" sz="2700">
              <a:latin typeface="Roboto Mono" panose="00000009000000000000" pitchFamily="49" charset="0"/>
            </a:endParaRPr>
          </a:p>
        </p:txBody>
      </p:sp>
      <p:pic>
        <p:nvPicPr>
          <p:cNvPr id="8" name="Picture 7">
            <a:extLst>
              <a:ext uri="{FF2B5EF4-FFF2-40B4-BE49-F238E27FC236}">
                <a16:creationId xmlns:a16="http://schemas.microsoft.com/office/drawing/2014/main" id="{BE57E0B5-8933-DC42-54DF-77BF2BC6ADD7}"/>
              </a:ext>
            </a:extLst>
          </p:cNvPr>
          <p:cNvPicPr>
            <a:picLocks noChangeAspect="1"/>
          </p:cNvPicPr>
          <p:nvPr/>
        </p:nvPicPr>
        <p:blipFill>
          <a:blip r:embed="rId2"/>
          <a:stretch>
            <a:fillRect/>
          </a:stretch>
        </p:blipFill>
        <p:spPr>
          <a:xfrm>
            <a:off x="8660801" y="4926842"/>
            <a:ext cx="3129699" cy="1729292"/>
          </a:xfrm>
          <a:prstGeom prst="rect">
            <a:avLst/>
          </a:prstGeom>
        </p:spPr>
      </p:pic>
    </p:spTree>
    <p:extLst>
      <p:ext uri="{BB962C8B-B14F-4D97-AF65-F5344CB8AC3E}">
        <p14:creationId xmlns:p14="http://schemas.microsoft.com/office/powerpoint/2010/main" val="2455315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sp>
        <p:nvSpPr>
          <p:cNvPr id="3" name="자유형: 도형 2">
            <a:extLst>
              <a:ext uri="{FF2B5EF4-FFF2-40B4-BE49-F238E27FC236}">
                <a16:creationId xmlns:a16="http://schemas.microsoft.com/office/drawing/2014/main" id="{39C8A7EC-EE18-4D88-8047-609D8B939459}"/>
              </a:ext>
            </a:extLst>
          </p:cNvPr>
          <p:cNvSpPr/>
          <p:nvPr/>
        </p:nvSpPr>
        <p:spPr>
          <a:xfrm>
            <a:off x="6662978" y="3877608"/>
            <a:ext cx="4881404" cy="2879421"/>
          </a:xfrm>
          <a:custGeom>
            <a:avLst/>
            <a:gdLst>
              <a:gd name="connsiteX0" fmla="*/ 69160 w 4881404"/>
              <a:gd name="connsiteY0" fmla="*/ 2061154 h 2879421"/>
              <a:gd name="connsiteX1" fmla="*/ 69160 w 4881404"/>
              <a:gd name="connsiteY1" fmla="*/ 2864508 h 2879421"/>
              <a:gd name="connsiteX2" fmla="*/ 69711 w 4881404"/>
              <a:gd name="connsiteY2" fmla="*/ 2879421 h 2879421"/>
              <a:gd name="connsiteX3" fmla="*/ 0 w 4881404"/>
              <a:gd name="connsiteY3" fmla="*/ 2879421 h 2879421"/>
              <a:gd name="connsiteX4" fmla="*/ 0 w 4881404"/>
              <a:gd name="connsiteY4" fmla="*/ 2853250 h 2879421"/>
              <a:gd name="connsiteX5" fmla="*/ 0 w 4881404"/>
              <a:gd name="connsiteY5" fmla="*/ 2149337 h 2879421"/>
              <a:gd name="connsiteX6" fmla="*/ 30615 w 4881404"/>
              <a:gd name="connsiteY6" fmla="*/ 2109740 h 2879421"/>
              <a:gd name="connsiteX7" fmla="*/ 30978 w 4881404"/>
              <a:gd name="connsiteY7" fmla="*/ 2112253 h 2879421"/>
              <a:gd name="connsiteX8" fmla="*/ 130276 w 4881404"/>
              <a:gd name="connsiteY8" fmla="*/ 1980840 h 2879421"/>
              <a:gd name="connsiteX9" fmla="*/ 130276 w 4881404"/>
              <a:gd name="connsiteY9" fmla="*/ 2879421 h 2879421"/>
              <a:gd name="connsiteX10" fmla="*/ 114192 w 4881404"/>
              <a:gd name="connsiteY10" fmla="*/ 2879421 h 2879421"/>
              <a:gd name="connsiteX11" fmla="*/ 114192 w 4881404"/>
              <a:gd name="connsiteY11" fmla="*/ 2001643 h 2879421"/>
              <a:gd name="connsiteX12" fmla="*/ 303982 w 4881404"/>
              <a:gd name="connsiteY12" fmla="*/ 1756171 h 2879421"/>
              <a:gd name="connsiteX13" fmla="*/ 303982 w 4881404"/>
              <a:gd name="connsiteY13" fmla="*/ 2879421 h 2879421"/>
              <a:gd name="connsiteX14" fmla="*/ 217130 w 4881404"/>
              <a:gd name="connsiteY14" fmla="*/ 2879421 h 2879421"/>
              <a:gd name="connsiteX15" fmla="*/ 217130 w 4881404"/>
              <a:gd name="connsiteY15" fmla="*/ 1868505 h 2879421"/>
              <a:gd name="connsiteX16" fmla="*/ 456778 w 4881404"/>
              <a:gd name="connsiteY16" fmla="*/ 1542396 h 2879421"/>
              <a:gd name="connsiteX17" fmla="*/ 456778 w 4881404"/>
              <a:gd name="connsiteY17" fmla="*/ 2879421 h 2879421"/>
              <a:gd name="connsiteX18" fmla="*/ 353842 w 4881404"/>
              <a:gd name="connsiteY18" fmla="*/ 2879421 h 2879421"/>
              <a:gd name="connsiteX19" fmla="*/ 353842 w 4881404"/>
              <a:gd name="connsiteY19" fmla="*/ 1691683 h 2879421"/>
              <a:gd name="connsiteX20" fmla="*/ 444737 w 4881404"/>
              <a:gd name="connsiteY20" fmla="*/ 1574121 h 2879421"/>
              <a:gd name="connsiteX21" fmla="*/ 431840 w 4881404"/>
              <a:gd name="connsiteY21" fmla="*/ 1575771 h 2879421"/>
              <a:gd name="connsiteX22" fmla="*/ 580619 w 4881404"/>
              <a:gd name="connsiteY22" fmla="*/ 1376657 h 2879421"/>
              <a:gd name="connsiteX23" fmla="*/ 580619 w 4881404"/>
              <a:gd name="connsiteY23" fmla="*/ 2879421 h 2879421"/>
              <a:gd name="connsiteX24" fmla="*/ 564535 w 4881404"/>
              <a:gd name="connsiteY24" fmla="*/ 2879421 h 2879421"/>
              <a:gd name="connsiteX25" fmla="*/ 564535 w 4881404"/>
              <a:gd name="connsiteY25" fmla="*/ 1398182 h 2879421"/>
              <a:gd name="connsiteX26" fmla="*/ 3219955 w 4881404"/>
              <a:gd name="connsiteY26" fmla="*/ 1289053 h 2879421"/>
              <a:gd name="connsiteX27" fmla="*/ 3284290 w 4881404"/>
              <a:gd name="connsiteY27" fmla="*/ 1319192 h 2879421"/>
              <a:gd name="connsiteX28" fmla="*/ 3284290 w 4881404"/>
              <a:gd name="connsiteY28" fmla="*/ 1468443 h 2879421"/>
              <a:gd name="connsiteX29" fmla="*/ 3284290 w 4881404"/>
              <a:gd name="connsiteY29" fmla="*/ 2838775 h 2879421"/>
              <a:gd name="connsiteX30" fmla="*/ 3285899 w 4881404"/>
              <a:gd name="connsiteY30" fmla="*/ 2865916 h 2879421"/>
              <a:gd name="connsiteX31" fmla="*/ 3284224 w 4881404"/>
              <a:gd name="connsiteY31" fmla="*/ 2879421 h 2879421"/>
              <a:gd name="connsiteX32" fmla="*/ 3219377 w 4881404"/>
              <a:gd name="connsiteY32" fmla="*/ 2879421 h 2879421"/>
              <a:gd name="connsiteX33" fmla="*/ 3218950 w 4881404"/>
              <a:gd name="connsiteY33" fmla="*/ 2876371 h 2879421"/>
              <a:gd name="connsiteX34" fmla="*/ 3219955 w 4881404"/>
              <a:gd name="connsiteY34" fmla="*/ 2856467 h 2879421"/>
              <a:gd name="connsiteX35" fmla="*/ 3392052 w 4881404"/>
              <a:gd name="connsiteY35" fmla="*/ 1257574 h 2879421"/>
              <a:gd name="connsiteX36" fmla="*/ 3392052 w 4881404"/>
              <a:gd name="connsiteY36" fmla="*/ 2867726 h 2879421"/>
              <a:gd name="connsiteX37" fmla="*/ 3392002 w 4881404"/>
              <a:gd name="connsiteY37" fmla="*/ 2879421 h 2879421"/>
              <a:gd name="connsiteX38" fmla="*/ 3326108 w 4881404"/>
              <a:gd name="connsiteY38" fmla="*/ 2879421 h 2879421"/>
              <a:gd name="connsiteX39" fmla="*/ 3326108 w 4881404"/>
              <a:gd name="connsiteY39" fmla="*/ 2856467 h 2879421"/>
              <a:gd name="connsiteX40" fmla="*/ 3326108 w 4881404"/>
              <a:gd name="connsiteY40" fmla="*/ 1338782 h 2879421"/>
              <a:gd name="connsiteX41" fmla="*/ 3334678 w 4881404"/>
              <a:gd name="connsiteY41" fmla="*/ 1342796 h 2879421"/>
              <a:gd name="connsiteX42" fmla="*/ 3327277 w 4881404"/>
              <a:gd name="connsiteY42" fmla="*/ 1322349 h 2879421"/>
              <a:gd name="connsiteX43" fmla="*/ 3046251 w 4881404"/>
              <a:gd name="connsiteY43" fmla="*/ 1207679 h 2879421"/>
              <a:gd name="connsiteX44" fmla="*/ 3110586 w 4881404"/>
              <a:gd name="connsiteY44" fmla="*/ 1237817 h 2879421"/>
              <a:gd name="connsiteX45" fmla="*/ 3110586 w 4881404"/>
              <a:gd name="connsiteY45" fmla="*/ 2879421 h 2879421"/>
              <a:gd name="connsiteX46" fmla="*/ 3046251 w 4881404"/>
              <a:gd name="connsiteY46" fmla="*/ 2879421 h 2879421"/>
              <a:gd name="connsiteX47" fmla="*/ 3046251 w 4881404"/>
              <a:gd name="connsiteY47" fmla="*/ 2583044 h 2879421"/>
              <a:gd name="connsiteX48" fmla="*/ 3448345 w 4881404"/>
              <a:gd name="connsiteY48" fmla="*/ 1201281 h 2879421"/>
              <a:gd name="connsiteX49" fmla="*/ 3448345 w 4881404"/>
              <a:gd name="connsiteY49" fmla="*/ 2879421 h 2879421"/>
              <a:gd name="connsiteX50" fmla="*/ 3432261 w 4881404"/>
              <a:gd name="connsiteY50" fmla="*/ 2879421 h 2879421"/>
              <a:gd name="connsiteX51" fmla="*/ 3432261 w 4881404"/>
              <a:gd name="connsiteY51" fmla="*/ 1217365 h 2879421"/>
              <a:gd name="connsiteX52" fmla="*/ 720549 w 4881404"/>
              <a:gd name="connsiteY52" fmla="*/ 1189385 h 2879421"/>
              <a:gd name="connsiteX53" fmla="*/ 720549 w 4881404"/>
              <a:gd name="connsiteY53" fmla="*/ 2879421 h 2879421"/>
              <a:gd name="connsiteX54" fmla="*/ 633698 w 4881404"/>
              <a:gd name="connsiteY54" fmla="*/ 2879421 h 2879421"/>
              <a:gd name="connsiteX55" fmla="*/ 633698 w 4881404"/>
              <a:gd name="connsiteY55" fmla="*/ 1305620 h 2879421"/>
              <a:gd name="connsiteX56" fmla="*/ 2941707 w 4881404"/>
              <a:gd name="connsiteY56" fmla="*/ 1158703 h 2879421"/>
              <a:gd name="connsiteX57" fmla="*/ 3006042 w 4881404"/>
              <a:gd name="connsiteY57" fmla="*/ 1188842 h 2879421"/>
              <a:gd name="connsiteX58" fmla="*/ 3006042 w 4881404"/>
              <a:gd name="connsiteY58" fmla="*/ 1476485 h 2879421"/>
              <a:gd name="connsiteX59" fmla="*/ 3006042 w 4881404"/>
              <a:gd name="connsiteY59" fmla="*/ 2840383 h 2879421"/>
              <a:gd name="connsiteX60" fmla="*/ 3007650 w 4881404"/>
              <a:gd name="connsiteY60" fmla="*/ 2872149 h 2879421"/>
              <a:gd name="connsiteX61" fmla="*/ 3006854 w 4881404"/>
              <a:gd name="connsiteY61" fmla="*/ 2879421 h 2879421"/>
              <a:gd name="connsiteX62" fmla="*/ 2940811 w 4881404"/>
              <a:gd name="connsiteY62" fmla="*/ 2879421 h 2879421"/>
              <a:gd name="connsiteX63" fmla="*/ 2941707 w 4881404"/>
              <a:gd name="connsiteY63" fmla="*/ 2858075 h 2879421"/>
              <a:gd name="connsiteX64" fmla="*/ 791316 w 4881404"/>
              <a:gd name="connsiteY64" fmla="*/ 1094676 h 2879421"/>
              <a:gd name="connsiteX65" fmla="*/ 791316 w 4881404"/>
              <a:gd name="connsiteY65" fmla="*/ 2879421 h 2879421"/>
              <a:gd name="connsiteX66" fmla="*/ 775232 w 4881404"/>
              <a:gd name="connsiteY66" fmla="*/ 2879421 h 2879421"/>
              <a:gd name="connsiteX67" fmla="*/ 775232 w 4881404"/>
              <a:gd name="connsiteY67" fmla="*/ 1116202 h 2879421"/>
              <a:gd name="connsiteX68" fmla="*/ 2801780 w 4881404"/>
              <a:gd name="connsiteY68" fmla="*/ 1093152 h 2879421"/>
              <a:gd name="connsiteX69" fmla="*/ 2859681 w 4881404"/>
              <a:gd name="connsiteY69" fmla="*/ 1120277 h 2879421"/>
              <a:gd name="connsiteX70" fmla="*/ 2859681 w 4881404"/>
              <a:gd name="connsiteY70" fmla="*/ 2879421 h 2879421"/>
              <a:gd name="connsiteX71" fmla="*/ 2800813 w 4881404"/>
              <a:gd name="connsiteY71" fmla="*/ 2879421 h 2879421"/>
              <a:gd name="connsiteX72" fmla="*/ 2801780 w 4881404"/>
              <a:gd name="connsiteY72" fmla="*/ 2859684 h 2879421"/>
              <a:gd name="connsiteX73" fmla="*/ 2668284 w 4881404"/>
              <a:gd name="connsiteY73" fmla="*/ 1030614 h 2879421"/>
              <a:gd name="connsiteX74" fmla="*/ 2729402 w 4881404"/>
              <a:gd name="connsiteY74" fmla="*/ 1059246 h 2879421"/>
              <a:gd name="connsiteX75" fmla="*/ 2729402 w 4881404"/>
              <a:gd name="connsiteY75" fmla="*/ 2866118 h 2879421"/>
              <a:gd name="connsiteX76" fmla="*/ 2729793 w 4881404"/>
              <a:gd name="connsiteY76" fmla="*/ 2879421 h 2879421"/>
              <a:gd name="connsiteX77" fmla="*/ 2668284 w 4881404"/>
              <a:gd name="connsiteY77" fmla="*/ 2879421 h 2879421"/>
              <a:gd name="connsiteX78" fmla="*/ 3623657 w 4881404"/>
              <a:gd name="connsiteY78" fmla="*/ 1025969 h 2879421"/>
              <a:gd name="connsiteX79" fmla="*/ 3623657 w 4881404"/>
              <a:gd name="connsiteY79" fmla="*/ 2879421 h 2879421"/>
              <a:gd name="connsiteX80" fmla="*/ 3556867 w 4881404"/>
              <a:gd name="connsiteY80" fmla="*/ 2879421 h 2879421"/>
              <a:gd name="connsiteX81" fmla="*/ 3555502 w 4881404"/>
              <a:gd name="connsiteY81" fmla="*/ 2868932 h 2879421"/>
              <a:gd name="connsiteX82" fmla="*/ 3557713 w 4881404"/>
              <a:gd name="connsiteY82" fmla="*/ 2837166 h 2879421"/>
              <a:gd name="connsiteX83" fmla="*/ 3557713 w 4881404"/>
              <a:gd name="connsiteY83" fmla="*/ 1091913 h 2879421"/>
              <a:gd name="connsiteX84" fmla="*/ 858868 w 4881404"/>
              <a:gd name="connsiteY84" fmla="*/ 1004269 h 2879421"/>
              <a:gd name="connsiteX85" fmla="*/ 858868 w 4881404"/>
              <a:gd name="connsiteY85" fmla="*/ 2879421 h 2879421"/>
              <a:gd name="connsiteX86" fmla="*/ 842784 w 4881404"/>
              <a:gd name="connsiteY86" fmla="*/ 2879421 h 2879421"/>
              <a:gd name="connsiteX87" fmla="*/ 842784 w 4881404"/>
              <a:gd name="connsiteY87" fmla="*/ 1025795 h 2879421"/>
              <a:gd name="connsiteX88" fmla="*/ 2436679 w 4881404"/>
              <a:gd name="connsiteY88" fmla="*/ 922115 h 2879421"/>
              <a:gd name="connsiteX89" fmla="*/ 2546048 w 4881404"/>
              <a:gd name="connsiteY89" fmla="*/ 973350 h 2879421"/>
              <a:gd name="connsiteX90" fmla="*/ 2546048 w 4881404"/>
              <a:gd name="connsiteY90" fmla="*/ 2879421 h 2879421"/>
              <a:gd name="connsiteX91" fmla="*/ 2436679 w 4881404"/>
              <a:gd name="connsiteY91" fmla="*/ 2879421 h 2879421"/>
              <a:gd name="connsiteX92" fmla="*/ 2436679 w 4881404"/>
              <a:gd name="connsiteY92" fmla="*/ 1469448 h 2879421"/>
              <a:gd name="connsiteX93" fmla="*/ 3774843 w 4881404"/>
              <a:gd name="connsiteY93" fmla="*/ 874783 h 2879421"/>
              <a:gd name="connsiteX94" fmla="*/ 3774843 w 4881404"/>
              <a:gd name="connsiteY94" fmla="*/ 2879421 h 2879421"/>
              <a:gd name="connsiteX95" fmla="*/ 3704282 w 4881404"/>
              <a:gd name="connsiteY95" fmla="*/ 2879421 h 2879421"/>
              <a:gd name="connsiteX96" fmla="*/ 3704075 w 4881404"/>
              <a:gd name="connsiteY96" fmla="*/ 2874159 h 2879421"/>
              <a:gd name="connsiteX97" fmla="*/ 3704075 w 4881404"/>
              <a:gd name="connsiteY97" fmla="*/ 1999205 h 2879421"/>
              <a:gd name="connsiteX98" fmla="*/ 3704075 w 4881404"/>
              <a:gd name="connsiteY98" fmla="*/ 945551 h 2879421"/>
              <a:gd name="connsiteX99" fmla="*/ 2295142 w 4881404"/>
              <a:gd name="connsiteY99" fmla="*/ 855810 h 2879421"/>
              <a:gd name="connsiteX100" fmla="*/ 2364302 w 4881404"/>
              <a:gd name="connsiteY100" fmla="*/ 888209 h 2879421"/>
              <a:gd name="connsiteX101" fmla="*/ 2364302 w 4881404"/>
              <a:gd name="connsiteY101" fmla="*/ 2879421 h 2879421"/>
              <a:gd name="connsiteX102" fmla="*/ 2295142 w 4881404"/>
              <a:gd name="connsiteY102" fmla="*/ 2879421 h 2879421"/>
              <a:gd name="connsiteX103" fmla="*/ 2295142 w 4881404"/>
              <a:gd name="connsiteY103" fmla="*/ 2472067 h 2879421"/>
              <a:gd name="connsiteX104" fmla="*/ 1005229 w 4881404"/>
              <a:gd name="connsiteY104" fmla="*/ 808391 h 2879421"/>
              <a:gd name="connsiteX105" fmla="*/ 1005229 w 4881404"/>
              <a:gd name="connsiteY105" fmla="*/ 2856467 h 2879421"/>
              <a:gd name="connsiteX106" fmla="*/ 1006821 w 4881404"/>
              <a:gd name="connsiteY106" fmla="*/ 2879421 h 2879421"/>
              <a:gd name="connsiteX107" fmla="*/ 942503 w 4881404"/>
              <a:gd name="connsiteY107" fmla="*/ 2879421 h 2879421"/>
              <a:gd name="connsiteX108" fmla="*/ 942503 w 4881404"/>
              <a:gd name="connsiteY108" fmla="*/ 2853250 h 2879421"/>
              <a:gd name="connsiteX109" fmla="*/ 942503 w 4881404"/>
              <a:gd name="connsiteY109" fmla="*/ 892339 h 2879421"/>
              <a:gd name="connsiteX110" fmla="*/ 2143955 w 4881404"/>
              <a:gd name="connsiteY110" fmla="*/ 784984 h 2879421"/>
              <a:gd name="connsiteX111" fmla="*/ 2237241 w 4881404"/>
              <a:gd name="connsiteY111" fmla="*/ 828685 h 2879421"/>
              <a:gd name="connsiteX112" fmla="*/ 2237241 w 4881404"/>
              <a:gd name="connsiteY112" fmla="*/ 2879421 h 2879421"/>
              <a:gd name="connsiteX113" fmla="*/ 2143955 w 4881404"/>
              <a:gd name="connsiteY113" fmla="*/ 2879421 h 2879421"/>
              <a:gd name="connsiteX114" fmla="*/ 2143955 w 4881404"/>
              <a:gd name="connsiteY114" fmla="*/ 1467438 h 2879421"/>
              <a:gd name="connsiteX115" fmla="*/ 3876172 w 4881404"/>
              <a:gd name="connsiteY115" fmla="*/ 773453 h 2879421"/>
              <a:gd name="connsiteX116" fmla="*/ 3876172 w 4881404"/>
              <a:gd name="connsiteY116" fmla="*/ 2866118 h 2879421"/>
              <a:gd name="connsiteX117" fmla="*/ 3876341 w 4881404"/>
              <a:gd name="connsiteY117" fmla="*/ 2879421 h 2879421"/>
              <a:gd name="connsiteX118" fmla="*/ 3813445 w 4881404"/>
              <a:gd name="connsiteY118" fmla="*/ 2879421 h 2879421"/>
              <a:gd name="connsiteX119" fmla="*/ 3813445 w 4881404"/>
              <a:gd name="connsiteY119" fmla="*/ 836181 h 2879421"/>
              <a:gd name="connsiteX120" fmla="*/ 2050670 w 4881404"/>
              <a:gd name="connsiteY120" fmla="*/ 741283 h 2879421"/>
              <a:gd name="connsiteX121" fmla="*/ 2065145 w 4881404"/>
              <a:gd name="connsiteY121" fmla="*/ 748064 h 2879421"/>
              <a:gd name="connsiteX122" fmla="*/ 2065145 w 4881404"/>
              <a:gd name="connsiteY122" fmla="*/ 2879421 h 2879421"/>
              <a:gd name="connsiteX123" fmla="*/ 2050670 w 4881404"/>
              <a:gd name="connsiteY123" fmla="*/ 2879421 h 2879421"/>
              <a:gd name="connsiteX124" fmla="*/ 1915566 w 4881404"/>
              <a:gd name="connsiteY124" fmla="*/ 677991 h 2879421"/>
              <a:gd name="connsiteX125" fmla="*/ 1979901 w 4881404"/>
              <a:gd name="connsiteY125" fmla="*/ 708130 h 2879421"/>
              <a:gd name="connsiteX126" fmla="*/ 1979901 w 4881404"/>
              <a:gd name="connsiteY126" fmla="*/ 2859684 h 2879421"/>
              <a:gd name="connsiteX127" fmla="*/ 1980898 w 4881404"/>
              <a:gd name="connsiteY127" fmla="*/ 2879421 h 2879421"/>
              <a:gd name="connsiteX128" fmla="*/ 1913626 w 4881404"/>
              <a:gd name="connsiteY128" fmla="*/ 2879421 h 2879421"/>
              <a:gd name="connsiteX129" fmla="*/ 1912350 w 4881404"/>
              <a:gd name="connsiteY129" fmla="*/ 2869133 h 2879421"/>
              <a:gd name="connsiteX130" fmla="*/ 1913958 w 4881404"/>
              <a:gd name="connsiteY130" fmla="*/ 2841992 h 2879421"/>
              <a:gd name="connsiteX131" fmla="*/ 1915566 w 4881404"/>
              <a:gd name="connsiteY131" fmla="*/ 1468443 h 2879421"/>
              <a:gd name="connsiteX132" fmla="*/ 4025750 w 4881404"/>
              <a:gd name="connsiteY132" fmla="*/ 623875 h 2879421"/>
              <a:gd name="connsiteX133" fmla="*/ 4025750 w 4881404"/>
              <a:gd name="connsiteY133" fmla="*/ 1460000 h 2879421"/>
              <a:gd name="connsiteX134" fmla="*/ 4025750 w 4881404"/>
              <a:gd name="connsiteY134" fmla="*/ 2879421 h 2879421"/>
              <a:gd name="connsiteX135" fmla="*/ 3953373 w 4881404"/>
              <a:gd name="connsiteY135" fmla="*/ 2879421 h 2879421"/>
              <a:gd name="connsiteX136" fmla="*/ 3953373 w 4881404"/>
              <a:gd name="connsiteY136" fmla="*/ 1467841 h 2879421"/>
              <a:gd name="connsiteX137" fmla="*/ 3953373 w 4881404"/>
              <a:gd name="connsiteY137" fmla="*/ 696253 h 2879421"/>
              <a:gd name="connsiteX138" fmla="*/ 1783680 w 4881404"/>
              <a:gd name="connsiteY138" fmla="*/ 616207 h 2879421"/>
              <a:gd name="connsiteX139" fmla="*/ 1798155 w 4881404"/>
              <a:gd name="connsiteY139" fmla="*/ 622988 h 2879421"/>
              <a:gd name="connsiteX140" fmla="*/ 1798155 w 4881404"/>
              <a:gd name="connsiteY140" fmla="*/ 2879421 h 2879421"/>
              <a:gd name="connsiteX141" fmla="*/ 1783680 w 4881404"/>
              <a:gd name="connsiteY141" fmla="*/ 2879421 h 2879421"/>
              <a:gd name="connsiteX142" fmla="*/ 1677045 w 4881404"/>
              <a:gd name="connsiteY142" fmla="*/ 566252 h 2879421"/>
              <a:gd name="connsiteX143" fmla="*/ 1697337 w 4881404"/>
              <a:gd name="connsiteY143" fmla="*/ 575759 h 2879421"/>
              <a:gd name="connsiteX144" fmla="*/ 1697553 w 4881404"/>
              <a:gd name="connsiteY144" fmla="*/ 657892 h 2879421"/>
              <a:gd name="connsiteX145" fmla="*/ 1698437 w 4881404"/>
              <a:gd name="connsiteY145" fmla="*/ 1463618 h 2879421"/>
              <a:gd name="connsiteX146" fmla="*/ 1695867 w 4881404"/>
              <a:gd name="connsiteY146" fmla="*/ 2780314 h 2879421"/>
              <a:gd name="connsiteX147" fmla="*/ 1695377 w 4881404"/>
              <a:gd name="connsiteY147" fmla="*/ 2879421 h 2879421"/>
              <a:gd name="connsiteX148" fmla="*/ 1678981 w 4881404"/>
              <a:gd name="connsiteY148" fmla="*/ 2879421 h 2879421"/>
              <a:gd name="connsiteX149" fmla="*/ 1678491 w 4881404"/>
              <a:gd name="connsiteY149" fmla="*/ 2780314 h 2879421"/>
              <a:gd name="connsiteX150" fmla="*/ 1675920 w 4881404"/>
              <a:gd name="connsiteY150" fmla="*/ 1463618 h 2879421"/>
              <a:gd name="connsiteX151" fmla="*/ 1676805 w 4881404"/>
              <a:gd name="connsiteY151" fmla="*/ 657892 h 2879421"/>
              <a:gd name="connsiteX152" fmla="*/ 1215925 w 4881404"/>
              <a:gd name="connsiteY152" fmla="*/ 526412 h 2879421"/>
              <a:gd name="connsiteX153" fmla="*/ 1215925 w 4881404"/>
              <a:gd name="connsiteY153" fmla="*/ 2869334 h 2879421"/>
              <a:gd name="connsiteX154" fmla="*/ 1215645 w 4881404"/>
              <a:gd name="connsiteY154" fmla="*/ 2879421 h 2879421"/>
              <a:gd name="connsiteX155" fmla="*/ 1147857 w 4881404"/>
              <a:gd name="connsiteY155" fmla="*/ 2879421 h 2879421"/>
              <a:gd name="connsiteX156" fmla="*/ 1146765 w 4881404"/>
              <a:gd name="connsiteY156" fmla="*/ 2854859 h 2879421"/>
              <a:gd name="connsiteX157" fmla="*/ 1146765 w 4881404"/>
              <a:gd name="connsiteY157" fmla="*/ 618970 h 2879421"/>
              <a:gd name="connsiteX158" fmla="*/ 1531166 w 4881404"/>
              <a:gd name="connsiteY158" fmla="*/ 497913 h 2879421"/>
              <a:gd name="connsiteX159" fmla="*/ 1595501 w 4881404"/>
              <a:gd name="connsiteY159" fmla="*/ 528052 h 2879421"/>
              <a:gd name="connsiteX160" fmla="*/ 1595501 w 4881404"/>
              <a:gd name="connsiteY160" fmla="*/ 2858075 h 2879421"/>
              <a:gd name="connsiteX161" fmla="*/ 1596849 w 4881404"/>
              <a:gd name="connsiteY161" fmla="*/ 2879421 h 2879421"/>
              <a:gd name="connsiteX162" fmla="*/ 1531166 w 4881404"/>
              <a:gd name="connsiteY162" fmla="*/ 2879421 h 2879421"/>
              <a:gd name="connsiteX163" fmla="*/ 1531166 w 4881404"/>
              <a:gd name="connsiteY163" fmla="*/ 2835558 h 2879421"/>
              <a:gd name="connsiteX164" fmla="*/ 4154419 w 4881404"/>
              <a:gd name="connsiteY164" fmla="*/ 495206 h 2879421"/>
              <a:gd name="connsiteX165" fmla="*/ 4154419 w 4881404"/>
              <a:gd name="connsiteY165" fmla="*/ 2853250 h 2879421"/>
              <a:gd name="connsiteX166" fmla="*/ 4156176 w 4881404"/>
              <a:gd name="connsiteY166" fmla="*/ 2879421 h 2879421"/>
              <a:gd name="connsiteX167" fmla="*/ 4091693 w 4881404"/>
              <a:gd name="connsiteY167" fmla="*/ 2879421 h 2879421"/>
              <a:gd name="connsiteX168" fmla="*/ 4091693 w 4881404"/>
              <a:gd name="connsiteY168" fmla="*/ 1464221 h 2879421"/>
              <a:gd name="connsiteX169" fmla="*/ 4091693 w 4881404"/>
              <a:gd name="connsiteY169" fmla="*/ 557932 h 2879421"/>
              <a:gd name="connsiteX170" fmla="*/ 1399280 w 4881404"/>
              <a:gd name="connsiteY170" fmla="*/ 436129 h 2879421"/>
              <a:gd name="connsiteX171" fmla="*/ 1412147 w 4881404"/>
              <a:gd name="connsiteY171" fmla="*/ 442157 h 2879421"/>
              <a:gd name="connsiteX172" fmla="*/ 1412147 w 4881404"/>
              <a:gd name="connsiteY172" fmla="*/ 2879421 h 2879421"/>
              <a:gd name="connsiteX173" fmla="*/ 1399280 w 4881404"/>
              <a:gd name="connsiteY173" fmla="*/ 2879421 h 2879421"/>
              <a:gd name="connsiteX174" fmla="*/ 1330120 w 4881404"/>
              <a:gd name="connsiteY174" fmla="*/ 403730 h 2879421"/>
              <a:gd name="connsiteX175" fmla="*/ 1346204 w 4881404"/>
              <a:gd name="connsiteY175" fmla="*/ 411265 h 2879421"/>
              <a:gd name="connsiteX176" fmla="*/ 1346204 w 4881404"/>
              <a:gd name="connsiteY176" fmla="*/ 2879421 h 2879421"/>
              <a:gd name="connsiteX177" fmla="*/ 1330120 w 4881404"/>
              <a:gd name="connsiteY177" fmla="*/ 2879421 h 2879421"/>
              <a:gd name="connsiteX178" fmla="*/ 4258963 w 4881404"/>
              <a:gd name="connsiteY178" fmla="*/ 390662 h 2879421"/>
              <a:gd name="connsiteX179" fmla="*/ 4258963 w 4881404"/>
              <a:gd name="connsiteY179" fmla="*/ 2854859 h 2879421"/>
              <a:gd name="connsiteX180" fmla="*/ 4260674 w 4881404"/>
              <a:gd name="connsiteY180" fmla="*/ 2879421 h 2879421"/>
              <a:gd name="connsiteX181" fmla="*/ 4197845 w 4881404"/>
              <a:gd name="connsiteY181" fmla="*/ 2879421 h 2879421"/>
              <a:gd name="connsiteX182" fmla="*/ 4197845 w 4881404"/>
              <a:gd name="connsiteY182" fmla="*/ 1464825 h 2879421"/>
              <a:gd name="connsiteX183" fmla="*/ 4197845 w 4881404"/>
              <a:gd name="connsiteY183" fmla="*/ 451780 h 2879421"/>
              <a:gd name="connsiteX184" fmla="*/ 4397284 w 4881404"/>
              <a:gd name="connsiteY184" fmla="*/ 252341 h 2879421"/>
              <a:gd name="connsiteX185" fmla="*/ 4397284 w 4881404"/>
              <a:gd name="connsiteY185" fmla="*/ 2879421 h 2879421"/>
              <a:gd name="connsiteX186" fmla="*/ 4332816 w 4881404"/>
              <a:gd name="connsiteY186" fmla="*/ 2879421 h 2879421"/>
              <a:gd name="connsiteX187" fmla="*/ 4331341 w 4881404"/>
              <a:gd name="connsiteY187" fmla="*/ 2867525 h 2879421"/>
              <a:gd name="connsiteX188" fmla="*/ 4332949 w 4881404"/>
              <a:gd name="connsiteY188" fmla="*/ 2840383 h 2879421"/>
              <a:gd name="connsiteX189" fmla="*/ 4332949 w 4881404"/>
              <a:gd name="connsiteY189" fmla="*/ 316676 h 2879421"/>
              <a:gd name="connsiteX190" fmla="*/ 4505044 w 4881404"/>
              <a:gd name="connsiteY190" fmla="*/ 144581 h 2879421"/>
              <a:gd name="connsiteX191" fmla="*/ 4505044 w 4881404"/>
              <a:gd name="connsiteY191" fmla="*/ 2856467 h 2879421"/>
              <a:gd name="connsiteX192" fmla="*/ 4505044 w 4881404"/>
              <a:gd name="connsiteY192" fmla="*/ 2879421 h 2879421"/>
              <a:gd name="connsiteX193" fmla="*/ 4436100 w 4881404"/>
              <a:gd name="connsiteY193" fmla="*/ 2879421 h 2879421"/>
              <a:gd name="connsiteX194" fmla="*/ 4435884 w 4881404"/>
              <a:gd name="connsiteY194" fmla="*/ 2862901 h 2879421"/>
              <a:gd name="connsiteX195" fmla="*/ 4435884 w 4881404"/>
              <a:gd name="connsiteY195" fmla="*/ 1515086 h 2879421"/>
              <a:gd name="connsiteX196" fmla="*/ 4435884 w 4881404"/>
              <a:gd name="connsiteY196" fmla="*/ 213741 h 2879421"/>
              <a:gd name="connsiteX197" fmla="*/ 4631530 w 4881404"/>
              <a:gd name="connsiteY197" fmla="*/ 18096 h 2879421"/>
              <a:gd name="connsiteX198" fmla="*/ 4643364 w 4881404"/>
              <a:gd name="connsiteY198" fmla="*/ 33776 h 2879421"/>
              <a:gd name="connsiteX199" fmla="*/ 4644973 w 4881404"/>
              <a:gd name="connsiteY199" fmla="*/ 72377 h 2879421"/>
              <a:gd name="connsiteX200" fmla="*/ 4644973 w 4881404"/>
              <a:gd name="connsiteY200" fmla="*/ 2861292 h 2879421"/>
              <a:gd name="connsiteX201" fmla="*/ 4644067 w 4881404"/>
              <a:gd name="connsiteY201" fmla="*/ 2879421 h 2879421"/>
              <a:gd name="connsiteX202" fmla="*/ 4574520 w 4881404"/>
              <a:gd name="connsiteY202" fmla="*/ 2879421 h 2879421"/>
              <a:gd name="connsiteX203" fmla="*/ 4574204 w 4881404"/>
              <a:gd name="connsiteY203" fmla="*/ 2862900 h 2879421"/>
              <a:gd name="connsiteX204" fmla="*/ 4574204 w 4881404"/>
              <a:gd name="connsiteY204" fmla="*/ 1413758 h 2879421"/>
              <a:gd name="connsiteX205" fmla="*/ 4574204 w 4881404"/>
              <a:gd name="connsiteY205" fmla="*/ 82027 h 2879421"/>
              <a:gd name="connsiteX206" fmla="*/ 4573968 w 4881404"/>
              <a:gd name="connsiteY206" fmla="*/ 75657 h 2879421"/>
              <a:gd name="connsiteX207" fmla="*/ 4744692 w 4881404"/>
              <a:gd name="connsiteY207" fmla="*/ 0 h 2879421"/>
              <a:gd name="connsiteX208" fmla="*/ 4881404 w 4881404"/>
              <a:gd name="connsiteY208" fmla="*/ 0 h 2879421"/>
              <a:gd name="connsiteX209" fmla="*/ 4881404 w 4881404"/>
              <a:gd name="connsiteY209" fmla="*/ 1462210 h 2879421"/>
              <a:gd name="connsiteX210" fmla="*/ 4881404 w 4881404"/>
              <a:gd name="connsiteY210" fmla="*/ 2879421 h 2879421"/>
              <a:gd name="connsiteX211" fmla="*/ 4744692 w 4881404"/>
              <a:gd name="connsiteY211" fmla="*/ 2879421 h 2879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4881404" h="2879421">
                <a:moveTo>
                  <a:pt x="69160" y="2061154"/>
                </a:moveTo>
                <a:lnTo>
                  <a:pt x="69160" y="2864508"/>
                </a:lnTo>
                <a:lnTo>
                  <a:pt x="69711" y="2879421"/>
                </a:lnTo>
                <a:lnTo>
                  <a:pt x="0" y="2879421"/>
                </a:lnTo>
                <a:lnTo>
                  <a:pt x="0" y="2853250"/>
                </a:lnTo>
                <a:lnTo>
                  <a:pt x="0" y="2149337"/>
                </a:lnTo>
                <a:lnTo>
                  <a:pt x="30615" y="2109740"/>
                </a:lnTo>
                <a:lnTo>
                  <a:pt x="30978" y="2112253"/>
                </a:lnTo>
                <a:close/>
                <a:moveTo>
                  <a:pt x="130276" y="1980840"/>
                </a:moveTo>
                <a:lnTo>
                  <a:pt x="130276" y="2879421"/>
                </a:lnTo>
                <a:lnTo>
                  <a:pt x="114192" y="2879421"/>
                </a:lnTo>
                <a:lnTo>
                  <a:pt x="114192" y="2001643"/>
                </a:lnTo>
                <a:close/>
                <a:moveTo>
                  <a:pt x="303982" y="1756171"/>
                </a:moveTo>
                <a:lnTo>
                  <a:pt x="303982" y="2879421"/>
                </a:lnTo>
                <a:lnTo>
                  <a:pt x="217130" y="2879421"/>
                </a:lnTo>
                <a:lnTo>
                  <a:pt x="217130" y="1868505"/>
                </a:lnTo>
                <a:close/>
                <a:moveTo>
                  <a:pt x="456778" y="1542396"/>
                </a:moveTo>
                <a:lnTo>
                  <a:pt x="456778" y="2879421"/>
                </a:lnTo>
                <a:lnTo>
                  <a:pt x="353842" y="2879421"/>
                </a:lnTo>
                <a:lnTo>
                  <a:pt x="353842" y="1691683"/>
                </a:lnTo>
                <a:lnTo>
                  <a:pt x="444737" y="1574121"/>
                </a:lnTo>
                <a:lnTo>
                  <a:pt x="431840" y="1575771"/>
                </a:lnTo>
                <a:close/>
                <a:moveTo>
                  <a:pt x="580619" y="1376657"/>
                </a:moveTo>
                <a:lnTo>
                  <a:pt x="580619" y="2879421"/>
                </a:lnTo>
                <a:lnTo>
                  <a:pt x="564535" y="2879421"/>
                </a:lnTo>
                <a:lnTo>
                  <a:pt x="564535" y="1398182"/>
                </a:lnTo>
                <a:close/>
                <a:moveTo>
                  <a:pt x="3219955" y="1289053"/>
                </a:moveTo>
                <a:lnTo>
                  <a:pt x="3284290" y="1319192"/>
                </a:lnTo>
                <a:lnTo>
                  <a:pt x="3284290" y="1468443"/>
                </a:lnTo>
                <a:cubicBezTo>
                  <a:pt x="3284290" y="1925220"/>
                  <a:pt x="3284290" y="2381997"/>
                  <a:pt x="3284290" y="2838775"/>
                </a:cubicBezTo>
                <a:cubicBezTo>
                  <a:pt x="3284290" y="2847621"/>
                  <a:pt x="3285496" y="2856869"/>
                  <a:pt x="3285899" y="2865916"/>
                </a:cubicBezTo>
                <a:lnTo>
                  <a:pt x="3284224" y="2879421"/>
                </a:lnTo>
                <a:lnTo>
                  <a:pt x="3219377" y="2879421"/>
                </a:lnTo>
                <a:lnTo>
                  <a:pt x="3218950" y="2876371"/>
                </a:lnTo>
                <a:cubicBezTo>
                  <a:pt x="3219151" y="2869736"/>
                  <a:pt x="3219955" y="2862901"/>
                  <a:pt x="3219955" y="2856467"/>
                </a:cubicBezTo>
                <a:close/>
                <a:moveTo>
                  <a:pt x="3392052" y="1257574"/>
                </a:moveTo>
                <a:lnTo>
                  <a:pt x="3392052" y="2867726"/>
                </a:lnTo>
                <a:lnTo>
                  <a:pt x="3392002" y="2879421"/>
                </a:lnTo>
                <a:lnTo>
                  <a:pt x="3326108" y="2879421"/>
                </a:lnTo>
                <a:lnTo>
                  <a:pt x="3326108" y="2856467"/>
                </a:lnTo>
                <a:lnTo>
                  <a:pt x="3326108" y="1338782"/>
                </a:lnTo>
                <a:lnTo>
                  <a:pt x="3334678" y="1342796"/>
                </a:lnTo>
                <a:lnTo>
                  <a:pt x="3327277" y="1322349"/>
                </a:lnTo>
                <a:close/>
                <a:moveTo>
                  <a:pt x="3046251" y="1207679"/>
                </a:moveTo>
                <a:lnTo>
                  <a:pt x="3110586" y="1237817"/>
                </a:lnTo>
                <a:lnTo>
                  <a:pt x="3110586" y="2879421"/>
                </a:lnTo>
                <a:lnTo>
                  <a:pt x="3046251" y="2879421"/>
                </a:lnTo>
                <a:lnTo>
                  <a:pt x="3046251" y="2583044"/>
                </a:lnTo>
                <a:close/>
                <a:moveTo>
                  <a:pt x="3448345" y="1201281"/>
                </a:moveTo>
                <a:lnTo>
                  <a:pt x="3448345" y="2879421"/>
                </a:lnTo>
                <a:lnTo>
                  <a:pt x="3432261" y="2879421"/>
                </a:lnTo>
                <a:lnTo>
                  <a:pt x="3432261" y="1217365"/>
                </a:lnTo>
                <a:close/>
                <a:moveTo>
                  <a:pt x="720549" y="1189385"/>
                </a:moveTo>
                <a:lnTo>
                  <a:pt x="720549" y="2879421"/>
                </a:lnTo>
                <a:lnTo>
                  <a:pt x="633698" y="2879421"/>
                </a:lnTo>
                <a:lnTo>
                  <a:pt x="633698" y="1305620"/>
                </a:lnTo>
                <a:close/>
                <a:moveTo>
                  <a:pt x="2941707" y="1158703"/>
                </a:moveTo>
                <a:lnTo>
                  <a:pt x="3006042" y="1188842"/>
                </a:lnTo>
                <a:lnTo>
                  <a:pt x="3006042" y="1476485"/>
                </a:lnTo>
                <a:cubicBezTo>
                  <a:pt x="3006042" y="1931654"/>
                  <a:pt x="3006042" y="2385214"/>
                  <a:pt x="3006042" y="2840383"/>
                </a:cubicBezTo>
                <a:cubicBezTo>
                  <a:pt x="3006042" y="2850838"/>
                  <a:pt x="3007248" y="2861694"/>
                  <a:pt x="3007650" y="2872149"/>
                </a:cubicBezTo>
                <a:lnTo>
                  <a:pt x="3006854" y="2879421"/>
                </a:lnTo>
                <a:lnTo>
                  <a:pt x="2940811" y="2879421"/>
                </a:lnTo>
                <a:lnTo>
                  <a:pt x="2941707" y="2858075"/>
                </a:lnTo>
                <a:close/>
                <a:moveTo>
                  <a:pt x="791316" y="1094676"/>
                </a:moveTo>
                <a:lnTo>
                  <a:pt x="791316" y="2879421"/>
                </a:lnTo>
                <a:lnTo>
                  <a:pt x="775232" y="2879421"/>
                </a:lnTo>
                <a:lnTo>
                  <a:pt x="775232" y="1116202"/>
                </a:lnTo>
                <a:close/>
                <a:moveTo>
                  <a:pt x="2801780" y="1093152"/>
                </a:moveTo>
                <a:lnTo>
                  <a:pt x="2859681" y="1120277"/>
                </a:lnTo>
                <a:lnTo>
                  <a:pt x="2859681" y="2879421"/>
                </a:lnTo>
                <a:lnTo>
                  <a:pt x="2800813" y="2879421"/>
                </a:lnTo>
                <a:lnTo>
                  <a:pt x="2801780" y="2859684"/>
                </a:lnTo>
                <a:close/>
                <a:moveTo>
                  <a:pt x="2668284" y="1030614"/>
                </a:moveTo>
                <a:lnTo>
                  <a:pt x="2729402" y="1059246"/>
                </a:lnTo>
                <a:lnTo>
                  <a:pt x="2729402" y="2866118"/>
                </a:lnTo>
                <a:lnTo>
                  <a:pt x="2729793" y="2879421"/>
                </a:lnTo>
                <a:lnTo>
                  <a:pt x="2668284" y="2879421"/>
                </a:lnTo>
                <a:close/>
                <a:moveTo>
                  <a:pt x="3623657" y="1025969"/>
                </a:moveTo>
                <a:lnTo>
                  <a:pt x="3623657" y="2879421"/>
                </a:lnTo>
                <a:lnTo>
                  <a:pt x="3556867" y="2879421"/>
                </a:lnTo>
                <a:lnTo>
                  <a:pt x="3555502" y="2868932"/>
                </a:lnTo>
                <a:cubicBezTo>
                  <a:pt x="3556105" y="2858477"/>
                  <a:pt x="3557713" y="2847621"/>
                  <a:pt x="3557713" y="2837166"/>
                </a:cubicBezTo>
                <a:lnTo>
                  <a:pt x="3557713" y="1091913"/>
                </a:lnTo>
                <a:close/>
                <a:moveTo>
                  <a:pt x="858868" y="1004269"/>
                </a:moveTo>
                <a:lnTo>
                  <a:pt x="858868" y="2879421"/>
                </a:lnTo>
                <a:lnTo>
                  <a:pt x="842784" y="2879421"/>
                </a:lnTo>
                <a:lnTo>
                  <a:pt x="842784" y="1025795"/>
                </a:lnTo>
                <a:close/>
                <a:moveTo>
                  <a:pt x="2436679" y="922115"/>
                </a:moveTo>
                <a:lnTo>
                  <a:pt x="2546048" y="973350"/>
                </a:lnTo>
                <a:lnTo>
                  <a:pt x="2546048" y="2879421"/>
                </a:lnTo>
                <a:lnTo>
                  <a:pt x="2436679" y="2879421"/>
                </a:lnTo>
                <a:lnTo>
                  <a:pt x="2436679" y="1469448"/>
                </a:lnTo>
                <a:close/>
                <a:moveTo>
                  <a:pt x="3774843" y="874783"/>
                </a:moveTo>
                <a:lnTo>
                  <a:pt x="3774843" y="2879421"/>
                </a:lnTo>
                <a:lnTo>
                  <a:pt x="3704282" y="2879421"/>
                </a:lnTo>
                <a:lnTo>
                  <a:pt x="3704075" y="2874159"/>
                </a:lnTo>
                <a:cubicBezTo>
                  <a:pt x="3705683" y="2583044"/>
                  <a:pt x="3704075" y="2290320"/>
                  <a:pt x="3704075" y="1999205"/>
                </a:cubicBezTo>
                <a:lnTo>
                  <a:pt x="3704075" y="945551"/>
                </a:lnTo>
                <a:close/>
                <a:moveTo>
                  <a:pt x="2295142" y="855810"/>
                </a:moveTo>
                <a:lnTo>
                  <a:pt x="2364302" y="888209"/>
                </a:lnTo>
                <a:lnTo>
                  <a:pt x="2364302" y="2879421"/>
                </a:lnTo>
                <a:lnTo>
                  <a:pt x="2295142" y="2879421"/>
                </a:lnTo>
                <a:lnTo>
                  <a:pt x="2295142" y="2472067"/>
                </a:lnTo>
                <a:close/>
                <a:moveTo>
                  <a:pt x="1005229" y="808391"/>
                </a:moveTo>
                <a:lnTo>
                  <a:pt x="1005229" y="2856467"/>
                </a:lnTo>
                <a:lnTo>
                  <a:pt x="1006821" y="2879421"/>
                </a:lnTo>
                <a:lnTo>
                  <a:pt x="942503" y="2879421"/>
                </a:lnTo>
                <a:lnTo>
                  <a:pt x="942503" y="2853250"/>
                </a:lnTo>
                <a:lnTo>
                  <a:pt x="942503" y="892339"/>
                </a:lnTo>
                <a:close/>
                <a:moveTo>
                  <a:pt x="2143955" y="784984"/>
                </a:moveTo>
                <a:lnTo>
                  <a:pt x="2237241" y="828685"/>
                </a:lnTo>
                <a:lnTo>
                  <a:pt x="2237241" y="2879421"/>
                </a:lnTo>
                <a:lnTo>
                  <a:pt x="2143955" y="2879421"/>
                </a:lnTo>
                <a:lnTo>
                  <a:pt x="2143955" y="1467438"/>
                </a:lnTo>
                <a:close/>
                <a:moveTo>
                  <a:pt x="3876172" y="773453"/>
                </a:moveTo>
                <a:lnTo>
                  <a:pt x="3876172" y="2866118"/>
                </a:lnTo>
                <a:lnTo>
                  <a:pt x="3876341" y="2879421"/>
                </a:lnTo>
                <a:lnTo>
                  <a:pt x="3813445" y="2879421"/>
                </a:lnTo>
                <a:lnTo>
                  <a:pt x="3813445" y="836181"/>
                </a:lnTo>
                <a:close/>
                <a:moveTo>
                  <a:pt x="2050670" y="741283"/>
                </a:moveTo>
                <a:lnTo>
                  <a:pt x="2065145" y="748064"/>
                </a:lnTo>
                <a:lnTo>
                  <a:pt x="2065145" y="2879421"/>
                </a:lnTo>
                <a:lnTo>
                  <a:pt x="2050670" y="2879421"/>
                </a:lnTo>
                <a:close/>
                <a:moveTo>
                  <a:pt x="1915566" y="677991"/>
                </a:moveTo>
                <a:lnTo>
                  <a:pt x="1979901" y="708130"/>
                </a:lnTo>
                <a:lnTo>
                  <a:pt x="1979901" y="2859684"/>
                </a:lnTo>
                <a:lnTo>
                  <a:pt x="1980898" y="2879421"/>
                </a:lnTo>
                <a:lnTo>
                  <a:pt x="1913626" y="2879421"/>
                </a:lnTo>
                <a:lnTo>
                  <a:pt x="1912350" y="2869133"/>
                </a:lnTo>
                <a:cubicBezTo>
                  <a:pt x="1912752" y="2860086"/>
                  <a:pt x="1913958" y="2850838"/>
                  <a:pt x="1913958" y="2841992"/>
                </a:cubicBezTo>
                <a:cubicBezTo>
                  <a:pt x="1915566" y="2381998"/>
                  <a:pt x="1915566" y="1925220"/>
                  <a:pt x="1915566" y="1468443"/>
                </a:cubicBezTo>
                <a:close/>
                <a:moveTo>
                  <a:pt x="4025750" y="623875"/>
                </a:moveTo>
                <a:lnTo>
                  <a:pt x="4025750" y="1460000"/>
                </a:lnTo>
                <a:lnTo>
                  <a:pt x="4025750" y="2879421"/>
                </a:lnTo>
                <a:lnTo>
                  <a:pt x="3953373" y="2879421"/>
                </a:lnTo>
                <a:lnTo>
                  <a:pt x="3953373" y="1467841"/>
                </a:lnTo>
                <a:lnTo>
                  <a:pt x="3953373" y="696253"/>
                </a:lnTo>
                <a:close/>
                <a:moveTo>
                  <a:pt x="1783680" y="616207"/>
                </a:moveTo>
                <a:lnTo>
                  <a:pt x="1798155" y="622988"/>
                </a:lnTo>
                <a:lnTo>
                  <a:pt x="1798155" y="2879421"/>
                </a:lnTo>
                <a:lnTo>
                  <a:pt x="1783680" y="2879421"/>
                </a:lnTo>
                <a:close/>
                <a:moveTo>
                  <a:pt x="1677045" y="566252"/>
                </a:moveTo>
                <a:lnTo>
                  <a:pt x="1697337" y="575759"/>
                </a:lnTo>
                <a:lnTo>
                  <a:pt x="1697553" y="657892"/>
                </a:lnTo>
                <a:cubicBezTo>
                  <a:pt x="1698122" y="905540"/>
                  <a:pt x="1698437" y="1177815"/>
                  <a:pt x="1698437" y="1463618"/>
                </a:cubicBezTo>
                <a:cubicBezTo>
                  <a:pt x="1698437" y="1963775"/>
                  <a:pt x="1697473" y="2422500"/>
                  <a:pt x="1695867" y="2780314"/>
                </a:cubicBezTo>
                <a:lnTo>
                  <a:pt x="1695377" y="2879421"/>
                </a:lnTo>
                <a:lnTo>
                  <a:pt x="1678981" y="2879421"/>
                </a:lnTo>
                <a:lnTo>
                  <a:pt x="1678491" y="2780314"/>
                </a:lnTo>
                <a:cubicBezTo>
                  <a:pt x="1676885" y="2422500"/>
                  <a:pt x="1675920" y="1963775"/>
                  <a:pt x="1675920" y="1463618"/>
                </a:cubicBezTo>
                <a:cubicBezTo>
                  <a:pt x="1675920" y="1177815"/>
                  <a:pt x="1676235" y="905540"/>
                  <a:pt x="1676805" y="657892"/>
                </a:cubicBezTo>
                <a:close/>
                <a:moveTo>
                  <a:pt x="1215925" y="526412"/>
                </a:moveTo>
                <a:lnTo>
                  <a:pt x="1215925" y="2869334"/>
                </a:lnTo>
                <a:lnTo>
                  <a:pt x="1215645" y="2879421"/>
                </a:lnTo>
                <a:lnTo>
                  <a:pt x="1147857" y="2879421"/>
                </a:lnTo>
                <a:lnTo>
                  <a:pt x="1146765" y="2854859"/>
                </a:lnTo>
                <a:lnTo>
                  <a:pt x="1146765" y="618970"/>
                </a:lnTo>
                <a:close/>
                <a:moveTo>
                  <a:pt x="1531166" y="497913"/>
                </a:moveTo>
                <a:lnTo>
                  <a:pt x="1595501" y="528052"/>
                </a:lnTo>
                <a:lnTo>
                  <a:pt x="1595501" y="2858075"/>
                </a:lnTo>
                <a:lnTo>
                  <a:pt x="1596849" y="2879421"/>
                </a:lnTo>
                <a:lnTo>
                  <a:pt x="1531166" y="2879421"/>
                </a:lnTo>
                <a:lnTo>
                  <a:pt x="1531166" y="2835558"/>
                </a:lnTo>
                <a:close/>
                <a:moveTo>
                  <a:pt x="4154419" y="495206"/>
                </a:moveTo>
                <a:lnTo>
                  <a:pt x="4154419" y="2853250"/>
                </a:lnTo>
                <a:lnTo>
                  <a:pt x="4156176" y="2879421"/>
                </a:lnTo>
                <a:lnTo>
                  <a:pt x="4091693" y="2879421"/>
                </a:lnTo>
                <a:lnTo>
                  <a:pt x="4091693" y="1464221"/>
                </a:lnTo>
                <a:lnTo>
                  <a:pt x="4091693" y="557932"/>
                </a:lnTo>
                <a:close/>
                <a:moveTo>
                  <a:pt x="1399280" y="436129"/>
                </a:moveTo>
                <a:lnTo>
                  <a:pt x="1412147" y="442157"/>
                </a:lnTo>
                <a:lnTo>
                  <a:pt x="1412147" y="2879421"/>
                </a:lnTo>
                <a:lnTo>
                  <a:pt x="1399280" y="2879421"/>
                </a:lnTo>
                <a:close/>
                <a:moveTo>
                  <a:pt x="1330120" y="403730"/>
                </a:moveTo>
                <a:lnTo>
                  <a:pt x="1346204" y="411265"/>
                </a:lnTo>
                <a:lnTo>
                  <a:pt x="1346204" y="2879421"/>
                </a:lnTo>
                <a:lnTo>
                  <a:pt x="1330120" y="2879421"/>
                </a:lnTo>
                <a:close/>
                <a:moveTo>
                  <a:pt x="4258963" y="390662"/>
                </a:moveTo>
                <a:lnTo>
                  <a:pt x="4258963" y="2854859"/>
                </a:lnTo>
                <a:lnTo>
                  <a:pt x="4260674" y="2879421"/>
                </a:lnTo>
                <a:lnTo>
                  <a:pt x="4197845" y="2879421"/>
                </a:lnTo>
                <a:lnTo>
                  <a:pt x="4197845" y="1464825"/>
                </a:lnTo>
                <a:lnTo>
                  <a:pt x="4197845" y="451780"/>
                </a:lnTo>
                <a:close/>
                <a:moveTo>
                  <a:pt x="4397284" y="252341"/>
                </a:moveTo>
                <a:lnTo>
                  <a:pt x="4397284" y="2879421"/>
                </a:lnTo>
                <a:lnTo>
                  <a:pt x="4332816" y="2879421"/>
                </a:lnTo>
                <a:lnTo>
                  <a:pt x="4331341" y="2867525"/>
                </a:lnTo>
                <a:cubicBezTo>
                  <a:pt x="4331743" y="2858477"/>
                  <a:pt x="4332949" y="2849229"/>
                  <a:pt x="4332949" y="2840383"/>
                </a:cubicBezTo>
                <a:lnTo>
                  <a:pt x="4332949" y="316676"/>
                </a:lnTo>
                <a:close/>
                <a:moveTo>
                  <a:pt x="4505044" y="144581"/>
                </a:moveTo>
                <a:lnTo>
                  <a:pt x="4505044" y="2856467"/>
                </a:lnTo>
                <a:lnTo>
                  <a:pt x="4505044" y="2879421"/>
                </a:lnTo>
                <a:lnTo>
                  <a:pt x="4436100" y="2879421"/>
                </a:lnTo>
                <a:lnTo>
                  <a:pt x="4435884" y="2862901"/>
                </a:lnTo>
                <a:cubicBezTo>
                  <a:pt x="4435884" y="2414165"/>
                  <a:pt x="4435884" y="1965430"/>
                  <a:pt x="4435884" y="1515086"/>
                </a:cubicBezTo>
                <a:lnTo>
                  <a:pt x="4435884" y="213741"/>
                </a:lnTo>
                <a:close/>
                <a:moveTo>
                  <a:pt x="4631530" y="18096"/>
                </a:moveTo>
                <a:lnTo>
                  <a:pt x="4643364" y="33776"/>
                </a:lnTo>
                <a:cubicBezTo>
                  <a:pt x="4648190" y="43426"/>
                  <a:pt x="4644973" y="59510"/>
                  <a:pt x="4644973" y="72377"/>
                </a:cubicBezTo>
                <a:cubicBezTo>
                  <a:pt x="4644973" y="1002015"/>
                  <a:pt x="4644973" y="1931654"/>
                  <a:pt x="4644973" y="2861292"/>
                </a:cubicBezTo>
                <a:lnTo>
                  <a:pt x="4644067" y="2879421"/>
                </a:lnTo>
                <a:lnTo>
                  <a:pt x="4574520" y="2879421"/>
                </a:lnTo>
                <a:lnTo>
                  <a:pt x="4574204" y="2862900"/>
                </a:lnTo>
                <a:cubicBezTo>
                  <a:pt x="4574204" y="2380389"/>
                  <a:pt x="4574204" y="1897878"/>
                  <a:pt x="4574204" y="1413758"/>
                </a:cubicBezTo>
                <a:cubicBezTo>
                  <a:pt x="4574204" y="969848"/>
                  <a:pt x="4574204" y="525938"/>
                  <a:pt x="4574204" y="82027"/>
                </a:cubicBezTo>
                <a:lnTo>
                  <a:pt x="4573968" y="75657"/>
                </a:lnTo>
                <a:close/>
                <a:moveTo>
                  <a:pt x="4744692" y="0"/>
                </a:moveTo>
                <a:cubicBezTo>
                  <a:pt x="4789726" y="0"/>
                  <a:pt x="4833152" y="0"/>
                  <a:pt x="4881404" y="0"/>
                </a:cubicBezTo>
                <a:cubicBezTo>
                  <a:pt x="4881404" y="487337"/>
                  <a:pt x="4881404" y="974271"/>
                  <a:pt x="4881404" y="1462210"/>
                </a:cubicBezTo>
                <a:lnTo>
                  <a:pt x="4881404" y="2879421"/>
                </a:lnTo>
                <a:lnTo>
                  <a:pt x="4744692" y="2879421"/>
                </a:lnTo>
                <a:close/>
              </a:path>
            </a:pathLst>
          </a:custGeom>
          <a:solidFill>
            <a:srgbClr val="000000"/>
          </a:solidFill>
          <a:ln w="16073" cap="flat">
            <a:noFill/>
            <a:prstDash val="solid"/>
            <a:miter/>
          </a:ln>
        </p:spPr>
        <p:txBody>
          <a:bodyPr rtlCol="0" anchor="ctr"/>
          <a:lstStyle/>
          <a:p>
            <a:endParaRPr lang="ko-KR" altLang="en-US"/>
          </a:p>
        </p:txBody>
      </p:sp>
      <p:sp>
        <p:nvSpPr>
          <p:cNvPr id="4" name="자유형: 도형 3">
            <a:extLst>
              <a:ext uri="{FF2B5EF4-FFF2-40B4-BE49-F238E27FC236}">
                <a16:creationId xmlns:a16="http://schemas.microsoft.com/office/drawing/2014/main" id="{F853DF17-4AEC-40A6-AAD8-987732B1C631}"/>
              </a:ext>
            </a:extLst>
          </p:cNvPr>
          <p:cNvSpPr/>
          <p:nvPr/>
        </p:nvSpPr>
        <p:spPr>
          <a:xfrm>
            <a:off x="6648053" y="3549312"/>
            <a:ext cx="5092693" cy="2552396"/>
          </a:xfrm>
          <a:custGeom>
            <a:avLst/>
            <a:gdLst>
              <a:gd name="connsiteX0" fmla="*/ 5092693 w 5092693"/>
              <a:gd name="connsiteY0" fmla="*/ 0 h 2552396"/>
              <a:gd name="connsiteX1" fmla="*/ 4835929 w 5092693"/>
              <a:gd name="connsiteY1" fmla="*/ 506347 h 2552396"/>
              <a:gd name="connsiteX2" fmla="*/ 4772876 w 5092693"/>
              <a:gd name="connsiteY2" fmla="*/ 442581 h 2552396"/>
              <a:gd name="connsiteX3" fmla="*/ 3380242 w 5092693"/>
              <a:gd name="connsiteY3" fmla="*/ 1819880 h 2552396"/>
              <a:gd name="connsiteX4" fmla="*/ 1364298 w 5092693"/>
              <a:gd name="connsiteY4" fmla="*/ 821746 h 2552396"/>
              <a:gd name="connsiteX5" fmla="*/ 39552 w 5092693"/>
              <a:gd name="connsiteY5" fmla="*/ 2552396 h 2552396"/>
              <a:gd name="connsiteX6" fmla="*/ 0 w 5092693"/>
              <a:gd name="connsiteY6" fmla="*/ 2529033 h 2552396"/>
              <a:gd name="connsiteX7" fmla="*/ 0 w 5092693"/>
              <a:gd name="connsiteY7" fmla="*/ 2308694 h 2552396"/>
              <a:gd name="connsiteX8" fmla="*/ 1311568 w 5092693"/>
              <a:gd name="connsiteY8" fmla="*/ 595282 h 2552396"/>
              <a:gd name="connsiteX9" fmla="*/ 3345024 w 5092693"/>
              <a:gd name="connsiteY9" fmla="*/ 1602073 h 2552396"/>
              <a:gd name="connsiteX10" fmla="*/ 4646631 w 5092693"/>
              <a:gd name="connsiteY10" fmla="*/ 314910 h 2552396"/>
              <a:gd name="connsiteX11" fmla="*/ 4583493 w 5092693"/>
              <a:gd name="connsiteY11" fmla="*/ 251058 h 255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2693" h="2552396">
                <a:moveTo>
                  <a:pt x="5092693" y="0"/>
                </a:moveTo>
                <a:lnTo>
                  <a:pt x="4835929" y="506347"/>
                </a:lnTo>
                <a:lnTo>
                  <a:pt x="4772876" y="442581"/>
                </a:lnTo>
                <a:lnTo>
                  <a:pt x="3380242" y="1819880"/>
                </a:lnTo>
                <a:lnTo>
                  <a:pt x="1364298" y="821746"/>
                </a:lnTo>
                <a:lnTo>
                  <a:pt x="39552" y="2552396"/>
                </a:lnTo>
                <a:lnTo>
                  <a:pt x="0" y="2529033"/>
                </a:lnTo>
                <a:lnTo>
                  <a:pt x="0" y="2308694"/>
                </a:lnTo>
                <a:lnTo>
                  <a:pt x="1311568" y="595282"/>
                </a:lnTo>
                <a:lnTo>
                  <a:pt x="3345024" y="1602073"/>
                </a:lnTo>
                <a:lnTo>
                  <a:pt x="4646631" y="314910"/>
                </a:lnTo>
                <a:lnTo>
                  <a:pt x="4583493" y="251058"/>
                </a:lnTo>
                <a:close/>
              </a:path>
            </a:pathLst>
          </a:custGeom>
          <a:solidFill>
            <a:schemeClr val="accent6"/>
          </a:solidFill>
          <a:ln w="9525" cap="flat">
            <a:noFill/>
            <a:prstDash val="solid"/>
            <a:miter/>
          </a:ln>
        </p:spPr>
        <p:txBody>
          <a:bodyPr rtlCol="0" anchor="ctr"/>
          <a:lstStyle/>
          <a:p>
            <a:endParaRPr lang="ko-KR" altLang="en-US"/>
          </a:p>
        </p:txBody>
      </p:sp>
      <p:cxnSp>
        <p:nvCxnSpPr>
          <p:cNvPr id="6" name="직선 연결선 5">
            <a:extLst>
              <a:ext uri="{FF2B5EF4-FFF2-40B4-BE49-F238E27FC236}">
                <a16:creationId xmlns:a16="http://schemas.microsoft.com/office/drawing/2014/main" id="{533D3DD9-8474-4858-8CB1-5FA9B2A142C9}"/>
              </a:ext>
            </a:extLst>
          </p:cNvPr>
          <p:cNvCxnSpPr>
            <a:cxnSpLocks/>
            <a:stCxn id="4" idx="7"/>
          </p:cNvCxnSpPr>
          <p:nvPr/>
        </p:nvCxnSpPr>
        <p:spPr>
          <a:xfrm flipH="1" flipV="1">
            <a:off x="6644645" y="3976100"/>
            <a:ext cx="3408" cy="188190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B1B64D-48C6-4222-9007-D2639CED22F0}"/>
              </a:ext>
            </a:extLst>
          </p:cNvPr>
          <p:cNvSpPr txBox="1"/>
          <p:nvPr/>
        </p:nvSpPr>
        <p:spPr>
          <a:xfrm>
            <a:off x="4689073" y="3806823"/>
            <a:ext cx="1955572" cy="338554"/>
          </a:xfrm>
          <a:prstGeom prst="rect">
            <a:avLst/>
          </a:prstGeom>
          <a:noFill/>
        </p:spPr>
        <p:txBody>
          <a:bodyPr wrap="square" rtlCol="0">
            <a:spAutoFit/>
          </a:bodyPr>
          <a:lstStyle/>
          <a:p>
            <a:pPr algn="r"/>
            <a:r>
              <a:rPr lang="en-US" altLang="ko-KR" sz="1600" b="1">
                <a:solidFill>
                  <a:schemeClr val="accent2"/>
                </a:solidFill>
              </a:rPr>
              <a:t>DAYS_BIRTH</a:t>
            </a:r>
            <a:endParaRPr lang="ko-KR" altLang="en-US" sz="1600" b="1">
              <a:solidFill>
                <a:schemeClr val="accent2"/>
              </a:solidFill>
            </a:endParaRPr>
          </a:p>
        </p:txBody>
      </p:sp>
      <p:sp>
        <p:nvSpPr>
          <p:cNvPr id="19" name="TextBox 18">
            <a:extLst>
              <a:ext uri="{FF2B5EF4-FFF2-40B4-BE49-F238E27FC236}">
                <a16:creationId xmlns:a16="http://schemas.microsoft.com/office/drawing/2014/main" id="{1DC7989A-409E-4881-8369-6D4F03FB4ED2}"/>
              </a:ext>
            </a:extLst>
          </p:cNvPr>
          <p:cNvSpPr txBox="1"/>
          <p:nvPr/>
        </p:nvSpPr>
        <p:spPr>
          <a:xfrm>
            <a:off x="3715" y="1112853"/>
            <a:ext cx="3576412" cy="1754326"/>
          </a:xfrm>
          <a:prstGeom prst="rect">
            <a:avLst/>
          </a:prstGeom>
          <a:noFill/>
        </p:spPr>
        <p:txBody>
          <a:bodyPr wrap="square" lIns="108000" rIns="108000" rtlCol="0" anchor="ctr">
            <a:spAutoFit/>
          </a:bodyPr>
          <a:lstStyle/>
          <a:p>
            <a:r>
              <a:rPr lang="en-GB" altLang="ko-KR" sz="3600">
                <a:solidFill>
                  <a:schemeClr val="accent1"/>
                </a:solidFill>
                <a:cs typeface="Arial" pitchFamily="34" charset="0"/>
              </a:rPr>
              <a:t>OTHER </a:t>
            </a:r>
            <a:r>
              <a:rPr lang="en-GB" altLang="ko-KR" sz="3600">
                <a:cs typeface="Arial" pitchFamily="34" charset="0"/>
              </a:rPr>
              <a:t>ways of data cleaning </a:t>
            </a:r>
            <a:endParaRPr lang="en-GB" altLang="ko-KR" sz="3600">
              <a:solidFill>
                <a:schemeClr val="tx1">
                  <a:lumMod val="75000"/>
                  <a:lumOff val="25000"/>
                </a:schemeClr>
              </a:solidFill>
              <a:cs typeface="Arial" pitchFamily="34" charset="0"/>
            </a:endParaRPr>
          </a:p>
        </p:txBody>
      </p:sp>
      <p:pic>
        <p:nvPicPr>
          <p:cNvPr id="24" name="Picture 23">
            <a:extLst>
              <a:ext uri="{FF2B5EF4-FFF2-40B4-BE49-F238E27FC236}">
                <a16:creationId xmlns:a16="http://schemas.microsoft.com/office/drawing/2014/main" id="{52C199F5-FFFD-AAFD-5D25-128101938E63}"/>
              </a:ext>
            </a:extLst>
          </p:cNvPr>
          <p:cNvPicPr>
            <a:picLocks noChangeAspect="1"/>
          </p:cNvPicPr>
          <p:nvPr/>
        </p:nvPicPr>
        <p:blipFill>
          <a:blip r:embed="rId2"/>
          <a:stretch>
            <a:fillRect/>
          </a:stretch>
        </p:blipFill>
        <p:spPr>
          <a:xfrm>
            <a:off x="1701247" y="3229426"/>
            <a:ext cx="1154769" cy="1490024"/>
          </a:xfrm>
          <a:prstGeom prst="rect">
            <a:avLst/>
          </a:prstGeom>
        </p:spPr>
      </p:pic>
      <p:pic>
        <p:nvPicPr>
          <p:cNvPr id="26" name="Picture 25">
            <a:extLst>
              <a:ext uri="{FF2B5EF4-FFF2-40B4-BE49-F238E27FC236}">
                <a16:creationId xmlns:a16="http://schemas.microsoft.com/office/drawing/2014/main" id="{2A1497CE-9301-CDE8-D042-5FA3E0B4AE7A}"/>
              </a:ext>
            </a:extLst>
          </p:cNvPr>
          <p:cNvPicPr>
            <a:picLocks noChangeAspect="1"/>
          </p:cNvPicPr>
          <p:nvPr/>
        </p:nvPicPr>
        <p:blipFill>
          <a:blip r:embed="rId3"/>
          <a:stretch>
            <a:fillRect/>
          </a:stretch>
        </p:blipFill>
        <p:spPr>
          <a:xfrm>
            <a:off x="315724" y="3245730"/>
            <a:ext cx="1117291" cy="1442512"/>
          </a:xfrm>
          <a:prstGeom prst="rect">
            <a:avLst/>
          </a:prstGeom>
        </p:spPr>
      </p:pic>
      <p:sp>
        <p:nvSpPr>
          <p:cNvPr id="27" name="TextBox 26">
            <a:extLst>
              <a:ext uri="{FF2B5EF4-FFF2-40B4-BE49-F238E27FC236}">
                <a16:creationId xmlns:a16="http://schemas.microsoft.com/office/drawing/2014/main" id="{E4CF788E-133A-0259-33F7-9C1C844637E5}"/>
              </a:ext>
            </a:extLst>
          </p:cNvPr>
          <p:cNvSpPr txBox="1"/>
          <p:nvPr/>
        </p:nvSpPr>
        <p:spPr>
          <a:xfrm>
            <a:off x="0" y="2993398"/>
            <a:ext cx="1804789" cy="307777"/>
          </a:xfrm>
          <a:prstGeom prst="rect">
            <a:avLst/>
          </a:prstGeom>
          <a:noFill/>
        </p:spPr>
        <p:txBody>
          <a:bodyPr wrap="square" lIns="108000" rIns="108000" rtlCol="0">
            <a:spAutoFit/>
          </a:bodyPr>
          <a:lstStyle/>
          <a:p>
            <a:r>
              <a:rPr lang="en-US" altLang="ko-KR" sz="1400" b="1">
                <a:solidFill>
                  <a:schemeClr val="tx1">
                    <a:lumMod val="75000"/>
                    <a:lumOff val="25000"/>
                  </a:schemeClr>
                </a:solidFill>
                <a:cs typeface="Arial" pitchFamily="34" charset="0"/>
              </a:rPr>
              <a:t>INITIAL DATA</a:t>
            </a:r>
            <a:endParaRPr lang="ko-KR" altLang="en-US" sz="1400" b="1">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B7BC2967-C9AC-9F66-BD4A-B1F9C06C6478}"/>
              </a:ext>
            </a:extLst>
          </p:cNvPr>
          <p:cNvSpPr txBox="1"/>
          <p:nvPr/>
        </p:nvSpPr>
        <p:spPr>
          <a:xfrm>
            <a:off x="1778438" y="2981394"/>
            <a:ext cx="1684057" cy="307777"/>
          </a:xfrm>
          <a:prstGeom prst="rect">
            <a:avLst/>
          </a:prstGeom>
          <a:noFill/>
        </p:spPr>
        <p:txBody>
          <a:bodyPr wrap="square" lIns="108000" rIns="108000" rtlCol="0">
            <a:spAutoFit/>
          </a:bodyPr>
          <a:lstStyle/>
          <a:p>
            <a:r>
              <a:rPr lang="en-US" altLang="ko-KR" sz="1400" b="1">
                <a:solidFill>
                  <a:schemeClr val="tx1">
                    <a:lumMod val="75000"/>
                    <a:lumOff val="25000"/>
                  </a:schemeClr>
                </a:solidFill>
                <a:cs typeface="Arial" pitchFamily="34" charset="0"/>
              </a:rPr>
              <a:t>YEARS</a:t>
            </a:r>
            <a:endParaRPr lang="ko-KR" altLang="en-US" sz="1400" b="1">
              <a:solidFill>
                <a:schemeClr val="tx1">
                  <a:lumMod val="75000"/>
                  <a:lumOff val="25000"/>
                </a:schemeClr>
              </a:solidFill>
              <a:cs typeface="Arial" pitchFamily="34" charset="0"/>
            </a:endParaRPr>
          </a:p>
        </p:txBody>
      </p:sp>
      <p:cxnSp>
        <p:nvCxnSpPr>
          <p:cNvPr id="30" name="Connector: Curved 29">
            <a:extLst>
              <a:ext uri="{FF2B5EF4-FFF2-40B4-BE49-F238E27FC236}">
                <a16:creationId xmlns:a16="http://schemas.microsoft.com/office/drawing/2014/main" id="{796AEABC-D0F2-5F7B-5C11-4F09CC5F81BD}"/>
              </a:ext>
            </a:extLst>
          </p:cNvPr>
          <p:cNvCxnSpPr>
            <a:cxnSpLocks/>
          </p:cNvCxnSpPr>
          <p:nvPr/>
        </p:nvCxnSpPr>
        <p:spPr>
          <a:xfrm rot="10800000" flipV="1">
            <a:off x="3624108" y="4145377"/>
            <a:ext cx="2471892" cy="10938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2475F13D-F57B-C0BA-A209-93FC2215BDA5}"/>
              </a:ext>
            </a:extLst>
          </p:cNvPr>
          <p:cNvPicPr>
            <a:picLocks noChangeAspect="1"/>
          </p:cNvPicPr>
          <p:nvPr/>
        </p:nvPicPr>
        <p:blipFill>
          <a:blip r:embed="rId4"/>
          <a:stretch>
            <a:fillRect/>
          </a:stretch>
        </p:blipFill>
        <p:spPr>
          <a:xfrm>
            <a:off x="315724" y="4847698"/>
            <a:ext cx="3143363" cy="1977763"/>
          </a:xfrm>
          <a:prstGeom prst="rect">
            <a:avLst/>
          </a:prstGeom>
        </p:spPr>
      </p:pic>
      <p:pic>
        <p:nvPicPr>
          <p:cNvPr id="37" name="Picture 36">
            <a:extLst>
              <a:ext uri="{FF2B5EF4-FFF2-40B4-BE49-F238E27FC236}">
                <a16:creationId xmlns:a16="http://schemas.microsoft.com/office/drawing/2014/main" id="{36058FE7-0B60-28B0-8DE0-94812ED31A7F}"/>
              </a:ext>
            </a:extLst>
          </p:cNvPr>
          <p:cNvPicPr>
            <a:picLocks noChangeAspect="1"/>
          </p:cNvPicPr>
          <p:nvPr/>
        </p:nvPicPr>
        <p:blipFill>
          <a:blip r:embed="rId5"/>
          <a:stretch>
            <a:fillRect/>
          </a:stretch>
        </p:blipFill>
        <p:spPr>
          <a:xfrm>
            <a:off x="3241747" y="3239987"/>
            <a:ext cx="1150117" cy="1493230"/>
          </a:xfrm>
          <a:prstGeom prst="rect">
            <a:avLst/>
          </a:prstGeom>
        </p:spPr>
      </p:pic>
      <p:sp>
        <p:nvSpPr>
          <p:cNvPr id="38" name="TextBox 37">
            <a:extLst>
              <a:ext uri="{FF2B5EF4-FFF2-40B4-BE49-F238E27FC236}">
                <a16:creationId xmlns:a16="http://schemas.microsoft.com/office/drawing/2014/main" id="{0787C619-EA3B-2822-280F-CA1F2049F50D}"/>
              </a:ext>
            </a:extLst>
          </p:cNvPr>
          <p:cNvSpPr txBox="1"/>
          <p:nvPr/>
        </p:nvSpPr>
        <p:spPr>
          <a:xfrm>
            <a:off x="2609375" y="2974890"/>
            <a:ext cx="2730415" cy="307777"/>
          </a:xfrm>
          <a:prstGeom prst="rect">
            <a:avLst/>
          </a:prstGeom>
          <a:noFill/>
        </p:spPr>
        <p:txBody>
          <a:bodyPr wrap="square" lIns="108000" tIns="45720" rIns="108000" bIns="45720" rtlCol="0" anchor="t">
            <a:spAutoFit/>
          </a:bodyPr>
          <a:lstStyle/>
          <a:p>
            <a:r>
              <a:rPr lang="en-US" altLang="ko-KR" sz="1400" b="1">
                <a:solidFill>
                  <a:schemeClr val="tx1">
                    <a:lumMod val="75000"/>
                    <a:lumOff val="25000"/>
                  </a:schemeClr>
                </a:solidFill>
                <a:cs typeface="Arial"/>
              </a:rPr>
              <a:t>AFTER AGE-CLUSTRERING</a:t>
            </a:r>
            <a:endParaRPr lang="ko-KR" altLang="en-US" sz="1400" b="1">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693104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sp>
        <p:nvSpPr>
          <p:cNvPr id="3" name="자유형: 도형 2">
            <a:extLst>
              <a:ext uri="{FF2B5EF4-FFF2-40B4-BE49-F238E27FC236}">
                <a16:creationId xmlns:a16="http://schemas.microsoft.com/office/drawing/2014/main" id="{39C8A7EC-EE18-4D88-8047-609D8B939459}"/>
              </a:ext>
            </a:extLst>
          </p:cNvPr>
          <p:cNvSpPr/>
          <p:nvPr/>
        </p:nvSpPr>
        <p:spPr>
          <a:xfrm>
            <a:off x="6662978" y="3877608"/>
            <a:ext cx="4881404" cy="2879421"/>
          </a:xfrm>
          <a:custGeom>
            <a:avLst/>
            <a:gdLst>
              <a:gd name="connsiteX0" fmla="*/ 69160 w 4881404"/>
              <a:gd name="connsiteY0" fmla="*/ 2061154 h 2879421"/>
              <a:gd name="connsiteX1" fmla="*/ 69160 w 4881404"/>
              <a:gd name="connsiteY1" fmla="*/ 2864508 h 2879421"/>
              <a:gd name="connsiteX2" fmla="*/ 69711 w 4881404"/>
              <a:gd name="connsiteY2" fmla="*/ 2879421 h 2879421"/>
              <a:gd name="connsiteX3" fmla="*/ 0 w 4881404"/>
              <a:gd name="connsiteY3" fmla="*/ 2879421 h 2879421"/>
              <a:gd name="connsiteX4" fmla="*/ 0 w 4881404"/>
              <a:gd name="connsiteY4" fmla="*/ 2853250 h 2879421"/>
              <a:gd name="connsiteX5" fmla="*/ 0 w 4881404"/>
              <a:gd name="connsiteY5" fmla="*/ 2149337 h 2879421"/>
              <a:gd name="connsiteX6" fmla="*/ 30615 w 4881404"/>
              <a:gd name="connsiteY6" fmla="*/ 2109740 h 2879421"/>
              <a:gd name="connsiteX7" fmla="*/ 30978 w 4881404"/>
              <a:gd name="connsiteY7" fmla="*/ 2112253 h 2879421"/>
              <a:gd name="connsiteX8" fmla="*/ 130276 w 4881404"/>
              <a:gd name="connsiteY8" fmla="*/ 1980840 h 2879421"/>
              <a:gd name="connsiteX9" fmla="*/ 130276 w 4881404"/>
              <a:gd name="connsiteY9" fmla="*/ 2879421 h 2879421"/>
              <a:gd name="connsiteX10" fmla="*/ 114192 w 4881404"/>
              <a:gd name="connsiteY10" fmla="*/ 2879421 h 2879421"/>
              <a:gd name="connsiteX11" fmla="*/ 114192 w 4881404"/>
              <a:gd name="connsiteY11" fmla="*/ 2001643 h 2879421"/>
              <a:gd name="connsiteX12" fmla="*/ 303982 w 4881404"/>
              <a:gd name="connsiteY12" fmla="*/ 1756171 h 2879421"/>
              <a:gd name="connsiteX13" fmla="*/ 303982 w 4881404"/>
              <a:gd name="connsiteY13" fmla="*/ 2879421 h 2879421"/>
              <a:gd name="connsiteX14" fmla="*/ 217130 w 4881404"/>
              <a:gd name="connsiteY14" fmla="*/ 2879421 h 2879421"/>
              <a:gd name="connsiteX15" fmla="*/ 217130 w 4881404"/>
              <a:gd name="connsiteY15" fmla="*/ 1868505 h 2879421"/>
              <a:gd name="connsiteX16" fmla="*/ 456778 w 4881404"/>
              <a:gd name="connsiteY16" fmla="*/ 1542396 h 2879421"/>
              <a:gd name="connsiteX17" fmla="*/ 456778 w 4881404"/>
              <a:gd name="connsiteY17" fmla="*/ 2879421 h 2879421"/>
              <a:gd name="connsiteX18" fmla="*/ 353842 w 4881404"/>
              <a:gd name="connsiteY18" fmla="*/ 2879421 h 2879421"/>
              <a:gd name="connsiteX19" fmla="*/ 353842 w 4881404"/>
              <a:gd name="connsiteY19" fmla="*/ 1691683 h 2879421"/>
              <a:gd name="connsiteX20" fmla="*/ 444737 w 4881404"/>
              <a:gd name="connsiteY20" fmla="*/ 1574121 h 2879421"/>
              <a:gd name="connsiteX21" fmla="*/ 431840 w 4881404"/>
              <a:gd name="connsiteY21" fmla="*/ 1575771 h 2879421"/>
              <a:gd name="connsiteX22" fmla="*/ 580619 w 4881404"/>
              <a:gd name="connsiteY22" fmla="*/ 1376657 h 2879421"/>
              <a:gd name="connsiteX23" fmla="*/ 580619 w 4881404"/>
              <a:gd name="connsiteY23" fmla="*/ 2879421 h 2879421"/>
              <a:gd name="connsiteX24" fmla="*/ 564535 w 4881404"/>
              <a:gd name="connsiteY24" fmla="*/ 2879421 h 2879421"/>
              <a:gd name="connsiteX25" fmla="*/ 564535 w 4881404"/>
              <a:gd name="connsiteY25" fmla="*/ 1398182 h 2879421"/>
              <a:gd name="connsiteX26" fmla="*/ 3219955 w 4881404"/>
              <a:gd name="connsiteY26" fmla="*/ 1289053 h 2879421"/>
              <a:gd name="connsiteX27" fmla="*/ 3284290 w 4881404"/>
              <a:gd name="connsiteY27" fmla="*/ 1319192 h 2879421"/>
              <a:gd name="connsiteX28" fmla="*/ 3284290 w 4881404"/>
              <a:gd name="connsiteY28" fmla="*/ 1468443 h 2879421"/>
              <a:gd name="connsiteX29" fmla="*/ 3284290 w 4881404"/>
              <a:gd name="connsiteY29" fmla="*/ 2838775 h 2879421"/>
              <a:gd name="connsiteX30" fmla="*/ 3285899 w 4881404"/>
              <a:gd name="connsiteY30" fmla="*/ 2865916 h 2879421"/>
              <a:gd name="connsiteX31" fmla="*/ 3284224 w 4881404"/>
              <a:gd name="connsiteY31" fmla="*/ 2879421 h 2879421"/>
              <a:gd name="connsiteX32" fmla="*/ 3219377 w 4881404"/>
              <a:gd name="connsiteY32" fmla="*/ 2879421 h 2879421"/>
              <a:gd name="connsiteX33" fmla="*/ 3218950 w 4881404"/>
              <a:gd name="connsiteY33" fmla="*/ 2876371 h 2879421"/>
              <a:gd name="connsiteX34" fmla="*/ 3219955 w 4881404"/>
              <a:gd name="connsiteY34" fmla="*/ 2856467 h 2879421"/>
              <a:gd name="connsiteX35" fmla="*/ 3392052 w 4881404"/>
              <a:gd name="connsiteY35" fmla="*/ 1257574 h 2879421"/>
              <a:gd name="connsiteX36" fmla="*/ 3392052 w 4881404"/>
              <a:gd name="connsiteY36" fmla="*/ 2867726 h 2879421"/>
              <a:gd name="connsiteX37" fmla="*/ 3392002 w 4881404"/>
              <a:gd name="connsiteY37" fmla="*/ 2879421 h 2879421"/>
              <a:gd name="connsiteX38" fmla="*/ 3326108 w 4881404"/>
              <a:gd name="connsiteY38" fmla="*/ 2879421 h 2879421"/>
              <a:gd name="connsiteX39" fmla="*/ 3326108 w 4881404"/>
              <a:gd name="connsiteY39" fmla="*/ 2856467 h 2879421"/>
              <a:gd name="connsiteX40" fmla="*/ 3326108 w 4881404"/>
              <a:gd name="connsiteY40" fmla="*/ 1338782 h 2879421"/>
              <a:gd name="connsiteX41" fmla="*/ 3334678 w 4881404"/>
              <a:gd name="connsiteY41" fmla="*/ 1342796 h 2879421"/>
              <a:gd name="connsiteX42" fmla="*/ 3327277 w 4881404"/>
              <a:gd name="connsiteY42" fmla="*/ 1322349 h 2879421"/>
              <a:gd name="connsiteX43" fmla="*/ 3046251 w 4881404"/>
              <a:gd name="connsiteY43" fmla="*/ 1207679 h 2879421"/>
              <a:gd name="connsiteX44" fmla="*/ 3110586 w 4881404"/>
              <a:gd name="connsiteY44" fmla="*/ 1237817 h 2879421"/>
              <a:gd name="connsiteX45" fmla="*/ 3110586 w 4881404"/>
              <a:gd name="connsiteY45" fmla="*/ 2879421 h 2879421"/>
              <a:gd name="connsiteX46" fmla="*/ 3046251 w 4881404"/>
              <a:gd name="connsiteY46" fmla="*/ 2879421 h 2879421"/>
              <a:gd name="connsiteX47" fmla="*/ 3046251 w 4881404"/>
              <a:gd name="connsiteY47" fmla="*/ 2583044 h 2879421"/>
              <a:gd name="connsiteX48" fmla="*/ 3448345 w 4881404"/>
              <a:gd name="connsiteY48" fmla="*/ 1201281 h 2879421"/>
              <a:gd name="connsiteX49" fmla="*/ 3448345 w 4881404"/>
              <a:gd name="connsiteY49" fmla="*/ 2879421 h 2879421"/>
              <a:gd name="connsiteX50" fmla="*/ 3432261 w 4881404"/>
              <a:gd name="connsiteY50" fmla="*/ 2879421 h 2879421"/>
              <a:gd name="connsiteX51" fmla="*/ 3432261 w 4881404"/>
              <a:gd name="connsiteY51" fmla="*/ 1217365 h 2879421"/>
              <a:gd name="connsiteX52" fmla="*/ 720549 w 4881404"/>
              <a:gd name="connsiteY52" fmla="*/ 1189385 h 2879421"/>
              <a:gd name="connsiteX53" fmla="*/ 720549 w 4881404"/>
              <a:gd name="connsiteY53" fmla="*/ 2879421 h 2879421"/>
              <a:gd name="connsiteX54" fmla="*/ 633698 w 4881404"/>
              <a:gd name="connsiteY54" fmla="*/ 2879421 h 2879421"/>
              <a:gd name="connsiteX55" fmla="*/ 633698 w 4881404"/>
              <a:gd name="connsiteY55" fmla="*/ 1305620 h 2879421"/>
              <a:gd name="connsiteX56" fmla="*/ 2941707 w 4881404"/>
              <a:gd name="connsiteY56" fmla="*/ 1158703 h 2879421"/>
              <a:gd name="connsiteX57" fmla="*/ 3006042 w 4881404"/>
              <a:gd name="connsiteY57" fmla="*/ 1188842 h 2879421"/>
              <a:gd name="connsiteX58" fmla="*/ 3006042 w 4881404"/>
              <a:gd name="connsiteY58" fmla="*/ 1476485 h 2879421"/>
              <a:gd name="connsiteX59" fmla="*/ 3006042 w 4881404"/>
              <a:gd name="connsiteY59" fmla="*/ 2840383 h 2879421"/>
              <a:gd name="connsiteX60" fmla="*/ 3007650 w 4881404"/>
              <a:gd name="connsiteY60" fmla="*/ 2872149 h 2879421"/>
              <a:gd name="connsiteX61" fmla="*/ 3006854 w 4881404"/>
              <a:gd name="connsiteY61" fmla="*/ 2879421 h 2879421"/>
              <a:gd name="connsiteX62" fmla="*/ 2940811 w 4881404"/>
              <a:gd name="connsiteY62" fmla="*/ 2879421 h 2879421"/>
              <a:gd name="connsiteX63" fmla="*/ 2941707 w 4881404"/>
              <a:gd name="connsiteY63" fmla="*/ 2858075 h 2879421"/>
              <a:gd name="connsiteX64" fmla="*/ 791316 w 4881404"/>
              <a:gd name="connsiteY64" fmla="*/ 1094676 h 2879421"/>
              <a:gd name="connsiteX65" fmla="*/ 791316 w 4881404"/>
              <a:gd name="connsiteY65" fmla="*/ 2879421 h 2879421"/>
              <a:gd name="connsiteX66" fmla="*/ 775232 w 4881404"/>
              <a:gd name="connsiteY66" fmla="*/ 2879421 h 2879421"/>
              <a:gd name="connsiteX67" fmla="*/ 775232 w 4881404"/>
              <a:gd name="connsiteY67" fmla="*/ 1116202 h 2879421"/>
              <a:gd name="connsiteX68" fmla="*/ 2801780 w 4881404"/>
              <a:gd name="connsiteY68" fmla="*/ 1093152 h 2879421"/>
              <a:gd name="connsiteX69" fmla="*/ 2859681 w 4881404"/>
              <a:gd name="connsiteY69" fmla="*/ 1120277 h 2879421"/>
              <a:gd name="connsiteX70" fmla="*/ 2859681 w 4881404"/>
              <a:gd name="connsiteY70" fmla="*/ 2879421 h 2879421"/>
              <a:gd name="connsiteX71" fmla="*/ 2800813 w 4881404"/>
              <a:gd name="connsiteY71" fmla="*/ 2879421 h 2879421"/>
              <a:gd name="connsiteX72" fmla="*/ 2801780 w 4881404"/>
              <a:gd name="connsiteY72" fmla="*/ 2859684 h 2879421"/>
              <a:gd name="connsiteX73" fmla="*/ 2668284 w 4881404"/>
              <a:gd name="connsiteY73" fmla="*/ 1030614 h 2879421"/>
              <a:gd name="connsiteX74" fmla="*/ 2729402 w 4881404"/>
              <a:gd name="connsiteY74" fmla="*/ 1059246 h 2879421"/>
              <a:gd name="connsiteX75" fmla="*/ 2729402 w 4881404"/>
              <a:gd name="connsiteY75" fmla="*/ 2866118 h 2879421"/>
              <a:gd name="connsiteX76" fmla="*/ 2729793 w 4881404"/>
              <a:gd name="connsiteY76" fmla="*/ 2879421 h 2879421"/>
              <a:gd name="connsiteX77" fmla="*/ 2668284 w 4881404"/>
              <a:gd name="connsiteY77" fmla="*/ 2879421 h 2879421"/>
              <a:gd name="connsiteX78" fmla="*/ 3623657 w 4881404"/>
              <a:gd name="connsiteY78" fmla="*/ 1025969 h 2879421"/>
              <a:gd name="connsiteX79" fmla="*/ 3623657 w 4881404"/>
              <a:gd name="connsiteY79" fmla="*/ 2879421 h 2879421"/>
              <a:gd name="connsiteX80" fmla="*/ 3556867 w 4881404"/>
              <a:gd name="connsiteY80" fmla="*/ 2879421 h 2879421"/>
              <a:gd name="connsiteX81" fmla="*/ 3555502 w 4881404"/>
              <a:gd name="connsiteY81" fmla="*/ 2868932 h 2879421"/>
              <a:gd name="connsiteX82" fmla="*/ 3557713 w 4881404"/>
              <a:gd name="connsiteY82" fmla="*/ 2837166 h 2879421"/>
              <a:gd name="connsiteX83" fmla="*/ 3557713 w 4881404"/>
              <a:gd name="connsiteY83" fmla="*/ 1091913 h 2879421"/>
              <a:gd name="connsiteX84" fmla="*/ 858868 w 4881404"/>
              <a:gd name="connsiteY84" fmla="*/ 1004269 h 2879421"/>
              <a:gd name="connsiteX85" fmla="*/ 858868 w 4881404"/>
              <a:gd name="connsiteY85" fmla="*/ 2879421 h 2879421"/>
              <a:gd name="connsiteX86" fmla="*/ 842784 w 4881404"/>
              <a:gd name="connsiteY86" fmla="*/ 2879421 h 2879421"/>
              <a:gd name="connsiteX87" fmla="*/ 842784 w 4881404"/>
              <a:gd name="connsiteY87" fmla="*/ 1025795 h 2879421"/>
              <a:gd name="connsiteX88" fmla="*/ 2436679 w 4881404"/>
              <a:gd name="connsiteY88" fmla="*/ 922115 h 2879421"/>
              <a:gd name="connsiteX89" fmla="*/ 2546048 w 4881404"/>
              <a:gd name="connsiteY89" fmla="*/ 973350 h 2879421"/>
              <a:gd name="connsiteX90" fmla="*/ 2546048 w 4881404"/>
              <a:gd name="connsiteY90" fmla="*/ 2879421 h 2879421"/>
              <a:gd name="connsiteX91" fmla="*/ 2436679 w 4881404"/>
              <a:gd name="connsiteY91" fmla="*/ 2879421 h 2879421"/>
              <a:gd name="connsiteX92" fmla="*/ 2436679 w 4881404"/>
              <a:gd name="connsiteY92" fmla="*/ 1469448 h 2879421"/>
              <a:gd name="connsiteX93" fmla="*/ 3774843 w 4881404"/>
              <a:gd name="connsiteY93" fmla="*/ 874783 h 2879421"/>
              <a:gd name="connsiteX94" fmla="*/ 3774843 w 4881404"/>
              <a:gd name="connsiteY94" fmla="*/ 2879421 h 2879421"/>
              <a:gd name="connsiteX95" fmla="*/ 3704282 w 4881404"/>
              <a:gd name="connsiteY95" fmla="*/ 2879421 h 2879421"/>
              <a:gd name="connsiteX96" fmla="*/ 3704075 w 4881404"/>
              <a:gd name="connsiteY96" fmla="*/ 2874159 h 2879421"/>
              <a:gd name="connsiteX97" fmla="*/ 3704075 w 4881404"/>
              <a:gd name="connsiteY97" fmla="*/ 1999205 h 2879421"/>
              <a:gd name="connsiteX98" fmla="*/ 3704075 w 4881404"/>
              <a:gd name="connsiteY98" fmla="*/ 945551 h 2879421"/>
              <a:gd name="connsiteX99" fmla="*/ 2295142 w 4881404"/>
              <a:gd name="connsiteY99" fmla="*/ 855810 h 2879421"/>
              <a:gd name="connsiteX100" fmla="*/ 2364302 w 4881404"/>
              <a:gd name="connsiteY100" fmla="*/ 888209 h 2879421"/>
              <a:gd name="connsiteX101" fmla="*/ 2364302 w 4881404"/>
              <a:gd name="connsiteY101" fmla="*/ 2879421 h 2879421"/>
              <a:gd name="connsiteX102" fmla="*/ 2295142 w 4881404"/>
              <a:gd name="connsiteY102" fmla="*/ 2879421 h 2879421"/>
              <a:gd name="connsiteX103" fmla="*/ 2295142 w 4881404"/>
              <a:gd name="connsiteY103" fmla="*/ 2472067 h 2879421"/>
              <a:gd name="connsiteX104" fmla="*/ 1005229 w 4881404"/>
              <a:gd name="connsiteY104" fmla="*/ 808391 h 2879421"/>
              <a:gd name="connsiteX105" fmla="*/ 1005229 w 4881404"/>
              <a:gd name="connsiteY105" fmla="*/ 2856467 h 2879421"/>
              <a:gd name="connsiteX106" fmla="*/ 1006821 w 4881404"/>
              <a:gd name="connsiteY106" fmla="*/ 2879421 h 2879421"/>
              <a:gd name="connsiteX107" fmla="*/ 942503 w 4881404"/>
              <a:gd name="connsiteY107" fmla="*/ 2879421 h 2879421"/>
              <a:gd name="connsiteX108" fmla="*/ 942503 w 4881404"/>
              <a:gd name="connsiteY108" fmla="*/ 2853250 h 2879421"/>
              <a:gd name="connsiteX109" fmla="*/ 942503 w 4881404"/>
              <a:gd name="connsiteY109" fmla="*/ 892339 h 2879421"/>
              <a:gd name="connsiteX110" fmla="*/ 2143955 w 4881404"/>
              <a:gd name="connsiteY110" fmla="*/ 784984 h 2879421"/>
              <a:gd name="connsiteX111" fmla="*/ 2237241 w 4881404"/>
              <a:gd name="connsiteY111" fmla="*/ 828685 h 2879421"/>
              <a:gd name="connsiteX112" fmla="*/ 2237241 w 4881404"/>
              <a:gd name="connsiteY112" fmla="*/ 2879421 h 2879421"/>
              <a:gd name="connsiteX113" fmla="*/ 2143955 w 4881404"/>
              <a:gd name="connsiteY113" fmla="*/ 2879421 h 2879421"/>
              <a:gd name="connsiteX114" fmla="*/ 2143955 w 4881404"/>
              <a:gd name="connsiteY114" fmla="*/ 1467438 h 2879421"/>
              <a:gd name="connsiteX115" fmla="*/ 3876172 w 4881404"/>
              <a:gd name="connsiteY115" fmla="*/ 773453 h 2879421"/>
              <a:gd name="connsiteX116" fmla="*/ 3876172 w 4881404"/>
              <a:gd name="connsiteY116" fmla="*/ 2866118 h 2879421"/>
              <a:gd name="connsiteX117" fmla="*/ 3876341 w 4881404"/>
              <a:gd name="connsiteY117" fmla="*/ 2879421 h 2879421"/>
              <a:gd name="connsiteX118" fmla="*/ 3813445 w 4881404"/>
              <a:gd name="connsiteY118" fmla="*/ 2879421 h 2879421"/>
              <a:gd name="connsiteX119" fmla="*/ 3813445 w 4881404"/>
              <a:gd name="connsiteY119" fmla="*/ 836181 h 2879421"/>
              <a:gd name="connsiteX120" fmla="*/ 2050670 w 4881404"/>
              <a:gd name="connsiteY120" fmla="*/ 741283 h 2879421"/>
              <a:gd name="connsiteX121" fmla="*/ 2065145 w 4881404"/>
              <a:gd name="connsiteY121" fmla="*/ 748064 h 2879421"/>
              <a:gd name="connsiteX122" fmla="*/ 2065145 w 4881404"/>
              <a:gd name="connsiteY122" fmla="*/ 2879421 h 2879421"/>
              <a:gd name="connsiteX123" fmla="*/ 2050670 w 4881404"/>
              <a:gd name="connsiteY123" fmla="*/ 2879421 h 2879421"/>
              <a:gd name="connsiteX124" fmla="*/ 1915566 w 4881404"/>
              <a:gd name="connsiteY124" fmla="*/ 677991 h 2879421"/>
              <a:gd name="connsiteX125" fmla="*/ 1979901 w 4881404"/>
              <a:gd name="connsiteY125" fmla="*/ 708130 h 2879421"/>
              <a:gd name="connsiteX126" fmla="*/ 1979901 w 4881404"/>
              <a:gd name="connsiteY126" fmla="*/ 2859684 h 2879421"/>
              <a:gd name="connsiteX127" fmla="*/ 1980898 w 4881404"/>
              <a:gd name="connsiteY127" fmla="*/ 2879421 h 2879421"/>
              <a:gd name="connsiteX128" fmla="*/ 1913626 w 4881404"/>
              <a:gd name="connsiteY128" fmla="*/ 2879421 h 2879421"/>
              <a:gd name="connsiteX129" fmla="*/ 1912350 w 4881404"/>
              <a:gd name="connsiteY129" fmla="*/ 2869133 h 2879421"/>
              <a:gd name="connsiteX130" fmla="*/ 1913958 w 4881404"/>
              <a:gd name="connsiteY130" fmla="*/ 2841992 h 2879421"/>
              <a:gd name="connsiteX131" fmla="*/ 1915566 w 4881404"/>
              <a:gd name="connsiteY131" fmla="*/ 1468443 h 2879421"/>
              <a:gd name="connsiteX132" fmla="*/ 4025750 w 4881404"/>
              <a:gd name="connsiteY132" fmla="*/ 623875 h 2879421"/>
              <a:gd name="connsiteX133" fmla="*/ 4025750 w 4881404"/>
              <a:gd name="connsiteY133" fmla="*/ 1460000 h 2879421"/>
              <a:gd name="connsiteX134" fmla="*/ 4025750 w 4881404"/>
              <a:gd name="connsiteY134" fmla="*/ 2879421 h 2879421"/>
              <a:gd name="connsiteX135" fmla="*/ 3953373 w 4881404"/>
              <a:gd name="connsiteY135" fmla="*/ 2879421 h 2879421"/>
              <a:gd name="connsiteX136" fmla="*/ 3953373 w 4881404"/>
              <a:gd name="connsiteY136" fmla="*/ 1467841 h 2879421"/>
              <a:gd name="connsiteX137" fmla="*/ 3953373 w 4881404"/>
              <a:gd name="connsiteY137" fmla="*/ 696253 h 2879421"/>
              <a:gd name="connsiteX138" fmla="*/ 1783680 w 4881404"/>
              <a:gd name="connsiteY138" fmla="*/ 616207 h 2879421"/>
              <a:gd name="connsiteX139" fmla="*/ 1798155 w 4881404"/>
              <a:gd name="connsiteY139" fmla="*/ 622988 h 2879421"/>
              <a:gd name="connsiteX140" fmla="*/ 1798155 w 4881404"/>
              <a:gd name="connsiteY140" fmla="*/ 2879421 h 2879421"/>
              <a:gd name="connsiteX141" fmla="*/ 1783680 w 4881404"/>
              <a:gd name="connsiteY141" fmla="*/ 2879421 h 2879421"/>
              <a:gd name="connsiteX142" fmla="*/ 1677045 w 4881404"/>
              <a:gd name="connsiteY142" fmla="*/ 566252 h 2879421"/>
              <a:gd name="connsiteX143" fmla="*/ 1697337 w 4881404"/>
              <a:gd name="connsiteY143" fmla="*/ 575759 h 2879421"/>
              <a:gd name="connsiteX144" fmla="*/ 1697553 w 4881404"/>
              <a:gd name="connsiteY144" fmla="*/ 657892 h 2879421"/>
              <a:gd name="connsiteX145" fmla="*/ 1698437 w 4881404"/>
              <a:gd name="connsiteY145" fmla="*/ 1463618 h 2879421"/>
              <a:gd name="connsiteX146" fmla="*/ 1695867 w 4881404"/>
              <a:gd name="connsiteY146" fmla="*/ 2780314 h 2879421"/>
              <a:gd name="connsiteX147" fmla="*/ 1695377 w 4881404"/>
              <a:gd name="connsiteY147" fmla="*/ 2879421 h 2879421"/>
              <a:gd name="connsiteX148" fmla="*/ 1678981 w 4881404"/>
              <a:gd name="connsiteY148" fmla="*/ 2879421 h 2879421"/>
              <a:gd name="connsiteX149" fmla="*/ 1678491 w 4881404"/>
              <a:gd name="connsiteY149" fmla="*/ 2780314 h 2879421"/>
              <a:gd name="connsiteX150" fmla="*/ 1675920 w 4881404"/>
              <a:gd name="connsiteY150" fmla="*/ 1463618 h 2879421"/>
              <a:gd name="connsiteX151" fmla="*/ 1676805 w 4881404"/>
              <a:gd name="connsiteY151" fmla="*/ 657892 h 2879421"/>
              <a:gd name="connsiteX152" fmla="*/ 1215925 w 4881404"/>
              <a:gd name="connsiteY152" fmla="*/ 526412 h 2879421"/>
              <a:gd name="connsiteX153" fmla="*/ 1215925 w 4881404"/>
              <a:gd name="connsiteY153" fmla="*/ 2869334 h 2879421"/>
              <a:gd name="connsiteX154" fmla="*/ 1215645 w 4881404"/>
              <a:gd name="connsiteY154" fmla="*/ 2879421 h 2879421"/>
              <a:gd name="connsiteX155" fmla="*/ 1147857 w 4881404"/>
              <a:gd name="connsiteY155" fmla="*/ 2879421 h 2879421"/>
              <a:gd name="connsiteX156" fmla="*/ 1146765 w 4881404"/>
              <a:gd name="connsiteY156" fmla="*/ 2854859 h 2879421"/>
              <a:gd name="connsiteX157" fmla="*/ 1146765 w 4881404"/>
              <a:gd name="connsiteY157" fmla="*/ 618970 h 2879421"/>
              <a:gd name="connsiteX158" fmla="*/ 1531166 w 4881404"/>
              <a:gd name="connsiteY158" fmla="*/ 497913 h 2879421"/>
              <a:gd name="connsiteX159" fmla="*/ 1595501 w 4881404"/>
              <a:gd name="connsiteY159" fmla="*/ 528052 h 2879421"/>
              <a:gd name="connsiteX160" fmla="*/ 1595501 w 4881404"/>
              <a:gd name="connsiteY160" fmla="*/ 2858075 h 2879421"/>
              <a:gd name="connsiteX161" fmla="*/ 1596849 w 4881404"/>
              <a:gd name="connsiteY161" fmla="*/ 2879421 h 2879421"/>
              <a:gd name="connsiteX162" fmla="*/ 1531166 w 4881404"/>
              <a:gd name="connsiteY162" fmla="*/ 2879421 h 2879421"/>
              <a:gd name="connsiteX163" fmla="*/ 1531166 w 4881404"/>
              <a:gd name="connsiteY163" fmla="*/ 2835558 h 2879421"/>
              <a:gd name="connsiteX164" fmla="*/ 4154419 w 4881404"/>
              <a:gd name="connsiteY164" fmla="*/ 495206 h 2879421"/>
              <a:gd name="connsiteX165" fmla="*/ 4154419 w 4881404"/>
              <a:gd name="connsiteY165" fmla="*/ 2853250 h 2879421"/>
              <a:gd name="connsiteX166" fmla="*/ 4156176 w 4881404"/>
              <a:gd name="connsiteY166" fmla="*/ 2879421 h 2879421"/>
              <a:gd name="connsiteX167" fmla="*/ 4091693 w 4881404"/>
              <a:gd name="connsiteY167" fmla="*/ 2879421 h 2879421"/>
              <a:gd name="connsiteX168" fmla="*/ 4091693 w 4881404"/>
              <a:gd name="connsiteY168" fmla="*/ 1464221 h 2879421"/>
              <a:gd name="connsiteX169" fmla="*/ 4091693 w 4881404"/>
              <a:gd name="connsiteY169" fmla="*/ 557932 h 2879421"/>
              <a:gd name="connsiteX170" fmla="*/ 1399280 w 4881404"/>
              <a:gd name="connsiteY170" fmla="*/ 436129 h 2879421"/>
              <a:gd name="connsiteX171" fmla="*/ 1412147 w 4881404"/>
              <a:gd name="connsiteY171" fmla="*/ 442157 h 2879421"/>
              <a:gd name="connsiteX172" fmla="*/ 1412147 w 4881404"/>
              <a:gd name="connsiteY172" fmla="*/ 2879421 h 2879421"/>
              <a:gd name="connsiteX173" fmla="*/ 1399280 w 4881404"/>
              <a:gd name="connsiteY173" fmla="*/ 2879421 h 2879421"/>
              <a:gd name="connsiteX174" fmla="*/ 1330120 w 4881404"/>
              <a:gd name="connsiteY174" fmla="*/ 403730 h 2879421"/>
              <a:gd name="connsiteX175" fmla="*/ 1346204 w 4881404"/>
              <a:gd name="connsiteY175" fmla="*/ 411265 h 2879421"/>
              <a:gd name="connsiteX176" fmla="*/ 1346204 w 4881404"/>
              <a:gd name="connsiteY176" fmla="*/ 2879421 h 2879421"/>
              <a:gd name="connsiteX177" fmla="*/ 1330120 w 4881404"/>
              <a:gd name="connsiteY177" fmla="*/ 2879421 h 2879421"/>
              <a:gd name="connsiteX178" fmla="*/ 4258963 w 4881404"/>
              <a:gd name="connsiteY178" fmla="*/ 390662 h 2879421"/>
              <a:gd name="connsiteX179" fmla="*/ 4258963 w 4881404"/>
              <a:gd name="connsiteY179" fmla="*/ 2854859 h 2879421"/>
              <a:gd name="connsiteX180" fmla="*/ 4260674 w 4881404"/>
              <a:gd name="connsiteY180" fmla="*/ 2879421 h 2879421"/>
              <a:gd name="connsiteX181" fmla="*/ 4197845 w 4881404"/>
              <a:gd name="connsiteY181" fmla="*/ 2879421 h 2879421"/>
              <a:gd name="connsiteX182" fmla="*/ 4197845 w 4881404"/>
              <a:gd name="connsiteY182" fmla="*/ 1464825 h 2879421"/>
              <a:gd name="connsiteX183" fmla="*/ 4197845 w 4881404"/>
              <a:gd name="connsiteY183" fmla="*/ 451780 h 2879421"/>
              <a:gd name="connsiteX184" fmla="*/ 4397284 w 4881404"/>
              <a:gd name="connsiteY184" fmla="*/ 252341 h 2879421"/>
              <a:gd name="connsiteX185" fmla="*/ 4397284 w 4881404"/>
              <a:gd name="connsiteY185" fmla="*/ 2879421 h 2879421"/>
              <a:gd name="connsiteX186" fmla="*/ 4332816 w 4881404"/>
              <a:gd name="connsiteY186" fmla="*/ 2879421 h 2879421"/>
              <a:gd name="connsiteX187" fmla="*/ 4331341 w 4881404"/>
              <a:gd name="connsiteY187" fmla="*/ 2867525 h 2879421"/>
              <a:gd name="connsiteX188" fmla="*/ 4332949 w 4881404"/>
              <a:gd name="connsiteY188" fmla="*/ 2840383 h 2879421"/>
              <a:gd name="connsiteX189" fmla="*/ 4332949 w 4881404"/>
              <a:gd name="connsiteY189" fmla="*/ 316676 h 2879421"/>
              <a:gd name="connsiteX190" fmla="*/ 4505044 w 4881404"/>
              <a:gd name="connsiteY190" fmla="*/ 144581 h 2879421"/>
              <a:gd name="connsiteX191" fmla="*/ 4505044 w 4881404"/>
              <a:gd name="connsiteY191" fmla="*/ 2856467 h 2879421"/>
              <a:gd name="connsiteX192" fmla="*/ 4505044 w 4881404"/>
              <a:gd name="connsiteY192" fmla="*/ 2879421 h 2879421"/>
              <a:gd name="connsiteX193" fmla="*/ 4436100 w 4881404"/>
              <a:gd name="connsiteY193" fmla="*/ 2879421 h 2879421"/>
              <a:gd name="connsiteX194" fmla="*/ 4435884 w 4881404"/>
              <a:gd name="connsiteY194" fmla="*/ 2862901 h 2879421"/>
              <a:gd name="connsiteX195" fmla="*/ 4435884 w 4881404"/>
              <a:gd name="connsiteY195" fmla="*/ 1515086 h 2879421"/>
              <a:gd name="connsiteX196" fmla="*/ 4435884 w 4881404"/>
              <a:gd name="connsiteY196" fmla="*/ 213741 h 2879421"/>
              <a:gd name="connsiteX197" fmla="*/ 4631530 w 4881404"/>
              <a:gd name="connsiteY197" fmla="*/ 18096 h 2879421"/>
              <a:gd name="connsiteX198" fmla="*/ 4643364 w 4881404"/>
              <a:gd name="connsiteY198" fmla="*/ 33776 h 2879421"/>
              <a:gd name="connsiteX199" fmla="*/ 4644973 w 4881404"/>
              <a:gd name="connsiteY199" fmla="*/ 72377 h 2879421"/>
              <a:gd name="connsiteX200" fmla="*/ 4644973 w 4881404"/>
              <a:gd name="connsiteY200" fmla="*/ 2861292 h 2879421"/>
              <a:gd name="connsiteX201" fmla="*/ 4644067 w 4881404"/>
              <a:gd name="connsiteY201" fmla="*/ 2879421 h 2879421"/>
              <a:gd name="connsiteX202" fmla="*/ 4574520 w 4881404"/>
              <a:gd name="connsiteY202" fmla="*/ 2879421 h 2879421"/>
              <a:gd name="connsiteX203" fmla="*/ 4574204 w 4881404"/>
              <a:gd name="connsiteY203" fmla="*/ 2862900 h 2879421"/>
              <a:gd name="connsiteX204" fmla="*/ 4574204 w 4881404"/>
              <a:gd name="connsiteY204" fmla="*/ 1413758 h 2879421"/>
              <a:gd name="connsiteX205" fmla="*/ 4574204 w 4881404"/>
              <a:gd name="connsiteY205" fmla="*/ 82027 h 2879421"/>
              <a:gd name="connsiteX206" fmla="*/ 4573968 w 4881404"/>
              <a:gd name="connsiteY206" fmla="*/ 75657 h 2879421"/>
              <a:gd name="connsiteX207" fmla="*/ 4744692 w 4881404"/>
              <a:gd name="connsiteY207" fmla="*/ 0 h 2879421"/>
              <a:gd name="connsiteX208" fmla="*/ 4881404 w 4881404"/>
              <a:gd name="connsiteY208" fmla="*/ 0 h 2879421"/>
              <a:gd name="connsiteX209" fmla="*/ 4881404 w 4881404"/>
              <a:gd name="connsiteY209" fmla="*/ 1462210 h 2879421"/>
              <a:gd name="connsiteX210" fmla="*/ 4881404 w 4881404"/>
              <a:gd name="connsiteY210" fmla="*/ 2879421 h 2879421"/>
              <a:gd name="connsiteX211" fmla="*/ 4744692 w 4881404"/>
              <a:gd name="connsiteY211" fmla="*/ 2879421 h 2879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4881404" h="2879421">
                <a:moveTo>
                  <a:pt x="69160" y="2061154"/>
                </a:moveTo>
                <a:lnTo>
                  <a:pt x="69160" y="2864508"/>
                </a:lnTo>
                <a:lnTo>
                  <a:pt x="69711" y="2879421"/>
                </a:lnTo>
                <a:lnTo>
                  <a:pt x="0" y="2879421"/>
                </a:lnTo>
                <a:lnTo>
                  <a:pt x="0" y="2853250"/>
                </a:lnTo>
                <a:lnTo>
                  <a:pt x="0" y="2149337"/>
                </a:lnTo>
                <a:lnTo>
                  <a:pt x="30615" y="2109740"/>
                </a:lnTo>
                <a:lnTo>
                  <a:pt x="30978" y="2112253"/>
                </a:lnTo>
                <a:close/>
                <a:moveTo>
                  <a:pt x="130276" y="1980840"/>
                </a:moveTo>
                <a:lnTo>
                  <a:pt x="130276" y="2879421"/>
                </a:lnTo>
                <a:lnTo>
                  <a:pt x="114192" y="2879421"/>
                </a:lnTo>
                <a:lnTo>
                  <a:pt x="114192" y="2001643"/>
                </a:lnTo>
                <a:close/>
                <a:moveTo>
                  <a:pt x="303982" y="1756171"/>
                </a:moveTo>
                <a:lnTo>
                  <a:pt x="303982" y="2879421"/>
                </a:lnTo>
                <a:lnTo>
                  <a:pt x="217130" y="2879421"/>
                </a:lnTo>
                <a:lnTo>
                  <a:pt x="217130" y="1868505"/>
                </a:lnTo>
                <a:close/>
                <a:moveTo>
                  <a:pt x="456778" y="1542396"/>
                </a:moveTo>
                <a:lnTo>
                  <a:pt x="456778" y="2879421"/>
                </a:lnTo>
                <a:lnTo>
                  <a:pt x="353842" y="2879421"/>
                </a:lnTo>
                <a:lnTo>
                  <a:pt x="353842" y="1691683"/>
                </a:lnTo>
                <a:lnTo>
                  <a:pt x="444737" y="1574121"/>
                </a:lnTo>
                <a:lnTo>
                  <a:pt x="431840" y="1575771"/>
                </a:lnTo>
                <a:close/>
                <a:moveTo>
                  <a:pt x="580619" y="1376657"/>
                </a:moveTo>
                <a:lnTo>
                  <a:pt x="580619" y="2879421"/>
                </a:lnTo>
                <a:lnTo>
                  <a:pt x="564535" y="2879421"/>
                </a:lnTo>
                <a:lnTo>
                  <a:pt x="564535" y="1398182"/>
                </a:lnTo>
                <a:close/>
                <a:moveTo>
                  <a:pt x="3219955" y="1289053"/>
                </a:moveTo>
                <a:lnTo>
                  <a:pt x="3284290" y="1319192"/>
                </a:lnTo>
                <a:lnTo>
                  <a:pt x="3284290" y="1468443"/>
                </a:lnTo>
                <a:cubicBezTo>
                  <a:pt x="3284290" y="1925220"/>
                  <a:pt x="3284290" y="2381997"/>
                  <a:pt x="3284290" y="2838775"/>
                </a:cubicBezTo>
                <a:cubicBezTo>
                  <a:pt x="3284290" y="2847621"/>
                  <a:pt x="3285496" y="2856869"/>
                  <a:pt x="3285899" y="2865916"/>
                </a:cubicBezTo>
                <a:lnTo>
                  <a:pt x="3284224" y="2879421"/>
                </a:lnTo>
                <a:lnTo>
                  <a:pt x="3219377" y="2879421"/>
                </a:lnTo>
                <a:lnTo>
                  <a:pt x="3218950" y="2876371"/>
                </a:lnTo>
                <a:cubicBezTo>
                  <a:pt x="3219151" y="2869736"/>
                  <a:pt x="3219955" y="2862901"/>
                  <a:pt x="3219955" y="2856467"/>
                </a:cubicBezTo>
                <a:close/>
                <a:moveTo>
                  <a:pt x="3392052" y="1257574"/>
                </a:moveTo>
                <a:lnTo>
                  <a:pt x="3392052" y="2867726"/>
                </a:lnTo>
                <a:lnTo>
                  <a:pt x="3392002" y="2879421"/>
                </a:lnTo>
                <a:lnTo>
                  <a:pt x="3326108" y="2879421"/>
                </a:lnTo>
                <a:lnTo>
                  <a:pt x="3326108" y="2856467"/>
                </a:lnTo>
                <a:lnTo>
                  <a:pt x="3326108" y="1338782"/>
                </a:lnTo>
                <a:lnTo>
                  <a:pt x="3334678" y="1342796"/>
                </a:lnTo>
                <a:lnTo>
                  <a:pt x="3327277" y="1322349"/>
                </a:lnTo>
                <a:close/>
                <a:moveTo>
                  <a:pt x="3046251" y="1207679"/>
                </a:moveTo>
                <a:lnTo>
                  <a:pt x="3110586" y="1237817"/>
                </a:lnTo>
                <a:lnTo>
                  <a:pt x="3110586" y="2879421"/>
                </a:lnTo>
                <a:lnTo>
                  <a:pt x="3046251" y="2879421"/>
                </a:lnTo>
                <a:lnTo>
                  <a:pt x="3046251" y="2583044"/>
                </a:lnTo>
                <a:close/>
                <a:moveTo>
                  <a:pt x="3448345" y="1201281"/>
                </a:moveTo>
                <a:lnTo>
                  <a:pt x="3448345" y="2879421"/>
                </a:lnTo>
                <a:lnTo>
                  <a:pt x="3432261" y="2879421"/>
                </a:lnTo>
                <a:lnTo>
                  <a:pt x="3432261" y="1217365"/>
                </a:lnTo>
                <a:close/>
                <a:moveTo>
                  <a:pt x="720549" y="1189385"/>
                </a:moveTo>
                <a:lnTo>
                  <a:pt x="720549" y="2879421"/>
                </a:lnTo>
                <a:lnTo>
                  <a:pt x="633698" y="2879421"/>
                </a:lnTo>
                <a:lnTo>
                  <a:pt x="633698" y="1305620"/>
                </a:lnTo>
                <a:close/>
                <a:moveTo>
                  <a:pt x="2941707" y="1158703"/>
                </a:moveTo>
                <a:lnTo>
                  <a:pt x="3006042" y="1188842"/>
                </a:lnTo>
                <a:lnTo>
                  <a:pt x="3006042" y="1476485"/>
                </a:lnTo>
                <a:cubicBezTo>
                  <a:pt x="3006042" y="1931654"/>
                  <a:pt x="3006042" y="2385214"/>
                  <a:pt x="3006042" y="2840383"/>
                </a:cubicBezTo>
                <a:cubicBezTo>
                  <a:pt x="3006042" y="2850838"/>
                  <a:pt x="3007248" y="2861694"/>
                  <a:pt x="3007650" y="2872149"/>
                </a:cubicBezTo>
                <a:lnTo>
                  <a:pt x="3006854" y="2879421"/>
                </a:lnTo>
                <a:lnTo>
                  <a:pt x="2940811" y="2879421"/>
                </a:lnTo>
                <a:lnTo>
                  <a:pt x="2941707" y="2858075"/>
                </a:lnTo>
                <a:close/>
                <a:moveTo>
                  <a:pt x="791316" y="1094676"/>
                </a:moveTo>
                <a:lnTo>
                  <a:pt x="791316" y="2879421"/>
                </a:lnTo>
                <a:lnTo>
                  <a:pt x="775232" y="2879421"/>
                </a:lnTo>
                <a:lnTo>
                  <a:pt x="775232" y="1116202"/>
                </a:lnTo>
                <a:close/>
                <a:moveTo>
                  <a:pt x="2801780" y="1093152"/>
                </a:moveTo>
                <a:lnTo>
                  <a:pt x="2859681" y="1120277"/>
                </a:lnTo>
                <a:lnTo>
                  <a:pt x="2859681" y="2879421"/>
                </a:lnTo>
                <a:lnTo>
                  <a:pt x="2800813" y="2879421"/>
                </a:lnTo>
                <a:lnTo>
                  <a:pt x="2801780" y="2859684"/>
                </a:lnTo>
                <a:close/>
                <a:moveTo>
                  <a:pt x="2668284" y="1030614"/>
                </a:moveTo>
                <a:lnTo>
                  <a:pt x="2729402" y="1059246"/>
                </a:lnTo>
                <a:lnTo>
                  <a:pt x="2729402" y="2866118"/>
                </a:lnTo>
                <a:lnTo>
                  <a:pt x="2729793" y="2879421"/>
                </a:lnTo>
                <a:lnTo>
                  <a:pt x="2668284" y="2879421"/>
                </a:lnTo>
                <a:close/>
                <a:moveTo>
                  <a:pt x="3623657" y="1025969"/>
                </a:moveTo>
                <a:lnTo>
                  <a:pt x="3623657" y="2879421"/>
                </a:lnTo>
                <a:lnTo>
                  <a:pt x="3556867" y="2879421"/>
                </a:lnTo>
                <a:lnTo>
                  <a:pt x="3555502" y="2868932"/>
                </a:lnTo>
                <a:cubicBezTo>
                  <a:pt x="3556105" y="2858477"/>
                  <a:pt x="3557713" y="2847621"/>
                  <a:pt x="3557713" y="2837166"/>
                </a:cubicBezTo>
                <a:lnTo>
                  <a:pt x="3557713" y="1091913"/>
                </a:lnTo>
                <a:close/>
                <a:moveTo>
                  <a:pt x="858868" y="1004269"/>
                </a:moveTo>
                <a:lnTo>
                  <a:pt x="858868" y="2879421"/>
                </a:lnTo>
                <a:lnTo>
                  <a:pt x="842784" y="2879421"/>
                </a:lnTo>
                <a:lnTo>
                  <a:pt x="842784" y="1025795"/>
                </a:lnTo>
                <a:close/>
                <a:moveTo>
                  <a:pt x="2436679" y="922115"/>
                </a:moveTo>
                <a:lnTo>
                  <a:pt x="2546048" y="973350"/>
                </a:lnTo>
                <a:lnTo>
                  <a:pt x="2546048" y="2879421"/>
                </a:lnTo>
                <a:lnTo>
                  <a:pt x="2436679" y="2879421"/>
                </a:lnTo>
                <a:lnTo>
                  <a:pt x="2436679" y="1469448"/>
                </a:lnTo>
                <a:close/>
                <a:moveTo>
                  <a:pt x="3774843" y="874783"/>
                </a:moveTo>
                <a:lnTo>
                  <a:pt x="3774843" y="2879421"/>
                </a:lnTo>
                <a:lnTo>
                  <a:pt x="3704282" y="2879421"/>
                </a:lnTo>
                <a:lnTo>
                  <a:pt x="3704075" y="2874159"/>
                </a:lnTo>
                <a:cubicBezTo>
                  <a:pt x="3705683" y="2583044"/>
                  <a:pt x="3704075" y="2290320"/>
                  <a:pt x="3704075" y="1999205"/>
                </a:cubicBezTo>
                <a:lnTo>
                  <a:pt x="3704075" y="945551"/>
                </a:lnTo>
                <a:close/>
                <a:moveTo>
                  <a:pt x="2295142" y="855810"/>
                </a:moveTo>
                <a:lnTo>
                  <a:pt x="2364302" y="888209"/>
                </a:lnTo>
                <a:lnTo>
                  <a:pt x="2364302" y="2879421"/>
                </a:lnTo>
                <a:lnTo>
                  <a:pt x="2295142" y="2879421"/>
                </a:lnTo>
                <a:lnTo>
                  <a:pt x="2295142" y="2472067"/>
                </a:lnTo>
                <a:close/>
                <a:moveTo>
                  <a:pt x="1005229" y="808391"/>
                </a:moveTo>
                <a:lnTo>
                  <a:pt x="1005229" y="2856467"/>
                </a:lnTo>
                <a:lnTo>
                  <a:pt x="1006821" y="2879421"/>
                </a:lnTo>
                <a:lnTo>
                  <a:pt x="942503" y="2879421"/>
                </a:lnTo>
                <a:lnTo>
                  <a:pt x="942503" y="2853250"/>
                </a:lnTo>
                <a:lnTo>
                  <a:pt x="942503" y="892339"/>
                </a:lnTo>
                <a:close/>
                <a:moveTo>
                  <a:pt x="2143955" y="784984"/>
                </a:moveTo>
                <a:lnTo>
                  <a:pt x="2237241" y="828685"/>
                </a:lnTo>
                <a:lnTo>
                  <a:pt x="2237241" y="2879421"/>
                </a:lnTo>
                <a:lnTo>
                  <a:pt x="2143955" y="2879421"/>
                </a:lnTo>
                <a:lnTo>
                  <a:pt x="2143955" y="1467438"/>
                </a:lnTo>
                <a:close/>
                <a:moveTo>
                  <a:pt x="3876172" y="773453"/>
                </a:moveTo>
                <a:lnTo>
                  <a:pt x="3876172" y="2866118"/>
                </a:lnTo>
                <a:lnTo>
                  <a:pt x="3876341" y="2879421"/>
                </a:lnTo>
                <a:lnTo>
                  <a:pt x="3813445" y="2879421"/>
                </a:lnTo>
                <a:lnTo>
                  <a:pt x="3813445" y="836181"/>
                </a:lnTo>
                <a:close/>
                <a:moveTo>
                  <a:pt x="2050670" y="741283"/>
                </a:moveTo>
                <a:lnTo>
                  <a:pt x="2065145" y="748064"/>
                </a:lnTo>
                <a:lnTo>
                  <a:pt x="2065145" y="2879421"/>
                </a:lnTo>
                <a:lnTo>
                  <a:pt x="2050670" y="2879421"/>
                </a:lnTo>
                <a:close/>
                <a:moveTo>
                  <a:pt x="1915566" y="677991"/>
                </a:moveTo>
                <a:lnTo>
                  <a:pt x="1979901" y="708130"/>
                </a:lnTo>
                <a:lnTo>
                  <a:pt x="1979901" y="2859684"/>
                </a:lnTo>
                <a:lnTo>
                  <a:pt x="1980898" y="2879421"/>
                </a:lnTo>
                <a:lnTo>
                  <a:pt x="1913626" y="2879421"/>
                </a:lnTo>
                <a:lnTo>
                  <a:pt x="1912350" y="2869133"/>
                </a:lnTo>
                <a:cubicBezTo>
                  <a:pt x="1912752" y="2860086"/>
                  <a:pt x="1913958" y="2850838"/>
                  <a:pt x="1913958" y="2841992"/>
                </a:cubicBezTo>
                <a:cubicBezTo>
                  <a:pt x="1915566" y="2381998"/>
                  <a:pt x="1915566" y="1925220"/>
                  <a:pt x="1915566" y="1468443"/>
                </a:cubicBezTo>
                <a:close/>
                <a:moveTo>
                  <a:pt x="4025750" y="623875"/>
                </a:moveTo>
                <a:lnTo>
                  <a:pt x="4025750" y="1460000"/>
                </a:lnTo>
                <a:lnTo>
                  <a:pt x="4025750" y="2879421"/>
                </a:lnTo>
                <a:lnTo>
                  <a:pt x="3953373" y="2879421"/>
                </a:lnTo>
                <a:lnTo>
                  <a:pt x="3953373" y="1467841"/>
                </a:lnTo>
                <a:lnTo>
                  <a:pt x="3953373" y="696253"/>
                </a:lnTo>
                <a:close/>
                <a:moveTo>
                  <a:pt x="1783680" y="616207"/>
                </a:moveTo>
                <a:lnTo>
                  <a:pt x="1798155" y="622988"/>
                </a:lnTo>
                <a:lnTo>
                  <a:pt x="1798155" y="2879421"/>
                </a:lnTo>
                <a:lnTo>
                  <a:pt x="1783680" y="2879421"/>
                </a:lnTo>
                <a:close/>
                <a:moveTo>
                  <a:pt x="1677045" y="566252"/>
                </a:moveTo>
                <a:lnTo>
                  <a:pt x="1697337" y="575759"/>
                </a:lnTo>
                <a:lnTo>
                  <a:pt x="1697553" y="657892"/>
                </a:lnTo>
                <a:cubicBezTo>
                  <a:pt x="1698122" y="905540"/>
                  <a:pt x="1698437" y="1177815"/>
                  <a:pt x="1698437" y="1463618"/>
                </a:cubicBezTo>
                <a:cubicBezTo>
                  <a:pt x="1698437" y="1963775"/>
                  <a:pt x="1697473" y="2422500"/>
                  <a:pt x="1695867" y="2780314"/>
                </a:cubicBezTo>
                <a:lnTo>
                  <a:pt x="1695377" y="2879421"/>
                </a:lnTo>
                <a:lnTo>
                  <a:pt x="1678981" y="2879421"/>
                </a:lnTo>
                <a:lnTo>
                  <a:pt x="1678491" y="2780314"/>
                </a:lnTo>
                <a:cubicBezTo>
                  <a:pt x="1676885" y="2422500"/>
                  <a:pt x="1675920" y="1963775"/>
                  <a:pt x="1675920" y="1463618"/>
                </a:cubicBezTo>
                <a:cubicBezTo>
                  <a:pt x="1675920" y="1177815"/>
                  <a:pt x="1676235" y="905540"/>
                  <a:pt x="1676805" y="657892"/>
                </a:cubicBezTo>
                <a:close/>
                <a:moveTo>
                  <a:pt x="1215925" y="526412"/>
                </a:moveTo>
                <a:lnTo>
                  <a:pt x="1215925" y="2869334"/>
                </a:lnTo>
                <a:lnTo>
                  <a:pt x="1215645" y="2879421"/>
                </a:lnTo>
                <a:lnTo>
                  <a:pt x="1147857" y="2879421"/>
                </a:lnTo>
                <a:lnTo>
                  <a:pt x="1146765" y="2854859"/>
                </a:lnTo>
                <a:lnTo>
                  <a:pt x="1146765" y="618970"/>
                </a:lnTo>
                <a:close/>
                <a:moveTo>
                  <a:pt x="1531166" y="497913"/>
                </a:moveTo>
                <a:lnTo>
                  <a:pt x="1595501" y="528052"/>
                </a:lnTo>
                <a:lnTo>
                  <a:pt x="1595501" y="2858075"/>
                </a:lnTo>
                <a:lnTo>
                  <a:pt x="1596849" y="2879421"/>
                </a:lnTo>
                <a:lnTo>
                  <a:pt x="1531166" y="2879421"/>
                </a:lnTo>
                <a:lnTo>
                  <a:pt x="1531166" y="2835558"/>
                </a:lnTo>
                <a:close/>
                <a:moveTo>
                  <a:pt x="4154419" y="495206"/>
                </a:moveTo>
                <a:lnTo>
                  <a:pt x="4154419" y="2853250"/>
                </a:lnTo>
                <a:lnTo>
                  <a:pt x="4156176" y="2879421"/>
                </a:lnTo>
                <a:lnTo>
                  <a:pt x="4091693" y="2879421"/>
                </a:lnTo>
                <a:lnTo>
                  <a:pt x="4091693" y="1464221"/>
                </a:lnTo>
                <a:lnTo>
                  <a:pt x="4091693" y="557932"/>
                </a:lnTo>
                <a:close/>
                <a:moveTo>
                  <a:pt x="1399280" y="436129"/>
                </a:moveTo>
                <a:lnTo>
                  <a:pt x="1412147" y="442157"/>
                </a:lnTo>
                <a:lnTo>
                  <a:pt x="1412147" y="2879421"/>
                </a:lnTo>
                <a:lnTo>
                  <a:pt x="1399280" y="2879421"/>
                </a:lnTo>
                <a:close/>
                <a:moveTo>
                  <a:pt x="1330120" y="403730"/>
                </a:moveTo>
                <a:lnTo>
                  <a:pt x="1346204" y="411265"/>
                </a:lnTo>
                <a:lnTo>
                  <a:pt x="1346204" y="2879421"/>
                </a:lnTo>
                <a:lnTo>
                  <a:pt x="1330120" y="2879421"/>
                </a:lnTo>
                <a:close/>
                <a:moveTo>
                  <a:pt x="4258963" y="390662"/>
                </a:moveTo>
                <a:lnTo>
                  <a:pt x="4258963" y="2854859"/>
                </a:lnTo>
                <a:lnTo>
                  <a:pt x="4260674" y="2879421"/>
                </a:lnTo>
                <a:lnTo>
                  <a:pt x="4197845" y="2879421"/>
                </a:lnTo>
                <a:lnTo>
                  <a:pt x="4197845" y="1464825"/>
                </a:lnTo>
                <a:lnTo>
                  <a:pt x="4197845" y="451780"/>
                </a:lnTo>
                <a:close/>
                <a:moveTo>
                  <a:pt x="4397284" y="252341"/>
                </a:moveTo>
                <a:lnTo>
                  <a:pt x="4397284" y="2879421"/>
                </a:lnTo>
                <a:lnTo>
                  <a:pt x="4332816" y="2879421"/>
                </a:lnTo>
                <a:lnTo>
                  <a:pt x="4331341" y="2867525"/>
                </a:lnTo>
                <a:cubicBezTo>
                  <a:pt x="4331743" y="2858477"/>
                  <a:pt x="4332949" y="2849229"/>
                  <a:pt x="4332949" y="2840383"/>
                </a:cubicBezTo>
                <a:lnTo>
                  <a:pt x="4332949" y="316676"/>
                </a:lnTo>
                <a:close/>
                <a:moveTo>
                  <a:pt x="4505044" y="144581"/>
                </a:moveTo>
                <a:lnTo>
                  <a:pt x="4505044" y="2856467"/>
                </a:lnTo>
                <a:lnTo>
                  <a:pt x="4505044" y="2879421"/>
                </a:lnTo>
                <a:lnTo>
                  <a:pt x="4436100" y="2879421"/>
                </a:lnTo>
                <a:lnTo>
                  <a:pt x="4435884" y="2862901"/>
                </a:lnTo>
                <a:cubicBezTo>
                  <a:pt x="4435884" y="2414165"/>
                  <a:pt x="4435884" y="1965430"/>
                  <a:pt x="4435884" y="1515086"/>
                </a:cubicBezTo>
                <a:lnTo>
                  <a:pt x="4435884" y="213741"/>
                </a:lnTo>
                <a:close/>
                <a:moveTo>
                  <a:pt x="4631530" y="18096"/>
                </a:moveTo>
                <a:lnTo>
                  <a:pt x="4643364" y="33776"/>
                </a:lnTo>
                <a:cubicBezTo>
                  <a:pt x="4648190" y="43426"/>
                  <a:pt x="4644973" y="59510"/>
                  <a:pt x="4644973" y="72377"/>
                </a:cubicBezTo>
                <a:cubicBezTo>
                  <a:pt x="4644973" y="1002015"/>
                  <a:pt x="4644973" y="1931654"/>
                  <a:pt x="4644973" y="2861292"/>
                </a:cubicBezTo>
                <a:lnTo>
                  <a:pt x="4644067" y="2879421"/>
                </a:lnTo>
                <a:lnTo>
                  <a:pt x="4574520" y="2879421"/>
                </a:lnTo>
                <a:lnTo>
                  <a:pt x="4574204" y="2862900"/>
                </a:lnTo>
                <a:cubicBezTo>
                  <a:pt x="4574204" y="2380389"/>
                  <a:pt x="4574204" y="1897878"/>
                  <a:pt x="4574204" y="1413758"/>
                </a:cubicBezTo>
                <a:cubicBezTo>
                  <a:pt x="4574204" y="969848"/>
                  <a:pt x="4574204" y="525938"/>
                  <a:pt x="4574204" y="82027"/>
                </a:cubicBezTo>
                <a:lnTo>
                  <a:pt x="4573968" y="75657"/>
                </a:lnTo>
                <a:close/>
                <a:moveTo>
                  <a:pt x="4744692" y="0"/>
                </a:moveTo>
                <a:cubicBezTo>
                  <a:pt x="4789726" y="0"/>
                  <a:pt x="4833152" y="0"/>
                  <a:pt x="4881404" y="0"/>
                </a:cubicBezTo>
                <a:cubicBezTo>
                  <a:pt x="4881404" y="487337"/>
                  <a:pt x="4881404" y="974271"/>
                  <a:pt x="4881404" y="1462210"/>
                </a:cubicBezTo>
                <a:lnTo>
                  <a:pt x="4881404" y="2879421"/>
                </a:lnTo>
                <a:lnTo>
                  <a:pt x="4744692" y="2879421"/>
                </a:lnTo>
                <a:close/>
              </a:path>
            </a:pathLst>
          </a:custGeom>
          <a:solidFill>
            <a:srgbClr val="000000"/>
          </a:solidFill>
          <a:ln w="16073" cap="flat">
            <a:noFill/>
            <a:prstDash val="solid"/>
            <a:miter/>
          </a:ln>
        </p:spPr>
        <p:txBody>
          <a:bodyPr rtlCol="0" anchor="ctr"/>
          <a:lstStyle/>
          <a:p>
            <a:endParaRPr lang="ko-KR" altLang="en-US"/>
          </a:p>
        </p:txBody>
      </p:sp>
      <p:sp>
        <p:nvSpPr>
          <p:cNvPr id="4" name="자유형: 도형 3">
            <a:extLst>
              <a:ext uri="{FF2B5EF4-FFF2-40B4-BE49-F238E27FC236}">
                <a16:creationId xmlns:a16="http://schemas.microsoft.com/office/drawing/2014/main" id="{F853DF17-4AEC-40A6-AAD8-987732B1C631}"/>
              </a:ext>
            </a:extLst>
          </p:cNvPr>
          <p:cNvSpPr/>
          <p:nvPr/>
        </p:nvSpPr>
        <p:spPr>
          <a:xfrm>
            <a:off x="6648053" y="3549312"/>
            <a:ext cx="5092693" cy="2552396"/>
          </a:xfrm>
          <a:custGeom>
            <a:avLst/>
            <a:gdLst>
              <a:gd name="connsiteX0" fmla="*/ 5092693 w 5092693"/>
              <a:gd name="connsiteY0" fmla="*/ 0 h 2552396"/>
              <a:gd name="connsiteX1" fmla="*/ 4835929 w 5092693"/>
              <a:gd name="connsiteY1" fmla="*/ 506347 h 2552396"/>
              <a:gd name="connsiteX2" fmla="*/ 4772876 w 5092693"/>
              <a:gd name="connsiteY2" fmla="*/ 442581 h 2552396"/>
              <a:gd name="connsiteX3" fmla="*/ 3380242 w 5092693"/>
              <a:gd name="connsiteY3" fmla="*/ 1819880 h 2552396"/>
              <a:gd name="connsiteX4" fmla="*/ 1364298 w 5092693"/>
              <a:gd name="connsiteY4" fmla="*/ 821746 h 2552396"/>
              <a:gd name="connsiteX5" fmla="*/ 39552 w 5092693"/>
              <a:gd name="connsiteY5" fmla="*/ 2552396 h 2552396"/>
              <a:gd name="connsiteX6" fmla="*/ 0 w 5092693"/>
              <a:gd name="connsiteY6" fmla="*/ 2529033 h 2552396"/>
              <a:gd name="connsiteX7" fmla="*/ 0 w 5092693"/>
              <a:gd name="connsiteY7" fmla="*/ 2308694 h 2552396"/>
              <a:gd name="connsiteX8" fmla="*/ 1311568 w 5092693"/>
              <a:gd name="connsiteY8" fmla="*/ 595282 h 2552396"/>
              <a:gd name="connsiteX9" fmla="*/ 3345024 w 5092693"/>
              <a:gd name="connsiteY9" fmla="*/ 1602073 h 2552396"/>
              <a:gd name="connsiteX10" fmla="*/ 4646631 w 5092693"/>
              <a:gd name="connsiteY10" fmla="*/ 314910 h 2552396"/>
              <a:gd name="connsiteX11" fmla="*/ 4583493 w 5092693"/>
              <a:gd name="connsiteY11" fmla="*/ 251058 h 255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2693" h="2552396">
                <a:moveTo>
                  <a:pt x="5092693" y="0"/>
                </a:moveTo>
                <a:lnTo>
                  <a:pt x="4835929" y="506347"/>
                </a:lnTo>
                <a:lnTo>
                  <a:pt x="4772876" y="442581"/>
                </a:lnTo>
                <a:lnTo>
                  <a:pt x="3380242" y="1819880"/>
                </a:lnTo>
                <a:lnTo>
                  <a:pt x="1364298" y="821746"/>
                </a:lnTo>
                <a:lnTo>
                  <a:pt x="39552" y="2552396"/>
                </a:lnTo>
                <a:lnTo>
                  <a:pt x="0" y="2529033"/>
                </a:lnTo>
                <a:lnTo>
                  <a:pt x="0" y="2308694"/>
                </a:lnTo>
                <a:lnTo>
                  <a:pt x="1311568" y="595282"/>
                </a:lnTo>
                <a:lnTo>
                  <a:pt x="3345024" y="1602073"/>
                </a:lnTo>
                <a:lnTo>
                  <a:pt x="4646631" y="314910"/>
                </a:lnTo>
                <a:lnTo>
                  <a:pt x="4583493" y="251058"/>
                </a:lnTo>
                <a:close/>
              </a:path>
            </a:pathLst>
          </a:custGeom>
          <a:solidFill>
            <a:schemeClr val="accent6"/>
          </a:solidFill>
          <a:ln w="9525" cap="flat">
            <a:noFill/>
            <a:prstDash val="solid"/>
            <a:miter/>
          </a:ln>
        </p:spPr>
        <p:txBody>
          <a:bodyPr rtlCol="0" anchor="ctr"/>
          <a:lstStyle/>
          <a:p>
            <a:endParaRPr lang="ko-KR" altLang="en-US"/>
          </a:p>
        </p:txBody>
      </p:sp>
      <p:cxnSp>
        <p:nvCxnSpPr>
          <p:cNvPr id="6" name="직선 연결선 5">
            <a:extLst>
              <a:ext uri="{FF2B5EF4-FFF2-40B4-BE49-F238E27FC236}">
                <a16:creationId xmlns:a16="http://schemas.microsoft.com/office/drawing/2014/main" id="{533D3DD9-8474-4858-8CB1-5FA9B2A142C9}"/>
              </a:ext>
            </a:extLst>
          </p:cNvPr>
          <p:cNvCxnSpPr>
            <a:cxnSpLocks/>
            <a:stCxn id="4" idx="7"/>
          </p:cNvCxnSpPr>
          <p:nvPr/>
        </p:nvCxnSpPr>
        <p:spPr>
          <a:xfrm flipH="1" flipV="1">
            <a:off x="6644645" y="3976100"/>
            <a:ext cx="3408" cy="188190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7DAFD970-314A-4D08-BD2C-28A39341012A}"/>
              </a:ext>
            </a:extLst>
          </p:cNvPr>
          <p:cNvCxnSpPr>
            <a:cxnSpLocks/>
          </p:cNvCxnSpPr>
          <p:nvPr/>
        </p:nvCxnSpPr>
        <p:spPr>
          <a:xfrm flipV="1">
            <a:off x="7953392" y="1774209"/>
            <a:ext cx="0" cy="2422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B1B64D-48C6-4222-9007-D2639CED22F0}"/>
              </a:ext>
            </a:extLst>
          </p:cNvPr>
          <p:cNvSpPr txBox="1"/>
          <p:nvPr/>
        </p:nvSpPr>
        <p:spPr>
          <a:xfrm>
            <a:off x="4689073" y="3806823"/>
            <a:ext cx="1955572" cy="338554"/>
          </a:xfrm>
          <a:prstGeom prst="rect">
            <a:avLst/>
          </a:prstGeom>
          <a:noFill/>
        </p:spPr>
        <p:txBody>
          <a:bodyPr wrap="square" rtlCol="0">
            <a:spAutoFit/>
          </a:bodyPr>
          <a:lstStyle/>
          <a:p>
            <a:pPr algn="r"/>
            <a:r>
              <a:rPr lang="en-US" altLang="ko-KR" sz="1600" b="1">
                <a:solidFill>
                  <a:schemeClr val="accent2"/>
                </a:solidFill>
              </a:rPr>
              <a:t>DAYS_BIRTH</a:t>
            </a:r>
            <a:endParaRPr lang="ko-KR" altLang="en-US" sz="1600" b="1">
              <a:solidFill>
                <a:schemeClr val="accent2"/>
              </a:solidFill>
            </a:endParaRPr>
          </a:p>
        </p:txBody>
      </p:sp>
      <p:sp>
        <p:nvSpPr>
          <p:cNvPr id="13" name="TextBox 12">
            <a:extLst>
              <a:ext uri="{FF2B5EF4-FFF2-40B4-BE49-F238E27FC236}">
                <a16:creationId xmlns:a16="http://schemas.microsoft.com/office/drawing/2014/main" id="{1549D2C0-1D1C-41CF-843B-187112B7B07F}"/>
              </a:ext>
            </a:extLst>
          </p:cNvPr>
          <p:cNvSpPr txBox="1"/>
          <p:nvPr/>
        </p:nvSpPr>
        <p:spPr>
          <a:xfrm>
            <a:off x="5949123" y="1563107"/>
            <a:ext cx="2089248" cy="338554"/>
          </a:xfrm>
          <a:prstGeom prst="rect">
            <a:avLst/>
          </a:prstGeom>
          <a:noFill/>
        </p:spPr>
        <p:txBody>
          <a:bodyPr wrap="square" rtlCol="0">
            <a:spAutoFit/>
          </a:bodyPr>
          <a:lstStyle/>
          <a:p>
            <a:pPr algn="r"/>
            <a:r>
              <a:rPr lang="en-US" altLang="ko-KR" sz="1600" b="1">
                <a:solidFill>
                  <a:schemeClr val="accent3"/>
                </a:solidFill>
              </a:rPr>
              <a:t>DAYS_EMPLOYED</a:t>
            </a:r>
            <a:endParaRPr lang="ko-KR" altLang="en-US" sz="1600" b="1">
              <a:solidFill>
                <a:schemeClr val="accent3"/>
              </a:solidFill>
            </a:endParaRPr>
          </a:p>
        </p:txBody>
      </p:sp>
      <p:sp>
        <p:nvSpPr>
          <p:cNvPr id="19" name="TextBox 18">
            <a:extLst>
              <a:ext uri="{FF2B5EF4-FFF2-40B4-BE49-F238E27FC236}">
                <a16:creationId xmlns:a16="http://schemas.microsoft.com/office/drawing/2014/main" id="{1DC7989A-409E-4881-8369-6D4F03FB4ED2}"/>
              </a:ext>
            </a:extLst>
          </p:cNvPr>
          <p:cNvSpPr txBox="1"/>
          <p:nvPr/>
        </p:nvSpPr>
        <p:spPr>
          <a:xfrm>
            <a:off x="3715" y="1112853"/>
            <a:ext cx="3576412" cy="1754326"/>
          </a:xfrm>
          <a:prstGeom prst="rect">
            <a:avLst/>
          </a:prstGeom>
          <a:noFill/>
        </p:spPr>
        <p:txBody>
          <a:bodyPr wrap="square" lIns="108000" rIns="108000" rtlCol="0" anchor="ctr">
            <a:spAutoFit/>
          </a:bodyPr>
          <a:lstStyle/>
          <a:p>
            <a:r>
              <a:rPr lang="en-GB" altLang="ko-KR" sz="3600">
                <a:solidFill>
                  <a:schemeClr val="accent1"/>
                </a:solidFill>
                <a:cs typeface="Arial" pitchFamily="34" charset="0"/>
              </a:rPr>
              <a:t>OTHER </a:t>
            </a:r>
            <a:r>
              <a:rPr lang="en-GB" altLang="ko-KR" sz="3600">
                <a:cs typeface="Arial" pitchFamily="34" charset="0"/>
              </a:rPr>
              <a:t>ways of data cleaning </a:t>
            </a:r>
            <a:endParaRPr lang="en-GB" altLang="ko-KR" sz="360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E4CF788E-133A-0259-33F7-9C1C844637E5}"/>
              </a:ext>
            </a:extLst>
          </p:cNvPr>
          <p:cNvSpPr txBox="1"/>
          <p:nvPr/>
        </p:nvSpPr>
        <p:spPr>
          <a:xfrm>
            <a:off x="780884" y="5294089"/>
            <a:ext cx="1004951" cy="307777"/>
          </a:xfrm>
          <a:prstGeom prst="rect">
            <a:avLst/>
          </a:prstGeom>
          <a:noFill/>
        </p:spPr>
        <p:txBody>
          <a:bodyPr wrap="square" lIns="108000" rIns="108000" rtlCol="0">
            <a:spAutoFit/>
          </a:bodyPr>
          <a:lstStyle/>
          <a:p>
            <a:r>
              <a:rPr lang="en-US" altLang="ko-KR" sz="1400" b="1">
                <a:solidFill>
                  <a:schemeClr val="tx1">
                    <a:lumMod val="75000"/>
                    <a:lumOff val="25000"/>
                  </a:schemeClr>
                </a:solidFill>
                <a:cs typeface="Arial" pitchFamily="34" charset="0"/>
              </a:rPr>
              <a:t>BEFORE</a:t>
            </a:r>
            <a:endParaRPr lang="ko-KR" altLang="en-US" sz="1400" b="1">
              <a:solidFill>
                <a:schemeClr val="tx1">
                  <a:lumMod val="75000"/>
                  <a:lumOff val="25000"/>
                </a:schemeClr>
              </a:solidFill>
              <a:cs typeface="Arial" pitchFamily="34" charset="0"/>
            </a:endParaRPr>
          </a:p>
        </p:txBody>
      </p:sp>
      <p:cxnSp>
        <p:nvCxnSpPr>
          <p:cNvPr id="30" name="Connector: Curved 29">
            <a:extLst>
              <a:ext uri="{FF2B5EF4-FFF2-40B4-BE49-F238E27FC236}">
                <a16:creationId xmlns:a16="http://schemas.microsoft.com/office/drawing/2014/main" id="{796AEABC-D0F2-5F7B-5C11-4F09CC5F81BD}"/>
              </a:ext>
            </a:extLst>
          </p:cNvPr>
          <p:cNvCxnSpPr>
            <a:cxnSpLocks/>
          </p:cNvCxnSpPr>
          <p:nvPr/>
        </p:nvCxnSpPr>
        <p:spPr>
          <a:xfrm rot="10800000" flipV="1">
            <a:off x="4558353" y="1901659"/>
            <a:ext cx="2086293" cy="133286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787C619-EA3B-2822-280F-CA1F2049F50D}"/>
              </a:ext>
            </a:extLst>
          </p:cNvPr>
          <p:cNvSpPr txBox="1"/>
          <p:nvPr/>
        </p:nvSpPr>
        <p:spPr>
          <a:xfrm>
            <a:off x="3924818" y="5294089"/>
            <a:ext cx="1004951" cy="307777"/>
          </a:xfrm>
          <a:prstGeom prst="rect">
            <a:avLst/>
          </a:prstGeom>
          <a:noFill/>
        </p:spPr>
        <p:txBody>
          <a:bodyPr wrap="square" lIns="108000" rIns="108000" rtlCol="0">
            <a:spAutoFit/>
          </a:bodyPr>
          <a:lstStyle/>
          <a:p>
            <a:r>
              <a:rPr lang="en-US" altLang="ko-KR" sz="1400" b="1">
                <a:solidFill>
                  <a:schemeClr val="tx1">
                    <a:lumMod val="75000"/>
                    <a:lumOff val="25000"/>
                  </a:schemeClr>
                </a:solidFill>
                <a:cs typeface="Arial" pitchFamily="34" charset="0"/>
              </a:rPr>
              <a:t>AFTER</a:t>
            </a:r>
            <a:endParaRPr lang="ko-KR" altLang="en-US" sz="1400" b="1">
              <a:solidFill>
                <a:schemeClr val="tx1">
                  <a:lumMod val="75000"/>
                  <a:lumOff val="25000"/>
                </a:schemeClr>
              </a:solidFill>
              <a:cs typeface="Arial" pitchFamily="34" charset="0"/>
            </a:endParaRPr>
          </a:p>
        </p:txBody>
      </p:sp>
      <p:pic>
        <p:nvPicPr>
          <p:cNvPr id="22" name="Picture 21">
            <a:extLst>
              <a:ext uri="{FF2B5EF4-FFF2-40B4-BE49-F238E27FC236}">
                <a16:creationId xmlns:a16="http://schemas.microsoft.com/office/drawing/2014/main" id="{7E939121-8FDD-F9F6-94E0-625EF3D92F16}"/>
              </a:ext>
            </a:extLst>
          </p:cNvPr>
          <p:cNvPicPr>
            <a:picLocks noChangeAspect="1"/>
          </p:cNvPicPr>
          <p:nvPr/>
        </p:nvPicPr>
        <p:blipFill>
          <a:blip r:embed="rId2"/>
          <a:stretch>
            <a:fillRect/>
          </a:stretch>
        </p:blipFill>
        <p:spPr>
          <a:xfrm>
            <a:off x="1282891" y="2774026"/>
            <a:ext cx="3226761" cy="2207164"/>
          </a:xfrm>
          <a:prstGeom prst="rect">
            <a:avLst/>
          </a:prstGeom>
        </p:spPr>
      </p:pic>
      <p:pic>
        <p:nvPicPr>
          <p:cNvPr id="32" name="Picture 31">
            <a:extLst>
              <a:ext uri="{FF2B5EF4-FFF2-40B4-BE49-F238E27FC236}">
                <a16:creationId xmlns:a16="http://schemas.microsoft.com/office/drawing/2014/main" id="{B39DED65-8739-F0BF-4455-C051AC231E9C}"/>
              </a:ext>
            </a:extLst>
          </p:cNvPr>
          <p:cNvPicPr>
            <a:picLocks noChangeAspect="1"/>
          </p:cNvPicPr>
          <p:nvPr/>
        </p:nvPicPr>
        <p:blipFill>
          <a:blip r:embed="rId3"/>
          <a:stretch>
            <a:fillRect/>
          </a:stretch>
        </p:blipFill>
        <p:spPr>
          <a:xfrm>
            <a:off x="2879835" y="5597192"/>
            <a:ext cx="2972215" cy="1200318"/>
          </a:xfrm>
          <a:prstGeom prst="rect">
            <a:avLst/>
          </a:prstGeom>
        </p:spPr>
      </p:pic>
      <p:pic>
        <p:nvPicPr>
          <p:cNvPr id="35" name="Picture 34">
            <a:extLst>
              <a:ext uri="{FF2B5EF4-FFF2-40B4-BE49-F238E27FC236}">
                <a16:creationId xmlns:a16="http://schemas.microsoft.com/office/drawing/2014/main" id="{5B6501CC-5D97-812D-CDD9-BCAF67052406}"/>
              </a:ext>
            </a:extLst>
          </p:cNvPr>
          <p:cNvPicPr>
            <a:picLocks noChangeAspect="1"/>
          </p:cNvPicPr>
          <p:nvPr/>
        </p:nvPicPr>
        <p:blipFill>
          <a:blip r:embed="rId4"/>
          <a:stretch>
            <a:fillRect/>
          </a:stretch>
        </p:blipFill>
        <p:spPr>
          <a:xfrm>
            <a:off x="389780" y="5597192"/>
            <a:ext cx="1787158" cy="1166804"/>
          </a:xfrm>
          <a:prstGeom prst="rect">
            <a:avLst/>
          </a:prstGeom>
        </p:spPr>
      </p:pic>
    </p:spTree>
    <p:extLst>
      <p:ext uri="{BB962C8B-B14F-4D97-AF65-F5344CB8AC3E}">
        <p14:creationId xmlns:p14="http://schemas.microsoft.com/office/powerpoint/2010/main" val="252264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DATA CLEANING</a:t>
            </a:r>
          </a:p>
        </p:txBody>
      </p:sp>
      <p:sp>
        <p:nvSpPr>
          <p:cNvPr id="3" name="자유형: 도형 2">
            <a:extLst>
              <a:ext uri="{FF2B5EF4-FFF2-40B4-BE49-F238E27FC236}">
                <a16:creationId xmlns:a16="http://schemas.microsoft.com/office/drawing/2014/main" id="{39C8A7EC-EE18-4D88-8047-609D8B939459}"/>
              </a:ext>
            </a:extLst>
          </p:cNvPr>
          <p:cNvSpPr/>
          <p:nvPr/>
        </p:nvSpPr>
        <p:spPr>
          <a:xfrm>
            <a:off x="6662978" y="3877608"/>
            <a:ext cx="4881404" cy="2879421"/>
          </a:xfrm>
          <a:custGeom>
            <a:avLst/>
            <a:gdLst>
              <a:gd name="connsiteX0" fmla="*/ 69160 w 4881404"/>
              <a:gd name="connsiteY0" fmla="*/ 2061154 h 2879421"/>
              <a:gd name="connsiteX1" fmla="*/ 69160 w 4881404"/>
              <a:gd name="connsiteY1" fmla="*/ 2864508 h 2879421"/>
              <a:gd name="connsiteX2" fmla="*/ 69711 w 4881404"/>
              <a:gd name="connsiteY2" fmla="*/ 2879421 h 2879421"/>
              <a:gd name="connsiteX3" fmla="*/ 0 w 4881404"/>
              <a:gd name="connsiteY3" fmla="*/ 2879421 h 2879421"/>
              <a:gd name="connsiteX4" fmla="*/ 0 w 4881404"/>
              <a:gd name="connsiteY4" fmla="*/ 2853250 h 2879421"/>
              <a:gd name="connsiteX5" fmla="*/ 0 w 4881404"/>
              <a:gd name="connsiteY5" fmla="*/ 2149337 h 2879421"/>
              <a:gd name="connsiteX6" fmla="*/ 30615 w 4881404"/>
              <a:gd name="connsiteY6" fmla="*/ 2109740 h 2879421"/>
              <a:gd name="connsiteX7" fmla="*/ 30978 w 4881404"/>
              <a:gd name="connsiteY7" fmla="*/ 2112253 h 2879421"/>
              <a:gd name="connsiteX8" fmla="*/ 130276 w 4881404"/>
              <a:gd name="connsiteY8" fmla="*/ 1980840 h 2879421"/>
              <a:gd name="connsiteX9" fmla="*/ 130276 w 4881404"/>
              <a:gd name="connsiteY9" fmla="*/ 2879421 h 2879421"/>
              <a:gd name="connsiteX10" fmla="*/ 114192 w 4881404"/>
              <a:gd name="connsiteY10" fmla="*/ 2879421 h 2879421"/>
              <a:gd name="connsiteX11" fmla="*/ 114192 w 4881404"/>
              <a:gd name="connsiteY11" fmla="*/ 2001643 h 2879421"/>
              <a:gd name="connsiteX12" fmla="*/ 303982 w 4881404"/>
              <a:gd name="connsiteY12" fmla="*/ 1756171 h 2879421"/>
              <a:gd name="connsiteX13" fmla="*/ 303982 w 4881404"/>
              <a:gd name="connsiteY13" fmla="*/ 2879421 h 2879421"/>
              <a:gd name="connsiteX14" fmla="*/ 217130 w 4881404"/>
              <a:gd name="connsiteY14" fmla="*/ 2879421 h 2879421"/>
              <a:gd name="connsiteX15" fmla="*/ 217130 w 4881404"/>
              <a:gd name="connsiteY15" fmla="*/ 1868505 h 2879421"/>
              <a:gd name="connsiteX16" fmla="*/ 456778 w 4881404"/>
              <a:gd name="connsiteY16" fmla="*/ 1542396 h 2879421"/>
              <a:gd name="connsiteX17" fmla="*/ 456778 w 4881404"/>
              <a:gd name="connsiteY17" fmla="*/ 2879421 h 2879421"/>
              <a:gd name="connsiteX18" fmla="*/ 353842 w 4881404"/>
              <a:gd name="connsiteY18" fmla="*/ 2879421 h 2879421"/>
              <a:gd name="connsiteX19" fmla="*/ 353842 w 4881404"/>
              <a:gd name="connsiteY19" fmla="*/ 1691683 h 2879421"/>
              <a:gd name="connsiteX20" fmla="*/ 444737 w 4881404"/>
              <a:gd name="connsiteY20" fmla="*/ 1574121 h 2879421"/>
              <a:gd name="connsiteX21" fmla="*/ 431840 w 4881404"/>
              <a:gd name="connsiteY21" fmla="*/ 1575771 h 2879421"/>
              <a:gd name="connsiteX22" fmla="*/ 580619 w 4881404"/>
              <a:gd name="connsiteY22" fmla="*/ 1376657 h 2879421"/>
              <a:gd name="connsiteX23" fmla="*/ 580619 w 4881404"/>
              <a:gd name="connsiteY23" fmla="*/ 2879421 h 2879421"/>
              <a:gd name="connsiteX24" fmla="*/ 564535 w 4881404"/>
              <a:gd name="connsiteY24" fmla="*/ 2879421 h 2879421"/>
              <a:gd name="connsiteX25" fmla="*/ 564535 w 4881404"/>
              <a:gd name="connsiteY25" fmla="*/ 1398182 h 2879421"/>
              <a:gd name="connsiteX26" fmla="*/ 3219955 w 4881404"/>
              <a:gd name="connsiteY26" fmla="*/ 1289053 h 2879421"/>
              <a:gd name="connsiteX27" fmla="*/ 3284290 w 4881404"/>
              <a:gd name="connsiteY27" fmla="*/ 1319192 h 2879421"/>
              <a:gd name="connsiteX28" fmla="*/ 3284290 w 4881404"/>
              <a:gd name="connsiteY28" fmla="*/ 1468443 h 2879421"/>
              <a:gd name="connsiteX29" fmla="*/ 3284290 w 4881404"/>
              <a:gd name="connsiteY29" fmla="*/ 2838775 h 2879421"/>
              <a:gd name="connsiteX30" fmla="*/ 3285899 w 4881404"/>
              <a:gd name="connsiteY30" fmla="*/ 2865916 h 2879421"/>
              <a:gd name="connsiteX31" fmla="*/ 3284224 w 4881404"/>
              <a:gd name="connsiteY31" fmla="*/ 2879421 h 2879421"/>
              <a:gd name="connsiteX32" fmla="*/ 3219377 w 4881404"/>
              <a:gd name="connsiteY32" fmla="*/ 2879421 h 2879421"/>
              <a:gd name="connsiteX33" fmla="*/ 3218950 w 4881404"/>
              <a:gd name="connsiteY33" fmla="*/ 2876371 h 2879421"/>
              <a:gd name="connsiteX34" fmla="*/ 3219955 w 4881404"/>
              <a:gd name="connsiteY34" fmla="*/ 2856467 h 2879421"/>
              <a:gd name="connsiteX35" fmla="*/ 3392052 w 4881404"/>
              <a:gd name="connsiteY35" fmla="*/ 1257574 h 2879421"/>
              <a:gd name="connsiteX36" fmla="*/ 3392052 w 4881404"/>
              <a:gd name="connsiteY36" fmla="*/ 2867726 h 2879421"/>
              <a:gd name="connsiteX37" fmla="*/ 3392002 w 4881404"/>
              <a:gd name="connsiteY37" fmla="*/ 2879421 h 2879421"/>
              <a:gd name="connsiteX38" fmla="*/ 3326108 w 4881404"/>
              <a:gd name="connsiteY38" fmla="*/ 2879421 h 2879421"/>
              <a:gd name="connsiteX39" fmla="*/ 3326108 w 4881404"/>
              <a:gd name="connsiteY39" fmla="*/ 2856467 h 2879421"/>
              <a:gd name="connsiteX40" fmla="*/ 3326108 w 4881404"/>
              <a:gd name="connsiteY40" fmla="*/ 1338782 h 2879421"/>
              <a:gd name="connsiteX41" fmla="*/ 3334678 w 4881404"/>
              <a:gd name="connsiteY41" fmla="*/ 1342796 h 2879421"/>
              <a:gd name="connsiteX42" fmla="*/ 3327277 w 4881404"/>
              <a:gd name="connsiteY42" fmla="*/ 1322349 h 2879421"/>
              <a:gd name="connsiteX43" fmla="*/ 3046251 w 4881404"/>
              <a:gd name="connsiteY43" fmla="*/ 1207679 h 2879421"/>
              <a:gd name="connsiteX44" fmla="*/ 3110586 w 4881404"/>
              <a:gd name="connsiteY44" fmla="*/ 1237817 h 2879421"/>
              <a:gd name="connsiteX45" fmla="*/ 3110586 w 4881404"/>
              <a:gd name="connsiteY45" fmla="*/ 2879421 h 2879421"/>
              <a:gd name="connsiteX46" fmla="*/ 3046251 w 4881404"/>
              <a:gd name="connsiteY46" fmla="*/ 2879421 h 2879421"/>
              <a:gd name="connsiteX47" fmla="*/ 3046251 w 4881404"/>
              <a:gd name="connsiteY47" fmla="*/ 2583044 h 2879421"/>
              <a:gd name="connsiteX48" fmla="*/ 3448345 w 4881404"/>
              <a:gd name="connsiteY48" fmla="*/ 1201281 h 2879421"/>
              <a:gd name="connsiteX49" fmla="*/ 3448345 w 4881404"/>
              <a:gd name="connsiteY49" fmla="*/ 2879421 h 2879421"/>
              <a:gd name="connsiteX50" fmla="*/ 3432261 w 4881404"/>
              <a:gd name="connsiteY50" fmla="*/ 2879421 h 2879421"/>
              <a:gd name="connsiteX51" fmla="*/ 3432261 w 4881404"/>
              <a:gd name="connsiteY51" fmla="*/ 1217365 h 2879421"/>
              <a:gd name="connsiteX52" fmla="*/ 720549 w 4881404"/>
              <a:gd name="connsiteY52" fmla="*/ 1189385 h 2879421"/>
              <a:gd name="connsiteX53" fmla="*/ 720549 w 4881404"/>
              <a:gd name="connsiteY53" fmla="*/ 2879421 h 2879421"/>
              <a:gd name="connsiteX54" fmla="*/ 633698 w 4881404"/>
              <a:gd name="connsiteY54" fmla="*/ 2879421 h 2879421"/>
              <a:gd name="connsiteX55" fmla="*/ 633698 w 4881404"/>
              <a:gd name="connsiteY55" fmla="*/ 1305620 h 2879421"/>
              <a:gd name="connsiteX56" fmla="*/ 2941707 w 4881404"/>
              <a:gd name="connsiteY56" fmla="*/ 1158703 h 2879421"/>
              <a:gd name="connsiteX57" fmla="*/ 3006042 w 4881404"/>
              <a:gd name="connsiteY57" fmla="*/ 1188842 h 2879421"/>
              <a:gd name="connsiteX58" fmla="*/ 3006042 w 4881404"/>
              <a:gd name="connsiteY58" fmla="*/ 1476485 h 2879421"/>
              <a:gd name="connsiteX59" fmla="*/ 3006042 w 4881404"/>
              <a:gd name="connsiteY59" fmla="*/ 2840383 h 2879421"/>
              <a:gd name="connsiteX60" fmla="*/ 3007650 w 4881404"/>
              <a:gd name="connsiteY60" fmla="*/ 2872149 h 2879421"/>
              <a:gd name="connsiteX61" fmla="*/ 3006854 w 4881404"/>
              <a:gd name="connsiteY61" fmla="*/ 2879421 h 2879421"/>
              <a:gd name="connsiteX62" fmla="*/ 2940811 w 4881404"/>
              <a:gd name="connsiteY62" fmla="*/ 2879421 h 2879421"/>
              <a:gd name="connsiteX63" fmla="*/ 2941707 w 4881404"/>
              <a:gd name="connsiteY63" fmla="*/ 2858075 h 2879421"/>
              <a:gd name="connsiteX64" fmla="*/ 791316 w 4881404"/>
              <a:gd name="connsiteY64" fmla="*/ 1094676 h 2879421"/>
              <a:gd name="connsiteX65" fmla="*/ 791316 w 4881404"/>
              <a:gd name="connsiteY65" fmla="*/ 2879421 h 2879421"/>
              <a:gd name="connsiteX66" fmla="*/ 775232 w 4881404"/>
              <a:gd name="connsiteY66" fmla="*/ 2879421 h 2879421"/>
              <a:gd name="connsiteX67" fmla="*/ 775232 w 4881404"/>
              <a:gd name="connsiteY67" fmla="*/ 1116202 h 2879421"/>
              <a:gd name="connsiteX68" fmla="*/ 2801780 w 4881404"/>
              <a:gd name="connsiteY68" fmla="*/ 1093152 h 2879421"/>
              <a:gd name="connsiteX69" fmla="*/ 2859681 w 4881404"/>
              <a:gd name="connsiteY69" fmla="*/ 1120277 h 2879421"/>
              <a:gd name="connsiteX70" fmla="*/ 2859681 w 4881404"/>
              <a:gd name="connsiteY70" fmla="*/ 2879421 h 2879421"/>
              <a:gd name="connsiteX71" fmla="*/ 2800813 w 4881404"/>
              <a:gd name="connsiteY71" fmla="*/ 2879421 h 2879421"/>
              <a:gd name="connsiteX72" fmla="*/ 2801780 w 4881404"/>
              <a:gd name="connsiteY72" fmla="*/ 2859684 h 2879421"/>
              <a:gd name="connsiteX73" fmla="*/ 2668284 w 4881404"/>
              <a:gd name="connsiteY73" fmla="*/ 1030614 h 2879421"/>
              <a:gd name="connsiteX74" fmla="*/ 2729402 w 4881404"/>
              <a:gd name="connsiteY74" fmla="*/ 1059246 h 2879421"/>
              <a:gd name="connsiteX75" fmla="*/ 2729402 w 4881404"/>
              <a:gd name="connsiteY75" fmla="*/ 2866118 h 2879421"/>
              <a:gd name="connsiteX76" fmla="*/ 2729793 w 4881404"/>
              <a:gd name="connsiteY76" fmla="*/ 2879421 h 2879421"/>
              <a:gd name="connsiteX77" fmla="*/ 2668284 w 4881404"/>
              <a:gd name="connsiteY77" fmla="*/ 2879421 h 2879421"/>
              <a:gd name="connsiteX78" fmla="*/ 3623657 w 4881404"/>
              <a:gd name="connsiteY78" fmla="*/ 1025969 h 2879421"/>
              <a:gd name="connsiteX79" fmla="*/ 3623657 w 4881404"/>
              <a:gd name="connsiteY79" fmla="*/ 2879421 h 2879421"/>
              <a:gd name="connsiteX80" fmla="*/ 3556867 w 4881404"/>
              <a:gd name="connsiteY80" fmla="*/ 2879421 h 2879421"/>
              <a:gd name="connsiteX81" fmla="*/ 3555502 w 4881404"/>
              <a:gd name="connsiteY81" fmla="*/ 2868932 h 2879421"/>
              <a:gd name="connsiteX82" fmla="*/ 3557713 w 4881404"/>
              <a:gd name="connsiteY82" fmla="*/ 2837166 h 2879421"/>
              <a:gd name="connsiteX83" fmla="*/ 3557713 w 4881404"/>
              <a:gd name="connsiteY83" fmla="*/ 1091913 h 2879421"/>
              <a:gd name="connsiteX84" fmla="*/ 858868 w 4881404"/>
              <a:gd name="connsiteY84" fmla="*/ 1004269 h 2879421"/>
              <a:gd name="connsiteX85" fmla="*/ 858868 w 4881404"/>
              <a:gd name="connsiteY85" fmla="*/ 2879421 h 2879421"/>
              <a:gd name="connsiteX86" fmla="*/ 842784 w 4881404"/>
              <a:gd name="connsiteY86" fmla="*/ 2879421 h 2879421"/>
              <a:gd name="connsiteX87" fmla="*/ 842784 w 4881404"/>
              <a:gd name="connsiteY87" fmla="*/ 1025795 h 2879421"/>
              <a:gd name="connsiteX88" fmla="*/ 2436679 w 4881404"/>
              <a:gd name="connsiteY88" fmla="*/ 922115 h 2879421"/>
              <a:gd name="connsiteX89" fmla="*/ 2546048 w 4881404"/>
              <a:gd name="connsiteY89" fmla="*/ 973350 h 2879421"/>
              <a:gd name="connsiteX90" fmla="*/ 2546048 w 4881404"/>
              <a:gd name="connsiteY90" fmla="*/ 2879421 h 2879421"/>
              <a:gd name="connsiteX91" fmla="*/ 2436679 w 4881404"/>
              <a:gd name="connsiteY91" fmla="*/ 2879421 h 2879421"/>
              <a:gd name="connsiteX92" fmla="*/ 2436679 w 4881404"/>
              <a:gd name="connsiteY92" fmla="*/ 1469448 h 2879421"/>
              <a:gd name="connsiteX93" fmla="*/ 3774843 w 4881404"/>
              <a:gd name="connsiteY93" fmla="*/ 874783 h 2879421"/>
              <a:gd name="connsiteX94" fmla="*/ 3774843 w 4881404"/>
              <a:gd name="connsiteY94" fmla="*/ 2879421 h 2879421"/>
              <a:gd name="connsiteX95" fmla="*/ 3704282 w 4881404"/>
              <a:gd name="connsiteY95" fmla="*/ 2879421 h 2879421"/>
              <a:gd name="connsiteX96" fmla="*/ 3704075 w 4881404"/>
              <a:gd name="connsiteY96" fmla="*/ 2874159 h 2879421"/>
              <a:gd name="connsiteX97" fmla="*/ 3704075 w 4881404"/>
              <a:gd name="connsiteY97" fmla="*/ 1999205 h 2879421"/>
              <a:gd name="connsiteX98" fmla="*/ 3704075 w 4881404"/>
              <a:gd name="connsiteY98" fmla="*/ 945551 h 2879421"/>
              <a:gd name="connsiteX99" fmla="*/ 2295142 w 4881404"/>
              <a:gd name="connsiteY99" fmla="*/ 855810 h 2879421"/>
              <a:gd name="connsiteX100" fmla="*/ 2364302 w 4881404"/>
              <a:gd name="connsiteY100" fmla="*/ 888209 h 2879421"/>
              <a:gd name="connsiteX101" fmla="*/ 2364302 w 4881404"/>
              <a:gd name="connsiteY101" fmla="*/ 2879421 h 2879421"/>
              <a:gd name="connsiteX102" fmla="*/ 2295142 w 4881404"/>
              <a:gd name="connsiteY102" fmla="*/ 2879421 h 2879421"/>
              <a:gd name="connsiteX103" fmla="*/ 2295142 w 4881404"/>
              <a:gd name="connsiteY103" fmla="*/ 2472067 h 2879421"/>
              <a:gd name="connsiteX104" fmla="*/ 1005229 w 4881404"/>
              <a:gd name="connsiteY104" fmla="*/ 808391 h 2879421"/>
              <a:gd name="connsiteX105" fmla="*/ 1005229 w 4881404"/>
              <a:gd name="connsiteY105" fmla="*/ 2856467 h 2879421"/>
              <a:gd name="connsiteX106" fmla="*/ 1006821 w 4881404"/>
              <a:gd name="connsiteY106" fmla="*/ 2879421 h 2879421"/>
              <a:gd name="connsiteX107" fmla="*/ 942503 w 4881404"/>
              <a:gd name="connsiteY107" fmla="*/ 2879421 h 2879421"/>
              <a:gd name="connsiteX108" fmla="*/ 942503 w 4881404"/>
              <a:gd name="connsiteY108" fmla="*/ 2853250 h 2879421"/>
              <a:gd name="connsiteX109" fmla="*/ 942503 w 4881404"/>
              <a:gd name="connsiteY109" fmla="*/ 892339 h 2879421"/>
              <a:gd name="connsiteX110" fmla="*/ 2143955 w 4881404"/>
              <a:gd name="connsiteY110" fmla="*/ 784984 h 2879421"/>
              <a:gd name="connsiteX111" fmla="*/ 2237241 w 4881404"/>
              <a:gd name="connsiteY111" fmla="*/ 828685 h 2879421"/>
              <a:gd name="connsiteX112" fmla="*/ 2237241 w 4881404"/>
              <a:gd name="connsiteY112" fmla="*/ 2879421 h 2879421"/>
              <a:gd name="connsiteX113" fmla="*/ 2143955 w 4881404"/>
              <a:gd name="connsiteY113" fmla="*/ 2879421 h 2879421"/>
              <a:gd name="connsiteX114" fmla="*/ 2143955 w 4881404"/>
              <a:gd name="connsiteY114" fmla="*/ 1467438 h 2879421"/>
              <a:gd name="connsiteX115" fmla="*/ 3876172 w 4881404"/>
              <a:gd name="connsiteY115" fmla="*/ 773453 h 2879421"/>
              <a:gd name="connsiteX116" fmla="*/ 3876172 w 4881404"/>
              <a:gd name="connsiteY116" fmla="*/ 2866118 h 2879421"/>
              <a:gd name="connsiteX117" fmla="*/ 3876341 w 4881404"/>
              <a:gd name="connsiteY117" fmla="*/ 2879421 h 2879421"/>
              <a:gd name="connsiteX118" fmla="*/ 3813445 w 4881404"/>
              <a:gd name="connsiteY118" fmla="*/ 2879421 h 2879421"/>
              <a:gd name="connsiteX119" fmla="*/ 3813445 w 4881404"/>
              <a:gd name="connsiteY119" fmla="*/ 836181 h 2879421"/>
              <a:gd name="connsiteX120" fmla="*/ 2050670 w 4881404"/>
              <a:gd name="connsiteY120" fmla="*/ 741283 h 2879421"/>
              <a:gd name="connsiteX121" fmla="*/ 2065145 w 4881404"/>
              <a:gd name="connsiteY121" fmla="*/ 748064 h 2879421"/>
              <a:gd name="connsiteX122" fmla="*/ 2065145 w 4881404"/>
              <a:gd name="connsiteY122" fmla="*/ 2879421 h 2879421"/>
              <a:gd name="connsiteX123" fmla="*/ 2050670 w 4881404"/>
              <a:gd name="connsiteY123" fmla="*/ 2879421 h 2879421"/>
              <a:gd name="connsiteX124" fmla="*/ 1915566 w 4881404"/>
              <a:gd name="connsiteY124" fmla="*/ 677991 h 2879421"/>
              <a:gd name="connsiteX125" fmla="*/ 1979901 w 4881404"/>
              <a:gd name="connsiteY125" fmla="*/ 708130 h 2879421"/>
              <a:gd name="connsiteX126" fmla="*/ 1979901 w 4881404"/>
              <a:gd name="connsiteY126" fmla="*/ 2859684 h 2879421"/>
              <a:gd name="connsiteX127" fmla="*/ 1980898 w 4881404"/>
              <a:gd name="connsiteY127" fmla="*/ 2879421 h 2879421"/>
              <a:gd name="connsiteX128" fmla="*/ 1913626 w 4881404"/>
              <a:gd name="connsiteY128" fmla="*/ 2879421 h 2879421"/>
              <a:gd name="connsiteX129" fmla="*/ 1912350 w 4881404"/>
              <a:gd name="connsiteY129" fmla="*/ 2869133 h 2879421"/>
              <a:gd name="connsiteX130" fmla="*/ 1913958 w 4881404"/>
              <a:gd name="connsiteY130" fmla="*/ 2841992 h 2879421"/>
              <a:gd name="connsiteX131" fmla="*/ 1915566 w 4881404"/>
              <a:gd name="connsiteY131" fmla="*/ 1468443 h 2879421"/>
              <a:gd name="connsiteX132" fmla="*/ 4025750 w 4881404"/>
              <a:gd name="connsiteY132" fmla="*/ 623875 h 2879421"/>
              <a:gd name="connsiteX133" fmla="*/ 4025750 w 4881404"/>
              <a:gd name="connsiteY133" fmla="*/ 1460000 h 2879421"/>
              <a:gd name="connsiteX134" fmla="*/ 4025750 w 4881404"/>
              <a:gd name="connsiteY134" fmla="*/ 2879421 h 2879421"/>
              <a:gd name="connsiteX135" fmla="*/ 3953373 w 4881404"/>
              <a:gd name="connsiteY135" fmla="*/ 2879421 h 2879421"/>
              <a:gd name="connsiteX136" fmla="*/ 3953373 w 4881404"/>
              <a:gd name="connsiteY136" fmla="*/ 1467841 h 2879421"/>
              <a:gd name="connsiteX137" fmla="*/ 3953373 w 4881404"/>
              <a:gd name="connsiteY137" fmla="*/ 696253 h 2879421"/>
              <a:gd name="connsiteX138" fmla="*/ 1783680 w 4881404"/>
              <a:gd name="connsiteY138" fmla="*/ 616207 h 2879421"/>
              <a:gd name="connsiteX139" fmla="*/ 1798155 w 4881404"/>
              <a:gd name="connsiteY139" fmla="*/ 622988 h 2879421"/>
              <a:gd name="connsiteX140" fmla="*/ 1798155 w 4881404"/>
              <a:gd name="connsiteY140" fmla="*/ 2879421 h 2879421"/>
              <a:gd name="connsiteX141" fmla="*/ 1783680 w 4881404"/>
              <a:gd name="connsiteY141" fmla="*/ 2879421 h 2879421"/>
              <a:gd name="connsiteX142" fmla="*/ 1677045 w 4881404"/>
              <a:gd name="connsiteY142" fmla="*/ 566252 h 2879421"/>
              <a:gd name="connsiteX143" fmla="*/ 1697337 w 4881404"/>
              <a:gd name="connsiteY143" fmla="*/ 575759 h 2879421"/>
              <a:gd name="connsiteX144" fmla="*/ 1697553 w 4881404"/>
              <a:gd name="connsiteY144" fmla="*/ 657892 h 2879421"/>
              <a:gd name="connsiteX145" fmla="*/ 1698437 w 4881404"/>
              <a:gd name="connsiteY145" fmla="*/ 1463618 h 2879421"/>
              <a:gd name="connsiteX146" fmla="*/ 1695867 w 4881404"/>
              <a:gd name="connsiteY146" fmla="*/ 2780314 h 2879421"/>
              <a:gd name="connsiteX147" fmla="*/ 1695377 w 4881404"/>
              <a:gd name="connsiteY147" fmla="*/ 2879421 h 2879421"/>
              <a:gd name="connsiteX148" fmla="*/ 1678981 w 4881404"/>
              <a:gd name="connsiteY148" fmla="*/ 2879421 h 2879421"/>
              <a:gd name="connsiteX149" fmla="*/ 1678491 w 4881404"/>
              <a:gd name="connsiteY149" fmla="*/ 2780314 h 2879421"/>
              <a:gd name="connsiteX150" fmla="*/ 1675920 w 4881404"/>
              <a:gd name="connsiteY150" fmla="*/ 1463618 h 2879421"/>
              <a:gd name="connsiteX151" fmla="*/ 1676805 w 4881404"/>
              <a:gd name="connsiteY151" fmla="*/ 657892 h 2879421"/>
              <a:gd name="connsiteX152" fmla="*/ 1215925 w 4881404"/>
              <a:gd name="connsiteY152" fmla="*/ 526412 h 2879421"/>
              <a:gd name="connsiteX153" fmla="*/ 1215925 w 4881404"/>
              <a:gd name="connsiteY153" fmla="*/ 2869334 h 2879421"/>
              <a:gd name="connsiteX154" fmla="*/ 1215645 w 4881404"/>
              <a:gd name="connsiteY154" fmla="*/ 2879421 h 2879421"/>
              <a:gd name="connsiteX155" fmla="*/ 1147857 w 4881404"/>
              <a:gd name="connsiteY155" fmla="*/ 2879421 h 2879421"/>
              <a:gd name="connsiteX156" fmla="*/ 1146765 w 4881404"/>
              <a:gd name="connsiteY156" fmla="*/ 2854859 h 2879421"/>
              <a:gd name="connsiteX157" fmla="*/ 1146765 w 4881404"/>
              <a:gd name="connsiteY157" fmla="*/ 618970 h 2879421"/>
              <a:gd name="connsiteX158" fmla="*/ 1531166 w 4881404"/>
              <a:gd name="connsiteY158" fmla="*/ 497913 h 2879421"/>
              <a:gd name="connsiteX159" fmla="*/ 1595501 w 4881404"/>
              <a:gd name="connsiteY159" fmla="*/ 528052 h 2879421"/>
              <a:gd name="connsiteX160" fmla="*/ 1595501 w 4881404"/>
              <a:gd name="connsiteY160" fmla="*/ 2858075 h 2879421"/>
              <a:gd name="connsiteX161" fmla="*/ 1596849 w 4881404"/>
              <a:gd name="connsiteY161" fmla="*/ 2879421 h 2879421"/>
              <a:gd name="connsiteX162" fmla="*/ 1531166 w 4881404"/>
              <a:gd name="connsiteY162" fmla="*/ 2879421 h 2879421"/>
              <a:gd name="connsiteX163" fmla="*/ 1531166 w 4881404"/>
              <a:gd name="connsiteY163" fmla="*/ 2835558 h 2879421"/>
              <a:gd name="connsiteX164" fmla="*/ 4154419 w 4881404"/>
              <a:gd name="connsiteY164" fmla="*/ 495206 h 2879421"/>
              <a:gd name="connsiteX165" fmla="*/ 4154419 w 4881404"/>
              <a:gd name="connsiteY165" fmla="*/ 2853250 h 2879421"/>
              <a:gd name="connsiteX166" fmla="*/ 4156176 w 4881404"/>
              <a:gd name="connsiteY166" fmla="*/ 2879421 h 2879421"/>
              <a:gd name="connsiteX167" fmla="*/ 4091693 w 4881404"/>
              <a:gd name="connsiteY167" fmla="*/ 2879421 h 2879421"/>
              <a:gd name="connsiteX168" fmla="*/ 4091693 w 4881404"/>
              <a:gd name="connsiteY168" fmla="*/ 1464221 h 2879421"/>
              <a:gd name="connsiteX169" fmla="*/ 4091693 w 4881404"/>
              <a:gd name="connsiteY169" fmla="*/ 557932 h 2879421"/>
              <a:gd name="connsiteX170" fmla="*/ 1399280 w 4881404"/>
              <a:gd name="connsiteY170" fmla="*/ 436129 h 2879421"/>
              <a:gd name="connsiteX171" fmla="*/ 1412147 w 4881404"/>
              <a:gd name="connsiteY171" fmla="*/ 442157 h 2879421"/>
              <a:gd name="connsiteX172" fmla="*/ 1412147 w 4881404"/>
              <a:gd name="connsiteY172" fmla="*/ 2879421 h 2879421"/>
              <a:gd name="connsiteX173" fmla="*/ 1399280 w 4881404"/>
              <a:gd name="connsiteY173" fmla="*/ 2879421 h 2879421"/>
              <a:gd name="connsiteX174" fmla="*/ 1330120 w 4881404"/>
              <a:gd name="connsiteY174" fmla="*/ 403730 h 2879421"/>
              <a:gd name="connsiteX175" fmla="*/ 1346204 w 4881404"/>
              <a:gd name="connsiteY175" fmla="*/ 411265 h 2879421"/>
              <a:gd name="connsiteX176" fmla="*/ 1346204 w 4881404"/>
              <a:gd name="connsiteY176" fmla="*/ 2879421 h 2879421"/>
              <a:gd name="connsiteX177" fmla="*/ 1330120 w 4881404"/>
              <a:gd name="connsiteY177" fmla="*/ 2879421 h 2879421"/>
              <a:gd name="connsiteX178" fmla="*/ 4258963 w 4881404"/>
              <a:gd name="connsiteY178" fmla="*/ 390662 h 2879421"/>
              <a:gd name="connsiteX179" fmla="*/ 4258963 w 4881404"/>
              <a:gd name="connsiteY179" fmla="*/ 2854859 h 2879421"/>
              <a:gd name="connsiteX180" fmla="*/ 4260674 w 4881404"/>
              <a:gd name="connsiteY180" fmla="*/ 2879421 h 2879421"/>
              <a:gd name="connsiteX181" fmla="*/ 4197845 w 4881404"/>
              <a:gd name="connsiteY181" fmla="*/ 2879421 h 2879421"/>
              <a:gd name="connsiteX182" fmla="*/ 4197845 w 4881404"/>
              <a:gd name="connsiteY182" fmla="*/ 1464825 h 2879421"/>
              <a:gd name="connsiteX183" fmla="*/ 4197845 w 4881404"/>
              <a:gd name="connsiteY183" fmla="*/ 451780 h 2879421"/>
              <a:gd name="connsiteX184" fmla="*/ 4397284 w 4881404"/>
              <a:gd name="connsiteY184" fmla="*/ 252341 h 2879421"/>
              <a:gd name="connsiteX185" fmla="*/ 4397284 w 4881404"/>
              <a:gd name="connsiteY185" fmla="*/ 2879421 h 2879421"/>
              <a:gd name="connsiteX186" fmla="*/ 4332816 w 4881404"/>
              <a:gd name="connsiteY186" fmla="*/ 2879421 h 2879421"/>
              <a:gd name="connsiteX187" fmla="*/ 4331341 w 4881404"/>
              <a:gd name="connsiteY187" fmla="*/ 2867525 h 2879421"/>
              <a:gd name="connsiteX188" fmla="*/ 4332949 w 4881404"/>
              <a:gd name="connsiteY188" fmla="*/ 2840383 h 2879421"/>
              <a:gd name="connsiteX189" fmla="*/ 4332949 w 4881404"/>
              <a:gd name="connsiteY189" fmla="*/ 316676 h 2879421"/>
              <a:gd name="connsiteX190" fmla="*/ 4505044 w 4881404"/>
              <a:gd name="connsiteY190" fmla="*/ 144581 h 2879421"/>
              <a:gd name="connsiteX191" fmla="*/ 4505044 w 4881404"/>
              <a:gd name="connsiteY191" fmla="*/ 2856467 h 2879421"/>
              <a:gd name="connsiteX192" fmla="*/ 4505044 w 4881404"/>
              <a:gd name="connsiteY192" fmla="*/ 2879421 h 2879421"/>
              <a:gd name="connsiteX193" fmla="*/ 4436100 w 4881404"/>
              <a:gd name="connsiteY193" fmla="*/ 2879421 h 2879421"/>
              <a:gd name="connsiteX194" fmla="*/ 4435884 w 4881404"/>
              <a:gd name="connsiteY194" fmla="*/ 2862901 h 2879421"/>
              <a:gd name="connsiteX195" fmla="*/ 4435884 w 4881404"/>
              <a:gd name="connsiteY195" fmla="*/ 1515086 h 2879421"/>
              <a:gd name="connsiteX196" fmla="*/ 4435884 w 4881404"/>
              <a:gd name="connsiteY196" fmla="*/ 213741 h 2879421"/>
              <a:gd name="connsiteX197" fmla="*/ 4631530 w 4881404"/>
              <a:gd name="connsiteY197" fmla="*/ 18096 h 2879421"/>
              <a:gd name="connsiteX198" fmla="*/ 4643364 w 4881404"/>
              <a:gd name="connsiteY198" fmla="*/ 33776 h 2879421"/>
              <a:gd name="connsiteX199" fmla="*/ 4644973 w 4881404"/>
              <a:gd name="connsiteY199" fmla="*/ 72377 h 2879421"/>
              <a:gd name="connsiteX200" fmla="*/ 4644973 w 4881404"/>
              <a:gd name="connsiteY200" fmla="*/ 2861292 h 2879421"/>
              <a:gd name="connsiteX201" fmla="*/ 4644067 w 4881404"/>
              <a:gd name="connsiteY201" fmla="*/ 2879421 h 2879421"/>
              <a:gd name="connsiteX202" fmla="*/ 4574520 w 4881404"/>
              <a:gd name="connsiteY202" fmla="*/ 2879421 h 2879421"/>
              <a:gd name="connsiteX203" fmla="*/ 4574204 w 4881404"/>
              <a:gd name="connsiteY203" fmla="*/ 2862900 h 2879421"/>
              <a:gd name="connsiteX204" fmla="*/ 4574204 w 4881404"/>
              <a:gd name="connsiteY204" fmla="*/ 1413758 h 2879421"/>
              <a:gd name="connsiteX205" fmla="*/ 4574204 w 4881404"/>
              <a:gd name="connsiteY205" fmla="*/ 82027 h 2879421"/>
              <a:gd name="connsiteX206" fmla="*/ 4573968 w 4881404"/>
              <a:gd name="connsiteY206" fmla="*/ 75657 h 2879421"/>
              <a:gd name="connsiteX207" fmla="*/ 4744692 w 4881404"/>
              <a:gd name="connsiteY207" fmla="*/ 0 h 2879421"/>
              <a:gd name="connsiteX208" fmla="*/ 4881404 w 4881404"/>
              <a:gd name="connsiteY208" fmla="*/ 0 h 2879421"/>
              <a:gd name="connsiteX209" fmla="*/ 4881404 w 4881404"/>
              <a:gd name="connsiteY209" fmla="*/ 1462210 h 2879421"/>
              <a:gd name="connsiteX210" fmla="*/ 4881404 w 4881404"/>
              <a:gd name="connsiteY210" fmla="*/ 2879421 h 2879421"/>
              <a:gd name="connsiteX211" fmla="*/ 4744692 w 4881404"/>
              <a:gd name="connsiteY211" fmla="*/ 2879421 h 2879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4881404" h="2879421">
                <a:moveTo>
                  <a:pt x="69160" y="2061154"/>
                </a:moveTo>
                <a:lnTo>
                  <a:pt x="69160" y="2864508"/>
                </a:lnTo>
                <a:lnTo>
                  <a:pt x="69711" y="2879421"/>
                </a:lnTo>
                <a:lnTo>
                  <a:pt x="0" y="2879421"/>
                </a:lnTo>
                <a:lnTo>
                  <a:pt x="0" y="2853250"/>
                </a:lnTo>
                <a:lnTo>
                  <a:pt x="0" y="2149337"/>
                </a:lnTo>
                <a:lnTo>
                  <a:pt x="30615" y="2109740"/>
                </a:lnTo>
                <a:lnTo>
                  <a:pt x="30978" y="2112253"/>
                </a:lnTo>
                <a:close/>
                <a:moveTo>
                  <a:pt x="130276" y="1980840"/>
                </a:moveTo>
                <a:lnTo>
                  <a:pt x="130276" y="2879421"/>
                </a:lnTo>
                <a:lnTo>
                  <a:pt x="114192" y="2879421"/>
                </a:lnTo>
                <a:lnTo>
                  <a:pt x="114192" y="2001643"/>
                </a:lnTo>
                <a:close/>
                <a:moveTo>
                  <a:pt x="303982" y="1756171"/>
                </a:moveTo>
                <a:lnTo>
                  <a:pt x="303982" y="2879421"/>
                </a:lnTo>
                <a:lnTo>
                  <a:pt x="217130" y="2879421"/>
                </a:lnTo>
                <a:lnTo>
                  <a:pt x="217130" y="1868505"/>
                </a:lnTo>
                <a:close/>
                <a:moveTo>
                  <a:pt x="456778" y="1542396"/>
                </a:moveTo>
                <a:lnTo>
                  <a:pt x="456778" y="2879421"/>
                </a:lnTo>
                <a:lnTo>
                  <a:pt x="353842" y="2879421"/>
                </a:lnTo>
                <a:lnTo>
                  <a:pt x="353842" y="1691683"/>
                </a:lnTo>
                <a:lnTo>
                  <a:pt x="444737" y="1574121"/>
                </a:lnTo>
                <a:lnTo>
                  <a:pt x="431840" y="1575771"/>
                </a:lnTo>
                <a:close/>
                <a:moveTo>
                  <a:pt x="580619" y="1376657"/>
                </a:moveTo>
                <a:lnTo>
                  <a:pt x="580619" y="2879421"/>
                </a:lnTo>
                <a:lnTo>
                  <a:pt x="564535" y="2879421"/>
                </a:lnTo>
                <a:lnTo>
                  <a:pt x="564535" y="1398182"/>
                </a:lnTo>
                <a:close/>
                <a:moveTo>
                  <a:pt x="3219955" y="1289053"/>
                </a:moveTo>
                <a:lnTo>
                  <a:pt x="3284290" y="1319192"/>
                </a:lnTo>
                <a:lnTo>
                  <a:pt x="3284290" y="1468443"/>
                </a:lnTo>
                <a:cubicBezTo>
                  <a:pt x="3284290" y="1925220"/>
                  <a:pt x="3284290" y="2381997"/>
                  <a:pt x="3284290" y="2838775"/>
                </a:cubicBezTo>
                <a:cubicBezTo>
                  <a:pt x="3284290" y="2847621"/>
                  <a:pt x="3285496" y="2856869"/>
                  <a:pt x="3285899" y="2865916"/>
                </a:cubicBezTo>
                <a:lnTo>
                  <a:pt x="3284224" y="2879421"/>
                </a:lnTo>
                <a:lnTo>
                  <a:pt x="3219377" y="2879421"/>
                </a:lnTo>
                <a:lnTo>
                  <a:pt x="3218950" y="2876371"/>
                </a:lnTo>
                <a:cubicBezTo>
                  <a:pt x="3219151" y="2869736"/>
                  <a:pt x="3219955" y="2862901"/>
                  <a:pt x="3219955" y="2856467"/>
                </a:cubicBezTo>
                <a:close/>
                <a:moveTo>
                  <a:pt x="3392052" y="1257574"/>
                </a:moveTo>
                <a:lnTo>
                  <a:pt x="3392052" y="2867726"/>
                </a:lnTo>
                <a:lnTo>
                  <a:pt x="3392002" y="2879421"/>
                </a:lnTo>
                <a:lnTo>
                  <a:pt x="3326108" y="2879421"/>
                </a:lnTo>
                <a:lnTo>
                  <a:pt x="3326108" y="2856467"/>
                </a:lnTo>
                <a:lnTo>
                  <a:pt x="3326108" y="1338782"/>
                </a:lnTo>
                <a:lnTo>
                  <a:pt x="3334678" y="1342796"/>
                </a:lnTo>
                <a:lnTo>
                  <a:pt x="3327277" y="1322349"/>
                </a:lnTo>
                <a:close/>
                <a:moveTo>
                  <a:pt x="3046251" y="1207679"/>
                </a:moveTo>
                <a:lnTo>
                  <a:pt x="3110586" y="1237817"/>
                </a:lnTo>
                <a:lnTo>
                  <a:pt x="3110586" y="2879421"/>
                </a:lnTo>
                <a:lnTo>
                  <a:pt x="3046251" y="2879421"/>
                </a:lnTo>
                <a:lnTo>
                  <a:pt x="3046251" y="2583044"/>
                </a:lnTo>
                <a:close/>
                <a:moveTo>
                  <a:pt x="3448345" y="1201281"/>
                </a:moveTo>
                <a:lnTo>
                  <a:pt x="3448345" y="2879421"/>
                </a:lnTo>
                <a:lnTo>
                  <a:pt x="3432261" y="2879421"/>
                </a:lnTo>
                <a:lnTo>
                  <a:pt x="3432261" y="1217365"/>
                </a:lnTo>
                <a:close/>
                <a:moveTo>
                  <a:pt x="720549" y="1189385"/>
                </a:moveTo>
                <a:lnTo>
                  <a:pt x="720549" y="2879421"/>
                </a:lnTo>
                <a:lnTo>
                  <a:pt x="633698" y="2879421"/>
                </a:lnTo>
                <a:lnTo>
                  <a:pt x="633698" y="1305620"/>
                </a:lnTo>
                <a:close/>
                <a:moveTo>
                  <a:pt x="2941707" y="1158703"/>
                </a:moveTo>
                <a:lnTo>
                  <a:pt x="3006042" y="1188842"/>
                </a:lnTo>
                <a:lnTo>
                  <a:pt x="3006042" y="1476485"/>
                </a:lnTo>
                <a:cubicBezTo>
                  <a:pt x="3006042" y="1931654"/>
                  <a:pt x="3006042" y="2385214"/>
                  <a:pt x="3006042" y="2840383"/>
                </a:cubicBezTo>
                <a:cubicBezTo>
                  <a:pt x="3006042" y="2850838"/>
                  <a:pt x="3007248" y="2861694"/>
                  <a:pt x="3007650" y="2872149"/>
                </a:cubicBezTo>
                <a:lnTo>
                  <a:pt x="3006854" y="2879421"/>
                </a:lnTo>
                <a:lnTo>
                  <a:pt x="2940811" y="2879421"/>
                </a:lnTo>
                <a:lnTo>
                  <a:pt x="2941707" y="2858075"/>
                </a:lnTo>
                <a:close/>
                <a:moveTo>
                  <a:pt x="791316" y="1094676"/>
                </a:moveTo>
                <a:lnTo>
                  <a:pt x="791316" y="2879421"/>
                </a:lnTo>
                <a:lnTo>
                  <a:pt x="775232" y="2879421"/>
                </a:lnTo>
                <a:lnTo>
                  <a:pt x="775232" y="1116202"/>
                </a:lnTo>
                <a:close/>
                <a:moveTo>
                  <a:pt x="2801780" y="1093152"/>
                </a:moveTo>
                <a:lnTo>
                  <a:pt x="2859681" y="1120277"/>
                </a:lnTo>
                <a:lnTo>
                  <a:pt x="2859681" y="2879421"/>
                </a:lnTo>
                <a:lnTo>
                  <a:pt x="2800813" y="2879421"/>
                </a:lnTo>
                <a:lnTo>
                  <a:pt x="2801780" y="2859684"/>
                </a:lnTo>
                <a:close/>
                <a:moveTo>
                  <a:pt x="2668284" y="1030614"/>
                </a:moveTo>
                <a:lnTo>
                  <a:pt x="2729402" y="1059246"/>
                </a:lnTo>
                <a:lnTo>
                  <a:pt x="2729402" y="2866118"/>
                </a:lnTo>
                <a:lnTo>
                  <a:pt x="2729793" y="2879421"/>
                </a:lnTo>
                <a:lnTo>
                  <a:pt x="2668284" y="2879421"/>
                </a:lnTo>
                <a:close/>
                <a:moveTo>
                  <a:pt x="3623657" y="1025969"/>
                </a:moveTo>
                <a:lnTo>
                  <a:pt x="3623657" y="2879421"/>
                </a:lnTo>
                <a:lnTo>
                  <a:pt x="3556867" y="2879421"/>
                </a:lnTo>
                <a:lnTo>
                  <a:pt x="3555502" y="2868932"/>
                </a:lnTo>
                <a:cubicBezTo>
                  <a:pt x="3556105" y="2858477"/>
                  <a:pt x="3557713" y="2847621"/>
                  <a:pt x="3557713" y="2837166"/>
                </a:cubicBezTo>
                <a:lnTo>
                  <a:pt x="3557713" y="1091913"/>
                </a:lnTo>
                <a:close/>
                <a:moveTo>
                  <a:pt x="858868" y="1004269"/>
                </a:moveTo>
                <a:lnTo>
                  <a:pt x="858868" y="2879421"/>
                </a:lnTo>
                <a:lnTo>
                  <a:pt x="842784" y="2879421"/>
                </a:lnTo>
                <a:lnTo>
                  <a:pt x="842784" y="1025795"/>
                </a:lnTo>
                <a:close/>
                <a:moveTo>
                  <a:pt x="2436679" y="922115"/>
                </a:moveTo>
                <a:lnTo>
                  <a:pt x="2546048" y="973350"/>
                </a:lnTo>
                <a:lnTo>
                  <a:pt x="2546048" y="2879421"/>
                </a:lnTo>
                <a:lnTo>
                  <a:pt x="2436679" y="2879421"/>
                </a:lnTo>
                <a:lnTo>
                  <a:pt x="2436679" y="1469448"/>
                </a:lnTo>
                <a:close/>
                <a:moveTo>
                  <a:pt x="3774843" y="874783"/>
                </a:moveTo>
                <a:lnTo>
                  <a:pt x="3774843" y="2879421"/>
                </a:lnTo>
                <a:lnTo>
                  <a:pt x="3704282" y="2879421"/>
                </a:lnTo>
                <a:lnTo>
                  <a:pt x="3704075" y="2874159"/>
                </a:lnTo>
                <a:cubicBezTo>
                  <a:pt x="3705683" y="2583044"/>
                  <a:pt x="3704075" y="2290320"/>
                  <a:pt x="3704075" y="1999205"/>
                </a:cubicBezTo>
                <a:lnTo>
                  <a:pt x="3704075" y="945551"/>
                </a:lnTo>
                <a:close/>
                <a:moveTo>
                  <a:pt x="2295142" y="855810"/>
                </a:moveTo>
                <a:lnTo>
                  <a:pt x="2364302" y="888209"/>
                </a:lnTo>
                <a:lnTo>
                  <a:pt x="2364302" y="2879421"/>
                </a:lnTo>
                <a:lnTo>
                  <a:pt x="2295142" y="2879421"/>
                </a:lnTo>
                <a:lnTo>
                  <a:pt x="2295142" y="2472067"/>
                </a:lnTo>
                <a:close/>
                <a:moveTo>
                  <a:pt x="1005229" y="808391"/>
                </a:moveTo>
                <a:lnTo>
                  <a:pt x="1005229" y="2856467"/>
                </a:lnTo>
                <a:lnTo>
                  <a:pt x="1006821" y="2879421"/>
                </a:lnTo>
                <a:lnTo>
                  <a:pt x="942503" y="2879421"/>
                </a:lnTo>
                <a:lnTo>
                  <a:pt x="942503" y="2853250"/>
                </a:lnTo>
                <a:lnTo>
                  <a:pt x="942503" y="892339"/>
                </a:lnTo>
                <a:close/>
                <a:moveTo>
                  <a:pt x="2143955" y="784984"/>
                </a:moveTo>
                <a:lnTo>
                  <a:pt x="2237241" y="828685"/>
                </a:lnTo>
                <a:lnTo>
                  <a:pt x="2237241" y="2879421"/>
                </a:lnTo>
                <a:lnTo>
                  <a:pt x="2143955" y="2879421"/>
                </a:lnTo>
                <a:lnTo>
                  <a:pt x="2143955" y="1467438"/>
                </a:lnTo>
                <a:close/>
                <a:moveTo>
                  <a:pt x="3876172" y="773453"/>
                </a:moveTo>
                <a:lnTo>
                  <a:pt x="3876172" y="2866118"/>
                </a:lnTo>
                <a:lnTo>
                  <a:pt x="3876341" y="2879421"/>
                </a:lnTo>
                <a:lnTo>
                  <a:pt x="3813445" y="2879421"/>
                </a:lnTo>
                <a:lnTo>
                  <a:pt x="3813445" y="836181"/>
                </a:lnTo>
                <a:close/>
                <a:moveTo>
                  <a:pt x="2050670" y="741283"/>
                </a:moveTo>
                <a:lnTo>
                  <a:pt x="2065145" y="748064"/>
                </a:lnTo>
                <a:lnTo>
                  <a:pt x="2065145" y="2879421"/>
                </a:lnTo>
                <a:lnTo>
                  <a:pt x="2050670" y="2879421"/>
                </a:lnTo>
                <a:close/>
                <a:moveTo>
                  <a:pt x="1915566" y="677991"/>
                </a:moveTo>
                <a:lnTo>
                  <a:pt x="1979901" y="708130"/>
                </a:lnTo>
                <a:lnTo>
                  <a:pt x="1979901" y="2859684"/>
                </a:lnTo>
                <a:lnTo>
                  <a:pt x="1980898" y="2879421"/>
                </a:lnTo>
                <a:lnTo>
                  <a:pt x="1913626" y="2879421"/>
                </a:lnTo>
                <a:lnTo>
                  <a:pt x="1912350" y="2869133"/>
                </a:lnTo>
                <a:cubicBezTo>
                  <a:pt x="1912752" y="2860086"/>
                  <a:pt x="1913958" y="2850838"/>
                  <a:pt x="1913958" y="2841992"/>
                </a:cubicBezTo>
                <a:cubicBezTo>
                  <a:pt x="1915566" y="2381998"/>
                  <a:pt x="1915566" y="1925220"/>
                  <a:pt x="1915566" y="1468443"/>
                </a:cubicBezTo>
                <a:close/>
                <a:moveTo>
                  <a:pt x="4025750" y="623875"/>
                </a:moveTo>
                <a:lnTo>
                  <a:pt x="4025750" y="1460000"/>
                </a:lnTo>
                <a:lnTo>
                  <a:pt x="4025750" y="2879421"/>
                </a:lnTo>
                <a:lnTo>
                  <a:pt x="3953373" y="2879421"/>
                </a:lnTo>
                <a:lnTo>
                  <a:pt x="3953373" y="1467841"/>
                </a:lnTo>
                <a:lnTo>
                  <a:pt x="3953373" y="696253"/>
                </a:lnTo>
                <a:close/>
                <a:moveTo>
                  <a:pt x="1783680" y="616207"/>
                </a:moveTo>
                <a:lnTo>
                  <a:pt x="1798155" y="622988"/>
                </a:lnTo>
                <a:lnTo>
                  <a:pt x="1798155" y="2879421"/>
                </a:lnTo>
                <a:lnTo>
                  <a:pt x="1783680" y="2879421"/>
                </a:lnTo>
                <a:close/>
                <a:moveTo>
                  <a:pt x="1677045" y="566252"/>
                </a:moveTo>
                <a:lnTo>
                  <a:pt x="1697337" y="575759"/>
                </a:lnTo>
                <a:lnTo>
                  <a:pt x="1697553" y="657892"/>
                </a:lnTo>
                <a:cubicBezTo>
                  <a:pt x="1698122" y="905540"/>
                  <a:pt x="1698437" y="1177815"/>
                  <a:pt x="1698437" y="1463618"/>
                </a:cubicBezTo>
                <a:cubicBezTo>
                  <a:pt x="1698437" y="1963775"/>
                  <a:pt x="1697473" y="2422500"/>
                  <a:pt x="1695867" y="2780314"/>
                </a:cubicBezTo>
                <a:lnTo>
                  <a:pt x="1695377" y="2879421"/>
                </a:lnTo>
                <a:lnTo>
                  <a:pt x="1678981" y="2879421"/>
                </a:lnTo>
                <a:lnTo>
                  <a:pt x="1678491" y="2780314"/>
                </a:lnTo>
                <a:cubicBezTo>
                  <a:pt x="1676885" y="2422500"/>
                  <a:pt x="1675920" y="1963775"/>
                  <a:pt x="1675920" y="1463618"/>
                </a:cubicBezTo>
                <a:cubicBezTo>
                  <a:pt x="1675920" y="1177815"/>
                  <a:pt x="1676235" y="905540"/>
                  <a:pt x="1676805" y="657892"/>
                </a:cubicBezTo>
                <a:close/>
                <a:moveTo>
                  <a:pt x="1215925" y="526412"/>
                </a:moveTo>
                <a:lnTo>
                  <a:pt x="1215925" y="2869334"/>
                </a:lnTo>
                <a:lnTo>
                  <a:pt x="1215645" y="2879421"/>
                </a:lnTo>
                <a:lnTo>
                  <a:pt x="1147857" y="2879421"/>
                </a:lnTo>
                <a:lnTo>
                  <a:pt x="1146765" y="2854859"/>
                </a:lnTo>
                <a:lnTo>
                  <a:pt x="1146765" y="618970"/>
                </a:lnTo>
                <a:close/>
                <a:moveTo>
                  <a:pt x="1531166" y="497913"/>
                </a:moveTo>
                <a:lnTo>
                  <a:pt x="1595501" y="528052"/>
                </a:lnTo>
                <a:lnTo>
                  <a:pt x="1595501" y="2858075"/>
                </a:lnTo>
                <a:lnTo>
                  <a:pt x="1596849" y="2879421"/>
                </a:lnTo>
                <a:lnTo>
                  <a:pt x="1531166" y="2879421"/>
                </a:lnTo>
                <a:lnTo>
                  <a:pt x="1531166" y="2835558"/>
                </a:lnTo>
                <a:close/>
                <a:moveTo>
                  <a:pt x="4154419" y="495206"/>
                </a:moveTo>
                <a:lnTo>
                  <a:pt x="4154419" y="2853250"/>
                </a:lnTo>
                <a:lnTo>
                  <a:pt x="4156176" y="2879421"/>
                </a:lnTo>
                <a:lnTo>
                  <a:pt x="4091693" y="2879421"/>
                </a:lnTo>
                <a:lnTo>
                  <a:pt x="4091693" y="1464221"/>
                </a:lnTo>
                <a:lnTo>
                  <a:pt x="4091693" y="557932"/>
                </a:lnTo>
                <a:close/>
                <a:moveTo>
                  <a:pt x="1399280" y="436129"/>
                </a:moveTo>
                <a:lnTo>
                  <a:pt x="1412147" y="442157"/>
                </a:lnTo>
                <a:lnTo>
                  <a:pt x="1412147" y="2879421"/>
                </a:lnTo>
                <a:lnTo>
                  <a:pt x="1399280" y="2879421"/>
                </a:lnTo>
                <a:close/>
                <a:moveTo>
                  <a:pt x="1330120" y="403730"/>
                </a:moveTo>
                <a:lnTo>
                  <a:pt x="1346204" y="411265"/>
                </a:lnTo>
                <a:lnTo>
                  <a:pt x="1346204" y="2879421"/>
                </a:lnTo>
                <a:lnTo>
                  <a:pt x="1330120" y="2879421"/>
                </a:lnTo>
                <a:close/>
                <a:moveTo>
                  <a:pt x="4258963" y="390662"/>
                </a:moveTo>
                <a:lnTo>
                  <a:pt x="4258963" y="2854859"/>
                </a:lnTo>
                <a:lnTo>
                  <a:pt x="4260674" y="2879421"/>
                </a:lnTo>
                <a:lnTo>
                  <a:pt x="4197845" y="2879421"/>
                </a:lnTo>
                <a:lnTo>
                  <a:pt x="4197845" y="1464825"/>
                </a:lnTo>
                <a:lnTo>
                  <a:pt x="4197845" y="451780"/>
                </a:lnTo>
                <a:close/>
                <a:moveTo>
                  <a:pt x="4397284" y="252341"/>
                </a:moveTo>
                <a:lnTo>
                  <a:pt x="4397284" y="2879421"/>
                </a:lnTo>
                <a:lnTo>
                  <a:pt x="4332816" y="2879421"/>
                </a:lnTo>
                <a:lnTo>
                  <a:pt x="4331341" y="2867525"/>
                </a:lnTo>
                <a:cubicBezTo>
                  <a:pt x="4331743" y="2858477"/>
                  <a:pt x="4332949" y="2849229"/>
                  <a:pt x="4332949" y="2840383"/>
                </a:cubicBezTo>
                <a:lnTo>
                  <a:pt x="4332949" y="316676"/>
                </a:lnTo>
                <a:close/>
                <a:moveTo>
                  <a:pt x="4505044" y="144581"/>
                </a:moveTo>
                <a:lnTo>
                  <a:pt x="4505044" y="2856467"/>
                </a:lnTo>
                <a:lnTo>
                  <a:pt x="4505044" y="2879421"/>
                </a:lnTo>
                <a:lnTo>
                  <a:pt x="4436100" y="2879421"/>
                </a:lnTo>
                <a:lnTo>
                  <a:pt x="4435884" y="2862901"/>
                </a:lnTo>
                <a:cubicBezTo>
                  <a:pt x="4435884" y="2414165"/>
                  <a:pt x="4435884" y="1965430"/>
                  <a:pt x="4435884" y="1515086"/>
                </a:cubicBezTo>
                <a:lnTo>
                  <a:pt x="4435884" y="213741"/>
                </a:lnTo>
                <a:close/>
                <a:moveTo>
                  <a:pt x="4631530" y="18096"/>
                </a:moveTo>
                <a:lnTo>
                  <a:pt x="4643364" y="33776"/>
                </a:lnTo>
                <a:cubicBezTo>
                  <a:pt x="4648190" y="43426"/>
                  <a:pt x="4644973" y="59510"/>
                  <a:pt x="4644973" y="72377"/>
                </a:cubicBezTo>
                <a:cubicBezTo>
                  <a:pt x="4644973" y="1002015"/>
                  <a:pt x="4644973" y="1931654"/>
                  <a:pt x="4644973" y="2861292"/>
                </a:cubicBezTo>
                <a:lnTo>
                  <a:pt x="4644067" y="2879421"/>
                </a:lnTo>
                <a:lnTo>
                  <a:pt x="4574520" y="2879421"/>
                </a:lnTo>
                <a:lnTo>
                  <a:pt x="4574204" y="2862900"/>
                </a:lnTo>
                <a:cubicBezTo>
                  <a:pt x="4574204" y="2380389"/>
                  <a:pt x="4574204" y="1897878"/>
                  <a:pt x="4574204" y="1413758"/>
                </a:cubicBezTo>
                <a:cubicBezTo>
                  <a:pt x="4574204" y="969848"/>
                  <a:pt x="4574204" y="525938"/>
                  <a:pt x="4574204" y="82027"/>
                </a:cubicBezTo>
                <a:lnTo>
                  <a:pt x="4573968" y="75657"/>
                </a:lnTo>
                <a:close/>
                <a:moveTo>
                  <a:pt x="4744692" y="0"/>
                </a:moveTo>
                <a:cubicBezTo>
                  <a:pt x="4789726" y="0"/>
                  <a:pt x="4833152" y="0"/>
                  <a:pt x="4881404" y="0"/>
                </a:cubicBezTo>
                <a:cubicBezTo>
                  <a:pt x="4881404" y="487337"/>
                  <a:pt x="4881404" y="974271"/>
                  <a:pt x="4881404" y="1462210"/>
                </a:cubicBezTo>
                <a:lnTo>
                  <a:pt x="4881404" y="2879421"/>
                </a:lnTo>
                <a:lnTo>
                  <a:pt x="4744692" y="2879421"/>
                </a:lnTo>
                <a:close/>
              </a:path>
            </a:pathLst>
          </a:custGeom>
          <a:solidFill>
            <a:srgbClr val="000000"/>
          </a:solidFill>
          <a:ln w="16073" cap="flat">
            <a:noFill/>
            <a:prstDash val="solid"/>
            <a:miter/>
          </a:ln>
        </p:spPr>
        <p:txBody>
          <a:bodyPr rtlCol="0" anchor="ctr"/>
          <a:lstStyle/>
          <a:p>
            <a:endParaRPr lang="ko-KR" altLang="en-US"/>
          </a:p>
        </p:txBody>
      </p:sp>
      <p:sp>
        <p:nvSpPr>
          <p:cNvPr id="4" name="자유형: 도형 3">
            <a:extLst>
              <a:ext uri="{FF2B5EF4-FFF2-40B4-BE49-F238E27FC236}">
                <a16:creationId xmlns:a16="http://schemas.microsoft.com/office/drawing/2014/main" id="{F853DF17-4AEC-40A6-AAD8-987732B1C631}"/>
              </a:ext>
            </a:extLst>
          </p:cNvPr>
          <p:cNvSpPr/>
          <p:nvPr/>
        </p:nvSpPr>
        <p:spPr>
          <a:xfrm>
            <a:off x="6648053" y="3549312"/>
            <a:ext cx="5092693" cy="2552396"/>
          </a:xfrm>
          <a:custGeom>
            <a:avLst/>
            <a:gdLst>
              <a:gd name="connsiteX0" fmla="*/ 5092693 w 5092693"/>
              <a:gd name="connsiteY0" fmla="*/ 0 h 2552396"/>
              <a:gd name="connsiteX1" fmla="*/ 4835929 w 5092693"/>
              <a:gd name="connsiteY1" fmla="*/ 506347 h 2552396"/>
              <a:gd name="connsiteX2" fmla="*/ 4772876 w 5092693"/>
              <a:gd name="connsiteY2" fmla="*/ 442581 h 2552396"/>
              <a:gd name="connsiteX3" fmla="*/ 3380242 w 5092693"/>
              <a:gd name="connsiteY3" fmla="*/ 1819880 h 2552396"/>
              <a:gd name="connsiteX4" fmla="*/ 1364298 w 5092693"/>
              <a:gd name="connsiteY4" fmla="*/ 821746 h 2552396"/>
              <a:gd name="connsiteX5" fmla="*/ 39552 w 5092693"/>
              <a:gd name="connsiteY5" fmla="*/ 2552396 h 2552396"/>
              <a:gd name="connsiteX6" fmla="*/ 0 w 5092693"/>
              <a:gd name="connsiteY6" fmla="*/ 2529033 h 2552396"/>
              <a:gd name="connsiteX7" fmla="*/ 0 w 5092693"/>
              <a:gd name="connsiteY7" fmla="*/ 2308694 h 2552396"/>
              <a:gd name="connsiteX8" fmla="*/ 1311568 w 5092693"/>
              <a:gd name="connsiteY8" fmla="*/ 595282 h 2552396"/>
              <a:gd name="connsiteX9" fmla="*/ 3345024 w 5092693"/>
              <a:gd name="connsiteY9" fmla="*/ 1602073 h 2552396"/>
              <a:gd name="connsiteX10" fmla="*/ 4646631 w 5092693"/>
              <a:gd name="connsiteY10" fmla="*/ 314910 h 2552396"/>
              <a:gd name="connsiteX11" fmla="*/ 4583493 w 5092693"/>
              <a:gd name="connsiteY11" fmla="*/ 251058 h 255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2693" h="2552396">
                <a:moveTo>
                  <a:pt x="5092693" y="0"/>
                </a:moveTo>
                <a:lnTo>
                  <a:pt x="4835929" y="506347"/>
                </a:lnTo>
                <a:lnTo>
                  <a:pt x="4772876" y="442581"/>
                </a:lnTo>
                <a:lnTo>
                  <a:pt x="3380242" y="1819880"/>
                </a:lnTo>
                <a:lnTo>
                  <a:pt x="1364298" y="821746"/>
                </a:lnTo>
                <a:lnTo>
                  <a:pt x="39552" y="2552396"/>
                </a:lnTo>
                <a:lnTo>
                  <a:pt x="0" y="2529033"/>
                </a:lnTo>
                <a:lnTo>
                  <a:pt x="0" y="2308694"/>
                </a:lnTo>
                <a:lnTo>
                  <a:pt x="1311568" y="595282"/>
                </a:lnTo>
                <a:lnTo>
                  <a:pt x="3345024" y="1602073"/>
                </a:lnTo>
                <a:lnTo>
                  <a:pt x="4646631" y="314910"/>
                </a:lnTo>
                <a:lnTo>
                  <a:pt x="4583493" y="251058"/>
                </a:lnTo>
                <a:close/>
              </a:path>
            </a:pathLst>
          </a:custGeom>
          <a:solidFill>
            <a:schemeClr val="accent6"/>
          </a:solidFill>
          <a:ln w="9525" cap="flat">
            <a:noFill/>
            <a:prstDash val="solid"/>
            <a:miter/>
          </a:ln>
        </p:spPr>
        <p:txBody>
          <a:bodyPr rtlCol="0" anchor="ctr"/>
          <a:lstStyle/>
          <a:p>
            <a:endParaRPr lang="ko-KR" altLang="en-US"/>
          </a:p>
        </p:txBody>
      </p:sp>
      <p:cxnSp>
        <p:nvCxnSpPr>
          <p:cNvPr id="6" name="직선 연결선 5">
            <a:extLst>
              <a:ext uri="{FF2B5EF4-FFF2-40B4-BE49-F238E27FC236}">
                <a16:creationId xmlns:a16="http://schemas.microsoft.com/office/drawing/2014/main" id="{533D3DD9-8474-4858-8CB1-5FA9B2A142C9}"/>
              </a:ext>
            </a:extLst>
          </p:cNvPr>
          <p:cNvCxnSpPr>
            <a:cxnSpLocks/>
            <a:stCxn id="4" idx="7"/>
            <a:endCxn id="10" idx="3"/>
          </p:cNvCxnSpPr>
          <p:nvPr/>
        </p:nvCxnSpPr>
        <p:spPr>
          <a:xfrm flipH="1" flipV="1">
            <a:off x="6644645" y="3976100"/>
            <a:ext cx="3408" cy="188190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7DAFD970-314A-4D08-BD2C-28A39341012A}"/>
              </a:ext>
            </a:extLst>
          </p:cNvPr>
          <p:cNvCxnSpPr>
            <a:cxnSpLocks/>
          </p:cNvCxnSpPr>
          <p:nvPr/>
        </p:nvCxnSpPr>
        <p:spPr>
          <a:xfrm flipV="1">
            <a:off x="7953392" y="1774209"/>
            <a:ext cx="0" cy="2422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1056C6AE-CC9E-49E5-81CB-65E70AEF4A21}"/>
              </a:ext>
            </a:extLst>
          </p:cNvPr>
          <p:cNvCxnSpPr>
            <a:cxnSpLocks/>
          </p:cNvCxnSpPr>
          <p:nvPr/>
        </p:nvCxnSpPr>
        <p:spPr>
          <a:xfrm flipV="1">
            <a:off x="11631007" y="1265262"/>
            <a:ext cx="0" cy="213251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B1B64D-48C6-4222-9007-D2639CED22F0}"/>
              </a:ext>
            </a:extLst>
          </p:cNvPr>
          <p:cNvSpPr txBox="1"/>
          <p:nvPr/>
        </p:nvSpPr>
        <p:spPr>
          <a:xfrm>
            <a:off x="4689073" y="3806823"/>
            <a:ext cx="1955572" cy="338554"/>
          </a:xfrm>
          <a:prstGeom prst="rect">
            <a:avLst/>
          </a:prstGeom>
          <a:noFill/>
        </p:spPr>
        <p:txBody>
          <a:bodyPr wrap="square" rtlCol="0">
            <a:spAutoFit/>
          </a:bodyPr>
          <a:lstStyle/>
          <a:p>
            <a:pPr algn="r"/>
            <a:r>
              <a:rPr lang="en-US" altLang="ko-KR" sz="1600" b="1">
                <a:solidFill>
                  <a:schemeClr val="accent2"/>
                </a:solidFill>
              </a:rPr>
              <a:t>DAYS_BIRTH</a:t>
            </a:r>
            <a:endParaRPr lang="ko-KR" altLang="en-US" sz="1600" b="1">
              <a:solidFill>
                <a:schemeClr val="accent2"/>
              </a:solidFill>
            </a:endParaRPr>
          </a:p>
        </p:txBody>
      </p:sp>
      <p:sp>
        <p:nvSpPr>
          <p:cNvPr id="13" name="TextBox 12">
            <a:extLst>
              <a:ext uri="{FF2B5EF4-FFF2-40B4-BE49-F238E27FC236}">
                <a16:creationId xmlns:a16="http://schemas.microsoft.com/office/drawing/2014/main" id="{1549D2C0-1D1C-41CF-843B-187112B7B07F}"/>
              </a:ext>
            </a:extLst>
          </p:cNvPr>
          <p:cNvSpPr txBox="1"/>
          <p:nvPr/>
        </p:nvSpPr>
        <p:spPr>
          <a:xfrm>
            <a:off x="5949123" y="1563107"/>
            <a:ext cx="2089248" cy="338554"/>
          </a:xfrm>
          <a:prstGeom prst="rect">
            <a:avLst/>
          </a:prstGeom>
          <a:noFill/>
        </p:spPr>
        <p:txBody>
          <a:bodyPr wrap="square" rtlCol="0">
            <a:spAutoFit/>
          </a:bodyPr>
          <a:lstStyle/>
          <a:p>
            <a:pPr algn="r"/>
            <a:r>
              <a:rPr lang="en-US" altLang="ko-KR" sz="1600" b="1">
                <a:solidFill>
                  <a:schemeClr val="accent3"/>
                </a:solidFill>
              </a:rPr>
              <a:t>DAYS_EMPLOYED</a:t>
            </a:r>
            <a:endParaRPr lang="ko-KR" altLang="en-US" sz="1600" b="1">
              <a:solidFill>
                <a:schemeClr val="accent3"/>
              </a:solidFill>
            </a:endParaRPr>
          </a:p>
        </p:txBody>
      </p:sp>
      <p:sp>
        <p:nvSpPr>
          <p:cNvPr id="16" name="TextBox 15">
            <a:extLst>
              <a:ext uri="{FF2B5EF4-FFF2-40B4-BE49-F238E27FC236}">
                <a16:creationId xmlns:a16="http://schemas.microsoft.com/office/drawing/2014/main" id="{53ACABBB-38E3-4E7F-B123-24FF143B140C}"/>
              </a:ext>
            </a:extLst>
          </p:cNvPr>
          <p:cNvSpPr txBox="1"/>
          <p:nvPr/>
        </p:nvSpPr>
        <p:spPr>
          <a:xfrm>
            <a:off x="9183245" y="1095985"/>
            <a:ext cx="2447760" cy="338554"/>
          </a:xfrm>
          <a:prstGeom prst="rect">
            <a:avLst/>
          </a:prstGeom>
          <a:noFill/>
        </p:spPr>
        <p:txBody>
          <a:bodyPr wrap="square" rtlCol="0">
            <a:spAutoFit/>
          </a:bodyPr>
          <a:lstStyle/>
          <a:p>
            <a:pPr algn="r"/>
            <a:r>
              <a:rPr lang="en-US" altLang="ko-KR" sz="1600" b="1">
                <a:solidFill>
                  <a:schemeClr val="accent4"/>
                </a:solidFill>
              </a:rPr>
              <a:t>CNT_FAM_MEMBERS</a:t>
            </a:r>
            <a:endParaRPr lang="ko-KR" altLang="en-US" sz="1600" b="1">
              <a:solidFill>
                <a:schemeClr val="accent4"/>
              </a:solidFill>
            </a:endParaRPr>
          </a:p>
        </p:txBody>
      </p:sp>
      <p:sp>
        <p:nvSpPr>
          <p:cNvPr id="19" name="TextBox 18">
            <a:extLst>
              <a:ext uri="{FF2B5EF4-FFF2-40B4-BE49-F238E27FC236}">
                <a16:creationId xmlns:a16="http://schemas.microsoft.com/office/drawing/2014/main" id="{1DC7989A-409E-4881-8369-6D4F03FB4ED2}"/>
              </a:ext>
            </a:extLst>
          </p:cNvPr>
          <p:cNvSpPr txBox="1"/>
          <p:nvPr/>
        </p:nvSpPr>
        <p:spPr>
          <a:xfrm>
            <a:off x="3715" y="1112853"/>
            <a:ext cx="3576412" cy="1754326"/>
          </a:xfrm>
          <a:prstGeom prst="rect">
            <a:avLst/>
          </a:prstGeom>
          <a:noFill/>
        </p:spPr>
        <p:txBody>
          <a:bodyPr wrap="square" lIns="108000" rIns="108000" rtlCol="0" anchor="ctr">
            <a:spAutoFit/>
          </a:bodyPr>
          <a:lstStyle/>
          <a:p>
            <a:r>
              <a:rPr lang="en-GB" altLang="ko-KR" sz="3600">
                <a:solidFill>
                  <a:schemeClr val="accent1"/>
                </a:solidFill>
                <a:cs typeface="Arial" pitchFamily="34" charset="0"/>
              </a:rPr>
              <a:t>OTHER </a:t>
            </a:r>
            <a:r>
              <a:rPr lang="en-GB" altLang="ko-KR" sz="3600">
                <a:cs typeface="Arial" pitchFamily="34" charset="0"/>
              </a:rPr>
              <a:t>ways of data cleaning </a:t>
            </a:r>
            <a:endParaRPr lang="en-GB" altLang="ko-KR" sz="3600">
              <a:solidFill>
                <a:schemeClr val="tx1">
                  <a:lumMod val="75000"/>
                  <a:lumOff val="25000"/>
                </a:schemeClr>
              </a:solidFill>
              <a:cs typeface="Arial" pitchFamily="34" charset="0"/>
            </a:endParaRPr>
          </a:p>
        </p:txBody>
      </p:sp>
      <p:cxnSp>
        <p:nvCxnSpPr>
          <p:cNvPr id="30" name="Connector: Curved 29">
            <a:extLst>
              <a:ext uri="{FF2B5EF4-FFF2-40B4-BE49-F238E27FC236}">
                <a16:creationId xmlns:a16="http://schemas.microsoft.com/office/drawing/2014/main" id="{796AEABC-D0F2-5F7B-5C11-4F09CC5F81BD}"/>
              </a:ext>
            </a:extLst>
          </p:cNvPr>
          <p:cNvCxnSpPr>
            <a:cxnSpLocks/>
          </p:cNvCxnSpPr>
          <p:nvPr/>
        </p:nvCxnSpPr>
        <p:spPr>
          <a:xfrm rot="10800000" flipV="1">
            <a:off x="4957555" y="1466767"/>
            <a:ext cx="6329146" cy="171176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716433B1-A62E-8A6F-BCC6-1AF15EDBCF38}"/>
              </a:ext>
            </a:extLst>
          </p:cNvPr>
          <p:cNvPicPr>
            <a:picLocks noChangeAspect="1"/>
          </p:cNvPicPr>
          <p:nvPr/>
        </p:nvPicPr>
        <p:blipFill>
          <a:blip r:embed="rId2"/>
          <a:stretch>
            <a:fillRect/>
          </a:stretch>
        </p:blipFill>
        <p:spPr>
          <a:xfrm>
            <a:off x="75804" y="2817516"/>
            <a:ext cx="4809662" cy="3782514"/>
          </a:xfrm>
          <a:prstGeom prst="rect">
            <a:avLst/>
          </a:prstGeom>
        </p:spPr>
      </p:pic>
    </p:spTree>
    <p:extLst>
      <p:ext uri="{BB962C8B-B14F-4D97-AF65-F5344CB8AC3E}">
        <p14:creationId xmlns:p14="http://schemas.microsoft.com/office/powerpoint/2010/main" val="1073312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30C5318-5AA3-D1B0-BC57-CA4C9CC0DF6F}"/>
              </a:ext>
            </a:extLst>
          </p:cNvPr>
          <p:cNvPicPr>
            <a:picLocks noGrp="1" noChangeAspect="1"/>
          </p:cNvPicPr>
          <p:nvPr>
            <p:ph type="pic" sz="quarter" idx="10"/>
          </p:nvPr>
        </p:nvPicPr>
        <p:blipFill>
          <a:blip r:embed="rId2"/>
          <a:srcRect l="6393" r="6393"/>
          <a:stretch/>
        </p:blipFill>
        <p:spPr>
          <a:xfrm>
            <a:off x="5657849" y="0"/>
            <a:ext cx="6534150" cy="6858000"/>
          </a:xfrm>
        </p:spPr>
      </p:pic>
      <p:sp>
        <p:nvSpPr>
          <p:cNvPr id="2" name="직사각형 1">
            <a:extLst>
              <a:ext uri="{FF2B5EF4-FFF2-40B4-BE49-F238E27FC236}">
                <a16:creationId xmlns:a16="http://schemas.microsoft.com/office/drawing/2014/main" id="{09D8C759-85FC-4EA1-B980-A433B5B38662}"/>
              </a:ext>
            </a:extLst>
          </p:cNvPr>
          <p:cNvSpPr/>
          <p:nvPr/>
        </p:nvSpPr>
        <p:spPr>
          <a:xfrm>
            <a:off x="1" y="4067175"/>
            <a:ext cx="6346478" cy="2790825"/>
          </a:xfrm>
          <a:custGeom>
            <a:avLst/>
            <a:gdLst>
              <a:gd name="connsiteX0" fmla="*/ 0 w 5667375"/>
              <a:gd name="connsiteY0" fmla="*/ 0 h 2771775"/>
              <a:gd name="connsiteX1" fmla="*/ 5667375 w 5667375"/>
              <a:gd name="connsiteY1" fmla="*/ 0 h 2771775"/>
              <a:gd name="connsiteX2" fmla="*/ 5667375 w 5667375"/>
              <a:gd name="connsiteY2" fmla="*/ 2771775 h 2771775"/>
              <a:gd name="connsiteX3" fmla="*/ 0 w 5667375"/>
              <a:gd name="connsiteY3" fmla="*/ 2771775 h 2771775"/>
              <a:gd name="connsiteX4" fmla="*/ 0 w 5667375"/>
              <a:gd name="connsiteY4" fmla="*/ 0 h 2771775"/>
              <a:gd name="connsiteX0" fmla="*/ 0 w 6819900"/>
              <a:gd name="connsiteY0" fmla="*/ 9525 h 2781300"/>
              <a:gd name="connsiteX1" fmla="*/ 6819900 w 6819900"/>
              <a:gd name="connsiteY1" fmla="*/ 0 h 2781300"/>
              <a:gd name="connsiteX2" fmla="*/ 5667375 w 6819900"/>
              <a:gd name="connsiteY2" fmla="*/ 2781300 h 2781300"/>
              <a:gd name="connsiteX3" fmla="*/ 0 w 6819900"/>
              <a:gd name="connsiteY3" fmla="*/ 2781300 h 2781300"/>
              <a:gd name="connsiteX4" fmla="*/ 0 w 6819900"/>
              <a:gd name="connsiteY4" fmla="*/ 9525 h 2781300"/>
              <a:gd name="connsiteX0" fmla="*/ 0 w 6858000"/>
              <a:gd name="connsiteY0" fmla="*/ 19050 h 2790825"/>
              <a:gd name="connsiteX1" fmla="*/ 6858000 w 6858000"/>
              <a:gd name="connsiteY1" fmla="*/ 0 h 2790825"/>
              <a:gd name="connsiteX2" fmla="*/ 5667375 w 6858000"/>
              <a:gd name="connsiteY2" fmla="*/ 2790825 h 2790825"/>
              <a:gd name="connsiteX3" fmla="*/ 0 w 6858000"/>
              <a:gd name="connsiteY3" fmla="*/ 2790825 h 2790825"/>
              <a:gd name="connsiteX4" fmla="*/ 0 w 6858000"/>
              <a:gd name="connsiteY4" fmla="*/ 19050 h 2790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2790825">
                <a:moveTo>
                  <a:pt x="0" y="19050"/>
                </a:moveTo>
                <a:lnTo>
                  <a:pt x="6858000" y="0"/>
                </a:lnTo>
                <a:lnTo>
                  <a:pt x="5667375" y="2790825"/>
                </a:lnTo>
                <a:lnTo>
                  <a:pt x="0" y="2790825"/>
                </a:lnTo>
                <a:lnTo>
                  <a:pt x="0" y="190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B78702DD-F686-4167-94DA-AB7DC3182083}"/>
              </a:ext>
            </a:extLst>
          </p:cNvPr>
          <p:cNvSpPr txBox="1"/>
          <p:nvPr/>
        </p:nvSpPr>
        <p:spPr>
          <a:xfrm>
            <a:off x="0" y="949471"/>
            <a:ext cx="5890592" cy="523220"/>
          </a:xfrm>
          <a:prstGeom prst="rect">
            <a:avLst/>
          </a:prstGeom>
          <a:noFill/>
        </p:spPr>
        <p:txBody>
          <a:bodyPr wrap="square" rtlCol="0">
            <a:spAutoFit/>
          </a:bodyPr>
          <a:lstStyle/>
          <a:p>
            <a:r>
              <a:rPr lang="en-US" altLang="ko-KR" sz="2800" b="1">
                <a:solidFill>
                  <a:schemeClr val="accent1"/>
                </a:solidFill>
                <a:cs typeface="Arial" pitchFamily="34" charset="0"/>
              </a:rPr>
              <a:t>Split to Train and Test</a:t>
            </a:r>
            <a:endParaRPr lang="ko-KR" altLang="en-US" sz="2800" b="1">
              <a:solidFill>
                <a:schemeClr val="accent1"/>
              </a:solidFill>
              <a:cs typeface="Arial" pitchFamily="34" charset="0"/>
            </a:endParaRPr>
          </a:p>
        </p:txBody>
      </p:sp>
      <p:sp>
        <p:nvSpPr>
          <p:cNvPr id="5" name="TextBox 4">
            <a:extLst>
              <a:ext uri="{FF2B5EF4-FFF2-40B4-BE49-F238E27FC236}">
                <a16:creationId xmlns:a16="http://schemas.microsoft.com/office/drawing/2014/main" id="{BCDE9C50-242B-42F0-A939-F44AED0CD55B}"/>
              </a:ext>
            </a:extLst>
          </p:cNvPr>
          <p:cNvSpPr txBox="1"/>
          <p:nvPr/>
        </p:nvSpPr>
        <p:spPr>
          <a:xfrm>
            <a:off x="551542" y="610660"/>
            <a:ext cx="5890592"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An important step for our project</a:t>
            </a:r>
            <a:endParaRPr lang="ko-KR" altLang="en-US" sz="1600" b="1">
              <a:solidFill>
                <a:srgbClr val="C00000"/>
              </a:solidFill>
              <a:cs typeface="Arial" pitchFamily="34" charset="0"/>
            </a:endParaRPr>
          </a:p>
        </p:txBody>
      </p:sp>
      <p:sp>
        <p:nvSpPr>
          <p:cNvPr id="6" name="TextBox 5">
            <a:extLst>
              <a:ext uri="{FF2B5EF4-FFF2-40B4-BE49-F238E27FC236}">
                <a16:creationId xmlns:a16="http://schemas.microsoft.com/office/drawing/2014/main" id="{9E2B472B-B90B-40BE-8E9E-1F3F09896F4F}"/>
              </a:ext>
            </a:extLst>
          </p:cNvPr>
          <p:cNvSpPr txBox="1"/>
          <p:nvPr/>
        </p:nvSpPr>
        <p:spPr>
          <a:xfrm>
            <a:off x="551542" y="1472692"/>
            <a:ext cx="5890592" cy="646331"/>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 Easy to change colors, photos and Text. </a:t>
            </a:r>
          </a:p>
        </p:txBody>
      </p:sp>
      <p:sp>
        <p:nvSpPr>
          <p:cNvPr id="12" name="TextBox 11">
            <a:extLst>
              <a:ext uri="{FF2B5EF4-FFF2-40B4-BE49-F238E27FC236}">
                <a16:creationId xmlns:a16="http://schemas.microsoft.com/office/drawing/2014/main" id="{796E1AD5-66B9-4183-A4B9-2344B5A8C6C1}"/>
              </a:ext>
            </a:extLst>
          </p:cNvPr>
          <p:cNvSpPr txBox="1"/>
          <p:nvPr/>
        </p:nvSpPr>
        <p:spPr>
          <a:xfrm>
            <a:off x="56029" y="4716100"/>
            <a:ext cx="4804012" cy="1323439"/>
          </a:xfrm>
          <a:prstGeom prst="rect">
            <a:avLst/>
          </a:prstGeom>
          <a:noFill/>
        </p:spPr>
        <p:txBody>
          <a:bodyPr wrap="square" lIns="91440" tIns="45720" rIns="91440" bIns="45720" rtlCol="0" anchor="t">
            <a:spAutoFit/>
          </a:bodyPr>
          <a:lstStyle/>
          <a:p>
            <a:r>
              <a:rPr lang="en-US" altLang="ko-KR" sz="2000" b="1">
                <a:solidFill>
                  <a:schemeClr val="bg1"/>
                </a:solidFill>
                <a:cs typeface="Arial"/>
              </a:rPr>
              <a:t>Normalization of features</a:t>
            </a:r>
          </a:p>
          <a:p>
            <a:endParaRPr lang="en-US" altLang="ko-KR" sz="1200">
              <a:solidFill>
                <a:schemeClr val="bg1"/>
              </a:solidFill>
              <a:cs typeface="Arial" pitchFamily="34" charset="0"/>
            </a:endParaRPr>
          </a:p>
          <a:p>
            <a:pPr marL="171450" indent="-171450">
              <a:buFont typeface="Arial"/>
              <a:buChar char="•"/>
            </a:pPr>
            <a:r>
              <a:rPr lang="en-US" altLang="ko-KR" sz="1200">
                <a:solidFill>
                  <a:schemeClr val="bg1"/>
                </a:solidFill>
                <a:cs typeface="Arial"/>
              </a:rPr>
              <a:t>Normalizing our features before oversampling depends on the specific oversampling technique we are using and the nature of our data. </a:t>
            </a:r>
            <a:endParaRPr lang="en-US" altLang="ko-KR" sz="1200">
              <a:solidFill>
                <a:schemeClr val="bg1"/>
              </a:solidFill>
              <a:cs typeface="Arial" pitchFamily="34" charset="0"/>
            </a:endParaRPr>
          </a:p>
          <a:p>
            <a:endParaRPr lang="en-US" altLang="ko-KR" sz="1200">
              <a:solidFill>
                <a:schemeClr val="bg1"/>
              </a:solidFill>
              <a:ea typeface="Meiryo"/>
              <a:cs typeface="Arial" pitchFamily="34" charset="0"/>
            </a:endParaRPr>
          </a:p>
        </p:txBody>
      </p:sp>
      <p:sp>
        <p:nvSpPr>
          <p:cNvPr id="16" name="TextBox 15">
            <a:extLst>
              <a:ext uri="{FF2B5EF4-FFF2-40B4-BE49-F238E27FC236}">
                <a16:creationId xmlns:a16="http://schemas.microsoft.com/office/drawing/2014/main" id="{5D683B35-7797-4EA3-999A-413106CF5A02}"/>
              </a:ext>
            </a:extLst>
          </p:cNvPr>
          <p:cNvSpPr txBox="1"/>
          <p:nvPr/>
        </p:nvSpPr>
        <p:spPr>
          <a:xfrm>
            <a:off x="10617958" y="5042118"/>
            <a:ext cx="1574042" cy="1815882"/>
          </a:xfrm>
          <a:prstGeom prst="rect">
            <a:avLst/>
          </a:prstGeom>
          <a:noFill/>
        </p:spPr>
        <p:txBody>
          <a:bodyPr wrap="square" rtlCol="0" anchor="ctr">
            <a:spAutoFit/>
          </a:bodyPr>
          <a:lstStyle/>
          <a:p>
            <a:pPr algn="r"/>
            <a:r>
              <a:rPr lang="en-US" altLang="ko-KR" sz="1600">
                <a:solidFill>
                  <a:schemeClr val="accent1"/>
                </a:solidFill>
                <a:latin typeface="Roboto Mono" panose="00000009000000000000" pitchFamily="49" charset="0"/>
                <a:ea typeface="Roboto Mono" panose="00000009000000000000" pitchFamily="49" charset="0"/>
                <a:cs typeface="Arial" pitchFamily="34" charset="0"/>
              </a:rPr>
              <a:t>From now on, we are going to continue with the training data only</a:t>
            </a:r>
            <a:endParaRPr lang="ko-KR" altLang="en-US" sz="1600">
              <a:solidFill>
                <a:schemeClr val="accent1"/>
              </a:solidFill>
              <a:latin typeface="Roboto Mono" panose="00000009000000000000" pitchFamily="49" charset="0"/>
              <a:cs typeface="Arial" pitchFamily="34" charset="0"/>
            </a:endParaRPr>
          </a:p>
        </p:txBody>
      </p:sp>
      <p:pic>
        <p:nvPicPr>
          <p:cNvPr id="18" name="Picture 17">
            <a:extLst>
              <a:ext uri="{FF2B5EF4-FFF2-40B4-BE49-F238E27FC236}">
                <a16:creationId xmlns:a16="http://schemas.microsoft.com/office/drawing/2014/main" id="{49141F84-4C5A-B0F8-CE5D-A20993CBF9C2}"/>
              </a:ext>
            </a:extLst>
          </p:cNvPr>
          <p:cNvPicPr>
            <a:picLocks noChangeAspect="1"/>
          </p:cNvPicPr>
          <p:nvPr/>
        </p:nvPicPr>
        <p:blipFill>
          <a:blip r:embed="rId3"/>
          <a:stretch>
            <a:fillRect/>
          </a:stretch>
        </p:blipFill>
        <p:spPr>
          <a:xfrm>
            <a:off x="-6633" y="1402822"/>
            <a:ext cx="6346477" cy="2664353"/>
          </a:xfrm>
          <a:prstGeom prst="rect">
            <a:avLst/>
          </a:prstGeom>
        </p:spPr>
      </p:pic>
    </p:spTree>
    <p:extLst>
      <p:ext uri="{BB962C8B-B14F-4D97-AF65-F5344CB8AC3E}">
        <p14:creationId xmlns:p14="http://schemas.microsoft.com/office/powerpoint/2010/main" val="3253058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FEATURE SELECTION</a:t>
            </a:r>
          </a:p>
        </p:txBody>
      </p:sp>
      <p:sp>
        <p:nvSpPr>
          <p:cNvPr id="5" name="Up Arrow Callout 5">
            <a:extLst>
              <a:ext uri="{FF2B5EF4-FFF2-40B4-BE49-F238E27FC236}">
                <a16:creationId xmlns:a16="http://schemas.microsoft.com/office/drawing/2014/main" id="{7BC72E5E-E926-43EF-BF44-63D6ED196C5E}"/>
              </a:ext>
            </a:extLst>
          </p:cNvPr>
          <p:cNvSpPr/>
          <p:nvPr/>
        </p:nvSpPr>
        <p:spPr>
          <a:xfrm rot="5400000" flipV="1">
            <a:off x="4191517" y="3306520"/>
            <a:ext cx="1557924" cy="1531179"/>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TextBox 14">
            <a:extLst>
              <a:ext uri="{FF2B5EF4-FFF2-40B4-BE49-F238E27FC236}">
                <a16:creationId xmlns:a16="http://schemas.microsoft.com/office/drawing/2014/main" id="{27FA481C-B2EF-492F-98F3-5CB6E9484832}"/>
              </a:ext>
            </a:extLst>
          </p:cNvPr>
          <p:cNvSpPr txBox="1"/>
          <p:nvPr/>
        </p:nvSpPr>
        <p:spPr>
          <a:xfrm>
            <a:off x="4914762" y="3820625"/>
            <a:ext cx="595780" cy="461665"/>
          </a:xfrm>
          <a:prstGeom prst="rect">
            <a:avLst/>
          </a:prstGeom>
          <a:noFill/>
        </p:spPr>
        <p:txBody>
          <a:bodyPr wrap="square" rtlCol="0">
            <a:spAutoFit/>
          </a:bodyPr>
          <a:lstStyle/>
          <a:p>
            <a:pPr algn="ctr"/>
            <a:r>
              <a:rPr lang="en-US" altLang="ko-KR" sz="2400" b="1">
                <a:solidFill>
                  <a:schemeClr val="bg1"/>
                </a:solidFill>
                <a:cs typeface="Arial" pitchFamily="34" charset="0"/>
              </a:rPr>
              <a:t>01</a:t>
            </a:r>
            <a:endParaRPr lang="ko-KR" altLang="en-US" sz="2400" b="1">
              <a:solidFill>
                <a:schemeClr val="bg1"/>
              </a:solidFill>
              <a:cs typeface="Arial" pitchFamily="34" charset="0"/>
            </a:endParaRPr>
          </a:p>
        </p:txBody>
      </p:sp>
      <p:grpSp>
        <p:nvGrpSpPr>
          <p:cNvPr id="16" name="Group 15">
            <a:extLst>
              <a:ext uri="{FF2B5EF4-FFF2-40B4-BE49-F238E27FC236}">
                <a16:creationId xmlns:a16="http://schemas.microsoft.com/office/drawing/2014/main" id="{A369F32D-D63A-48D0-BD6B-01E615F35DAA}"/>
              </a:ext>
            </a:extLst>
          </p:cNvPr>
          <p:cNvGrpSpPr/>
          <p:nvPr/>
        </p:nvGrpSpPr>
        <p:grpSpPr>
          <a:xfrm>
            <a:off x="1825544" y="3527034"/>
            <a:ext cx="3313832" cy="1315628"/>
            <a:chOff x="5600058" y="1433695"/>
            <a:chExt cx="2840830" cy="717144"/>
          </a:xfrm>
        </p:grpSpPr>
        <p:sp>
          <p:nvSpPr>
            <p:cNvPr id="17" name="TextBox 16">
              <a:extLst>
                <a:ext uri="{FF2B5EF4-FFF2-40B4-BE49-F238E27FC236}">
                  <a16:creationId xmlns:a16="http://schemas.microsoft.com/office/drawing/2014/main" id="{6419DCEB-2EBB-4C03-8762-5983F38E7834}"/>
                </a:ext>
              </a:extLst>
            </p:cNvPr>
            <p:cNvSpPr txBox="1"/>
            <p:nvPr/>
          </p:nvSpPr>
          <p:spPr>
            <a:xfrm>
              <a:off x="5600060" y="1433695"/>
              <a:ext cx="2840828" cy="18454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Select From Model </a:t>
              </a:r>
              <a:endParaRPr lang="ko-KR" altLang="en-US" sz="1600" b="1">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E9FBA2A0-54CA-48C7-8FD7-79E44FF03EBF}"/>
                </a:ext>
              </a:extLst>
            </p:cNvPr>
            <p:cNvSpPr txBox="1"/>
            <p:nvPr/>
          </p:nvSpPr>
          <p:spPr>
            <a:xfrm>
              <a:off x="5600058" y="1630759"/>
              <a:ext cx="2840828" cy="520080"/>
            </a:xfrm>
            <a:prstGeom prst="rect">
              <a:avLst/>
            </a:prstGeom>
            <a:noFill/>
          </p:spPr>
          <p:txBody>
            <a:bodyPr wrap="square" lIns="91440" tIns="45720" rIns="91440" bIns="45720" rtlCol="0" anchor="t">
              <a:spAutoFit/>
            </a:bodyPr>
            <a:lstStyle/>
            <a:p>
              <a:pPr marL="171450" indent="-171450">
                <a:buFont typeface="Arial" pitchFamily="34" charset="0"/>
                <a:buChar char="•"/>
              </a:pPr>
              <a:r>
                <a:rPr lang="en-US" altLang="ko-KR" sz="1400">
                  <a:solidFill>
                    <a:schemeClr val="tx1">
                      <a:lumMod val="75000"/>
                      <a:lumOff val="25000"/>
                    </a:schemeClr>
                  </a:solidFill>
                  <a:cs typeface="Arial"/>
                </a:rPr>
                <a:t>For </a:t>
              </a:r>
              <a:r>
                <a:rPr lang="en-US" altLang="ko-KR" sz="1400" b="1">
                  <a:solidFill>
                    <a:schemeClr val="tx1">
                      <a:lumMod val="75000"/>
                      <a:lumOff val="25000"/>
                    </a:schemeClr>
                  </a:solidFill>
                  <a:cs typeface="Arial"/>
                </a:rPr>
                <a:t>Linear </a:t>
              </a:r>
              <a:r>
                <a:rPr lang="en-US" altLang="ko-KR" sz="1400">
                  <a:solidFill>
                    <a:schemeClr val="tx1">
                      <a:lumMod val="75000"/>
                      <a:lumOff val="25000"/>
                    </a:schemeClr>
                  </a:solidFill>
                  <a:cs typeface="Arial"/>
                </a:rPr>
                <a:t>cases</a:t>
              </a:r>
              <a:endParaRPr lang="en-US" altLang="ko-KR" sz="1400" b="1">
                <a:solidFill>
                  <a:schemeClr val="tx1">
                    <a:lumMod val="75000"/>
                    <a:lumOff val="25000"/>
                  </a:schemeClr>
                </a:solidFill>
                <a:ea typeface="Meiryo"/>
                <a:cs typeface="Arial"/>
              </a:endParaRPr>
            </a:p>
            <a:p>
              <a:pPr marL="171450" indent="-171450">
                <a:buFont typeface="Arial,Sans-Serif" pitchFamily="34" charset="0"/>
                <a:buChar char="•"/>
              </a:pPr>
              <a:r>
                <a:rPr lang="en-US" sz="1400">
                  <a:solidFill>
                    <a:schemeClr val="tx1">
                      <a:lumMod val="75000"/>
                      <a:lumOff val="25000"/>
                    </a:schemeClr>
                  </a:solidFill>
                  <a:latin typeface="Meiryo"/>
                  <a:ea typeface="Meiryo"/>
                  <a:cs typeface="Arial"/>
                </a:rPr>
                <a:t>Ex. Logistic Regression</a:t>
              </a:r>
            </a:p>
            <a:p>
              <a:pPr marL="171450" indent="-171450">
                <a:buFont typeface="Arial,Sans-Serif" pitchFamily="34" charset="0"/>
                <a:buChar char="•"/>
              </a:pPr>
              <a:r>
                <a:rPr lang="en-US" sz="1400">
                  <a:solidFill>
                    <a:srgbClr val="212529"/>
                  </a:solidFill>
                  <a:latin typeface="Meiryo"/>
                  <a:ea typeface="+mn-lt"/>
                  <a:cs typeface="+mn-lt"/>
                </a:rPr>
                <a:t>Feature importance </a:t>
              </a:r>
              <a:endParaRPr lang="en-US" sz="1400">
                <a:solidFill>
                  <a:srgbClr val="404040"/>
                </a:solidFill>
                <a:latin typeface="Meiryo"/>
                <a:ea typeface="+mn-lt"/>
                <a:cs typeface="Arial"/>
              </a:endParaRPr>
            </a:p>
            <a:p>
              <a:r>
                <a:rPr lang="en-US" sz="1400">
                  <a:solidFill>
                    <a:srgbClr val="212529"/>
                  </a:solidFill>
                  <a:latin typeface="Meiryo"/>
                  <a:ea typeface="+mn-lt"/>
                  <a:cs typeface="+mn-lt"/>
                </a:rPr>
                <a:t>   through a </a:t>
              </a:r>
              <a:r>
                <a:rPr lang="en-US" sz="1400" err="1">
                  <a:solidFill>
                    <a:srgbClr val="222222"/>
                  </a:solidFill>
                  <a:latin typeface="Meiryo"/>
                  <a:ea typeface="Roboto Mono"/>
                  <a:cs typeface="Arial"/>
                </a:rPr>
                <a:t>coef</a:t>
              </a:r>
              <a:r>
                <a:rPr lang="en-US" sz="1400">
                  <a:solidFill>
                    <a:srgbClr val="222222"/>
                  </a:solidFill>
                  <a:latin typeface="Meiryo"/>
                  <a:ea typeface="Roboto Mono"/>
                  <a:cs typeface="Arial"/>
                </a:rPr>
                <a:t>_</a:t>
              </a:r>
              <a:r>
                <a:rPr lang="en-US" sz="1400">
                  <a:solidFill>
                    <a:srgbClr val="212529"/>
                  </a:solidFill>
                  <a:latin typeface="Meiryo"/>
                  <a:ea typeface="+mn-lt"/>
                  <a:cs typeface="+mn-lt"/>
                </a:rPr>
                <a:t> attribute</a:t>
              </a:r>
              <a:endParaRPr lang="en-US" sz="1400">
                <a:solidFill>
                  <a:schemeClr val="tx1">
                    <a:lumMod val="75000"/>
                    <a:lumOff val="25000"/>
                  </a:schemeClr>
                </a:solidFill>
                <a:latin typeface="Meiryo"/>
                <a:ea typeface="Meiryo"/>
                <a:cs typeface="Arial"/>
              </a:endParaRPr>
            </a:p>
          </p:txBody>
        </p:sp>
      </p:grpSp>
    </p:spTree>
    <p:extLst>
      <p:ext uri="{BB962C8B-B14F-4D97-AF65-F5344CB8AC3E}">
        <p14:creationId xmlns:p14="http://schemas.microsoft.com/office/powerpoint/2010/main" val="184736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FEATURE SELECTION</a:t>
            </a:r>
          </a:p>
        </p:txBody>
      </p:sp>
      <p:grpSp>
        <p:nvGrpSpPr>
          <p:cNvPr id="3" name="Group 3">
            <a:extLst>
              <a:ext uri="{FF2B5EF4-FFF2-40B4-BE49-F238E27FC236}">
                <a16:creationId xmlns:a16="http://schemas.microsoft.com/office/drawing/2014/main" id="{36EF3EA9-2624-4144-986C-C75BA45BE4D4}"/>
              </a:ext>
            </a:extLst>
          </p:cNvPr>
          <p:cNvGrpSpPr/>
          <p:nvPr/>
        </p:nvGrpSpPr>
        <p:grpSpPr>
          <a:xfrm rot="16200000" flipV="1">
            <a:off x="4560961" y="2937076"/>
            <a:ext cx="2394346" cy="3106489"/>
            <a:chOff x="3451676" y="3102311"/>
            <a:chExt cx="1405325" cy="1855155"/>
          </a:xfrm>
        </p:grpSpPr>
        <p:sp>
          <p:nvSpPr>
            <p:cNvPr id="5" name="Up Arrow Callout 5">
              <a:extLst>
                <a:ext uri="{FF2B5EF4-FFF2-40B4-BE49-F238E27FC236}">
                  <a16:creationId xmlns:a16="http://schemas.microsoft.com/office/drawing/2014/main" id="{7BC72E5E-E926-43EF-BF44-63D6ED196C5E}"/>
                </a:ext>
              </a:extLst>
            </p:cNvPr>
            <p:cNvSpPr/>
            <p:nvPr/>
          </p:nvSpPr>
          <p:spPr>
            <a:xfrm rot="10800000">
              <a:off x="3942601" y="4043066"/>
              <a:ext cx="914400" cy="914400"/>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p Arrow Callout 6">
              <a:extLst>
                <a:ext uri="{FF2B5EF4-FFF2-40B4-BE49-F238E27FC236}">
                  <a16:creationId xmlns:a16="http://schemas.microsoft.com/office/drawing/2014/main" id="{EB269B02-44E9-42FE-83FD-C737EDB2C20E}"/>
                </a:ext>
              </a:extLst>
            </p:cNvPr>
            <p:cNvSpPr/>
            <p:nvPr/>
          </p:nvSpPr>
          <p:spPr>
            <a:xfrm rot="16200000">
              <a:off x="3451676" y="3102311"/>
              <a:ext cx="914400" cy="914400"/>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2" name="TextBox 11">
            <a:extLst>
              <a:ext uri="{FF2B5EF4-FFF2-40B4-BE49-F238E27FC236}">
                <a16:creationId xmlns:a16="http://schemas.microsoft.com/office/drawing/2014/main" id="{CDC7B05C-AD39-42F2-AF1C-D222E789E987}"/>
              </a:ext>
            </a:extLst>
          </p:cNvPr>
          <p:cNvSpPr txBox="1"/>
          <p:nvPr/>
        </p:nvSpPr>
        <p:spPr>
          <a:xfrm>
            <a:off x="6273029" y="4614953"/>
            <a:ext cx="595780" cy="461665"/>
          </a:xfrm>
          <a:prstGeom prst="rect">
            <a:avLst/>
          </a:prstGeom>
          <a:noFill/>
        </p:spPr>
        <p:txBody>
          <a:bodyPr wrap="square" rtlCol="0">
            <a:spAutoFit/>
          </a:bodyPr>
          <a:lstStyle/>
          <a:p>
            <a:pPr algn="ctr"/>
            <a:r>
              <a:rPr lang="en-US" altLang="ko-KR" sz="2400" b="1">
                <a:solidFill>
                  <a:schemeClr val="bg1"/>
                </a:solidFill>
                <a:cs typeface="Arial" pitchFamily="34" charset="0"/>
              </a:rPr>
              <a:t>02</a:t>
            </a:r>
            <a:endParaRPr lang="ko-KR" altLang="en-US" sz="2400" b="1">
              <a:solidFill>
                <a:schemeClr val="bg1"/>
              </a:solidFill>
              <a:cs typeface="Arial" pitchFamily="34" charset="0"/>
            </a:endParaRPr>
          </a:p>
        </p:txBody>
      </p:sp>
      <p:sp>
        <p:nvSpPr>
          <p:cNvPr id="15" name="TextBox 14">
            <a:extLst>
              <a:ext uri="{FF2B5EF4-FFF2-40B4-BE49-F238E27FC236}">
                <a16:creationId xmlns:a16="http://schemas.microsoft.com/office/drawing/2014/main" id="{27FA481C-B2EF-492F-98F3-5CB6E9484832}"/>
              </a:ext>
            </a:extLst>
          </p:cNvPr>
          <p:cNvSpPr txBox="1"/>
          <p:nvPr/>
        </p:nvSpPr>
        <p:spPr>
          <a:xfrm>
            <a:off x="4914762" y="3820625"/>
            <a:ext cx="595780" cy="461665"/>
          </a:xfrm>
          <a:prstGeom prst="rect">
            <a:avLst/>
          </a:prstGeom>
          <a:noFill/>
        </p:spPr>
        <p:txBody>
          <a:bodyPr wrap="square" rtlCol="0">
            <a:spAutoFit/>
          </a:bodyPr>
          <a:lstStyle/>
          <a:p>
            <a:pPr algn="ctr"/>
            <a:r>
              <a:rPr lang="en-US" altLang="ko-KR" sz="2400" b="1">
                <a:solidFill>
                  <a:schemeClr val="bg1"/>
                </a:solidFill>
                <a:cs typeface="Arial" pitchFamily="34" charset="0"/>
              </a:rPr>
              <a:t>01</a:t>
            </a:r>
            <a:endParaRPr lang="ko-KR" altLang="en-US" sz="2400" b="1">
              <a:solidFill>
                <a:schemeClr val="bg1"/>
              </a:solidFill>
              <a:cs typeface="Arial" pitchFamily="34" charset="0"/>
            </a:endParaRPr>
          </a:p>
        </p:txBody>
      </p:sp>
      <p:grpSp>
        <p:nvGrpSpPr>
          <p:cNvPr id="16" name="Group 15">
            <a:extLst>
              <a:ext uri="{FF2B5EF4-FFF2-40B4-BE49-F238E27FC236}">
                <a16:creationId xmlns:a16="http://schemas.microsoft.com/office/drawing/2014/main" id="{A369F32D-D63A-48D0-BD6B-01E615F35DAA}"/>
              </a:ext>
            </a:extLst>
          </p:cNvPr>
          <p:cNvGrpSpPr/>
          <p:nvPr/>
        </p:nvGrpSpPr>
        <p:grpSpPr>
          <a:xfrm>
            <a:off x="1825544" y="3527033"/>
            <a:ext cx="3313832" cy="1315628"/>
            <a:chOff x="5600058" y="1433695"/>
            <a:chExt cx="2840830" cy="717144"/>
          </a:xfrm>
        </p:grpSpPr>
        <p:sp>
          <p:nvSpPr>
            <p:cNvPr id="17" name="TextBox 16">
              <a:extLst>
                <a:ext uri="{FF2B5EF4-FFF2-40B4-BE49-F238E27FC236}">
                  <a16:creationId xmlns:a16="http://schemas.microsoft.com/office/drawing/2014/main" id="{6419DCEB-2EBB-4C03-8762-5983F38E7834}"/>
                </a:ext>
              </a:extLst>
            </p:cNvPr>
            <p:cNvSpPr txBox="1"/>
            <p:nvPr/>
          </p:nvSpPr>
          <p:spPr>
            <a:xfrm>
              <a:off x="5600060" y="1433695"/>
              <a:ext cx="2840828" cy="18454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Select From Model </a:t>
              </a:r>
              <a:endParaRPr lang="ko-KR" altLang="en-US" sz="1600" b="1">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E9FBA2A0-54CA-48C7-8FD7-79E44FF03EBF}"/>
                </a:ext>
              </a:extLst>
            </p:cNvPr>
            <p:cNvSpPr txBox="1"/>
            <p:nvPr/>
          </p:nvSpPr>
          <p:spPr>
            <a:xfrm>
              <a:off x="5600058" y="1630759"/>
              <a:ext cx="2840828" cy="520080"/>
            </a:xfrm>
            <a:prstGeom prst="rect">
              <a:avLst/>
            </a:prstGeom>
            <a:noFill/>
          </p:spPr>
          <p:txBody>
            <a:bodyPr wrap="square" lIns="91440" tIns="45720" rIns="91440" bIns="45720" rtlCol="0" anchor="t">
              <a:spAutoFit/>
            </a:bodyPr>
            <a:lstStyle/>
            <a:p>
              <a:pPr marL="171450" indent="-171450">
                <a:buFont typeface="Arial" pitchFamily="34" charset="0"/>
                <a:buChar char="•"/>
              </a:pPr>
              <a:r>
                <a:rPr lang="en-US" altLang="ko-KR" sz="1400">
                  <a:solidFill>
                    <a:schemeClr val="tx1">
                      <a:lumMod val="75000"/>
                      <a:lumOff val="25000"/>
                    </a:schemeClr>
                  </a:solidFill>
                  <a:cs typeface="Arial"/>
                </a:rPr>
                <a:t>For </a:t>
              </a:r>
              <a:r>
                <a:rPr lang="en-US" altLang="ko-KR" sz="1400" b="1">
                  <a:solidFill>
                    <a:schemeClr val="tx1">
                      <a:lumMod val="75000"/>
                      <a:lumOff val="25000"/>
                    </a:schemeClr>
                  </a:solidFill>
                  <a:cs typeface="Arial"/>
                </a:rPr>
                <a:t>Linear </a:t>
              </a:r>
              <a:r>
                <a:rPr lang="en-US" altLang="ko-KR" sz="1400">
                  <a:solidFill>
                    <a:schemeClr val="tx1">
                      <a:lumMod val="75000"/>
                      <a:lumOff val="25000"/>
                    </a:schemeClr>
                  </a:solidFill>
                  <a:cs typeface="Arial"/>
                </a:rPr>
                <a:t>cases</a:t>
              </a:r>
              <a:endParaRPr lang="en-US" altLang="ko-KR" sz="1400" b="1">
                <a:solidFill>
                  <a:schemeClr val="tx1">
                    <a:lumMod val="75000"/>
                    <a:lumOff val="25000"/>
                  </a:schemeClr>
                </a:solidFill>
                <a:ea typeface="Meiryo"/>
                <a:cs typeface="Arial"/>
              </a:endParaRPr>
            </a:p>
            <a:p>
              <a:pPr marL="171450" indent="-171450">
                <a:buFont typeface="Arial,Sans-Serif" pitchFamily="34" charset="0"/>
                <a:buChar char="•"/>
              </a:pPr>
              <a:r>
                <a:rPr lang="en-US" sz="1400">
                  <a:solidFill>
                    <a:schemeClr val="tx1">
                      <a:lumMod val="75000"/>
                      <a:lumOff val="25000"/>
                    </a:schemeClr>
                  </a:solidFill>
                  <a:latin typeface="Meiryo"/>
                  <a:ea typeface="Meiryo"/>
                  <a:cs typeface="Arial"/>
                </a:rPr>
                <a:t>Ex. Logistic Regression</a:t>
              </a:r>
            </a:p>
            <a:p>
              <a:pPr marL="171450" indent="-171450">
                <a:buFont typeface="Arial,Sans-Serif" pitchFamily="34" charset="0"/>
                <a:buChar char="•"/>
              </a:pPr>
              <a:r>
                <a:rPr lang="en-US" sz="1400">
                  <a:solidFill>
                    <a:srgbClr val="212529"/>
                  </a:solidFill>
                  <a:latin typeface="Meiryo"/>
                  <a:ea typeface="Meiryo"/>
                  <a:cs typeface="Arial"/>
                </a:rPr>
                <a:t>Feature importance through a </a:t>
              </a:r>
              <a:r>
                <a:rPr lang="en-US" sz="1400" err="1">
                  <a:solidFill>
                    <a:srgbClr val="222222"/>
                  </a:solidFill>
                  <a:latin typeface="Meiryo"/>
                  <a:ea typeface="Meiryo"/>
                  <a:cs typeface="Arial"/>
                </a:rPr>
                <a:t>coef</a:t>
              </a:r>
              <a:r>
                <a:rPr lang="en-US" sz="1400">
                  <a:solidFill>
                    <a:srgbClr val="222222"/>
                  </a:solidFill>
                  <a:latin typeface="Meiryo"/>
                  <a:ea typeface="Meiryo"/>
                  <a:cs typeface="Arial"/>
                </a:rPr>
                <a:t>_</a:t>
              </a:r>
              <a:r>
                <a:rPr lang="en-US" sz="1400">
                  <a:solidFill>
                    <a:srgbClr val="212529"/>
                  </a:solidFill>
                  <a:latin typeface="Meiryo"/>
                  <a:ea typeface="Meiryo"/>
                  <a:cs typeface="Arial"/>
                </a:rPr>
                <a:t> attribute</a:t>
              </a:r>
              <a:endParaRPr lang="en-US" sz="1400">
                <a:solidFill>
                  <a:schemeClr val="tx1">
                    <a:lumMod val="75000"/>
                    <a:lumOff val="25000"/>
                  </a:schemeClr>
                </a:solidFill>
                <a:latin typeface="Meiryo"/>
                <a:ea typeface="Meiryo"/>
                <a:cs typeface="Arial"/>
              </a:endParaRPr>
            </a:p>
          </p:txBody>
        </p:sp>
      </p:grpSp>
      <p:grpSp>
        <p:nvGrpSpPr>
          <p:cNvPr id="28" name="Group 27">
            <a:extLst>
              <a:ext uri="{FF2B5EF4-FFF2-40B4-BE49-F238E27FC236}">
                <a16:creationId xmlns:a16="http://schemas.microsoft.com/office/drawing/2014/main" id="{1B81339F-E6B6-69BE-6793-74639A15DF4B}"/>
              </a:ext>
            </a:extLst>
          </p:cNvPr>
          <p:cNvGrpSpPr/>
          <p:nvPr/>
        </p:nvGrpSpPr>
        <p:grpSpPr>
          <a:xfrm>
            <a:off x="5510542" y="5687491"/>
            <a:ext cx="3190459" cy="1015662"/>
            <a:chOff x="5600058" y="1433695"/>
            <a:chExt cx="2840830" cy="722567"/>
          </a:xfrm>
        </p:grpSpPr>
        <p:sp>
          <p:nvSpPr>
            <p:cNvPr id="29" name="TextBox 28">
              <a:extLst>
                <a:ext uri="{FF2B5EF4-FFF2-40B4-BE49-F238E27FC236}">
                  <a16:creationId xmlns:a16="http://schemas.microsoft.com/office/drawing/2014/main" id="{8C4C4D88-A5E4-F400-31B6-71B28DB2CCF8}"/>
                </a:ext>
              </a:extLst>
            </p:cNvPr>
            <p:cNvSpPr txBox="1"/>
            <p:nvPr/>
          </p:nvSpPr>
          <p:spPr>
            <a:xfrm>
              <a:off x="5600060" y="1433695"/>
              <a:ext cx="2840828" cy="240855"/>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Select From Model </a:t>
              </a:r>
              <a:endParaRPr lang="ko-KR" altLang="en-US" sz="1600" b="1">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956A6E29-639D-1AF0-805C-036B9865AF45}"/>
                </a:ext>
              </a:extLst>
            </p:cNvPr>
            <p:cNvSpPr txBox="1"/>
            <p:nvPr/>
          </p:nvSpPr>
          <p:spPr>
            <a:xfrm>
              <a:off x="5600058" y="1630759"/>
              <a:ext cx="2840828" cy="525503"/>
            </a:xfrm>
            <a:prstGeom prst="rect">
              <a:avLst/>
            </a:prstGeom>
            <a:noFill/>
          </p:spPr>
          <p:txBody>
            <a:bodyPr wrap="square" lIns="91440" tIns="45720" rIns="91440" bIns="45720" rtlCol="0" anchor="t">
              <a:spAutoFit/>
            </a:bodyPr>
            <a:lstStyle/>
            <a:p>
              <a:pPr marL="171450" indent="-171450">
                <a:buFont typeface="Arial" pitchFamily="34" charset="0"/>
                <a:buChar char="•"/>
              </a:pPr>
              <a:r>
                <a:rPr lang="en-US" altLang="ko-KR" sz="1400">
                  <a:solidFill>
                    <a:schemeClr val="tx1">
                      <a:lumMod val="75000"/>
                      <a:lumOff val="25000"/>
                    </a:schemeClr>
                  </a:solidFill>
                  <a:cs typeface="Arial"/>
                </a:rPr>
                <a:t>For </a:t>
              </a:r>
              <a:r>
                <a:rPr lang="en-US" altLang="ko-KR" sz="1400" b="1">
                  <a:solidFill>
                    <a:schemeClr val="tx1">
                      <a:lumMod val="75000"/>
                      <a:lumOff val="25000"/>
                    </a:schemeClr>
                  </a:solidFill>
                  <a:cs typeface="Arial"/>
                </a:rPr>
                <a:t>Tree-based </a:t>
              </a:r>
              <a:r>
                <a:rPr lang="en-US" altLang="ko-KR" sz="1400">
                  <a:solidFill>
                    <a:schemeClr val="tx1">
                      <a:lumMod val="75000"/>
                      <a:lumOff val="25000"/>
                    </a:schemeClr>
                  </a:solidFill>
                  <a:cs typeface="Arial"/>
                </a:rPr>
                <a:t>cases</a:t>
              </a:r>
              <a:endParaRPr lang="en-US" altLang="ko-KR" sz="1400" b="1">
                <a:solidFill>
                  <a:schemeClr val="tx1">
                    <a:lumMod val="75000"/>
                    <a:lumOff val="25000"/>
                  </a:schemeClr>
                </a:solidFill>
                <a:ea typeface="Meiryo"/>
                <a:cs typeface="Arial"/>
              </a:endParaRPr>
            </a:p>
            <a:p>
              <a:pPr marL="171450" indent="-171450">
                <a:buFont typeface="Arial" pitchFamily="34" charset="0"/>
                <a:buChar char="•"/>
              </a:pPr>
              <a:r>
                <a:rPr lang="en-US" sz="1400">
                  <a:solidFill>
                    <a:schemeClr val="tx1">
                      <a:lumMod val="75000"/>
                      <a:lumOff val="25000"/>
                    </a:schemeClr>
                  </a:solidFill>
                  <a:ea typeface="+mn-lt"/>
                  <a:cs typeface="+mn-lt"/>
                </a:rPr>
                <a:t>Ex. Random Forest</a:t>
              </a:r>
            </a:p>
            <a:p>
              <a:pPr marL="171450" indent="-171450">
                <a:buFont typeface="Arial" pitchFamily="34" charset="0"/>
                <a:buChar char="•"/>
              </a:pPr>
              <a:r>
                <a:rPr lang="en-US" sz="1400" err="1">
                  <a:solidFill>
                    <a:srgbClr val="222222"/>
                  </a:solidFill>
                  <a:latin typeface="Meiryo"/>
                  <a:ea typeface="+mn-lt"/>
                  <a:cs typeface="Arial"/>
                </a:rPr>
                <a:t>feature_importances</a:t>
              </a:r>
              <a:r>
                <a:rPr lang="en-US" sz="1400">
                  <a:solidFill>
                    <a:srgbClr val="212529"/>
                  </a:solidFill>
                  <a:latin typeface="Meiryo"/>
                  <a:ea typeface="+mn-lt"/>
                  <a:cs typeface="+mn-lt"/>
                </a:rPr>
                <a:t> attribute</a:t>
              </a:r>
            </a:p>
          </p:txBody>
        </p:sp>
      </p:grpSp>
    </p:spTree>
    <p:extLst>
      <p:ext uri="{BB962C8B-B14F-4D97-AF65-F5344CB8AC3E}">
        <p14:creationId xmlns:p14="http://schemas.microsoft.com/office/powerpoint/2010/main" val="1467620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FEATURE SELECTION</a:t>
            </a:r>
          </a:p>
        </p:txBody>
      </p:sp>
      <p:grpSp>
        <p:nvGrpSpPr>
          <p:cNvPr id="3" name="Group 3">
            <a:extLst>
              <a:ext uri="{FF2B5EF4-FFF2-40B4-BE49-F238E27FC236}">
                <a16:creationId xmlns:a16="http://schemas.microsoft.com/office/drawing/2014/main" id="{36EF3EA9-2624-4144-986C-C75BA45BE4D4}"/>
              </a:ext>
            </a:extLst>
          </p:cNvPr>
          <p:cNvGrpSpPr/>
          <p:nvPr/>
        </p:nvGrpSpPr>
        <p:grpSpPr>
          <a:xfrm rot="16200000" flipV="1">
            <a:off x="4165840" y="2541909"/>
            <a:ext cx="3184635" cy="3106534"/>
            <a:chOff x="3451676" y="3102284"/>
            <a:chExt cx="1869173" cy="1855182"/>
          </a:xfrm>
        </p:grpSpPr>
        <p:sp>
          <p:nvSpPr>
            <p:cNvPr id="5" name="Up Arrow Callout 5">
              <a:extLst>
                <a:ext uri="{FF2B5EF4-FFF2-40B4-BE49-F238E27FC236}">
                  <a16:creationId xmlns:a16="http://schemas.microsoft.com/office/drawing/2014/main" id="{7BC72E5E-E926-43EF-BF44-63D6ED196C5E}"/>
                </a:ext>
              </a:extLst>
            </p:cNvPr>
            <p:cNvSpPr/>
            <p:nvPr/>
          </p:nvSpPr>
          <p:spPr>
            <a:xfrm rot="10800000">
              <a:off x="3942601" y="4043066"/>
              <a:ext cx="914400" cy="914400"/>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p Arrow Callout 6">
              <a:extLst>
                <a:ext uri="{FF2B5EF4-FFF2-40B4-BE49-F238E27FC236}">
                  <a16:creationId xmlns:a16="http://schemas.microsoft.com/office/drawing/2014/main" id="{EB269B02-44E9-42FE-83FD-C737EDB2C20E}"/>
                </a:ext>
              </a:extLst>
            </p:cNvPr>
            <p:cNvSpPr/>
            <p:nvPr/>
          </p:nvSpPr>
          <p:spPr>
            <a:xfrm rot="16200000">
              <a:off x="3451676" y="3102311"/>
              <a:ext cx="914400" cy="914400"/>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Up Arrow Callout 7">
              <a:extLst>
                <a:ext uri="{FF2B5EF4-FFF2-40B4-BE49-F238E27FC236}">
                  <a16:creationId xmlns:a16="http://schemas.microsoft.com/office/drawing/2014/main" id="{AC7ADEF1-B30F-4786-AE73-A9904E51887C}"/>
                </a:ext>
              </a:extLst>
            </p:cNvPr>
            <p:cNvSpPr/>
            <p:nvPr/>
          </p:nvSpPr>
          <p:spPr>
            <a:xfrm>
              <a:off x="4406449" y="3102284"/>
              <a:ext cx="914400" cy="914400"/>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2" name="TextBox 11">
            <a:extLst>
              <a:ext uri="{FF2B5EF4-FFF2-40B4-BE49-F238E27FC236}">
                <a16:creationId xmlns:a16="http://schemas.microsoft.com/office/drawing/2014/main" id="{CDC7B05C-AD39-42F2-AF1C-D222E789E987}"/>
              </a:ext>
            </a:extLst>
          </p:cNvPr>
          <p:cNvSpPr txBox="1"/>
          <p:nvPr/>
        </p:nvSpPr>
        <p:spPr>
          <a:xfrm>
            <a:off x="6273029" y="4614953"/>
            <a:ext cx="595780" cy="461665"/>
          </a:xfrm>
          <a:prstGeom prst="rect">
            <a:avLst/>
          </a:prstGeom>
          <a:noFill/>
        </p:spPr>
        <p:txBody>
          <a:bodyPr wrap="square" rtlCol="0">
            <a:spAutoFit/>
          </a:bodyPr>
          <a:lstStyle/>
          <a:p>
            <a:pPr algn="ctr"/>
            <a:r>
              <a:rPr lang="en-US" altLang="ko-KR" sz="2400" b="1">
                <a:solidFill>
                  <a:schemeClr val="bg1"/>
                </a:solidFill>
                <a:cs typeface="Arial" pitchFamily="34" charset="0"/>
              </a:rPr>
              <a:t>02</a:t>
            </a:r>
            <a:endParaRPr lang="ko-KR" altLang="en-US" sz="2400" b="1">
              <a:solidFill>
                <a:schemeClr val="bg1"/>
              </a:solidFill>
              <a:cs typeface="Arial" pitchFamily="34" charset="0"/>
            </a:endParaRPr>
          </a:p>
        </p:txBody>
      </p:sp>
      <p:sp>
        <p:nvSpPr>
          <p:cNvPr id="14" name="TextBox 13">
            <a:extLst>
              <a:ext uri="{FF2B5EF4-FFF2-40B4-BE49-F238E27FC236}">
                <a16:creationId xmlns:a16="http://schemas.microsoft.com/office/drawing/2014/main" id="{5163710D-8F1F-47F6-B235-DD86B4F55152}"/>
              </a:ext>
            </a:extLst>
          </p:cNvPr>
          <p:cNvSpPr txBox="1"/>
          <p:nvPr/>
        </p:nvSpPr>
        <p:spPr>
          <a:xfrm>
            <a:off x="5993213" y="3102991"/>
            <a:ext cx="595780" cy="461665"/>
          </a:xfrm>
          <a:prstGeom prst="rect">
            <a:avLst/>
          </a:prstGeom>
          <a:noFill/>
        </p:spPr>
        <p:txBody>
          <a:bodyPr wrap="square" rtlCol="0">
            <a:spAutoFit/>
          </a:bodyPr>
          <a:lstStyle/>
          <a:p>
            <a:pPr algn="ctr"/>
            <a:r>
              <a:rPr lang="en-US" altLang="ko-KR" sz="2400" b="1">
                <a:solidFill>
                  <a:schemeClr val="bg1"/>
                </a:solidFill>
                <a:cs typeface="Arial" pitchFamily="34" charset="0"/>
              </a:rPr>
              <a:t>03</a:t>
            </a:r>
            <a:endParaRPr lang="ko-KR" altLang="en-US" sz="2400" b="1">
              <a:solidFill>
                <a:schemeClr val="bg1"/>
              </a:solidFill>
              <a:cs typeface="Arial" pitchFamily="34" charset="0"/>
            </a:endParaRPr>
          </a:p>
        </p:txBody>
      </p:sp>
      <p:sp>
        <p:nvSpPr>
          <p:cNvPr id="15" name="TextBox 14">
            <a:extLst>
              <a:ext uri="{FF2B5EF4-FFF2-40B4-BE49-F238E27FC236}">
                <a16:creationId xmlns:a16="http://schemas.microsoft.com/office/drawing/2014/main" id="{27FA481C-B2EF-492F-98F3-5CB6E9484832}"/>
              </a:ext>
            </a:extLst>
          </p:cNvPr>
          <p:cNvSpPr txBox="1"/>
          <p:nvPr/>
        </p:nvSpPr>
        <p:spPr>
          <a:xfrm>
            <a:off x="4914762" y="3820625"/>
            <a:ext cx="595780" cy="461665"/>
          </a:xfrm>
          <a:prstGeom prst="rect">
            <a:avLst/>
          </a:prstGeom>
          <a:noFill/>
        </p:spPr>
        <p:txBody>
          <a:bodyPr wrap="square" rtlCol="0">
            <a:spAutoFit/>
          </a:bodyPr>
          <a:lstStyle/>
          <a:p>
            <a:pPr algn="ctr"/>
            <a:r>
              <a:rPr lang="en-US" altLang="ko-KR" sz="2400" b="1">
                <a:solidFill>
                  <a:schemeClr val="bg1"/>
                </a:solidFill>
                <a:cs typeface="Arial" pitchFamily="34" charset="0"/>
              </a:rPr>
              <a:t>01</a:t>
            </a:r>
            <a:endParaRPr lang="ko-KR" altLang="en-US" sz="2400" b="1">
              <a:solidFill>
                <a:schemeClr val="bg1"/>
              </a:solidFill>
              <a:cs typeface="Arial" pitchFamily="34" charset="0"/>
            </a:endParaRPr>
          </a:p>
        </p:txBody>
      </p:sp>
      <p:grpSp>
        <p:nvGrpSpPr>
          <p:cNvPr id="16" name="Group 15">
            <a:extLst>
              <a:ext uri="{FF2B5EF4-FFF2-40B4-BE49-F238E27FC236}">
                <a16:creationId xmlns:a16="http://schemas.microsoft.com/office/drawing/2014/main" id="{A369F32D-D63A-48D0-BD6B-01E615F35DAA}"/>
              </a:ext>
            </a:extLst>
          </p:cNvPr>
          <p:cNvGrpSpPr/>
          <p:nvPr/>
        </p:nvGrpSpPr>
        <p:grpSpPr>
          <a:xfrm>
            <a:off x="1825544" y="3527033"/>
            <a:ext cx="3313832" cy="1561851"/>
            <a:chOff x="5600058" y="1433695"/>
            <a:chExt cx="2840830" cy="851359"/>
          </a:xfrm>
        </p:grpSpPr>
        <p:sp>
          <p:nvSpPr>
            <p:cNvPr id="17" name="TextBox 16">
              <a:extLst>
                <a:ext uri="{FF2B5EF4-FFF2-40B4-BE49-F238E27FC236}">
                  <a16:creationId xmlns:a16="http://schemas.microsoft.com/office/drawing/2014/main" id="{6419DCEB-2EBB-4C03-8762-5983F38E7834}"/>
                </a:ext>
              </a:extLst>
            </p:cNvPr>
            <p:cNvSpPr txBox="1"/>
            <p:nvPr/>
          </p:nvSpPr>
          <p:spPr>
            <a:xfrm>
              <a:off x="5600060" y="1433695"/>
              <a:ext cx="2840828" cy="18454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Select From Model </a:t>
              </a:r>
              <a:endParaRPr lang="ko-KR" altLang="en-US" sz="1600" b="1">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E9FBA2A0-54CA-48C7-8FD7-79E44FF03EBF}"/>
                </a:ext>
              </a:extLst>
            </p:cNvPr>
            <p:cNvSpPr txBox="1"/>
            <p:nvPr/>
          </p:nvSpPr>
          <p:spPr>
            <a:xfrm>
              <a:off x="5600058" y="1630759"/>
              <a:ext cx="2840828" cy="654295"/>
            </a:xfrm>
            <a:prstGeom prst="rect">
              <a:avLst/>
            </a:prstGeom>
            <a:noFill/>
          </p:spPr>
          <p:txBody>
            <a:bodyPr wrap="square" lIns="91440" tIns="45720" rIns="91440" bIns="45720" rtlCol="0" anchor="t">
              <a:spAutoFit/>
            </a:bodyPr>
            <a:lstStyle/>
            <a:p>
              <a:pPr marL="171450" indent="-171450">
                <a:buFont typeface="Arial" pitchFamily="34" charset="0"/>
                <a:buChar char="•"/>
              </a:pPr>
              <a:r>
                <a:rPr lang="en-US" altLang="ko-KR" sz="1400">
                  <a:solidFill>
                    <a:schemeClr val="tx1">
                      <a:lumMod val="75000"/>
                      <a:lumOff val="25000"/>
                    </a:schemeClr>
                  </a:solidFill>
                  <a:cs typeface="Arial"/>
                </a:rPr>
                <a:t>For </a:t>
              </a:r>
              <a:r>
                <a:rPr lang="en-US" altLang="ko-KR" sz="1400" b="1">
                  <a:solidFill>
                    <a:schemeClr val="tx1">
                      <a:lumMod val="75000"/>
                      <a:lumOff val="25000"/>
                    </a:schemeClr>
                  </a:solidFill>
                  <a:cs typeface="Arial"/>
                </a:rPr>
                <a:t>Linear </a:t>
              </a:r>
              <a:r>
                <a:rPr lang="en-US" altLang="ko-KR" sz="1400">
                  <a:solidFill>
                    <a:schemeClr val="tx1">
                      <a:lumMod val="75000"/>
                      <a:lumOff val="25000"/>
                    </a:schemeClr>
                  </a:solidFill>
                  <a:cs typeface="Arial"/>
                </a:rPr>
                <a:t>cases</a:t>
              </a:r>
              <a:endParaRPr lang="en-US" altLang="ko-KR" sz="1400" b="1">
                <a:solidFill>
                  <a:schemeClr val="tx1">
                    <a:lumMod val="75000"/>
                    <a:lumOff val="25000"/>
                  </a:schemeClr>
                </a:solidFill>
                <a:ea typeface="Meiryo"/>
                <a:cs typeface="Arial"/>
              </a:endParaRPr>
            </a:p>
            <a:p>
              <a:pPr marL="171450" indent="-171450">
                <a:buFont typeface="Arial" pitchFamily="34" charset="0"/>
                <a:buChar char="•"/>
              </a:pPr>
              <a:r>
                <a:rPr lang="en-US" altLang="ko-KR" sz="1400">
                  <a:solidFill>
                    <a:schemeClr val="tx1">
                      <a:lumMod val="75000"/>
                      <a:lumOff val="25000"/>
                    </a:schemeClr>
                  </a:solidFill>
                  <a:cs typeface="Arial"/>
                </a:rPr>
                <a:t>Ex. Logistic Regression</a:t>
              </a:r>
              <a:endParaRPr lang="en-US" altLang="ko-KR" sz="1400">
                <a:solidFill>
                  <a:schemeClr val="tx1">
                    <a:lumMod val="75000"/>
                    <a:lumOff val="25000"/>
                  </a:schemeClr>
                </a:solidFill>
                <a:ea typeface="Meiryo"/>
                <a:cs typeface="Arial"/>
              </a:endParaRPr>
            </a:p>
            <a:p>
              <a:pPr marL="171450" indent="-171450">
                <a:buFont typeface="Arial" pitchFamily="34" charset="0"/>
                <a:buChar char="•"/>
              </a:pPr>
              <a:r>
                <a:rPr lang="en-US" sz="1400">
                  <a:solidFill>
                    <a:srgbClr val="212529"/>
                  </a:solidFill>
                  <a:latin typeface="Meiryo"/>
                  <a:ea typeface="Meiryo"/>
                  <a:cs typeface="Arial"/>
                </a:rPr>
                <a:t>Feature importance through a </a:t>
              </a:r>
              <a:r>
                <a:rPr lang="en-US" sz="1400" err="1">
                  <a:solidFill>
                    <a:srgbClr val="222222"/>
                  </a:solidFill>
                  <a:latin typeface="Meiryo"/>
                  <a:ea typeface="Meiryo"/>
                  <a:cs typeface="Arial"/>
                </a:rPr>
                <a:t>coef</a:t>
              </a:r>
              <a:r>
                <a:rPr lang="en-US" sz="1400">
                  <a:solidFill>
                    <a:srgbClr val="222222"/>
                  </a:solidFill>
                  <a:latin typeface="Meiryo"/>
                  <a:ea typeface="Meiryo"/>
                  <a:cs typeface="Arial"/>
                </a:rPr>
                <a:t>_</a:t>
              </a:r>
              <a:r>
                <a:rPr lang="en-US" sz="1400">
                  <a:solidFill>
                    <a:srgbClr val="212529"/>
                  </a:solidFill>
                  <a:latin typeface="Meiryo"/>
                  <a:ea typeface="Meiryo"/>
                  <a:cs typeface="Arial"/>
                </a:rPr>
                <a:t> attribute</a:t>
              </a:r>
              <a:endParaRPr lang="en-US" altLang="ko-KR" sz="1400">
                <a:solidFill>
                  <a:schemeClr val="tx1">
                    <a:lumMod val="75000"/>
                    <a:lumOff val="25000"/>
                  </a:schemeClr>
                </a:solidFill>
                <a:latin typeface="Meiryo"/>
                <a:ea typeface="Meiryo"/>
                <a:cs typeface="Arial"/>
              </a:endParaRPr>
            </a:p>
            <a:p>
              <a:endParaRPr lang="en-US" altLang="ko-KR" sz="1600">
                <a:solidFill>
                  <a:schemeClr val="tx1">
                    <a:lumMod val="75000"/>
                    <a:lumOff val="25000"/>
                  </a:schemeClr>
                </a:solidFill>
                <a:ea typeface="Meiryo"/>
                <a:cs typeface="Arial" pitchFamily="34" charset="0"/>
              </a:endParaRPr>
            </a:p>
          </p:txBody>
        </p:sp>
      </p:grpSp>
      <p:grpSp>
        <p:nvGrpSpPr>
          <p:cNvPr id="25" name="Group 24">
            <a:extLst>
              <a:ext uri="{FF2B5EF4-FFF2-40B4-BE49-F238E27FC236}">
                <a16:creationId xmlns:a16="http://schemas.microsoft.com/office/drawing/2014/main" id="{EDA6BF53-73F2-46F7-ACEC-6B14C64246B9}"/>
              </a:ext>
            </a:extLst>
          </p:cNvPr>
          <p:cNvGrpSpPr/>
          <p:nvPr/>
        </p:nvGrpSpPr>
        <p:grpSpPr>
          <a:xfrm>
            <a:off x="7518721" y="3064518"/>
            <a:ext cx="3335136" cy="538610"/>
            <a:chOff x="5471234" y="1630759"/>
            <a:chExt cx="2969652" cy="383180"/>
          </a:xfrm>
        </p:grpSpPr>
        <p:sp>
          <p:nvSpPr>
            <p:cNvPr id="26" name="TextBox 25">
              <a:extLst>
                <a:ext uri="{FF2B5EF4-FFF2-40B4-BE49-F238E27FC236}">
                  <a16:creationId xmlns:a16="http://schemas.microsoft.com/office/drawing/2014/main" id="{790E9077-844D-4BC2-95A0-6F6D918F654B}"/>
                </a:ext>
              </a:extLst>
            </p:cNvPr>
            <p:cNvSpPr txBox="1"/>
            <p:nvPr/>
          </p:nvSpPr>
          <p:spPr>
            <a:xfrm>
              <a:off x="5471234" y="1641708"/>
              <a:ext cx="2840828" cy="372231"/>
            </a:xfrm>
            <a:prstGeom prst="rect">
              <a:avLst/>
            </a:prstGeom>
            <a:noFill/>
          </p:spPr>
          <p:txBody>
            <a:bodyPr wrap="square" rtlCol="0">
              <a:spAutoFit/>
            </a:bodyPr>
            <a:lstStyle/>
            <a:p>
              <a:pPr algn="ctr"/>
              <a:r>
                <a:rPr lang="en-US" altLang="ko-KR" sz="1400" b="1">
                  <a:solidFill>
                    <a:schemeClr val="tx1">
                      <a:lumMod val="75000"/>
                      <a:lumOff val="25000"/>
                    </a:schemeClr>
                  </a:solidFill>
                  <a:cs typeface="Arial" pitchFamily="34" charset="0"/>
                </a:rPr>
                <a:t>RFECV using Stratified k-fold and f1 scoring</a:t>
              </a:r>
              <a:endParaRPr lang="ko-KR" altLang="en-US" sz="1400" b="1">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E7B6D707-C729-4B52-BE07-6EA8A5EB6D89}"/>
                </a:ext>
              </a:extLst>
            </p:cNvPr>
            <p:cNvSpPr txBox="1"/>
            <p:nvPr/>
          </p:nvSpPr>
          <p:spPr>
            <a:xfrm>
              <a:off x="5600058" y="1630759"/>
              <a:ext cx="2840828" cy="197064"/>
            </a:xfrm>
            <a:prstGeom prst="rect">
              <a:avLst/>
            </a:prstGeom>
            <a:noFill/>
          </p:spPr>
          <p:txBody>
            <a:bodyPr wrap="square" rtlCol="0">
              <a:spAutoFit/>
            </a:bodyPr>
            <a:lstStyle/>
            <a:p>
              <a:pPr marL="171459" indent="-171459" algn="ctr">
                <a:buFont typeface="Arial" pitchFamily="34" charset="0"/>
                <a:buChar char="•"/>
              </a:pPr>
              <a:endParaRPr lang="ko-KR" altLang="en-US" sz="120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1B81339F-E6B6-69BE-6793-74639A15DF4B}"/>
              </a:ext>
            </a:extLst>
          </p:cNvPr>
          <p:cNvGrpSpPr/>
          <p:nvPr/>
        </p:nvGrpSpPr>
        <p:grpSpPr>
          <a:xfrm>
            <a:off x="5510542" y="5687492"/>
            <a:ext cx="3190459" cy="1015662"/>
            <a:chOff x="5600058" y="1433695"/>
            <a:chExt cx="2840830" cy="722567"/>
          </a:xfrm>
        </p:grpSpPr>
        <p:sp>
          <p:nvSpPr>
            <p:cNvPr id="29" name="TextBox 28">
              <a:extLst>
                <a:ext uri="{FF2B5EF4-FFF2-40B4-BE49-F238E27FC236}">
                  <a16:creationId xmlns:a16="http://schemas.microsoft.com/office/drawing/2014/main" id="{8C4C4D88-A5E4-F400-31B6-71B28DB2CCF8}"/>
                </a:ext>
              </a:extLst>
            </p:cNvPr>
            <p:cNvSpPr txBox="1"/>
            <p:nvPr/>
          </p:nvSpPr>
          <p:spPr>
            <a:xfrm>
              <a:off x="5600060" y="1433695"/>
              <a:ext cx="2840828" cy="240855"/>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Select From Model </a:t>
              </a:r>
              <a:endParaRPr lang="ko-KR" altLang="en-US" sz="1600" b="1">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956A6E29-639D-1AF0-805C-036B9865AF45}"/>
                </a:ext>
              </a:extLst>
            </p:cNvPr>
            <p:cNvSpPr txBox="1"/>
            <p:nvPr/>
          </p:nvSpPr>
          <p:spPr>
            <a:xfrm>
              <a:off x="5600058" y="1630759"/>
              <a:ext cx="2840828" cy="525503"/>
            </a:xfrm>
            <a:prstGeom prst="rect">
              <a:avLst/>
            </a:prstGeom>
            <a:noFill/>
          </p:spPr>
          <p:txBody>
            <a:bodyPr wrap="square" lIns="91440" tIns="45720" rIns="91440" bIns="45720" rtlCol="0" anchor="t">
              <a:spAutoFit/>
            </a:bodyPr>
            <a:lstStyle/>
            <a:p>
              <a:pPr marL="171450" indent="-171450">
                <a:buFont typeface="Arial" pitchFamily="34" charset="0"/>
                <a:buChar char="•"/>
              </a:pPr>
              <a:r>
                <a:rPr lang="en-US" altLang="ko-KR" sz="1400">
                  <a:solidFill>
                    <a:schemeClr val="tx1">
                      <a:lumMod val="75000"/>
                      <a:lumOff val="25000"/>
                    </a:schemeClr>
                  </a:solidFill>
                  <a:cs typeface="Arial"/>
                </a:rPr>
                <a:t>For </a:t>
              </a:r>
              <a:r>
                <a:rPr lang="en-US" altLang="ko-KR" sz="1400" b="1">
                  <a:solidFill>
                    <a:schemeClr val="tx1">
                      <a:lumMod val="75000"/>
                      <a:lumOff val="25000"/>
                    </a:schemeClr>
                  </a:solidFill>
                  <a:cs typeface="Arial"/>
                </a:rPr>
                <a:t>Tree-based </a:t>
              </a:r>
              <a:r>
                <a:rPr lang="en-US" altLang="ko-KR" sz="1400">
                  <a:solidFill>
                    <a:schemeClr val="tx1">
                      <a:lumMod val="75000"/>
                      <a:lumOff val="25000"/>
                    </a:schemeClr>
                  </a:solidFill>
                  <a:cs typeface="Arial"/>
                </a:rPr>
                <a:t>cases</a:t>
              </a:r>
              <a:endParaRPr lang="en-US" altLang="ko-KR" sz="1400" b="1">
                <a:solidFill>
                  <a:schemeClr val="tx1">
                    <a:lumMod val="75000"/>
                    <a:lumOff val="25000"/>
                  </a:schemeClr>
                </a:solidFill>
                <a:ea typeface="Meiryo"/>
                <a:cs typeface="Arial"/>
              </a:endParaRPr>
            </a:p>
            <a:p>
              <a:pPr marL="171450" indent="-171450">
                <a:buFont typeface="Arial" pitchFamily="34" charset="0"/>
                <a:buChar char="•"/>
              </a:pPr>
              <a:r>
                <a:rPr lang="en-US" altLang="ko-KR" sz="1400">
                  <a:solidFill>
                    <a:schemeClr val="tx1">
                      <a:lumMod val="75000"/>
                      <a:lumOff val="25000"/>
                    </a:schemeClr>
                  </a:solidFill>
                  <a:cs typeface="Arial"/>
                </a:rPr>
                <a:t>Ex. Random Forest</a:t>
              </a:r>
              <a:endParaRPr lang="en-US" altLang="ko-KR" sz="1400">
                <a:solidFill>
                  <a:schemeClr val="tx1">
                    <a:lumMod val="75000"/>
                    <a:lumOff val="25000"/>
                  </a:schemeClr>
                </a:solidFill>
                <a:ea typeface="Meiryo"/>
                <a:cs typeface="Arial"/>
              </a:endParaRPr>
            </a:p>
            <a:p>
              <a:pPr marL="171450" indent="-171450">
                <a:buFont typeface="Arial" pitchFamily="34" charset="0"/>
                <a:buChar char="•"/>
              </a:pPr>
              <a:r>
                <a:rPr lang="en-US" sz="1400">
                  <a:solidFill>
                    <a:srgbClr val="222222"/>
                  </a:solidFill>
                  <a:latin typeface="Meiryo"/>
                  <a:ea typeface="Meiryo"/>
                  <a:cs typeface="Arial"/>
                </a:rPr>
                <a:t>feature_importances</a:t>
              </a:r>
              <a:r>
                <a:rPr lang="en-US" sz="1400">
                  <a:solidFill>
                    <a:srgbClr val="212529"/>
                  </a:solidFill>
                  <a:latin typeface="Meiryo"/>
                  <a:ea typeface="Meiryo"/>
                  <a:cs typeface="Arial"/>
                </a:rPr>
                <a:t> attribute</a:t>
              </a:r>
              <a:endParaRPr lang="en-US" altLang="ko-KR" sz="1400">
                <a:solidFill>
                  <a:schemeClr val="tx1">
                    <a:lumMod val="75000"/>
                    <a:lumOff val="25000"/>
                  </a:schemeClr>
                </a:solidFill>
                <a:latin typeface="Meiryo"/>
                <a:ea typeface="Meiryo"/>
                <a:cs typeface="Arial"/>
              </a:endParaRPr>
            </a:p>
          </p:txBody>
        </p:sp>
      </p:grpSp>
    </p:spTree>
    <p:extLst>
      <p:ext uri="{BB962C8B-B14F-4D97-AF65-F5344CB8AC3E}">
        <p14:creationId xmlns:p14="http://schemas.microsoft.com/office/powerpoint/2010/main" val="2962773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15C44-A8A6-98CE-C9A4-0237DDE313F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99A6510-570D-7FD2-41DE-D7520B23E7A6}"/>
              </a:ext>
            </a:extLst>
          </p:cNvPr>
          <p:cNvSpPr>
            <a:spLocks noGrp="1"/>
          </p:cNvSpPr>
          <p:nvPr>
            <p:ph type="body" sz="quarter" idx="10"/>
          </p:nvPr>
        </p:nvSpPr>
        <p:spPr/>
        <p:txBody>
          <a:bodyPr>
            <a:normAutofit fontScale="47500" lnSpcReduction="20000"/>
          </a:bodyPr>
          <a:lstStyle/>
          <a:p>
            <a:r>
              <a:rPr lang="en-US">
                <a:cs typeface="Arial"/>
              </a:rPr>
              <a:t>FEATURE SELECTION</a:t>
            </a:r>
          </a:p>
        </p:txBody>
      </p:sp>
      <p:graphicFrame>
        <p:nvGraphicFramePr>
          <p:cNvPr id="5" name="Table 5">
            <a:extLst>
              <a:ext uri="{FF2B5EF4-FFF2-40B4-BE49-F238E27FC236}">
                <a16:creationId xmlns:a16="http://schemas.microsoft.com/office/drawing/2014/main" id="{3B6A380D-AA32-6B4B-34E5-7639D124C329}"/>
              </a:ext>
            </a:extLst>
          </p:cNvPr>
          <p:cNvGraphicFramePr>
            <a:graphicFrameLocks noGrp="1"/>
          </p:cNvGraphicFramePr>
          <p:nvPr>
            <p:extLst>
              <p:ext uri="{D42A27DB-BD31-4B8C-83A1-F6EECF244321}">
                <p14:modId xmlns:p14="http://schemas.microsoft.com/office/powerpoint/2010/main" val="1886796331"/>
              </p:ext>
            </p:extLst>
          </p:nvPr>
        </p:nvGraphicFramePr>
        <p:xfrm>
          <a:off x="2674531" y="2289076"/>
          <a:ext cx="2182352" cy="4554840"/>
        </p:xfrm>
        <a:graphic>
          <a:graphicData uri="http://schemas.openxmlformats.org/drawingml/2006/table">
            <a:tbl>
              <a:tblPr firstRow="1" bandRow="1">
                <a:tableStyleId>{5940675A-B579-460E-94D1-54222C63F5DA}</a:tableStyleId>
              </a:tblPr>
              <a:tblGrid>
                <a:gridCol w="227176">
                  <a:extLst>
                    <a:ext uri="{9D8B030D-6E8A-4147-A177-3AD203B41FA5}">
                      <a16:colId xmlns:a16="http://schemas.microsoft.com/office/drawing/2014/main" val="20000"/>
                    </a:ext>
                  </a:extLst>
                </a:gridCol>
                <a:gridCol w="1746896">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84072">
                <a:tc gridSpan="3">
                  <a:txBody>
                    <a:bodyPr/>
                    <a:lstStyle/>
                    <a:p>
                      <a:pPr algn="ctr"/>
                      <a:r>
                        <a:rPr lang="en-US" altLang="ko-KR" sz="1400" b="1" u="sng">
                          <a:solidFill>
                            <a:schemeClr val="bg1"/>
                          </a:solidFill>
                          <a:latin typeface="+mn-lt"/>
                          <a:cs typeface="Arial" pitchFamily="34" charset="0"/>
                        </a:rPr>
                        <a:t>Select From Model </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alpha val="70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1056196">
                <a:tc gridSpan="3">
                  <a:txBody>
                    <a:bodyPr/>
                    <a:lstStyle/>
                    <a:p>
                      <a:pPr marL="0" algn="ctr" defTabSz="914400" rtl="0" eaLnBrk="1" latinLnBrk="1" hangingPunct="1"/>
                      <a:r>
                        <a:rPr lang="en-US" altLang="ko-KR" sz="1200" b="1" kern="1200">
                          <a:solidFill>
                            <a:schemeClr val="bg1"/>
                          </a:solidFill>
                          <a:latin typeface="+mn-lt"/>
                          <a:ea typeface="+mn-ea"/>
                          <a:cs typeface="Arial" pitchFamily="34" charset="0"/>
                        </a:rPr>
                        <a:t>Extra Trees Classifier</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alpha val="70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8000">
                <a:tc>
                  <a:txBody>
                    <a:bodyPr/>
                    <a:lstStyle/>
                    <a:p>
                      <a:pPr latinLnBrk="1"/>
                      <a:endParaRPr lang="ko-KR" altLang="en-US" sz="2700">
                        <a:solidFill>
                          <a:schemeClr val="bg1"/>
                        </a:solidFill>
                        <a:latin typeface="+mn-lt"/>
                        <a:cs typeface="Arial" pitchFamily="34" charset="0"/>
                      </a:endParaRPr>
                    </a:p>
                  </a:txBody>
                  <a:tcPr>
                    <a:lnL w="28575"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alpha val="7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CODE_GENDER</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050" b="1" kern="1200">
                        <a:solidFill>
                          <a:schemeClr val="bg1"/>
                        </a:solidFill>
                        <a:latin typeface="+mn-lt"/>
                        <a:ea typeface="+mn-ea"/>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FLAG_PHONE</a:t>
                      </a:r>
                    </a:p>
                  </a:txBody>
                  <a:tcPr anchor="ctr">
                    <a:lnL w="12700" cmpd="sng">
                      <a:noFill/>
                    </a:lnL>
                    <a:lnR w="12700" cmpd="sng">
                      <a:noFill/>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alpha val="70000"/>
                      </a:schemeClr>
                    </a:solidFill>
                  </a:tcPr>
                </a:tc>
                <a:tc>
                  <a:txBody>
                    <a:bodyPr/>
                    <a:lstStyle/>
                    <a:p>
                      <a:pPr latinLnBrk="1"/>
                      <a:endParaRPr lang="ko-KR" altLang="en-US" sz="2700">
                        <a:solidFill>
                          <a:schemeClr val="bg1"/>
                        </a:solidFill>
                        <a:latin typeface="+mn-lt"/>
                        <a:cs typeface="Arial" pitchFamily="34" charset="0"/>
                      </a:endParaRPr>
                    </a:p>
                  </a:txBody>
                  <a:tcPr>
                    <a:lnL w="12700" cmpd="sng">
                      <a:noFill/>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alpha val="70000"/>
                      </a:schemeClr>
                    </a:solidFill>
                  </a:tcPr>
                </a:tc>
                <a:extLst>
                  <a:ext uri="{0D108BD9-81ED-4DB2-BD59-A6C34878D82A}">
                    <a16:rowId xmlns:a16="http://schemas.microsoft.com/office/drawing/2014/main" val="10002"/>
                  </a:ext>
                </a:extLst>
              </a:tr>
              <a:tr h="508000">
                <a:tc>
                  <a:txBody>
                    <a:bodyPr/>
                    <a:lstStyle/>
                    <a:p>
                      <a:pPr latinLnBrk="1"/>
                      <a:endParaRPr lang="ko-KR" altLang="en-US" sz="2700">
                        <a:solidFill>
                          <a:schemeClr val="bg1"/>
                        </a:solidFill>
                        <a:latin typeface="+mn-lt"/>
                        <a:cs typeface="Arial" pitchFamily="34" charset="0"/>
                      </a:endParaRPr>
                    </a:p>
                  </a:txBody>
                  <a:tcPr>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alpha val="7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FLAG_OWN_CAR</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050" b="1" kern="1200">
                        <a:solidFill>
                          <a:schemeClr val="bg1"/>
                        </a:solidFill>
                        <a:latin typeface="+mn-lt"/>
                        <a:ea typeface="+mn-ea"/>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CNT_FAM_MEMBERS</a:t>
                      </a: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alpha val="70000"/>
                      </a:schemeClr>
                    </a:solidFill>
                  </a:tcPr>
                </a:tc>
                <a:tc>
                  <a:txBody>
                    <a:bodyPr/>
                    <a:lstStyle/>
                    <a:p>
                      <a:pPr latinLnBrk="1"/>
                      <a:endParaRPr lang="ko-KR" altLang="en-US" sz="2700">
                        <a:solidFill>
                          <a:schemeClr val="bg1"/>
                        </a:solidFill>
                        <a:latin typeface="+mn-lt"/>
                        <a:cs typeface="Arial" pitchFamily="34" charset="0"/>
                      </a:endParaRPr>
                    </a:p>
                  </a:txBody>
                  <a:tcPr>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alpha val="70000"/>
                      </a:schemeClr>
                    </a:solidFill>
                  </a:tcPr>
                </a:tc>
                <a:extLst>
                  <a:ext uri="{0D108BD9-81ED-4DB2-BD59-A6C34878D82A}">
                    <a16:rowId xmlns:a16="http://schemas.microsoft.com/office/drawing/2014/main" val="10003"/>
                  </a:ext>
                </a:extLst>
              </a:tr>
              <a:tr h="383373">
                <a:tc>
                  <a:txBody>
                    <a:bodyPr/>
                    <a:lstStyle/>
                    <a:p>
                      <a:pPr latinLnBrk="1"/>
                      <a:endParaRPr lang="ko-KR" altLang="en-US" sz="1200">
                        <a:solidFill>
                          <a:schemeClr val="bg1"/>
                        </a:solidFill>
                        <a:latin typeface="+mn-lt"/>
                        <a:cs typeface="Arial" pitchFamily="34" charset="0"/>
                      </a:endParaRPr>
                    </a:p>
                  </a:txBody>
                  <a:tcPr>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alpha val="7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CNT_CHILDREN</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050" b="1" kern="1200">
                        <a:solidFill>
                          <a:schemeClr val="bg1"/>
                        </a:solidFill>
                        <a:latin typeface="+mn-lt"/>
                        <a:ea typeface="+mn-ea"/>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YEARS_EMPLOYED</a:t>
                      </a: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alpha val="70000"/>
                      </a:schemeClr>
                    </a:solidFill>
                  </a:tcPr>
                </a:tc>
                <a:tc>
                  <a:txBody>
                    <a:bodyPr/>
                    <a:lstStyle/>
                    <a:p>
                      <a:pPr latinLnBrk="1"/>
                      <a:endParaRPr lang="ko-KR" altLang="en-US" sz="1200">
                        <a:solidFill>
                          <a:schemeClr val="bg1"/>
                        </a:solidFill>
                        <a:latin typeface="+mn-lt"/>
                        <a:cs typeface="Arial" pitchFamily="34" charset="0"/>
                      </a:endParaRPr>
                    </a:p>
                  </a:txBody>
                  <a:tcPr>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alpha val="70000"/>
                      </a:schemeClr>
                    </a:solidFill>
                  </a:tcPr>
                </a:tc>
                <a:extLst>
                  <a:ext uri="{0D108BD9-81ED-4DB2-BD59-A6C34878D82A}">
                    <a16:rowId xmlns:a16="http://schemas.microsoft.com/office/drawing/2014/main" val="10004"/>
                  </a:ext>
                </a:extLst>
              </a:tr>
              <a:tr h="508000">
                <a:tc>
                  <a:txBody>
                    <a:bodyPr/>
                    <a:lstStyle/>
                    <a:p>
                      <a:pPr latinLnBrk="1"/>
                      <a:endParaRPr lang="ko-KR" altLang="en-US" sz="2700">
                        <a:solidFill>
                          <a:schemeClr val="bg1"/>
                        </a:solidFill>
                        <a:latin typeface="+mn-lt"/>
                        <a:cs typeface="Arial" pitchFamily="34" charset="0"/>
                      </a:endParaRPr>
                    </a:p>
                  </a:txBody>
                  <a:tcPr>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alpha val="7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AMT_INCOME_TOTAL</a:t>
                      </a: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alpha val="70000"/>
                      </a:schemeClr>
                    </a:solidFill>
                  </a:tcPr>
                </a:tc>
                <a:tc>
                  <a:txBody>
                    <a:bodyPr/>
                    <a:lstStyle/>
                    <a:p>
                      <a:pPr latinLnBrk="1"/>
                      <a:endParaRPr lang="ko-KR" altLang="en-US" sz="2700">
                        <a:solidFill>
                          <a:schemeClr val="bg1"/>
                        </a:solidFill>
                        <a:latin typeface="+mn-lt"/>
                        <a:cs typeface="Arial" pitchFamily="34" charset="0"/>
                      </a:endParaRPr>
                    </a:p>
                  </a:txBody>
                  <a:tcPr>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alpha val="70000"/>
                      </a:schemeClr>
                    </a:solidFill>
                  </a:tcPr>
                </a:tc>
                <a:extLst>
                  <a:ext uri="{0D108BD9-81ED-4DB2-BD59-A6C34878D82A}">
                    <a16:rowId xmlns:a16="http://schemas.microsoft.com/office/drawing/2014/main" val="10005"/>
                  </a:ext>
                </a:extLst>
              </a:tr>
              <a:tr h="508000">
                <a:tc>
                  <a:txBody>
                    <a:bodyPr/>
                    <a:lstStyle/>
                    <a:p>
                      <a:pPr latinLnBrk="1"/>
                      <a:endParaRPr lang="ko-KR" altLang="en-US" sz="2700">
                        <a:solidFill>
                          <a:schemeClr val="bg1"/>
                        </a:solidFill>
                        <a:latin typeface="+mn-lt"/>
                        <a:cs typeface="Arial" pitchFamily="34" charset="0"/>
                      </a:endParaRPr>
                    </a:p>
                  </a:txBody>
                  <a:tcPr>
                    <a:lnL w="28575" cap="flat" cmpd="sng" algn="ctr">
                      <a:solidFill>
                        <a:schemeClr val="bg1"/>
                      </a:solidFill>
                      <a:prstDash val="solid"/>
                      <a:round/>
                      <a:headEnd type="none" w="med" len="med"/>
                      <a:tailEnd type="none" w="med" len="med"/>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alpha val="7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NAME_EDUCATION_TYPE</a:t>
                      </a:r>
                    </a:p>
                  </a:txBody>
                  <a:tcPr anchor="ctr">
                    <a:lnL w="12700" cmpd="sng">
                      <a:noFill/>
                    </a:lnL>
                    <a:lnR w="12700" cmpd="sng">
                      <a:noFill/>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alpha val="70000"/>
                      </a:schemeClr>
                    </a:solidFill>
                  </a:tcPr>
                </a:tc>
                <a:tc>
                  <a:txBody>
                    <a:bodyPr/>
                    <a:lstStyle/>
                    <a:p>
                      <a:pPr latinLnBrk="1"/>
                      <a:endParaRPr lang="ko-KR" altLang="en-US" sz="2700">
                        <a:solidFill>
                          <a:schemeClr val="bg1"/>
                        </a:solidFill>
                        <a:latin typeface="+mn-lt"/>
                        <a:cs typeface="Arial" pitchFamily="34" charset="0"/>
                      </a:endParaRPr>
                    </a:p>
                  </a:txBody>
                  <a:tcPr>
                    <a:lnL w="12700" cmpd="sng">
                      <a:noFill/>
                    </a:lnL>
                    <a:lnR w="28575" cap="flat" cmpd="sng" algn="ctr">
                      <a:solidFill>
                        <a:schemeClr val="bg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alpha val="70000"/>
                      </a:schemeClr>
                    </a:solidFill>
                  </a:tcPr>
                </a:tc>
                <a:extLst>
                  <a:ext uri="{0D108BD9-81ED-4DB2-BD59-A6C34878D82A}">
                    <a16:rowId xmlns:a16="http://schemas.microsoft.com/office/drawing/2014/main" val="10006"/>
                  </a:ext>
                </a:extLst>
              </a:tr>
              <a:tr h="384072">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DAYS_BIRTH</a:t>
                      </a:r>
                      <a:endParaRPr lang="ko-KR" altLang="en-US" sz="1050" b="1" kern="1200">
                        <a:solidFill>
                          <a:schemeClr val="bg1"/>
                        </a:solidFill>
                        <a:latin typeface="+mn-lt"/>
                        <a:ea typeface="+mn-ea"/>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alpha val="70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7"/>
                  </a:ext>
                </a:extLst>
              </a:tr>
            </a:tbl>
          </a:graphicData>
        </a:graphic>
      </p:graphicFrame>
      <p:graphicFrame>
        <p:nvGraphicFramePr>
          <p:cNvPr id="11" name="Table 4">
            <a:extLst>
              <a:ext uri="{FF2B5EF4-FFF2-40B4-BE49-F238E27FC236}">
                <a16:creationId xmlns:a16="http://schemas.microsoft.com/office/drawing/2014/main" id="{ED19F298-5641-3A82-4FB9-20B5B1D3AAAA}"/>
              </a:ext>
            </a:extLst>
          </p:cNvPr>
          <p:cNvGraphicFramePr>
            <a:graphicFrameLocks noGrp="1"/>
          </p:cNvGraphicFramePr>
          <p:nvPr>
            <p:extLst>
              <p:ext uri="{D42A27DB-BD31-4B8C-83A1-F6EECF244321}">
                <p14:modId xmlns:p14="http://schemas.microsoft.com/office/powerpoint/2010/main" val="3535226508"/>
              </p:ext>
            </p:extLst>
          </p:nvPr>
        </p:nvGraphicFramePr>
        <p:xfrm>
          <a:off x="7332129" y="2292254"/>
          <a:ext cx="2182352" cy="4510493"/>
        </p:xfrm>
        <a:graphic>
          <a:graphicData uri="http://schemas.openxmlformats.org/drawingml/2006/table">
            <a:tbl>
              <a:tblPr firstRow="1" bandRow="1">
                <a:tableStyleId>{5940675A-B579-460E-94D1-54222C63F5DA}</a:tableStyleId>
              </a:tblPr>
              <a:tblGrid>
                <a:gridCol w="227176">
                  <a:extLst>
                    <a:ext uri="{9D8B030D-6E8A-4147-A177-3AD203B41FA5}">
                      <a16:colId xmlns:a16="http://schemas.microsoft.com/office/drawing/2014/main" val="20000"/>
                    </a:ext>
                  </a:extLst>
                </a:gridCol>
                <a:gridCol w="1728000">
                  <a:extLst>
                    <a:ext uri="{9D8B030D-6E8A-4147-A177-3AD203B41FA5}">
                      <a16:colId xmlns:a16="http://schemas.microsoft.com/office/drawing/2014/main" val="20001"/>
                    </a:ext>
                  </a:extLst>
                </a:gridCol>
                <a:gridCol w="227176">
                  <a:extLst>
                    <a:ext uri="{9D8B030D-6E8A-4147-A177-3AD203B41FA5}">
                      <a16:colId xmlns:a16="http://schemas.microsoft.com/office/drawing/2014/main" val="20002"/>
                    </a:ext>
                  </a:extLst>
                </a:gridCol>
              </a:tblGrid>
              <a:tr h="408559">
                <a:tc gridSpan="3">
                  <a:txBody>
                    <a:bodyPr/>
                    <a:lstStyle/>
                    <a:p>
                      <a:pPr algn="ctr"/>
                      <a:r>
                        <a:rPr lang="en-US" altLang="ko-KR" sz="1400" b="1" u="sng">
                          <a:solidFill>
                            <a:schemeClr val="bg1"/>
                          </a:solidFill>
                          <a:latin typeface="+mn-lt"/>
                          <a:cs typeface="Arial" pitchFamily="34" charset="0"/>
                        </a:rPr>
                        <a:t>RFECV</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1111281">
                <a:tc gridSpan="3">
                  <a:txBody>
                    <a:bodyPr/>
                    <a:lstStyle/>
                    <a:p>
                      <a:pPr marL="0" algn="ctr" defTabSz="914400" rtl="0" eaLnBrk="1" latinLnBrk="1" hangingPunct="1"/>
                      <a:r>
                        <a:rPr lang="en-US" altLang="ko-KR" sz="1200" b="1" kern="1200">
                          <a:solidFill>
                            <a:schemeClr val="bg1"/>
                          </a:solidFill>
                          <a:latin typeface="+mn-lt"/>
                          <a:ea typeface="+mn-ea"/>
                          <a:cs typeface="Arial" pitchFamily="34" charset="0"/>
                        </a:rPr>
                        <a:t>Using Stratified k-fold and f1 scoring</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39298">
                <a:tc>
                  <a:txBody>
                    <a:bodyPr/>
                    <a:lstStyle/>
                    <a:p>
                      <a:pPr latinLnBrk="1"/>
                      <a:endParaRPr lang="ko-KR" altLang="en-US" sz="2700">
                        <a:solidFill>
                          <a:schemeClr val="bg1"/>
                        </a:solidFill>
                        <a:latin typeface="+mn-lt"/>
                        <a:cs typeface="Arial" pitchFamily="34" charset="0"/>
                      </a:endParaRPr>
                    </a:p>
                  </a:txBody>
                  <a:tcPr>
                    <a:lnL w="28575"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alpha val="7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CODE_GENDER </a:t>
                      </a:r>
                    </a:p>
                  </a:txBody>
                  <a:tcPr anchor="ctr">
                    <a:lnL w="12700" cmpd="sng">
                      <a:noFill/>
                    </a:lnL>
                    <a:lnR w="12700" cmpd="sng">
                      <a:noFill/>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tc>
                  <a:txBody>
                    <a:bodyPr/>
                    <a:lstStyle/>
                    <a:p>
                      <a:pPr latinLnBrk="1"/>
                      <a:endParaRPr lang="ko-KR" altLang="en-US" sz="2700">
                        <a:solidFill>
                          <a:schemeClr val="bg1"/>
                        </a:solidFill>
                        <a:latin typeface="+mn-lt"/>
                        <a:cs typeface="Arial" pitchFamily="34" charset="0"/>
                      </a:endParaRPr>
                    </a:p>
                  </a:txBody>
                  <a:tcPr>
                    <a:lnL w="12700" cmpd="sng">
                      <a:noFill/>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alpha val="70000"/>
                      </a:schemeClr>
                    </a:solidFill>
                  </a:tcPr>
                </a:tc>
                <a:extLst>
                  <a:ext uri="{0D108BD9-81ED-4DB2-BD59-A6C34878D82A}">
                    <a16:rowId xmlns:a16="http://schemas.microsoft.com/office/drawing/2014/main" val="10002"/>
                  </a:ext>
                </a:extLst>
              </a:tr>
              <a:tr h="539298">
                <a:tc>
                  <a:txBody>
                    <a:bodyPr/>
                    <a:lstStyle/>
                    <a:p>
                      <a:pPr latinLnBrk="1"/>
                      <a:endParaRPr lang="ko-KR" altLang="en-US" sz="2700">
                        <a:solidFill>
                          <a:schemeClr val="bg1"/>
                        </a:solidFill>
                        <a:latin typeface="+mn-lt"/>
                        <a:cs typeface="Arial" pitchFamily="34" charset="0"/>
                      </a:endParaRPr>
                    </a:p>
                  </a:txBody>
                  <a:tcPr>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alpha val="7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AMT_INCOME_TOTAL</a:t>
                      </a: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tc>
                  <a:txBody>
                    <a:bodyPr/>
                    <a:lstStyle/>
                    <a:p>
                      <a:pPr latinLnBrk="1"/>
                      <a:endParaRPr lang="ko-KR" altLang="en-US" sz="2700">
                        <a:solidFill>
                          <a:schemeClr val="bg1"/>
                        </a:solidFill>
                        <a:latin typeface="+mn-lt"/>
                        <a:cs typeface="Arial" pitchFamily="34" charset="0"/>
                      </a:endParaRPr>
                    </a:p>
                  </a:txBody>
                  <a:tcPr>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alpha val="70000"/>
                      </a:schemeClr>
                    </a:solidFill>
                  </a:tcPr>
                </a:tc>
                <a:extLst>
                  <a:ext uri="{0D108BD9-81ED-4DB2-BD59-A6C34878D82A}">
                    <a16:rowId xmlns:a16="http://schemas.microsoft.com/office/drawing/2014/main" val="10003"/>
                  </a:ext>
                </a:extLst>
              </a:tr>
              <a:tr h="424902">
                <a:tc>
                  <a:txBody>
                    <a:bodyPr/>
                    <a:lstStyle/>
                    <a:p>
                      <a:pPr latinLnBrk="1"/>
                      <a:endParaRPr lang="ko-KR" altLang="en-US" sz="1200">
                        <a:solidFill>
                          <a:schemeClr val="bg1"/>
                        </a:solidFill>
                        <a:latin typeface="+mn-lt"/>
                        <a:cs typeface="Arial" pitchFamily="34" charset="0"/>
                      </a:endParaRPr>
                    </a:p>
                  </a:txBody>
                  <a:tcPr>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alpha val="7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NAME_EDUCATION_TYPE</a:t>
                      </a: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tc>
                  <a:txBody>
                    <a:bodyPr/>
                    <a:lstStyle/>
                    <a:p>
                      <a:pPr latinLnBrk="1"/>
                      <a:endParaRPr lang="ko-KR" altLang="en-US" sz="1200">
                        <a:solidFill>
                          <a:schemeClr val="bg1"/>
                        </a:solidFill>
                        <a:latin typeface="+mn-lt"/>
                        <a:cs typeface="Arial" pitchFamily="34" charset="0"/>
                      </a:endParaRPr>
                    </a:p>
                  </a:txBody>
                  <a:tcPr>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alpha val="70000"/>
                      </a:schemeClr>
                    </a:solidFill>
                  </a:tcPr>
                </a:tc>
                <a:extLst>
                  <a:ext uri="{0D108BD9-81ED-4DB2-BD59-A6C34878D82A}">
                    <a16:rowId xmlns:a16="http://schemas.microsoft.com/office/drawing/2014/main" val="10004"/>
                  </a:ext>
                </a:extLst>
              </a:tr>
              <a:tr h="539298">
                <a:tc>
                  <a:txBody>
                    <a:bodyPr/>
                    <a:lstStyle/>
                    <a:p>
                      <a:pPr latinLnBrk="1"/>
                      <a:endParaRPr lang="ko-KR" altLang="en-US" sz="2700">
                        <a:solidFill>
                          <a:schemeClr val="bg1"/>
                        </a:solidFill>
                        <a:latin typeface="+mn-lt"/>
                        <a:cs typeface="Arial" pitchFamily="34" charset="0"/>
                      </a:endParaRPr>
                    </a:p>
                  </a:txBody>
                  <a:tcPr>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alpha val="7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DAYS_BIRTH</a:t>
                      </a: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tc>
                  <a:txBody>
                    <a:bodyPr/>
                    <a:lstStyle/>
                    <a:p>
                      <a:pPr latinLnBrk="1"/>
                      <a:endParaRPr lang="ko-KR" altLang="en-US" sz="2700">
                        <a:solidFill>
                          <a:schemeClr val="bg1"/>
                        </a:solidFill>
                        <a:latin typeface="+mn-lt"/>
                        <a:cs typeface="Arial" pitchFamily="34" charset="0"/>
                      </a:endParaRPr>
                    </a:p>
                  </a:txBody>
                  <a:tcPr>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alpha val="70000"/>
                      </a:schemeClr>
                    </a:solidFill>
                  </a:tcPr>
                </a:tc>
                <a:extLst>
                  <a:ext uri="{0D108BD9-81ED-4DB2-BD59-A6C34878D82A}">
                    <a16:rowId xmlns:a16="http://schemas.microsoft.com/office/drawing/2014/main" val="10005"/>
                  </a:ext>
                </a:extLst>
              </a:tr>
              <a:tr h="539298">
                <a:tc>
                  <a:txBody>
                    <a:bodyPr/>
                    <a:lstStyle/>
                    <a:p>
                      <a:pPr latinLnBrk="1"/>
                      <a:endParaRPr lang="ko-KR" altLang="en-US" sz="2700">
                        <a:solidFill>
                          <a:schemeClr val="bg1"/>
                        </a:solidFill>
                        <a:latin typeface="+mn-lt"/>
                        <a:cs typeface="Arial" pitchFamily="34" charset="0"/>
                      </a:endParaRPr>
                    </a:p>
                  </a:txBody>
                  <a:tcPr>
                    <a:lnL w="28575" cap="flat" cmpd="sng" algn="ctr">
                      <a:solidFill>
                        <a:schemeClr val="bg1"/>
                      </a:solidFill>
                      <a:prstDash val="solid"/>
                      <a:round/>
                      <a:headEnd type="none" w="med" len="med"/>
                      <a:tailEnd type="none" w="med" len="med"/>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CNT_FAM_MEMBERS</a:t>
                      </a:r>
                    </a:p>
                  </a:txBody>
                  <a:tcPr anchor="ctr">
                    <a:lnL w="12700" cmpd="sng">
                      <a:noFill/>
                    </a:lnL>
                    <a:lnR w="12700" cmpd="sng">
                      <a:noFill/>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tc>
                  <a:txBody>
                    <a:bodyPr/>
                    <a:lstStyle/>
                    <a:p>
                      <a:pPr latinLnBrk="1"/>
                      <a:endParaRPr lang="ko-KR" altLang="en-US" sz="2700">
                        <a:solidFill>
                          <a:schemeClr val="bg1"/>
                        </a:solidFill>
                        <a:latin typeface="+mn-lt"/>
                        <a:cs typeface="Arial" pitchFamily="34" charset="0"/>
                      </a:endParaRPr>
                    </a:p>
                  </a:txBody>
                  <a:tcPr>
                    <a:lnL w="12700" cmpd="sng">
                      <a:noFill/>
                    </a:lnL>
                    <a:lnR w="28575" cap="flat" cmpd="sng" algn="ctr">
                      <a:solidFill>
                        <a:schemeClr val="bg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extLst>
                  <a:ext uri="{0D108BD9-81ED-4DB2-BD59-A6C34878D82A}">
                    <a16:rowId xmlns:a16="http://schemas.microsoft.com/office/drawing/2014/main" val="10006"/>
                  </a:ext>
                </a:extLst>
              </a:tr>
              <a:tr h="408559">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bg1"/>
                          </a:solidFill>
                          <a:latin typeface="+mn-lt"/>
                          <a:ea typeface="+mn-ea"/>
                          <a:cs typeface="Arial" pitchFamily="34" charset="0"/>
                        </a:rPr>
                        <a:t>YEARS_EMPLOYED</a:t>
                      </a:r>
                      <a:endParaRPr lang="ko-KR" altLang="en-US" sz="1050" b="1" kern="1200">
                        <a:solidFill>
                          <a:schemeClr val="bg1"/>
                        </a:solidFill>
                        <a:latin typeface="+mn-lt"/>
                        <a:ea typeface="+mn-ea"/>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7"/>
                  </a:ext>
                </a:extLst>
              </a:tr>
            </a:tbl>
          </a:graphicData>
        </a:graphic>
      </p:graphicFrame>
      <p:graphicFrame>
        <p:nvGraphicFramePr>
          <p:cNvPr id="13" name="Table 6">
            <a:extLst>
              <a:ext uri="{FF2B5EF4-FFF2-40B4-BE49-F238E27FC236}">
                <a16:creationId xmlns:a16="http://schemas.microsoft.com/office/drawing/2014/main" id="{3BAF6648-98DF-B3FF-4481-45340563A8D9}"/>
              </a:ext>
            </a:extLst>
          </p:cNvPr>
          <p:cNvGraphicFramePr>
            <a:graphicFrameLocks noGrp="1"/>
          </p:cNvGraphicFramePr>
          <p:nvPr>
            <p:extLst>
              <p:ext uri="{D42A27DB-BD31-4B8C-83A1-F6EECF244321}">
                <p14:modId xmlns:p14="http://schemas.microsoft.com/office/powerpoint/2010/main" val="3596423372"/>
              </p:ext>
            </p:extLst>
          </p:nvPr>
        </p:nvGraphicFramePr>
        <p:xfrm>
          <a:off x="4852991" y="1125539"/>
          <a:ext cx="2483032" cy="5741050"/>
        </p:xfrm>
        <a:graphic>
          <a:graphicData uri="http://schemas.openxmlformats.org/drawingml/2006/table">
            <a:tbl>
              <a:tblPr firstRow="1" bandRow="1">
                <a:tableStyleId>{5940675A-B579-460E-94D1-54222C63F5DA}</a:tableStyleId>
              </a:tblPr>
              <a:tblGrid>
                <a:gridCol w="251516">
                  <a:extLst>
                    <a:ext uri="{9D8B030D-6E8A-4147-A177-3AD203B41FA5}">
                      <a16:colId xmlns:a16="http://schemas.microsoft.com/office/drawing/2014/main" val="20000"/>
                    </a:ext>
                  </a:extLst>
                </a:gridCol>
                <a:gridCol w="1980000">
                  <a:extLst>
                    <a:ext uri="{9D8B030D-6E8A-4147-A177-3AD203B41FA5}">
                      <a16:colId xmlns:a16="http://schemas.microsoft.com/office/drawing/2014/main" val="20001"/>
                    </a:ext>
                  </a:extLst>
                </a:gridCol>
                <a:gridCol w="251516">
                  <a:extLst>
                    <a:ext uri="{9D8B030D-6E8A-4147-A177-3AD203B41FA5}">
                      <a16:colId xmlns:a16="http://schemas.microsoft.com/office/drawing/2014/main" val="20002"/>
                    </a:ext>
                  </a:extLst>
                </a:gridCol>
              </a:tblGrid>
              <a:tr h="555034">
                <a:tc gridSpan="3">
                  <a:txBody>
                    <a:bodyPr/>
                    <a:lstStyle/>
                    <a:p>
                      <a:pPr algn="ctr"/>
                      <a:r>
                        <a:rPr lang="en-US" altLang="ko-KR" sz="1400" b="1" u="sng">
                          <a:solidFill>
                            <a:schemeClr val="tx1">
                              <a:lumMod val="75000"/>
                              <a:lumOff val="25000"/>
                            </a:schemeClr>
                          </a:solidFill>
                          <a:latin typeface="+mn-lt"/>
                          <a:cs typeface="Arial" pitchFamily="34" charset="0"/>
                        </a:rPr>
                        <a:t>Select From Model </a:t>
                      </a:r>
                    </a:p>
                  </a:txBody>
                  <a:tcPr marL="101237" marR="101237" marT="50619" marB="50619"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1526350">
                <a:tc gridSpan="3">
                  <a:txBody>
                    <a:bodyPr/>
                    <a:lstStyle/>
                    <a:p>
                      <a:pPr marL="0" algn="ctr" defTabSz="914400" rtl="0" eaLnBrk="1" latinLnBrk="1" hangingPunct="1"/>
                      <a:r>
                        <a:rPr lang="en-US" altLang="ko-KR" sz="1200" b="1" kern="1200">
                          <a:solidFill>
                            <a:schemeClr val="tx1"/>
                          </a:solidFill>
                          <a:latin typeface="+mn-lt"/>
                          <a:ea typeface="+mn-ea"/>
                          <a:cs typeface="Arial" pitchFamily="34" charset="0"/>
                        </a:rPr>
                        <a:t>Random Forest</a:t>
                      </a:r>
                    </a:p>
                  </a:txBody>
                  <a:tcPr marL="101237" marR="101237" marT="50619" marB="50619"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603793">
                <a:tc>
                  <a:txBody>
                    <a:bodyPr/>
                    <a:lstStyle/>
                    <a:p>
                      <a:pPr latinLnBrk="1"/>
                      <a:endParaRPr lang="ko-KR" altLang="en-US" sz="2000">
                        <a:solidFill>
                          <a:schemeClr val="tx1">
                            <a:lumMod val="75000"/>
                            <a:lumOff val="25000"/>
                          </a:schemeClr>
                        </a:solidFill>
                        <a:latin typeface="+mn-lt"/>
                        <a:cs typeface="Arial" pitchFamily="34" charset="0"/>
                      </a:endParaRPr>
                    </a:p>
                  </a:txBody>
                  <a:tcPr marL="101237" marR="101237" marT="50619" marB="50619">
                    <a:lnL w="28575" cap="flat" cmpd="sng" algn="ctr">
                      <a:solidFill>
                        <a:schemeClr val="accent2"/>
                      </a:solidFill>
                      <a:prstDash val="solid"/>
                      <a:round/>
                      <a:headEnd type="none" w="med" len="med"/>
                      <a:tailEnd type="none" w="med" len="med"/>
                    </a:lnL>
                    <a:lnR w="12700" cmpd="sng">
                      <a:noFill/>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tx1"/>
                          </a:solidFill>
                          <a:latin typeface="+mn-lt"/>
                          <a:ea typeface="+mn-ea"/>
                          <a:cs typeface="Arial" pitchFamily="34" charset="0"/>
                        </a:rPr>
                        <a:t>CODE_GENDER</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050" b="1" kern="1200">
                        <a:solidFill>
                          <a:schemeClr val="tx1"/>
                        </a:solidFill>
                        <a:latin typeface="+mn-lt"/>
                        <a:ea typeface="+mn-ea"/>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tx1"/>
                          </a:solidFill>
                          <a:latin typeface="+mn-lt"/>
                          <a:ea typeface="+mn-ea"/>
                          <a:cs typeface="Arial" pitchFamily="34" charset="0"/>
                        </a:rPr>
                        <a:t>CNT_FAM_MEMBERS</a:t>
                      </a:r>
                    </a:p>
                  </a:txBody>
                  <a:tcPr marL="101237" marR="101237" marT="50619" marB="50619" anchor="ctr">
                    <a:lnL w="12700" cmpd="sng">
                      <a:noFill/>
                    </a:lnL>
                    <a:lnR w="12700" cmpd="sng">
                      <a:noFill/>
                    </a:lnR>
                    <a:lnT w="28575"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0">
                        <a:solidFill>
                          <a:schemeClr val="tx1">
                            <a:lumMod val="75000"/>
                            <a:lumOff val="25000"/>
                          </a:schemeClr>
                        </a:solidFill>
                        <a:latin typeface="+mn-lt"/>
                        <a:cs typeface="Arial" pitchFamily="34" charset="0"/>
                      </a:endParaRPr>
                    </a:p>
                  </a:txBody>
                  <a:tcPr marL="101237" marR="101237" marT="50619" marB="50619">
                    <a:lnL w="12700" cmpd="sng">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03793">
                <a:tc>
                  <a:txBody>
                    <a:bodyPr/>
                    <a:lstStyle/>
                    <a:p>
                      <a:pPr latinLnBrk="1"/>
                      <a:endParaRPr lang="ko-KR" altLang="en-US" sz="2000">
                        <a:solidFill>
                          <a:schemeClr val="tx1">
                            <a:lumMod val="75000"/>
                            <a:lumOff val="25000"/>
                          </a:schemeClr>
                        </a:solidFill>
                        <a:latin typeface="+mn-lt"/>
                        <a:cs typeface="Arial" pitchFamily="34" charset="0"/>
                      </a:endParaRPr>
                    </a:p>
                  </a:txBody>
                  <a:tcPr marL="101237" marR="101237" marT="50619" marB="50619">
                    <a:lnL w="28575" cap="flat" cmpd="sng" algn="ctr">
                      <a:solidFill>
                        <a:schemeClr val="accent2"/>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tx1"/>
                          </a:solidFill>
                          <a:latin typeface="+mn-lt"/>
                          <a:ea typeface="+mn-ea"/>
                          <a:cs typeface="Arial" pitchFamily="34" charset="0"/>
                        </a:rPr>
                        <a:t>FLAG_OWN_CAR</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050" b="1" kern="1200">
                        <a:solidFill>
                          <a:schemeClr val="tx1"/>
                        </a:solidFill>
                        <a:latin typeface="+mn-lt"/>
                        <a:ea typeface="+mn-ea"/>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tx1"/>
                          </a:solidFill>
                          <a:latin typeface="+mn-lt"/>
                          <a:ea typeface="+mn-ea"/>
                          <a:cs typeface="Arial" pitchFamily="34" charset="0"/>
                        </a:rPr>
                        <a:t>YEARS_EMPLOYED</a:t>
                      </a:r>
                    </a:p>
                  </a:txBody>
                  <a:tcPr marL="101237" marR="101237" marT="50619" marB="50619"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0">
                        <a:solidFill>
                          <a:schemeClr val="tx1">
                            <a:lumMod val="75000"/>
                            <a:lumOff val="25000"/>
                          </a:schemeClr>
                        </a:solidFill>
                        <a:latin typeface="+mn-lt"/>
                        <a:cs typeface="Arial" pitchFamily="34" charset="0"/>
                      </a:endParaRPr>
                    </a:p>
                  </a:txBody>
                  <a:tcPr marL="101237" marR="101237" marT="50619" marB="50619">
                    <a:lnL w="12700" cmpd="sng">
                      <a:noFill/>
                    </a:lnL>
                    <a:lnR w="28575"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55034">
                <a:tc>
                  <a:txBody>
                    <a:bodyPr/>
                    <a:lstStyle/>
                    <a:p>
                      <a:pPr latinLnBrk="1"/>
                      <a:endParaRPr lang="ko-KR" altLang="en-US" sz="2000">
                        <a:solidFill>
                          <a:schemeClr val="tx1">
                            <a:lumMod val="75000"/>
                            <a:lumOff val="25000"/>
                          </a:schemeClr>
                        </a:solidFill>
                        <a:latin typeface="+mn-lt"/>
                        <a:cs typeface="Arial" pitchFamily="34" charset="0"/>
                      </a:endParaRPr>
                    </a:p>
                  </a:txBody>
                  <a:tcPr marL="101237" marR="101237" marT="50619" marB="50619">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tx1"/>
                          </a:solidFill>
                          <a:latin typeface="+mn-lt"/>
                          <a:ea typeface="+mn-ea"/>
                          <a:cs typeface="Arial" pitchFamily="34" charset="0"/>
                        </a:rPr>
                        <a:t>AMT_INCOME_TOTAL</a:t>
                      </a:r>
                    </a:p>
                  </a:txBody>
                  <a:tcPr marL="101237" marR="101237" marT="50619" marB="50619"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0">
                        <a:solidFill>
                          <a:schemeClr val="tx1">
                            <a:lumMod val="75000"/>
                            <a:lumOff val="25000"/>
                          </a:schemeClr>
                        </a:solidFill>
                        <a:latin typeface="+mn-lt"/>
                        <a:cs typeface="Arial" pitchFamily="34" charset="0"/>
                      </a:endParaRPr>
                    </a:p>
                  </a:txBody>
                  <a:tcPr marL="101237" marR="101237" marT="50619" marB="50619">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671006">
                <a:tc>
                  <a:txBody>
                    <a:bodyPr/>
                    <a:lstStyle/>
                    <a:p>
                      <a:pPr latinLnBrk="1"/>
                      <a:endParaRPr lang="ko-KR" altLang="en-US" sz="2000">
                        <a:solidFill>
                          <a:schemeClr val="tx1">
                            <a:lumMod val="75000"/>
                            <a:lumOff val="25000"/>
                          </a:schemeClr>
                        </a:solidFill>
                        <a:latin typeface="+mn-lt"/>
                        <a:cs typeface="Arial" pitchFamily="34" charset="0"/>
                      </a:endParaRPr>
                    </a:p>
                  </a:txBody>
                  <a:tcPr marL="101237" marR="101237" marT="50619" marB="50619">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tx1"/>
                          </a:solidFill>
                          <a:latin typeface="+mn-lt"/>
                          <a:ea typeface="+mn-ea"/>
                          <a:cs typeface="Arial" pitchFamily="34" charset="0"/>
                        </a:rPr>
                        <a:t>NAME_EDUCATION_TYPE</a:t>
                      </a:r>
                    </a:p>
                  </a:txBody>
                  <a:tcPr marL="101237" marR="101237" marT="50619" marB="50619"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ko-KR" altLang="en-US" sz="2700">
                        <a:solidFill>
                          <a:schemeClr val="tx1">
                            <a:lumMod val="75000"/>
                            <a:lumOff val="25000"/>
                          </a:schemeClr>
                        </a:solidFill>
                        <a:latin typeface="+mn-lt"/>
                      </a:endParaRPr>
                    </a:p>
                  </a:txBody>
                  <a:tcPr marL="101237" marR="101237" marT="50619" marB="50619">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671006">
                <a:tc>
                  <a:txBody>
                    <a:bodyPr/>
                    <a:lstStyle/>
                    <a:p>
                      <a:pPr latinLnBrk="1"/>
                      <a:endParaRPr lang="ko-KR" altLang="en-US" sz="2000">
                        <a:solidFill>
                          <a:schemeClr val="tx1">
                            <a:lumMod val="75000"/>
                            <a:lumOff val="25000"/>
                          </a:schemeClr>
                        </a:solidFill>
                        <a:latin typeface="+mn-lt"/>
                        <a:cs typeface="Arial" pitchFamily="34" charset="0"/>
                      </a:endParaRPr>
                    </a:p>
                  </a:txBody>
                  <a:tcPr marL="101237" marR="101237" marT="50619" marB="50619">
                    <a:lnL w="28575" cap="flat" cmpd="sng" algn="ctr">
                      <a:solidFill>
                        <a:schemeClr val="accent2"/>
                      </a:solidFill>
                      <a:prstDash val="solid"/>
                      <a:round/>
                      <a:headEnd type="none" w="med" len="med"/>
                      <a:tailEnd type="none" w="med" len="med"/>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tx1"/>
                          </a:solidFill>
                          <a:latin typeface="+mn-lt"/>
                          <a:ea typeface="+mn-ea"/>
                          <a:cs typeface="Arial" pitchFamily="34" charset="0"/>
                        </a:rPr>
                        <a:t>DAYS_BIRTH</a:t>
                      </a:r>
                    </a:p>
                  </a:txBody>
                  <a:tcPr marL="101237" marR="101237" marT="50619" marB="50619" anchor="ctr">
                    <a:lnL w="12700" cmpd="sng">
                      <a:noFill/>
                    </a:lnL>
                    <a:lnR w="12700" cmpd="sng">
                      <a:noFill/>
                    </a:lnR>
                    <a:lnT w="1905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ko-KR" altLang="en-US" sz="2700">
                        <a:solidFill>
                          <a:schemeClr val="tx1">
                            <a:lumMod val="75000"/>
                            <a:lumOff val="25000"/>
                          </a:schemeClr>
                        </a:solidFill>
                        <a:latin typeface="+mn-lt"/>
                      </a:endParaRPr>
                    </a:p>
                  </a:txBody>
                  <a:tcPr marL="101237" marR="101237" marT="50619" marB="50619">
                    <a:lnL w="12700" cmpd="sng">
                      <a:noFill/>
                    </a:lnL>
                    <a:lnR w="28575" cap="flat" cmpd="sng" algn="ctr">
                      <a:solidFill>
                        <a:schemeClr val="accent2"/>
                      </a:solidFill>
                      <a:prstDash val="solid"/>
                      <a:round/>
                      <a:headEnd type="none" w="med" len="med"/>
                      <a:tailEnd type="none" w="med" len="med"/>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555034">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50" b="1" kern="1200">
                          <a:solidFill>
                            <a:schemeClr val="tx1"/>
                          </a:solidFill>
                          <a:latin typeface="+mn-lt"/>
                          <a:ea typeface="+mn-ea"/>
                          <a:cs typeface="Arial" pitchFamily="34" charset="0"/>
                        </a:rPr>
                        <a:t>FLAG_PHONE</a:t>
                      </a:r>
                      <a:endParaRPr lang="ko-KR" altLang="en-US" sz="1050" b="1" kern="1200">
                        <a:solidFill>
                          <a:schemeClr val="tx1"/>
                        </a:solidFill>
                        <a:latin typeface="+mn-lt"/>
                        <a:ea typeface="+mn-ea"/>
                        <a:cs typeface="Arial" pitchFamily="34" charset="0"/>
                      </a:endParaRPr>
                    </a:p>
                  </a:txBody>
                  <a:tcPr marL="101237" marR="101237" marT="50619" marB="50619"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2569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PEEK AT THE DATA </a:t>
            </a:r>
          </a:p>
        </p:txBody>
      </p:sp>
      <p:sp>
        <p:nvSpPr>
          <p:cNvPr id="3" name="Rectangle 2">
            <a:extLst>
              <a:ext uri="{FF2B5EF4-FFF2-40B4-BE49-F238E27FC236}">
                <a16:creationId xmlns:a16="http://schemas.microsoft.com/office/drawing/2014/main" id="{35E36403-D93C-4F3C-9081-7E6E9D44D0A7}"/>
              </a:ext>
            </a:extLst>
          </p:cNvPr>
          <p:cNvSpPr/>
          <p:nvPr/>
        </p:nvSpPr>
        <p:spPr>
          <a:xfrm>
            <a:off x="2040758" y="2484450"/>
            <a:ext cx="928500" cy="891459"/>
          </a:xfrm>
          <a:prstGeom prst="rect">
            <a:avLst/>
          </a:prstGeom>
          <a:solidFill>
            <a:schemeClr val="bg1"/>
          </a:solidFill>
          <a:ln w="63500">
            <a:solidFill>
              <a:schemeClr val="accent4"/>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2"/>
                </a:solidFill>
                <a:cs typeface="Arial" pitchFamily="34" charset="0"/>
              </a:rPr>
              <a:t>1</a:t>
            </a:r>
            <a:endParaRPr lang="ko-KR" altLang="en-US" sz="2700">
              <a:solidFill>
                <a:schemeClr val="tx2"/>
              </a:solidFill>
              <a:cs typeface="Arial" pitchFamily="34" charset="0"/>
            </a:endParaRPr>
          </a:p>
        </p:txBody>
      </p:sp>
      <p:sp>
        <p:nvSpPr>
          <p:cNvPr id="8" name="Freeform 3">
            <a:extLst>
              <a:ext uri="{FF2B5EF4-FFF2-40B4-BE49-F238E27FC236}">
                <a16:creationId xmlns:a16="http://schemas.microsoft.com/office/drawing/2014/main" id="{4AC62E75-43FC-481C-9D88-7E4655FC0382}"/>
              </a:ext>
            </a:extLst>
          </p:cNvPr>
          <p:cNvSpPr/>
          <p:nvPr/>
        </p:nvSpPr>
        <p:spPr>
          <a:xfrm>
            <a:off x="0" y="2474214"/>
            <a:ext cx="2063810" cy="213386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600197 w 1654629"/>
              <a:gd name="connsiteY0" fmla="*/ 0 h 2002971"/>
              <a:gd name="connsiteX1" fmla="*/ 0 w 1654629"/>
              <a:gd name="connsiteY1" fmla="*/ 2002971 h 2002971"/>
              <a:gd name="connsiteX2" fmla="*/ 1654629 w 1654629"/>
              <a:gd name="connsiteY2" fmla="*/ 849085 h 2002971"/>
              <a:gd name="connsiteX3" fmla="*/ 1600197 w 1654629"/>
              <a:gd name="connsiteY3" fmla="*/ 0 h 2002971"/>
              <a:gd name="connsiteX0" fmla="*/ 1605484 w 1654629"/>
              <a:gd name="connsiteY0" fmla="*/ 0 h 2007224"/>
              <a:gd name="connsiteX1" fmla="*/ 0 w 1654629"/>
              <a:gd name="connsiteY1" fmla="*/ 2007224 h 2007224"/>
              <a:gd name="connsiteX2" fmla="*/ 1654629 w 1654629"/>
              <a:gd name="connsiteY2" fmla="*/ 853338 h 2007224"/>
              <a:gd name="connsiteX3" fmla="*/ 1605484 w 1654629"/>
              <a:gd name="connsiteY3" fmla="*/ 0 h 2007224"/>
              <a:gd name="connsiteX0" fmla="*/ 1605484 w 1612337"/>
              <a:gd name="connsiteY0" fmla="*/ 0 h 2007224"/>
              <a:gd name="connsiteX1" fmla="*/ 0 w 1612337"/>
              <a:gd name="connsiteY1" fmla="*/ 2007224 h 2007224"/>
              <a:gd name="connsiteX2" fmla="*/ 1612337 w 1612337"/>
              <a:gd name="connsiteY2" fmla="*/ 870350 h 2007224"/>
              <a:gd name="connsiteX3" fmla="*/ 1605484 w 1612337"/>
              <a:gd name="connsiteY3" fmla="*/ 0 h 2007224"/>
              <a:gd name="connsiteX0" fmla="*/ 1605484 w 1612337"/>
              <a:gd name="connsiteY0" fmla="*/ 0 h 2041344"/>
              <a:gd name="connsiteX1" fmla="*/ 0 w 1612337"/>
              <a:gd name="connsiteY1" fmla="*/ 2041344 h 2041344"/>
              <a:gd name="connsiteX2" fmla="*/ 1612337 w 1612337"/>
              <a:gd name="connsiteY2" fmla="*/ 904470 h 2041344"/>
              <a:gd name="connsiteX3" fmla="*/ 1605484 w 1612337"/>
              <a:gd name="connsiteY3" fmla="*/ 0 h 2041344"/>
              <a:gd name="connsiteX0" fmla="*/ 1605484 w 1612337"/>
              <a:gd name="connsiteY0" fmla="*/ 0 h 2041344"/>
              <a:gd name="connsiteX1" fmla="*/ 0 w 1612337"/>
              <a:gd name="connsiteY1" fmla="*/ 2041344 h 2041344"/>
              <a:gd name="connsiteX2" fmla="*/ 1612337 w 1612337"/>
              <a:gd name="connsiteY2" fmla="*/ 911293 h 2041344"/>
              <a:gd name="connsiteX3" fmla="*/ 1605484 w 1612337"/>
              <a:gd name="connsiteY3" fmla="*/ 0 h 2041344"/>
              <a:gd name="connsiteX0" fmla="*/ 1613967 w 1614481"/>
              <a:gd name="connsiteY0" fmla="*/ 0 h 2051579"/>
              <a:gd name="connsiteX1" fmla="*/ 0 w 1614481"/>
              <a:gd name="connsiteY1" fmla="*/ 2051579 h 2051579"/>
              <a:gd name="connsiteX2" fmla="*/ 1612337 w 1614481"/>
              <a:gd name="connsiteY2" fmla="*/ 921528 h 2051579"/>
              <a:gd name="connsiteX3" fmla="*/ 1613967 w 1614481"/>
              <a:gd name="connsiteY3" fmla="*/ 0 h 2051579"/>
              <a:gd name="connsiteX0" fmla="*/ 1597003 w 1612337"/>
              <a:gd name="connsiteY0" fmla="*/ 0 h 2048168"/>
              <a:gd name="connsiteX1" fmla="*/ 0 w 1612337"/>
              <a:gd name="connsiteY1" fmla="*/ 2048168 h 2048168"/>
              <a:gd name="connsiteX2" fmla="*/ 1612337 w 1612337"/>
              <a:gd name="connsiteY2" fmla="*/ 918117 h 2048168"/>
              <a:gd name="connsiteX3" fmla="*/ 1597003 w 1612337"/>
              <a:gd name="connsiteY3" fmla="*/ 0 h 2048168"/>
              <a:gd name="connsiteX0" fmla="*/ 1600839 w 1612337"/>
              <a:gd name="connsiteY0" fmla="*/ 0 h 2043403"/>
              <a:gd name="connsiteX1" fmla="*/ 0 w 1612337"/>
              <a:gd name="connsiteY1" fmla="*/ 2043403 h 2043403"/>
              <a:gd name="connsiteX2" fmla="*/ 1612337 w 1612337"/>
              <a:gd name="connsiteY2" fmla="*/ 913352 h 2043403"/>
              <a:gd name="connsiteX3" fmla="*/ 1600839 w 1612337"/>
              <a:gd name="connsiteY3" fmla="*/ 0 h 2043403"/>
              <a:gd name="connsiteX0" fmla="*/ 1600839 w 1612337"/>
              <a:gd name="connsiteY0" fmla="*/ 0 h 2043403"/>
              <a:gd name="connsiteX1" fmla="*/ 0 w 1612337"/>
              <a:gd name="connsiteY1" fmla="*/ 2043403 h 2043403"/>
              <a:gd name="connsiteX2" fmla="*/ 1612337 w 1612337"/>
              <a:gd name="connsiteY2" fmla="*/ 915735 h 2043403"/>
              <a:gd name="connsiteX3" fmla="*/ 1600839 w 1612337"/>
              <a:gd name="connsiteY3" fmla="*/ 0 h 2043403"/>
              <a:gd name="connsiteX0" fmla="*/ 1598829 w 1610327"/>
              <a:gd name="connsiteY0" fmla="*/ 0 h 2068370"/>
              <a:gd name="connsiteX1" fmla="*/ 0 w 1610327"/>
              <a:gd name="connsiteY1" fmla="*/ 2068370 h 2068370"/>
              <a:gd name="connsiteX2" fmla="*/ 1610327 w 1610327"/>
              <a:gd name="connsiteY2" fmla="*/ 915735 h 2068370"/>
              <a:gd name="connsiteX3" fmla="*/ 1598829 w 1610327"/>
              <a:gd name="connsiteY3" fmla="*/ 0 h 2068370"/>
            </a:gdLst>
            <a:ahLst/>
            <a:cxnLst>
              <a:cxn ang="0">
                <a:pos x="connsiteX0" y="connsiteY0"/>
              </a:cxn>
              <a:cxn ang="0">
                <a:pos x="connsiteX1" y="connsiteY1"/>
              </a:cxn>
              <a:cxn ang="0">
                <a:pos x="connsiteX2" y="connsiteY2"/>
              </a:cxn>
              <a:cxn ang="0">
                <a:pos x="connsiteX3" y="connsiteY3"/>
              </a:cxn>
            </a:cxnLst>
            <a:rect l="l" t="t" r="r" b="b"/>
            <a:pathLst>
              <a:path w="1610327" h="2068370">
                <a:moveTo>
                  <a:pt x="1598829" y="0"/>
                </a:moveTo>
                <a:lnTo>
                  <a:pt x="0" y="2068370"/>
                </a:lnTo>
                <a:lnTo>
                  <a:pt x="1610327" y="915735"/>
                </a:lnTo>
                <a:cubicBezTo>
                  <a:pt x="1608043" y="625618"/>
                  <a:pt x="1601113" y="290117"/>
                  <a:pt x="1598829" y="0"/>
                </a:cubicBezTo>
                <a:close/>
              </a:path>
            </a:pathLst>
          </a:custGeom>
          <a:gradFill>
            <a:gsLst>
              <a:gs pos="0">
                <a:schemeClr val="accent4">
                  <a:lumMod val="85000"/>
                </a:schemeClr>
              </a:gs>
              <a:gs pos="100000">
                <a:schemeClr val="accent4"/>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01CC7B42-DA03-498D-937D-72510ED18EE2}"/>
              </a:ext>
            </a:extLst>
          </p:cNvPr>
          <p:cNvSpPr txBox="1"/>
          <p:nvPr/>
        </p:nvSpPr>
        <p:spPr>
          <a:xfrm>
            <a:off x="2969258" y="2776290"/>
            <a:ext cx="4727129" cy="307777"/>
          </a:xfrm>
          <a:prstGeom prst="rect">
            <a:avLst/>
          </a:prstGeom>
          <a:noFill/>
        </p:spPr>
        <p:txBody>
          <a:bodyPr wrap="square" lIns="108000" rIns="108000" rtlCol="0">
            <a:spAutoFit/>
          </a:bodyPr>
          <a:lstStyle/>
          <a:p>
            <a:r>
              <a:rPr lang="en-US" altLang="ko-KR" sz="1400" b="1">
                <a:solidFill>
                  <a:schemeClr val="accent4">
                    <a:lumMod val="75000"/>
                  </a:schemeClr>
                </a:solidFill>
                <a:cs typeface="Arial" pitchFamily="34" charset="0"/>
              </a:rPr>
              <a:t>APPLICATION RECORD</a:t>
            </a:r>
            <a:endParaRPr lang="ko-KR" altLang="en-US" sz="1400" b="1">
              <a:solidFill>
                <a:schemeClr val="accent4">
                  <a:lumMod val="75000"/>
                </a:schemeClr>
              </a:solidFill>
              <a:cs typeface="Arial" pitchFamily="34" charset="0"/>
            </a:endParaRPr>
          </a:p>
        </p:txBody>
      </p:sp>
      <p:grpSp>
        <p:nvGrpSpPr>
          <p:cNvPr id="38" name="Graphic 14">
            <a:extLst>
              <a:ext uri="{FF2B5EF4-FFF2-40B4-BE49-F238E27FC236}">
                <a16:creationId xmlns:a16="http://schemas.microsoft.com/office/drawing/2014/main" id="{2021403D-783F-AFB8-E246-FAEDF9DEC0FC}"/>
              </a:ext>
            </a:extLst>
          </p:cNvPr>
          <p:cNvGrpSpPr/>
          <p:nvPr/>
        </p:nvGrpSpPr>
        <p:grpSpPr>
          <a:xfrm>
            <a:off x="5677469" y="980954"/>
            <a:ext cx="6514531" cy="5877046"/>
            <a:chOff x="2444748" y="555045"/>
            <a:chExt cx="7282048" cy="5727454"/>
          </a:xfrm>
        </p:grpSpPr>
        <p:sp>
          <p:nvSpPr>
            <p:cNvPr id="39" name="Freeform: Shape 38">
              <a:extLst>
                <a:ext uri="{FF2B5EF4-FFF2-40B4-BE49-F238E27FC236}">
                  <a16:creationId xmlns:a16="http://schemas.microsoft.com/office/drawing/2014/main" id="{D2C7147F-26C0-90C8-E615-147A2740497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057064B-0FB9-54C5-EEB1-E62BDE4EA9D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DCB34F2-7ECA-A7FF-7A68-04F18D52DCC3}"/>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15A873F-176E-421B-8545-77372EA5238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0F294B0-63C4-99CF-0828-BBDC3B46E03C}"/>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EE0A195-71FA-4D6F-1629-80B2B0248CA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9D3BF5A-3F96-6788-95EB-060FF1DA2BD0}"/>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FB79AE5-57EF-E697-002B-8B69E9A109A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pic>
        <p:nvPicPr>
          <p:cNvPr id="48" name="Picture 47">
            <a:extLst>
              <a:ext uri="{FF2B5EF4-FFF2-40B4-BE49-F238E27FC236}">
                <a16:creationId xmlns:a16="http://schemas.microsoft.com/office/drawing/2014/main" id="{0EE001B5-8E42-8DD6-70FE-023CD3AB5A89}"/>
              </a:ext>
            </a:extLst>
          </p:cNvPr>
          <p:cNvPicPr>
            <a:picLocks noChangeAspect="1"/>
          </p:cNvPicPr>
          <p:nvPr/>
        </p:nvPicPr>
        <p:blipFill>
          <a:blip r:embed="rId2"/>
          <a:stretch>
            <a:fillRect/>
          </a:stretch>
        </p:blipFill>
        <p:spPr>
          <a:xfrm>
            <a:off x="5920992" y="1346172"/>
            <a:ext cx="6017519" cy="3957454"/>
          </a:xfrm>
          <a:prstGeom prst="rect">
            <a:avLst/>
          </a:prstGeom>
        </p:spPr>
      </p:pic>
      <p:sp>
        <p:nvSpPr>
          <p:cNvPr id="49" name="TextBox 48">
            <a:extLst>
              <a:ext uri="{FF2B5EF4-FFF2-40B4-BE49-F238E27FC236}">
                <a16:creationId xmlns:a16="http://schemas.microsoft.com/office/drawing/2014/main" id="{20440008-F55D-5C86-759E-36A589ED6B3D}"/>
              </a:ext>
            </a:extLst>
          </p:cNvPr>
          <p:cNvSpPr txBox="1"/>
          <p:nvPr/>
        </p:nvSpPr>
        <p:spPr>
          <a:xfrm>
            <a:off x="3088321" y="3084067"/>
            <a:ext cx="2676217" cy="830997"/>
          </a:xfrm>
          <a:prstGeom prst="rect">
            <a:avLst/>
          </a:prstGeom>
          <a:noFill/>
        </p:spPr>
        <p:txBody>
          <a:bodyPr wrap="square" rtlCol="0">
            <a:spAutoFit/>
          </a:bodyPr>
          <a:lstStyle/>
          <a:p>
            <a:r>
              <a:rPr lang="en-US" sz="1200" b="1" i="0">
                <a:effectLst/>
                <a:latin typeface="Roboto Mono" panose="00000009000000000000" pitchFamily="49" charset="0"/>
              </a:rPr>
              <a:t>NUMERICAL DATA</a:t>
            </a:r>
          </a:p>
          <a:p>
            <a:r>
              <a:rPr lang="en-US" altLang="ko-KR" sz="1200" b="1">
                <a:latin typeface="Roboto Mono" panose="00000009000000000000" pitchFamily="49" charset="0"/>
              </a:rPr>
              <a:t>CATEGORICAL DATA</a:t>
            </a:r>
          </a:p>
          <a:p>
            <a:r>
              <a:rPr lang="en-US" altLang="ko-KR" sz="1200" b="1">
                <a:latin typeface="Roboto Mono" panose="00000009000000000000" pitchFamily="49" charset="0"/>
              </a:rPr>
              <a:t>ORDINAL DATA </a:t>
            </a:r>
          </a:p>
          <a:p>
            <a:endParaRPr lang="en-US" altLang="ko-KR" sz="1200">
              <a:latin typeface="Consolas" panose="020B0609020204030204" pitchFamily="49" charset="0"/>
            </a:endParaRPr>
          </a:p>
        </p:txBody>
      </p:sp>
      <p:sp>
        <p:nvSpPr>
          <p:cNvPr id="4" name="Rounded Rectangle 3">
            <a:extLst>
              <a:ext uri="{FF2B5EF4-FFF2-40B4-BE49-F238E27FC236}">
                <a16:creationId xmlns:a16="http://schemas.microsoft.com/office/drawing/2014/main" id="{B1FC1B9C-D42A-25DD-979F-41CC0C87B817}"/>
              </a:ext>
            </a:extLst>
          </p:cNvPr>
          <p:cNvSpPr/>
          <p:nvPr/>
        </p:nvSpPr>
        <p:spPr>
          <a:xfrm>
            <a:off x="1007688" y="4305273"/>
            <a:ext cx="4160709" cy="2133868"/>
          </a:xfrm>
          <a:prstGeom prst="round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3C4043"/>
                </a:solidFill>
                <a:latin typeface="Roboto Mono" panose="00000009000000000000" pitchFamily="49" charset="0"/>
                <a:ea typeface="Roboto Mono" panose="00000009000000000000" pitchFamily="49" charset="0"/>
              </a:rPr>
              <a:t>C</a:t>
            </a:r>
            <a:r>
              <a:rPr lang="en-US" sz="2000" b="0" i="0">
                <a:solidFill>
                  <a:srgbClr val="3C4043"/>
                </a:solidFill>
                <a:effectLst/>
                <a:latin typeface="Roboto Mono" panose="00000009000000000000" pitchFamily="49" charset="0"/>
                <a:ea typeface="Roboto Mono" panose="00000009000000000000" pitchFamily="49" charset="0"/>
              </a:rPr>
              <a:t>ontains appliers personal information, which we could use as features for predicting.</a:t>
            </a:r>
          </a:p>
          <a:p>
            <a:pPr algn="ctr"/>
            <a:endParaRPr lang="ko-KR" altLang="en-US" sz="1400">
              <a:solidFill>
                <a:schemeClr val="tx1">
                  <a:lumMod val="65000"/>
                  <a:lumOff val="35000"/>
                </a:schemeClr>
              </a:solidFill>
            </a:endParaRPr>
          </a:p>
        </p:txBody>
      </p:sp>
    </p:spTree>
    <p:extLst>
      <p:ext uri="{BB962C8B-B14F-4D97-AF65-F5344CB8AC3E}">
        <p14:creationId xmlns:p14="http://schemas.microsoft.com/office/powerpoint/2010/main" val="2904795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2D471D4A-5D1B-4819-969E-A8CF38780F89}"/>
              </a:ext>
            </a:extLst>
          </p:cNvPr>
          <p:cNvSpPr txBox="1">
            <a:spLocks/>
          </p:cNvSpPr>
          <p:nvPr/>
        </p:nvSpPr>
        <p:spPr>
          <a:xfrm>
            <a:off x="8336892" y="789249"/>
            <a:ext cx="2520000" cy="540000"/>
          </a:xfrm>
          <a:prstGeom prst="rect">
            <a:avLst/>
          </a:prstGeom>
          <a:solidFill>
            <a:schemeClr val="accent2"/>
          </a:solidFill>
        </p:spPr>
        <p:txBody>
          <a:bodyPr anchor="ctr"/>
          <a:lstStyle>
            <a:lvl1pPr marL="0" indent="0" algn="ctr" defTabSz="914400" rtl="0" eaLnBrk="1" latinLnBrk="1" hangingPunct="1">
              <a:spcBef>
                <a:spcPct val="20000"/>
              </a:spcBef>
              <a:buFont typeface="Arial" pitchFamily="34" charset="0"/>
              <a:buNone/>
              <a:defRPr sz="2800" b="1" kern="1200" baseline="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3200">
                <a:cs typeface="Arial" pitchFamily="34" charset="0"/>
              </a:rPr>
              <a:t>SMOTE-NC</a:t>
            </a:r>
          </a:p>
        </p:txBody>
      </p:sp>
      <p:sp>
        <p:nvSpPr>
          <p:cNvPr id="5" name="Text Placeholder 4">
            <a:extLst>
              <a:ext uri="{FF2B5EF4-FFF2-40B4-BE49-F238E27FC236}">
                <a16:creationId xmlns:a16="http://schemas.microsoft.com/office/drawing/2014/main" id="{BCC1943D-635E-4F21-89C1-406A78B3DD7E}"/>
              </a:ext>
            </a:extLst>
          </p:cNvPr>
          <p:cNvSpPr txBox="1">
            <a:spLocks/>
          </p:cNvSpPr>
          <p:nvPr/>
        </p:nvSpPr>
        <p:spPr>
          <a:xfrm>
            <a:off x="1366087" y="4025075"/>
            <a:ext cx="2520000" cy="540000"/>
          </a:xfrm>
          <a:prstGeom prst="rect">
            <a:avLst/>
          </a:prstGeom>
          <a:solidFill>
            <a:schemeClr val="accent1"/>
          </a:solidFill>
        </p:spPr>
        <p:txBody>
          <a:bodyPr anchor="ctr"/>
          <a:lstStyle>
            <a:lvl1pPr marL="0" indent="0" algn="ctr" defTabSz="914400" rtl="0" eaLnBrk="1" latinLnBrk="1" hangingPunct="1">
              <a:spcBef>
                <a:spcPct val="20000"/>
              </a:spcBef>
              <a:buFont typeface="Arial" pitchFamily="34" charset="0"/>
              <a:buNone/>
              <a:defRPr sz="2800" b="1" kern="1200" baseline="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3200">
                <a:cs typeface="Arial" pitchFamily="34" charset="0"/>
              </a:rPr>
              <a:t>SMOTE</a:t>
            </a:r>
          </a:p>
        </p:txBody>
      </p:sp>
      <p:sp>
        <p:nvSpPr>
          <p:cNvPr id="6" name="Rectangle 3">
            <a:extLst>
              <a:ext uri="{FF2B5EF4-FFF2-40B4-BE49-F238E27FC236}">
                <a16:creationId xmlns:a16="http://schemas.microsoft.com/office/drawing/2014/main" id="{23E422E4-8C1D-4304-80FE-B0F1AEC51C56}"/>
              </a:ext>
            </a:extLst>
          </p:cNvPr>
          <p:cNvSpPr/>
          <p:nvPr/>
        </p:nvSpPr>
        <p:spPr>
          <a:xfrm flipH="1" flipV="1">
            <a:off x="9082578" y="2305190"/>
            <a:ext cx="337388" cy="337388"/>
          </a:xfrm>
          <a:custGeom>
            <a:avLst/>
            <a:gdLst/>
            <a:ahLst/>
            <a:cxnLst/>
            <a:rect l="l" t="t" r="r" b="b"/>
            <a:pathLst>
              <a:path w="1080120" h="1080120">
                <a:moveTo>
                  <a:pt x="0" y="0"/>
                </a:moveTo>
                <a:lnTo>
                  <a:pt x="720080" y="0"/>
                </a:lnTo>
                <a:lnTo>
                  <a:pt x="1080120" y="0"/>
                </a:lnTo>
                <a:lnTo>
                  <a:pt x="1080120" y="360040"/>
                </a:lnTo>
                <a:lnTo>
                  <a:pt x="1080120" y="1080120"/>
                </a:lnTo>
                <a:lnTo>
                  <a:pt x="720080" y="1080120"/>
                </a:lnTo>
                <a:lnTo>
                  <a:pt x="720080" y="604986"/>
                </a:lnTo>
                <a:lnTo>
                  <a:pt x="275852" y="1049214"/>
                </a:lnTo>
                <a:lnTo>
                  <a:pt x="21266" y="794627"/>
                </a:lnTo>
                <a:lnTo>
                  <a:pt x="455853" y="360040"/>
                </a:lnTo>
                <a:lnTo>
                  <a:pt x="0" y="36004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a:extLst>
              <a:ext uri="{FF2B5EF4-FFF2-40B4-BE49-F238E27FC236}">
                <a16:creationId xmlns:a16="http://schemas.microsoft.com/office/drawing/2014/main" id="{C53B8D53-7F73-4CD9-A5A8-D417E10D9FAF}"/>
              </a:ext>
            </a:extLst>
          </p:cNvPr>
          <p:cNvSpPr/>
          <p:nvPr/>
        </p:nvSpPr>
        <p:spPr>
          <a:xfrm>
            <a:off x="3028530" y="1800357"/>
            <a:ext cx="337388" cy="337388"/>
          </a:xfrm>
          <a:custGeom>
            <a:avLst/>
            <a:gdLst/>
            <a:ahLst/>
            <a:cxnLst/>
            <a:rect l="l" t="t" r="r" b="b"/>
            <a:pathLst>
              <a:path w="1080120" h="1080120">
                <a:moveTo>
                  <a:pt x="0" y="0"/>
                </a:moveTo>
                <a:lnTo>
                  <a:pt x="720080" y="0"/>
                </a:lnTo>
                <a:lnTo>
                  <a:pt x="1080120" y="0"/>
                </a:lnTo>
                <a:lnTo>
                  <a:pt x="1080120" y="360040"/>
                </a:lnTo>
                <a:lnTo>
                  <a:pt x="1080120" y="1080120"/>
                </a:lnTo>
                <a:lnTo>
                  <a:pt x="720080" y="1080120"/>
                </a:lnTo>
                <a:lnTo>
                  <a:pt x="720080" y="604986"/>
                </a:lnTo>
                <a:lnTo>
                  <a:pt x="275852" y="1049214"/>
                </a:lnTo>
                <a:lnTo>
                  <a:pt x="21266" y="794627"/>
                </a:lnTo>
                <a:lnTo>
                  <a:pt x="455853" y="360040"/>
                </a:lnTo>
                <a:lnTo>
                  <a:pt x="0" y="3600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직사각형 8">
            <a:extLst>
              <a:ext uri="{FF2B5EF4-FFF2-40B4-BE49-F238E27FC236}">
                <a16:creationId xmlns:a16="http://schemas.microsoft.com/office/drawing/2014/main" id="{02C94F6E-EB29-4A2B-9BED-2E3C85B7310B}"/>
              </a:ext>
            </a:extLst>
          </p:cNvPr>
          <p:cNvSpPr/>
          <p:nvPr/>
        </p:nvSpPr>
        <p:spPr>
          <a:xfrm>
            <a:off x="200756" y="2305190"/>
            <a:ext cx="4032024" cy="1569660"/>
          </a:xfrm>
          <a:prstGeom prst="rect">
            <a:avLst/>
          </a:prstGeom>
        </p:spPr>
        <p:txBody>
          <a:bodyPr wrap="square" lIns="91440" tIns="45720" rIns="91440" bIns="45720" anchor="t">
            <a:spAutoFit/>
          </a:bodyPr>
          <a:lstStyle/>
          <a:p>
            <a:pPr marL="171450" indent="-171450">
              <a:buFont typeface="Arial"/>
              <a:buChar char="•"/>
            </a:pPr>
            <a:r>
              <a:rPr lang="en-US" sz="1200">
                <a:latin typeface="Roboto Mono"/>
                <a:ea typeface="Roboto Mono"/>
                <a:cs typeface="Arial"/>
              </a:rPr>
              <a:t>A subset of minority class is taken and new synthetic data points are generated based on it.</a:t>
            </a:r>
            <a:endParaRPr lang="en-US" sz="1200">
              <a:latin typeface="Roboto Mono"/>
              <a:ea typeface="Meiryo"/>
              <a:cs typeface="Arial"/>
            </a:endParaRPr>
          </a:p>
          <a:p>
            <a:pPr marL="171450" indent="-171450">
              <a:buFont typeface="Arial"/>
              <a:buChar char="•"/>
            </a:pPr>
            <a:r>
              <a:rPr lang="en-US" sz="1200">
                <a:latin typeface="Roboto Mono"/>
                <a:ea typeface="Roboto Mono"/>
                <a:cs typeface="Arial"/>
              </a:rPr>
              <a:t>SMOTE, is a clever way to perform over-sampling over the minority class to avoid overfitting(unlike random over-sampling that has overfitting problems)</a:t>
            </a:r>
          </a:p>
          <a:p>
            <a:pPr marL="171450" indent="-171450">
              <a:buFont typeface="Arial"/>
              <a:buChar char="•"/>
            </a:pPr>
            <a:endParaRPr lang="en-US" sz="1200">
              <a:solidFill>
                <a:srgbClr val="000000"/>
              </a:solidFill>
              <a:latin typeface="Roboto Mono"/>
              <a:ea typeface="Roboto Mono"/>
              <a:cs typeface="Arial"/>
            </a:endParaRPr>
          </a:p>
        </p:txBody>
      </p:sp>
      <p:sp>
        <p:nvSpPr>
          <p:cNvPr id="10" name="Text Placeholder 1">
            <a:extLst>
              <a:ext uri="{FF2B5EF4-FFF2-40B4-BE49-F238E27FC236}">
                <a16:creationId xmlns:a16="http://schemas.microsoft.com/office/drawing/2014/main" id="{81457029-F292-118C-69E3-B1108DE67079}"/>
              </a:ext>
            </a:extLst>
          </p:cNvPr>
          <p:cNvSpPr txBox="1">
            <a:spLocks/>
          </p:cNvSpPr>
          <p:nvPr/>
        </p:nvSpPr>
        <p:spPr>
          <a:xfrm>
            <a:off x="-673583" y="5180342"/>
            <a:ext cx="4917691" cy="724247"/>
          </a:xfrm>
          <a:prstGeom prst="rect">
            <a:avLst/>
          </a:prstGeom>
        </p:spPr>
        <p:txBody>
          <a:bodyPr>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en-US" sz="3200"/>
              <a:t>OVERSAMPLING</a:t>
            </a:r>
          </a:p>
        </p:txBody>
      </p:sp>
      <p:pic>
        <p:nvPicPr>
          <p:cNvPr id="19" name="Picture 18">
            <a:extLst>
              <a:ext uri="{FF2B5EF4-FFF2-40B4-BE49-F238E27FC236}">
                <a16:creationId xmlns:a16="http://schemas.microsoft.com/office/drawing/2014/main" id="{80301C23-BD86-3AC7-9F3C-5E711565BE39}"/>
              </a:ext>
            </a:extLst>
          </p:cNvPr>
          <p:cNvPicPr>
            <a:picLocks noChangeAspect="1"/>
          </p:cNvPicPr>
          <p:nvPr/>
        </p:nvPicPr>
        <p:blipFill>
          <a:blip r:embed="rId2"/>
          <a:stretch>
            <a:fillRect/>
          </a:stretch>
        </p:blipFill>
        <p:spPr>
          <a:xfrm>
            <a:off x="3562717" y="213023"/>
            <a:ext cx="4456393" cy="848837"/>
          </a:xfrm>
          <a:prstGeom prst="rect">
            <a:avLst/>
          </a:prstGeom>
        </p:spPr>
      </p:pic>
      <p:sp>
        <p:nvSpPr>
          <p:cNvPr id="23" name="TextBox 22">
            <a:extLst>
              <a:ext uri="{FF2B5EF4-FFF2-40B4-BE49-F238E27FC236}">
                <a16:creationId xmlns:a16="http://schemas.microsoft.com/office/drawing/2014/main" id="{F401216C-3C4C-756E-F792-8FF745932F20}"/>
              </a:ext>
            </a:extLst>
          </p:cNvPr>
          <p:cNvSpPr txBox="1"/>
          <p:nvPr/>
        </p:nvSpPr>
        <p:spPr>
          <a:xfrm>
            <a:off x="8018047" y="1383133"/>
            <a:ext cx="3756238" cy="830997"/>
          </a:xfrm>
          <a:prstGeom prst="rect">
            <a:avLst/>
          </a:prstGeom>
          <a:noFill/>
        </p:spPr>
        <p:txBody>
          <a:bodyPr wrap="square" lIns="91440" tIns="45720" rIns="91440" bIns="45720" anchor="t">
            <a:spAutoFit/>
          </a:bodyPr>
          <a:lstStyle/>
          <a:p>
            <a:pPr marL="171450" indent="-171450">
              <a:buFont typeface="Arial"/>
              <a:buChar char="•"/>
            </a:pPr>
            <a:r>
              <a:rPr lang="en-US" sz="1200">
                <a:latin typeface="Roboto Mono"/>
                <a:ea typeface="Roboto Mono"/>
                <a:cs typeface="Arial"/>
              </a:rPr>
              <a:t>Creates synthetic data for categorical as well as quantitative features in the data set.</a:t>
            </a:r>
          </a:p>
          <a:p>
            <a:pPr marL="171450" indent="-171450">
              <a:buFont typeface="Arial"/>
              <a:buChar char="•"/>
            </a:pPr>
            <a:endParaRPr lang="en-US" sz="1200">
              <a:solidFill>
                <a:schemeClr val="tx1">
                  <a:lumMod val="75000"/>
                  <a:lumOff val="25000"/>
                </a:schemeClr>
              </a:solidFill>
              <a:latin typeface="Roboto Mono"/>
              <a:ea typeface="Roboto Mono"/>
              <a:cs typeface="Arial"/>
            </a:endParaRPr>
          </a:p>
        </p:txBody>
      </p:sp>
      <p:pic>
        <p:nvPicPr>
          <p:cNvPr id="25" name="Picture 24">
            <a:extLst>
              <a:ext uri="{FF2B5EF4-FFF2-40B4-BE49-F238E27FC236}">
                <a16:creationId xmlns:a16="http://schemas.microsoft.com/office/drawing/2014/main" id="{30F16BD5-ABCF-520E-1FE0-1B756FEC1213}"/>
              </a:ext>
            </a:extLst>
          </p:cNvPr>
          <p:cNvPicPr>
            <a:picLocks noChangeAspect="1"/>
          </p:cNvPicPr>
          <p:nvPr/>
        </p:nvPicPr>
        <p:blipFill>
          <a:blip r:embed="rId3"/>
          <a:stretch>
            <a:fillRect/>
          </a:stretch>
        </p:blipFill>
        <p:spPr>
          <a:xfrm>
            <a:off x="4500372" y="2670018"/>
            <a:ext cx="4456393" cy="848836"/>
          </a:xfrm>
          <a:prstGeom prst="rect">
            <a:avLst/>
          </a:prstGeom>
        </p:spPr>
      </p:pic>
      <p:sp>
        <p:nvSpPr>
          <p:cNvPr id="2" name="Rectangle 17">
            <a:extLst>
              <a:ext uri="{FF2B5EF4-FFF2-40B4-BE49-F238E27FC236}">
                <a16:creationId xmlns:a16="http://schemas.microsoft.com/office/drawing/2014/main" id="{10AC6C60-3E4A-85E9-1D74-5DC7EA325B2B}"/>
              </a:ext>
            </a:extLst>
          </p:cNvPr>
          <p:cNvSpPr/>
          <p:nvPr/>
        </p:nvSpPr>
        <p:spPr>
          <a:xfrm>
            <a:off x="0" y="5806478"/>
            <a:ext cx="4917691" cy="10515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TextBox 12">
            <a:extLst>
              <a:ext uri="{FF2B5EF4-FFF2-40B4-BE49-F238E27FC236}">
                <a16:creationId xmlns:a16="http://schemas.microsoft.com/office/drawing/2014/main" id="{9945E46A-7F46-1695-ADF7-5C07C9DAB429}"/>
              </a:ext>
            </a:extLst>
          </p:cNvPr>
          <p:cNvSpPr txBox="1"/>
          <p:nvPr/>
        </p:nvSpPr>
        <p:spPr>
          <a:xfrm>
            <a:off x="318271" y="5906443"/>
            <a:ext cx="4285051" cy="954107"/>
          </a:xfrm>
          <a:prstGeom prst="rect">
            <a:avLst/>
          </a:prstGeom>
          <a:noFill/>
        </p:spPr>
        <p:txBody>
          <a:bodyPr wrap="square" lIns="91440" tIns="45720" rIns="91440" bIns="45720" rtlCol="0" anchor="t">
            <a:spAutoFit/>
          </a:bodyPr>
          <a:lstStyle/>
          <a:p>
            <a:r>
              <a:rPr lang="en-US" sz="1400">
                <a:solidFill>
                  <a:schemeClr val="bg1"/>
                </a:solidFill>
                <a:latin typeface="Roboto Mono"/>
                <a:ea typeface="+mn-lt"/>
                <a:cs typeface="+mn-lt"/>
              </a:rPr>
              <a:t>When working on a dataset with class imbalance problem, one needs to oversample or under sample only the train set and not the test set</a:t>
            </a:r>
            <a:endParaRPr lang="en-US" altLang="ko-KR" sz="1400">
              <a:solidFill>
                <a:schemeClr val="bg1"/>
              </a:solidFill>
              <a:latin typeface="Roboto Mono"/>
              <a:ea typeface="Meiryo"/>
            </a:endParaRPr>
          </a:p>
        </p:txBody>
      </p:sp>
    </p:spTree>
    <p:extLst>
      <p:ext uri="{BB962C8B-B14F-4D97-AF65-F5344CB8AC3E}">
        <p14:creationId xmlns:p14="http://schemas.microsoft.com/office/powerpoint/2010/main" val="3531175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2D471D4A-5D1B-4819-969E-A8CF38780F89}"/>
              </a:ext>
            </a:extLst>
          </p:cNvPr>
          <p:cNvSpPr txBox="1">
            <a:spLocks/>
          </p:cNvSpPr>
          <p:nvPr/>
        </p:nvSpPr>
        <p:spPr>
          <a:xfrm>
            <a:off x="8336892" y="789249"/>
            <a:ext cx="2520000" cy="540000"/>
          </a:xfrm>
          <a:prstGeom prst="rect">
            <a:avLst/>
          </a:prstGeom>
          <a:solidFill>
            <a:schemeClr val="accent2"/>
          </a:solidFill>
        </p:spPr>
        <p:txBody>
          <a:bodyPr anchor="ctr"/>
          <a:lstStyle>
            <a:lvl1pPr marL="0" indent="0" algn="ctr" defTabSz="914400" rtl="0" eaLnBrk="1" latinLnBrk="1" hangingPunct="1">
              <a:spcBef>
                <a:spcPct val="20000"/>
              </a:spcBef>
              <a:buFont typeface="Arial" pitchFamily="34" charset="0"/>
              <a:buNone/>
              <a:defRPr sz="2800" b="1" kern="1200" baseline="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3200">
                <a:cs typeface="Arial" pitchFamily="34" charset="0"/>
              </a:rPr>
              <a:t>SMOTE-NC</a:t>
            </a:r>
          </a:p>
        </p:txBody>
      </p:sp>
      <p:sp>
        <p:nvSpPr>
          <p:cNvPr id="5" name="Text Placeholder 4">
            <a:extLst>
              <a:ext uri="{FF2B5EF4-FFF2-40B4-BE49-F238E27FC236}">
                <a16:creationId xmlns:a16="http://schemas.microsoft.com/office/drawing/2014/main" id="{BCC1943D-635E-4F21-89C1-406A78B3DD7E}"/>
              </a:ext>
            </a:extLst>
          </p:cNvPr>
          <p:cNvSpPr txBox="1">
            <a:spLocks/>
          </p:cNvSpPr>
          <p:nvPr/>
        </p:nvSpPr>
        <p:spPr>
          <a:xfrm>
            <a:off x="1366087" y="4025075"/>
            <a:ext cx="2520000" cy="540000"/>
          </a:xfrm>
          <a:prstGeom prst="rect">
            <a:avLst/>
          </a:prstGeom>
          <a:solidFill>
            <a:schemeClr val="accent1"/>
          </a:solidFill>
        </p:spPr>
        <p:txBody>
          <a:bodyPr anchor="ctr"/>
          <a:lstStyle>
            <a:lvl1pPr marL="0" indent="0" algn="ctr" defTabSz="914400" rtl="0" eaLnBrk="1" latinLnBrk="1" hangingPunct="1">
              <a:spcBef>
                <a:spcPct val="20000"/>
              </a:spcBef>
              <a:buFont typeface="Arial" pitchFamily="34" charset="0"/>
              <a:buNone/>
              <a:defRPr sz="2800" b="1" kern="1200" baseline="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3200">
                <a:cs typeface="Arial" pitchFamily="34" charset="0"/>
              </a:rPr>
              <a:t>SMOTE</a:t>
            </a:r>
          </a:p>
        </p:txBody>
      </p:sp>
      <p:sp>
        <p:nvSpPr>
          <p:cNvPr id="6" name="Rectangle 3">
            <a:extLst>
              <a:ext uri="{FF2B5EF4-FFF2-40B4-BE49-F238E27FC236}">
                <a16:creationId xmlns:a16="http://schemas.microsoft.com/office/drawing/2014/main" id="{23E422E4-8C1D-4304-80FE-B0F1AEC51C56}"/>
              </a:ext>
            </a:extLst>
          </p:cNvPr>
          <p:cNvSpPr/>
          <p:nvPr/>
        </p:nvSpPr>
        <p:spPr>
          <a:xfrm flipH="1" flipV="1">
            <a:off x="9082578" y="2305190"/>
            <a:ext cx="337388" cy="337388"/>
          </a:xfrm>
          <a:custGeom>
            <a:avLst/>
            <a:gdLst/>
            <a:ahLst/>
            <a:cxnLst/>
            <a:rect l="l" t="t" r="r" b="b"/>
            <a:pathLst>
              <a:path w="1080120" h="1080120">
                <a:moveTo>
                  <a:pt x="0" y="0"/>
                </a:moveTo>
                <a:lnTo>
                  <a:pt x="720080" y="0"/>
                </a:lnTo>
                <a:lnTo>
                  <a:pt x="1080120" y="0"/>
                </a:lnTo>
                <a:lnTo>
                  <a:pt x="1080120" y="360040"/>
                </a:lnTo>
                <a:lnTo>
                  <a:pt x="1080120" y="1080120"/>
                </a:lnTo>
                <a:lnTo>
                  <a:pt x="720080" y="1080120"/>
                </a:lnTo>
                <a:lnTo>
                  <a:pt x="720080" y="604986"/>
                </a:lnTo>
                <a:lnTo>
                  <a:pt x="275852" y="1049214"/>
                </a:lnTo>
                <a:lnTo>
                  <a:pt x="21266" y="794627"/>
                </a:lnTo>
                <a:lnTo>
                  <a:pt x="455853" y="360040"/>
                </a:lnTo>
                <a:lnTo>
                  <a:pt x="0" y="36004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a:extLst>
              <a:ext uri="{FF2B5EF4-FFF2-40B4-BE49-F238E27FC236}">
                <a16:creationId xmlns:a16="http://schemas.microsoft.com/office/drawing/2014/main" id="{C53B8D53-7F73-4CD9-A5A8-D417E10D9FAF}"/>
              </a:ext>
            </a:extLst>
          </p:cNvPr>
          <p:cNvSpPr/>
          <p:nvPr/>
        </p:nvSpPr>
        <p:spPr>
          <a:xfrm>
            <a:off x="3028530" y="1800357"/>
            <a:ext cx="337388" cy="337388"/>
          </a:xfrm>
          <a:custGeom>
            <a:avLst/>
            <a:gdLst/>
            <a:ahLst/>
            <a:cxnLst/>
            <a:rect l="l" t="t" r="r" b="b"/>
            <a:pathLst>
              <a:path w="1080120" h="1080120">
                <a:moveTo>
                  <a:pt x="0" y="0"/>
                </a:moveTo>
                <a:lnTo>
                  <a:pt x="720080" y="0"/>
                </a:lnTo>
                <a:lnTo>
                  <a:pt x="1080120" y="0"/>
                </a:lnTo>
                <a:lnTo>
                  <a:pt x="1080120" y="360040"/>
                </a:lnTo>
                <a:lnTo>
                  <a:pt x="1080120" y="1080120"/>
                </a:lnTo>
                <a:lnTo>
                  <a:pt x="720080" y="1080120"/>
                </a:lnTo>
                <a:lnTo>
                  <a:pt x="720080" y="604986"/>
                </a:lnTo>
                <a:lnTo>
                  <a:pt x="275852" y="1049214"/>
                </a:lnTo>
                <a:lnTo>
                  <a:pt x="21266" y="794627"/>
                </a:lnTo>
                <a:lnTo>
                  <a:pt x="455853" y="360040"/>
                </a:lnTo>
                <a:lnTo>
                  <a:pt x="0" y="3600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
            <a:extLst>
              <a:ext uri="{FF2B5EF4-FFF2-40B4-BE49-F238E27FC236}">
                <a16:creationId xmlns:a16="http://schemas.microsoft.com/office/drawing/2014/main" id="{81457029-F292-118C-69E3-B1108DE67079}"/>
              </a:ext>
            </a:extLst>
          </p:cNvPr>
          <p:cNvSpPr txBox="1">
            <a:spLocks/>
          </p:cNvSpPr>
          <p:nvPr/>
        </p:nvSpPr>
        <p:spPr>
          <a:xfrm>
            <a:off x="-175146" y="5841325"/>
            <a:ext cx="4917691" cy="724247"/>
          </a:xfrm>
          <a:prstGeom prst="rect">
            <a:avLst/>
          </a:prstGeom>
        </p:spPr>
        <p:txBody>
          <a:bodyPr>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en-US" sz="3200"/>
              <a:t>OVERSAMPLING</a:t>
            </a:r>
          </a:p>
        </p:txBody>
      </p:sp>
      <p:pic>
        <p:nvPicPr>
          <p:cNvPr id="19" name="Picture 18">
            <a:extLst>
              <a:ext uri="{FF2B5EF4-FFF2-40B4-BE49-F238E27FC236}">
                <a16:creationId xmlns:a16="http://schemas.microsoft.com/office/drawing/2014/main" id="{80301C23-BD86-3AC7-9F3C-5E711565BE39}"/>
              </a:ext>
            </a:extLst>
          </p:cNvPr>
          <p:cNvPicPr>
            <a:picLocks noChangeAspect="1"/>
          </p:cNvPicPr>
          <p:nvPr/>
        </p:nvPicPr>
        <p:blipFill>
          <a:blip r:embed="rId2"/>
          <a:stretch>
            <a:fillRect/>
          </a:stretch>
        </p:blipFill>
        <p:spPr>
          <a:xfrm>
            <a:off x="3562717" y="213023"/>
            <a:ext cx="4456393" cy="848837"/>
          </a:xfrm>
          <a:prstGeom prst="rect">
            <a:avLst/>
          </a:prstGeom>
        </p:spPr>
      </p:pic>
      <p:pic>
        <p:nvPicPr>
          <p:cNvPr id="21" name="Picture 20">
            <a:extLst>
              <a:ext uri="{FF2B5EF4-FFF2-40B4-BE49-F238E27FC236}">
                <a16:creationId xmlns:a16="http://schemas.microsoft.com/office/drawing/2014/main" id="{DCD96E92-4392-9FD1-A2BA-0E1FFA9C5676}"/>
              </a:ext>
            </a:extLst>
          </p:cNvPr>
          <p:cNvPicPr>
            <a:picLocks noChangeAspect="1"/>
          </p:cNvPicPr>
          <p:nvPr/>
        </p:nvPicPr>
        <p:blipFill>
          <a:blip r:embed="rId3"/>
          <a:stretch>
            <a:fillRect/>
          </a:stretch>
        </p:blipFill>
        <p:spPr>
          <a:xfrm>
            <a:off x="3562717" y="1196162"/>
            <a:ext cx="4456393" cy="848837"/>
          </a:xfrm>
          <a:prstGeom prst="rect">
            <a:avLst/>
          </a:prstGeom>
        </p:spPr>
      </p:pic>
      <p:pic>
        <p:nvPicPr>
          <p:cNvPr id="25" name="Picture 24">
            <a:extLst>
              <a:ext uri="{FF2B5EF4-FFF2-40B4-BE49-F238E27FC236}">
                <a16:creationId xmlns:a16="http://schemas.microsoft.com/office/drawing/2014/main" id="{30F16BD5-ABCF-520E-1FE0-1B756FEC1213}"/>
              </a:ext>
            </a:extLst>
          </p:cNvPr>
          <p:cNvPicPr>
            <a:picLocks noChangeAspect="1"/>
          </p:cNvPicPr>
          <p:nvPr/>
        </p:nvPicPr>
        <p:blipFill>
          <a:blip r:embed="rId4"/>
          <a:stretch>
            <a:fillRect/>
          </a:stretch>
        </p:blipFill>
        <p:spPr>
          <a:xfrm>
            <a:off x="4500372" y="2670018"/>
            <a:ext cx="4456393" cy="848836"/>
          </a:xfrm>
          <a:prstGeom prst="rect">
            <a:avLst/>
          </a:prstGeom>
        </p:spPr>
      </p:pic>
      <p:pic>
        <p:nvPicPr>
          <p:cNvPr id="27" name="Picture 26">
            <a:extLst>
              <a:ext uri="{FF2B5EF4-FFF2-40B4-BE49-F238E27FC236}">
                <a16:creationId xmlns:a16="http://schemas.microsoft.com/office/drawing/2014/main" id="{5FC64E96-02F3-F7C4-149E-CF19EEA6CDCA}"/>
              </a:ext>
            </a:extLst>
          </p:cNvPr>
          <p:cNvPicPr>
            <a:picLocks noChangeAspect="1"/>
          </p:cNvPicPr>
          <p:nvPr/>
        </p:nvPicPr>
        <p:blipFill>
          <a:blip r:embed="rId5"/>
          <a:stretch>
            <a:fillRect/>
          </a:stretch>
        </p:blipFill>
        <p:spPr>
          <a:xfrm>
            <a:off x="4500371" y="3736659"/>
            <a:ext cx="4456393" cy="848837"/>
          </a:xfrm>
          <a:prstGeom prst="rect">
            <a:avLst/>
          </a:prstGeom>
        </p:spPr>
      </p:pic>
      <p:sp>
        <p:nvSpPr>
          <p:cNvPr id="2" name="Text Placeholder 1">
            <a:extLst>
              <a:ext uri="{FF2B5EF4-FFF2-40B4-BE49-F238E27FC236}">
                <a16:creationId xmlns:a16="http://schemas.microsoft.com/office/drawing/2014/main" id="{67092F10-6D3A-A3BE-4030-96BED14B266D}"/>
              </a:ext>
            </a:extLst>
          </p:cNvPr>
          <p:cNvSpPr txBox="1">
            <a:spLocks/>
          </p:cNvSpPr>
          <p:nvPr/>
        </p:nvSpPr>
        <p:spPr>
          <a:xfrm>
            <a:off x="-673583" y="5180342"/>
            <a:ext cx="4917691" cy="724247"/>
          </a:xfrm>
          <a:prstGeom prst="rect">
            <a:avLst/>
          </a:prstGeom>
        </p:spPr>
        <p:txBody>
          <a:bodyPr>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en-US" sz="3200"/>
              <a:t>OVERSAMPLING</a:t>
            </a:r>
          </a:p>
        </p:txBody>
      </p:sp>
      <p:sp>
        <p:nvSpPr>
          <p:cNvPr id="3" name="Rectangle 17">
            <a:extLst>
              <a:ext uri="{FF2B5EF4-FFF2-40B4-BE49-F238E27FC236}">
                <a16:creationId xmlns:a16="http://schemas.microsoft.com/office/drawing/2014/main" id="{8F41541D-15E2-1E3E-578B-A19BF957913C}"/>
              </a:ext>
            </a:extLst>
          </p:cNvPr>
          <p:cNvSpPr/>
          <p:nvPr/>
        </p:nvSpPr>
        <p:spPr>
          <a:xfrm>
            <a:off x="0" y="5806478"/>
            <a:ext cx="4917691" cy="10515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직사각형 8">
            <a:extLst>
              <a:ext uri="{FF2B5EF4-FFF2-40B4-BE49-F238E27FC236}">
                <a16:creationId xmlns:a16="http://schemas.microsoft.com/office/drawing/2014/main" id="{6A92E048-E0E7-C000-BA34-92C7F464439E}"/>
              </a:ext>
            </a:extLst>
          </p:cNvPr>
          <p:cNvSpPr/>
          <p:nvPr/>
        </p:nvSpPr>
        <p:spPr>
          <a:xfrm>
            <a:off x="200756" y="2305190"/>
            <a:ext cx="4237969" cy="1569660"/>
          </a:xfrm>
          <a:prstGeom prst="rect">
            <a:avLst/>
          </a:prstGeom>
        </p:spPr>
        <p:txBody>
          <a:bodyPr wrap="square" lIns="91440" tIns="45720" rIns="91440" bIns="45720" anchor="t">
            <a:spAutoFit/>
          </a:bodyPr>
          <a:lstStyle/>
          <a:p>
            <a:pPr marL="171450" indent="-171450">
              <a:buFont typeface="Arial"/>
              <a:buChar char="•"/>
            </a:pPr>
            <a:r>
              <a:rPr lang="en-US" sz="1200">
                <a:latin typeface="Roboto Mono"/>
                <a:ea typeface="Roboto Mono"/>
                <a:cs typeface="Arial"/>
              </a:rPr>
              <a:t>A subset of minority class is taken and new synthetic data points are generated based on it.</a:t>
            </a:r>
            <a:endParaRPr lang="en-US" sz="1200">
              <a:latin typeface="Roboto Mono"/>
              <a:ea typeface="Meiryo"/>
              <a:cs typeface="Arial"/>
            </a:endParaRPr>
          </a:p>
          <a:p>
            <a:pPr marL="171450" indent="-171450">
              <a:buFont typeface="Arial"/>
              <a:buChar char="•"/>
            </a:pPr>
            <a:r>
              <a:rPr lang="en-US" sz="1200">
                <a:latin typeface="Roboto Mono"/>
                <a:ea typeface="Roboto Mono"/>
                <a:cs typeface="Arial"/>
              </a:rPr>
              <a:t>SMOTE, is a clever way to perform over-sampling over the minority class to avoid overfitting(unlike random over-sampling that has overfitting problems)</a:t>
            </a:r>
          </a:p>
          <a:p>
            <a:pPr marL="171450" indent="-171450">
              <a:buFont typeface="Arial"/>
              <a:buChar char="•"/>
            </a:pPr>
            <a:endParaRPr lang="en-US" sz="1200">
              <a:solidFill>
                <a:srgbClr val="000000"/>
              </a:solidFill>
              <a:latin typeface="Roboto Mono"/>
              <a:ea typeface="Roboto Mono"/>
              <a:cs typeface="Arial"/>
            </a:endParaRPr>
          </a:p>
        </p:txBody>
      </p:sp>
      <p:sp>
        <p:nvSpPr>
          <p:cNvPr id="14" name="TextBox 13">
            <a:extLst>
              <a:ext uri="{FF2B5EF4-FFF2-40B4-BE49-F238E27FC236}">
                <a16:creationId xmlns:a16="http://schemas.microsoft.com/office/drawing/2014/main" id="{C76E45F5-9BF7-50BF-0BE1-8714142162FC}"/>
              </a:ext>
            </a:extLst>
          </p:cNvPr>
          <p:cNvSpPr txBox="1"/>
          <p:nvPr/>
        </p:nvSpPr>
        <p:spPr>
          <a:xfrm>
            <a:off x="8018047" y="1383133"/>
            <a:ext cx="3756238" cy="830997"/>
          </a:xfrm>
          <a:prstGeom prst="rect">
            <a:avLst/>
          </a:prstGeom>
          <a:noFill/>
        </p:spPr>
        <p:txBody>
          <a:bodyPr wrap="square" lIns="91440" tIns="45720" rIns="91440" bIns="45720" anchor="t">
            <a:spAutoFit/>
          </a:bodyPr>
          <a:lstStyle/>
          <a:p>
            <a:pPr marL="171450" indent="-171450">
              <a:buFont typeface="Arial"/>
              <a:buChar char="•"/>
            </a:pPr>
            <a:r>
              <a:rPr lang="en-US" sz="1200">
                <a:latin typeface="Roboto Mono"/>
                <a:ea typeface="Roboto Mono"/>
                <a:cs typeface="Arial"/>
              </a:rPr>
              <a:t>Creates synthetic data for categorical as well as quantitative features in the data set.</a:t>
            </a:r>
          </a:p>
          <a:p>
            <a:pPr marL="171450" indent="-171450">
              <a:buFont typeface="Arial"/>
              <a:buChar char="•"/>
            </a:pPr>
            <a:endParaRPr lang="en-US" sz="1200">
              <a:solidFill>
                <a:schemeClr val="tx1">
                  <a:lumMod val="75000"/>
                  <a:lumOff val="25000"/>
                </a:schemeClr>
              </a:solidFill>
              <a:latin typeface="Roboto Mono"/>
              <a:ea typeface="Roboto Mono"/>
              <a:cs typeface="Arial"/>
            </a:endParaRPr>
          </a:p>
        </p:txBody>
      </p:sp>
      <p:sp>
        <p:nvSpPr>
          <p:cNvPr id="16" name="TextBox 15">
            <a:extLst>
              <a:ext uri="{FF2B5EF4-FFF2-40B4-BE49-F238E27FC236}">
                <a16:creationId xmlns:a16="http://schemas.microsoft.com/office/drawing/2014/main" id="{F77F80E4-DB3E-7D3E-DFF7-EDF9D270BD2F}"/>
              </a:ext>
            </a:extLst>
          </p:cNvPr>
          <p:cNvSpPr txBox="1"/>
          <p:nvPr/>
        </p:nvSpPr>
        <p:spPr>
          <a:xfrm>
            <a:off x="318271" y="5906443"/>
            <a:ext cx="4285051" cy="954107"/>
          </a:xfrm>
          <a:prstGeom prst="rect">
            <a:avLst/>
          </a:prstGeom>
          <a:noFill/>
        </p:spPr>
        <p:txBody>
          <a:bodyPr wrap="square" lIns="91440" tIns="45720" rIns="91440" bIns="45720" rtlCol="0" anchor="t">
            <a:spAutoFit/>
          </a:bodyPr>
          <a:lstStyle/>
          <a:p>
            <a:r>
              <a:rPr lang="en-US" sz="1400">
                <a:solidFill>
                  <a:schemeClr val="bg1"/>
                </a:solidFill>
                <a:latin typeface="Roboto Mono"/>
                <a:ea typeface="+mn-lt"/>
                <a:cs typeface="+mn-lt"/>
              </a:rPr>
              <a:t>When working on a dataset with class imbalance problem, one needs to oversample or under sample only the train set and not the test set</a:t>
            </a:r>
            <a:endParaRPr lang="en-US" altLang="ko-KR" sz="1400">
              <a:solidFill>
                <a:schemeClr val="bg1"/>
              </a:solidFill>
              <a:latin typeface="Roboto Mono"/>
              <a:ea typeface="Meiryo"/>
            </a:endParaRPr>
          </a:p>
        </p:txBody>
      </p:sp>
    </p:spTree>
    <p:extLst>
      <p:ext uri="{BB962C8B-B14F-4D97-AF65-F5344CB8AC3E}">
        <p14:creationId xmlns:p14="http://schemas.microsoft.com/office/powerpoint/2010/main" val="966087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2">
            <a:extLst>
              <a:ext uri="{FF2B5EF4-FFF2-40B4-BE49-F238E27FC236}">
                <a16:creationId xmlns:a16="http://schemas.microsoft.com/office/drawing/2014/main" id="{D3A7E01D-1F60-41EC-99F3-8CCB2199F310}"/>
              </a:ext>
            </a:extLst>
          </p:cNvPr>
          <p:cNvSpPr/>
          <p:nvPr/>
        </p:nvSpPr>
        <p:spPr>
          <a:xfrm>
            <a:off x="4937733" y="4451927"/>
            <a:ext cx="3242079" cy="1002880"/>
          </a:xfrm>
          <a:prstGeom prst="homePlate">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entagon 3">
            <a:extLst>
              <a:ext uri="{FF2B5EF4-FFF2-40B4-BE49-F238E27FC236}">
                <a16:creationId xmlns:a16="http://schemas.microsoft.com/office/drawing/2014/main" id="{11A801D2-F3A7-4B3D-A314-A6DB65F78311}"/>
              </a:ext>
            </a:extLst>
          </p:cNvPr>
          <p:cNvSpPr/>
          <p:nvPr/>
        </p:nvSpPr>
        <p:spPr>
          <a:xfrm>
            <a:off x="4937732" y="2291539"/>
            <a:ext cx="3242080" cy="1002880"/>
          </a:xfrm>
          <a:prstGeom prst="homePlate">
            <a:avLst/>
          </a:prstGeom>
          <a:solidFill>
            <a:schemeClr val="accent4"/>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9DEF3EE7-CAB1-4D5E-83D9-85C67BD9B738}"/>
              </a:ext>
            </a:extLst>
          </p:cNvPr>
          <p:cNvGrpSpPr/>
          <p:nvPr/>
        </p:nvGrpSpPr>
        <p:grpSpPr>
          <a:xfrm>
            <a:off x="7233268" y="2471935"/>
            <a:ext cx="642093" cy="642093"/>
            <a:chOff x="5722914" y="2156235"/>
            <a:chExt cx="642093" cy="642093"/>
          </a:xfrm>
        </p:grpSpPr>
        <p:sp>
          <p:nvSpPr>
            <p:cNvPr id="7" name="Rounded Rectangle 5">
              <a:extLst>
                <a:ext uri="{FF2B5EF4-FFF2-40B4-BE49-F238E27FC236}">
                  <a16:creationId xmlns:a16="http://schemas.microsoft.com/office/drawing/2014/main" id="{6BDFA5AB-E525-4706-998C-D42FF7D19B71}"/>
                </a:ext>
              </a:extLst>
            </p:cNvPr>
            <p:cNvSpPr/>
            <p:nvPr/>
          </p:nvSpPr>
          <p:spPr>
            <a:xfrm rot="18900000">
              <a:off x="5722914" y="2156235"/>
              <a:ext cx="642093" cy="642093"/>
            </a:xfrm>
            <a:prstGeom prst="roundRect">
              <a:avLst>
                <a:gd name="adj" fmla="val 10715"/>
              </a:avLst>
            </a:prstGeom>
            <a:solidFill>
              <a:schemeClr val="accent4">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8" name="Rounded Rectangle 6">
              <a:extLst>
                <a:ext uri="{FF2B5EF4-FFF2-40B4-BE49-F238E27FC236}">
                  <a16:creationId xmlns:a16="http://schemas.microsoft.com/office/drawing/2014/main" id="{1D1045EF-893C-4FF4-8BF3-91EC5544EB63}"/>
                </a:ext>
              </a:extLst>
            </p:cNvPr>
            <p:cNvSpPr/>
            <p:nvPr/>
          </p:nvSpPr>
          <p:spPr>
            <a:xfrm rot="18900000">
              <a:off x="5782708" y="2216030"/>
              <a:ext cx="522503" cy="522503"/>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 name="TextBox 8">
            <a:extLst>
              <a:ext uri="{FF2B5EF4-FFF2-40B4-BE49-F238E27FC236}">
                <a16:creationId xmlns:a16="http://schemas.microsoft.com/office/drawing/2014/main" id="{9B010BF1-E684-46DB-B4BF-ED340008D93D}"/>
              </a:ext>
            </a:extLst>
          </p:cNvPr>
          <p:cNvSpPr txBox="1"/>
          <p:nvPr/>
        </p:nvSpPr>
        <p:spPr>
          <a:xfrm>
            <a:off x="7287074" y="2592974"/>
            <a:ext cx="499358" cy="369332"/>
          </a:xfrm>
          <a:prstGeom prst="rect">
            <a:avLst/>
          </a:prstGeom>
          <a:noFill/>
        </p:spPr>
        <p:txBody>
          <a:bodyPr wrap="square" rtlCol="0">
            <a:spAutoFit/>
          </a:bodyPr>
          <a:lstStyle/>
          <a:p>
            <a:pPr algn="ctr"/>
            <a:r>
              <a:rPr lang="en-US" altLang="ko-KR" b="1">
                <a:solidFill>
                  <a:schemeClr val="accent4"/>
                </a:solidFill>
                <a:cs typeface="Arial" pitchFamily="34" charset="0"/>
              </a:rPr>
              <a:t>01</a:t>
            </a:r>
            <a:endParaRPr lang="ko-KR" altLang="en-US" b="1">
              <a:solidFill>
                <a:schemeClr val="accent4"/>
              </a:solidFill>
              <a:cs typeface="Arial" pitchFamily="34" charset="0"/>
            </a:endParaRPr>
          </a:p>
        </p:txBody>
      </p:sp>
      <p:grpSp>
        <p:nvGrpSpPr>
          <p:cNvPr id="11" name="Group 10">
            <a:extLst>
              <a:ext uri="{FF2B5EF4-FFF2-40B4-BE49-F238E27FC236}">
                <a16:creationId xmlns:a16="http://schemas.microsoft.com/office/drawing/2014/main" id="{E9D9FB36-51DE-4FFD-A3C4-AD10C5EF1089}"/>
              </a:ext>
            </a:extLst>
          </p:cNvPr>
          <p:cNvGrpSpPr/>
          <p:nvPr/>
        </p:nvGrpSpPr>
        <p:grpSpPr>
          <a:xfrm>
            <a:off x="1102334" y="2371902"/>
            <a:ext cx="3779309" cy="899495"/>
            <a:chOff x="200944" y="4307149"/>
            <a:chExt cx="4687727" cy="899495"/>
          </a:xfrm>
        </p:grpSpPr>
        <p:sp>
          <p:nvSpPr>
            <p:cNvPr id="12" name="TextBox 11">
              <a:extLst>
                <a:ext uri="{FF2B5EF4-FFF2-40B4-BE49-F238E27FC236}">
                  <a16:creationId xmlns:a16="http://schemas.microsoft.com/office/drawing/2014/main" id="{B36A9922-5385-4F73-B186-D344C16FCAE4}"/>
                </a:ext>
              </a:extLst>
            </p:cNvPr>
            <p:cNvSpPr txBox="1"/>
            <p:nvPr/>
          </p:nvSpPr>
          <p:spPr>
            <a:xfrm>
              <a:off x="245430" y="4560313"/>
              <a:ext cx="4620350" cy="646331"/>
            </a:xfrm>
            <a:prstGeom prst="rect">
              <a:avLst/>
            </a:prstGeom>
            <a:noFill/>
          </p:spPr>
          <p:txBody>
            <a:bodyPr wrap="square" rtlCol="0">
              <a:spAutoFit/>
            </a:bodyPr>
            <a:lstStyle/>
            <a:p>
              <a:pPr marL="171450" indent="-171450">
                <a:buFont typeface="Arial" panose="020B0604020202020204" pitchFamily="34" charset="0"/>
                <a:buChar char="•"/>
              </a:pPr>
              <a:r>
                <a:rPr lang="en-US" altLang="ko-KR" sz="1200">
                  <a:solidFill>
                    <a:schemeClr val="tx1">
                      <a:lumMod val="65000"/>
                      <a:lumOff val="35000"/>
                    </a:schemeClr>
                  </a:solidFill>
                  <a:cs typeface="Arial" pitchFamily="34" charset="0"/>
                </a:rPr>
                <a:t>Best metric for imbalanced data</a:t>
              </a:r>
            </a:p>
            <a:p>
              <a:pPr marL="171450" indent="-171450">
                <a:buFont typeface="Arial" panose="020B0604020202020204" pitchFamily="34" charset="0"/>
                <a:buChar char="•"/>
              </a:pPr>
              <a:r>
                <a:rPr lang="en-US" altLang="ko-KR" sz="1200">
                  <a:solidFill>
                    <a:schemeClr val="tx1">
                      <a:lumMod val="65000"/>
                      <a:lumOff val="35000"/>
                    </a:schemeClr>
                  </a:solidFill>
                  <a:cs typeface="Arial" pitchFamily="34" charset="0"/>
                </a:rPr>
                <a:t>F1 near 1 means that we have a good model</a:t>
              </a:r>
            </a:p>
            <a:p>
              <a:pPr marL="171450" indent="-171450" algn="r">
                <a:buFont typeface="Arial" panose="020B0604020202020204" pitchFamily="34" charset="0"/>
                <a:buChar char="•"/>
              </a:pPr>
              <a:endParaRPr lang="en-US" altLang="ko-KR" sz="1200">
                <a:solidFill>
                  <a:schemeClr val="tx1">
                    <a:lumMod val="65000"/>
                    <a:lumOff val="35000"/>
                  </a:schemeClr>
                </a:solidFill>
                <a:cs typeface="Arial" pitchFamily="34" charset="0"/>
              </a:endParaRPr>
            </a:p>
          </p:txBody>
        </p:sp>
        <p:sp>
          <p:nvSpPr>
            <p:cNvPr id="13" name="TextBox 12">
              <a:extLst>
                <a:ext uri="{FF2B5EF4-FFF2-40B4-BE49-F238E27FC236}">
                  <a16:creationId xmlns:a16="http://schemas.microsoft.com/office/drawing/2014/main" id="{B37D4325-F5B6-4868-A015-DA4B58CC5C10}"/>
                </a:ext>
              </a:extLst>
            </p:cNvPr>
            <p:cNvSpPr txBox="1"/>
            <p:nvPr/>
          </p:nvSpPr>
          <p:spPr>
            <a:xfrm>
              <a:off x="200944" y="4307149"/>
              <a:ext cx="4687727" cy="276999"/>
            </a:xfrm>
            <a:prstGeom prst="rect">
              <a:avLst/>
            </a:prstGeom>
            <a:noFill/>
          </p:spPr>
          <p:txBody>
            <a:bodyPr wrap="square" rtlCol="0">
              <a:spAutoFit/>
            </a:bodyPr>
            <a:lstStyle/>
            <a:p>
              <a:r>
                <a:rPr lang="en-US" altLang="ko-KR" sz="1200" b="1">
                  <a:solidFill>
                    <a:schemeClr val="tx1">
                      <a:lumMod val="65000"/>
                      <a:lumOff val="35000"/>
                    </a:schemeClr>
                  </a:solidFill>
                  <a:cs typeface="Arial" pitchFamily="34" charset="0"/>
                </a:rPr>
                <a:t>WHY?</a:t>
              </a:r>
              <a:endParaRPr lang="ko-KR" altLang="en-US" sz="1200" b="1">
                <a:solidFill>
                  <a:schemeClr val="tx1">
                    <a:lumMod val="65000"/>
                    <a:lumOff val="35000"/>
                  </a:schemeClr>
                </a:solidFill>
                <a:cs typeface="Arial" pitchFamily="34" charset="0"/>
              </a:endParaRPr>
            </a:p>
          </p:txBody>
        </p:sp>
      </p:grpSp>
      <p:sp>
        <p:nvSpPr>
          <p:cNvPr id="14" name="Pentagon 12">
            <a:extLst>
              <a:ext uri="{FF2B5EF4-FFF2-40B4-BE49-F238E27FC236}">
                <a16:creationId xmlns:a16="http://schemas.microsoft.com/office/drawing/2014/main" id="{CBCD1DD9-DC13-4284-9E3F-E8FE6262F944}"/>
              </a:ext>
            </a:extLst>
          </p:cNvPr>
          <p:cNvSpPr/>
          <p:nvPr/>
        </p:nvSpPr>
        <p:spPr>
          <a:xfrm rot="10800000">
            <a:off x="4005920" y="3379452"/>
            <a:ext cx="3236621" cy="1002880"/>
          </a:xfrm>
          <a:prstGeom prst="homePlate">
            <a:avLst/>
          </a:prstGeom>
          <a:solidFill>
            <a:schemeClr val="accent3"/>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Pentagon 13">
            <a:extLst>
              <a:ext uri="{FF2B5EF4-FFF2-40B4-BE49-F238E27FC236}">
                <a16:creationId xmlns:a16="http://schemas.microsoft.com/office/drawing/2014/main" id="{CF72A518-6B38-40D4-A0CA-C431132E9676}"/>
              </a:ext>
            </a:extLst>
          </p:cNvPr>
          <p:cNvSpPr/>
          <p:nvPr/>
        </p:nvSpPr>
        <p:spPr>
          <a:xfrm rot="10800000">
            <a:off x="4005919" y="5539841"/>
            <a:ext cx="3236620" cy="1002880"/>
          </a:xfrm>
          <a:prstGeom prst="homePlate">
            <a:avLst/>
          </a:prstGeom>
          <a:solidFill>
            <a:schemeClr val="accent1"/>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6" name="Group 15">
            <a:extLst>
              <a:ext uri="{FF2B5EF4-FFF2-40B4-BE49-F238E27FC236}">
                <a16:creationId xmlns:a16="http://schemas.microsoft.com/office/drawing/2014/main" id="{3E3412D2-AAD3-48AA-882A-B2F02A5C625C}"/>
              </a:ext>
            </a:extLst>
          </p:cNvPr>
          <p:cNvGrpSpPr/>
          <p:nvPr/>
        </p:nvGrpSpPr>
        <p:grpSpPr>
          <a:xfrm>
            <a:off x="4302183" y="3560492"/>
            <a:ext cx="640800" cy="640800"/>
            <a:chOff x="4235863" y="2844644"/>
            <a:chExt cx="640800" cy="640800"/>
          </a:xfrm>
        </p:grpSpPr>
        <p:sp>
          <p:nvSpPr>
            <p:cNvPr id="17" name="Rounded Rectangle 15">
              <a:extLst>
                <a:ext uri="{FF2B5EF4-FFF2-40B4-BE49-F238E27FC236}">
                  <a16:creationId xmlns:a16="http://schemas.microsoft.com/office/drawing/2014/main" id="{6DB9961C-F7D7-4FD4-9B6F-549013C43B48}"/>
                </a:ext>
              </a:extLst>
            </p:cNvPr>
            <p:cNvSpPr/>
            <p:nvPr/>
          </p:nvSpPr>
          <p:spPr>
            <a:xfrm rot="18900000">
              <a:off x="4235863" y="2844644"/>
              <a:ext cx="640800" cy="640800"/>
            </a:xfrm>
            <a:prstGeom prst="roundRect">
              <a:avLst>
                <a:gd name="adj" fmla="val 10715"/>
              </a:avLst>
            </a:prstGeom>
            <a:solidFill>
              <a:schemeClr val="accent3">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18" name="Rounded Rectangle 16">
              <a:extLst>
                <a:ext uri="{FF2B5EF4-FFF2-40B4-BE49-F238E27FC236}">
                  <a16:creationId xmlns:a16="http://schemas.microsoft.com/office/drawing/2014/main" id="{9F5ABED3-E2B5-46F9-BA11-DEA633889552}"/>
                </a:ext>
              </a:extLst>
            </p:cNvPr>
            <p:cNvSpPr/>
            <p:nvPr/>
          </p:nvSpPr>
          <p:spPr>
            <a:xfrm rot="18900000">
              <a:off x="4295536" y="2904318"/>
              <a:ext cx="521451" cy="521451"/>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9" name="TextBox 18">
            <a:extLst>
              <a:ext uri="{FF2B5EF4-FFF2-40B4-BE49-F238E27FC236}">
                <a16:creationId xmlns:a16="http://schemas.microsoft.com/office/drawing/2014/main" id="{7C44E8FA-6B9C-4370-9797-F72F443DBE5F}"/>
              </a:ext>
            </a:extLst>
          </p:cNvPr>
          <p:cNvSpPr txBox="1"/>
          <p:nvPr/>
        </p:nvSpPr>
        <p:spPr>
          <a:xfrm>
            <a:off x="4355885" y="3681290"/>
            <a:ext cx="498353" cy="369332"/>
          </a:xfrm>
          <a:prstGeom prst="rect">
            <a:avLst/>
          </a:prstGeom>
          <a:noFill/>
        </p:spPr>
        <p:txBody>
          <a:bodyPr wrap="square" rtlCol="0">
            <a:spAutoFit/>
          </a:bodyPr>
          <a:lstStyle/>
          <a:p>
            <a:pPr algn="ctr"/>
            <a:r>
              <a:rPr lang="en-US" altLang="ko-KR" b="1">
                <a:solidFill>
                  <a:schemeClr val="accent3"/>
                </a:solidFill>
                <a:cs typeface="Arial" pitchFamily="34" charset="0"/>
              </a:rPr>
              <a:t>02</a:t>
            </a:r>
            <a:endParaRPr lang="ko-KR" altLang="en-US" b="1">
              <a:solidFill>
                <a:schemeClr val="accent3"/>
              </a:solidFill>
              <a:cs typeface="Arial" pitchFamily="34" charset="0"/>
            </a:endParaRPr>
          </a:p>
        </p:txBody>
      </p:sp>
      <p:grpSp>
        <p:nvGrpSpPr>
          <p:cNvPr id="20" name="Group 19">
            <a:extLst>
              <a:ext uri="{FF2B5EF4-FFF2-40B4-BE49-F238E27FC236}">
                <a16:creationId xmlns:a16="http://schemas.microsoft.com/office/drawing/2014/main" id="{CFF29A5A-F80E-435A-ACFF-826913A32613}"/>
              </a:ext>
            </a:extLst>
          </p:cNvPr>
          <p:cNvGrpSpPr/>
          <p:nvPr/>
        </p:nvGrpSpPr>
        <p:grpSpPr>
          <a:xfrm>
            <a:off x="4284659" y="5715451"/>
            <a:ext cx="640800" cy="640800"/>
            <a:chOff x="4235863" y="5132318"/>
            <a:chExt cx="640800" cy="640800"/>
          </a:xfrm>
        </p:grpSpPr>
        <p:sp>
          <p:nvSpPr>
            <p:cNvPr id="21" name="Rounded Rectangle 19">
              <a:extLst>
                <a:ext uri="{FF2B5EF4-FFF2-40B4-BE49-F238E27FC236}">
                  <a16:creationId xmlns:a16="http://schemas.microsoft.com/office/drawing/2014/main" id="{C6F99F8B-C916-440F-987B-632DEE136E14}"/>
                </a:ext>
              </a:extLst>
            </p:cNvPr>
            <p:cNvSpPr/>
            <p:nvPr/>
          </p:nvSpPr>
          <p:spPr>
            <a:xfrm rot="18900000">
              <a:off x="4235863" y="5132318"/>
              <a:ext cx="640800" cy="640800"/>
            </a:xfrm>
            <a:prstGeom prst="roundRect">
              <a:avLst>
                <a:gd name="adj" fmla="val 10715"/>
              </a:avLst>
            </a:prstGeom>
            <a:solidFill>
              <a:schemeClr val="accent1">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22" name="Rounded Rectangle 20">
              <a:extLst>
                <a:ext uri="{FF2B5EF4-FFF2-40B4-BE49-F238E27FC236}">
                  <a16:creationId xmlns:a16="http://schemas.microsoft.com/office/drawing/2014/main" id="{1428BB60-4F8B-4C7D-A10C-F0347960F9CA}"/>
                </a:ext>
              </a:extLst>
            </p:cNvPr>
            <p:cNvSpPr/>
            <p:nvPr/>
          </p:nvSpPr>
          <p:spPr>
            <a:xfrm rot="18900000">
              <a:off x="4295536" y="5191992"/>
              <a:ext cx="521451" cy="521451"/>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 name="TextBox 22">
            <a:extLst>
              <a:ext uri="{FF2B5EF4-FFF2-40B4-BE49-F238E27FC236}">
                <a16:creationId xmlns:a16="http://schemas.microsoft.com/office/drawing/2014/main" id="{EB86B1D6-D58C-4542-AD76-54140B806AEE}"/>
              </a:ext>
            </a:extLst>
          </p:cNvPr>
          <p:cNvSpPr txBox="1"/>
          <p:nvPr/>
        </p:nvSpPr>
        <p:spPr>
          <a:xfrm>
            <a:off x="4338361" y="5836250"/>
            <a:ext cx="498353" cy="369332"/>
          </a:xfrm>
          <a:prstGeom prst="rect">
            <a:avLst/>
          </a:prstGeom>
          <a:noFill/>
        </p:spPr>
        <p:txBody>
          <a:bodyPr wrap="square" rtlCol="0">
            <a:spAutoFit/>
          </a:bodyPr>
          <a:lstStyle/>
          <a:p>
            <a:pPr algn="ctr"/>
            <a:r>
              <a:rPr lang="en-US" altLang="ko-KR" b="1">
                <a:solidFill>
                  <a:schemeClr val="accent1"/>
                </a:solidFill>
                <a:cs typeface="Arial" pitchFamily="34" charset="0"/>
              </a:rPr>
              <a:t>04</a:t>
            </a:r>
            <a:endParaRPr lang="ko-KR" altLang="en-US" b="1">
              <a:solidFill>
                <a:schemeClr val="accent1"/>
              </a:solidFill>
              <a:cs typeface="Arial" pitchFamily="34" charset="0"/>
            </a:endParaRPr>
          </a:p>
        </p:txBody>
      </p:sp>
      <p:grpSp>
        <p:nvGrpSpPr>
          <p:cNvPr id="24" name="Group 23">
            <a:extLst>
              <a:ext uri="{FF2B5EF4-FFF2-40B4-BE49-F238E27FC236}">
                <a16:creationId xmlns:a16="http://schemas.microsoft.com/office/drawing/2014/main" id="{69A286EA-8A9A-45C9-92C2-3EEFB23F0EED}"/>
              </a:ext>
            </a:extLst>
          </p:cNvPr>
          <p:cNvGrpSpPr/>
          <p:nvPr/>
        </p:nvGrpSpPr>
        <p:grpSpPr>
          <a:xfrm>
            <a:off x="7290865" y="4632967"/>
            <a:ext cx="640800" cy="640800"/>
            <a:chOff x="4235863" y="3988481"/>
            <a:chExt cx="640800" cy="640800"/>
          </a:xfrm>
        </p:grpSpPr>
        <p:sp>
          <p:nvSpPr>
            <p:cNvPr id="25" name="Rounded Rectangle 23">
              <a:extLst>
                <a:ext uri="{FF2B5EF4-FFF2-40B4-BE49-F238E27FC236}">
                  <a16:creationId xmlns:a16="http://schemas.microsoft.com/office/drawing/2014/main" id="{DE2A8F16-17A2-4BD2-A909-65AB966AEDFC}"/>
                </a:ext>
              </a:extLst>
            </p:cNvPr>
            <p:cNvSpPr/>
            <p:nvPr/>
          </p:nvSpPr>
          <p:spPr>
            <a:xfrm rot="18900000">
              <a:off x="4235863" y="3988481"/>
              <a:ext cx="640800" cy="640800"/>
            </a:xfrm>
            <a:prstGeom prst="roundRect">
              <a:avLst>
                <a:gd name="adj" fmla="val 10715"/>
              </a:avLst>
            </a:prstGeom>
            <a:solidFill>
              <a:schemeClr val="accent2">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26" name="Rounded Rectangle 24">
              <a:extLst>
                <a:ext uri="{FF2B5EF4-FFF2-40B4-BE49-F238E27FC236}">
                  <a16:creationId xmlns:a16="http://schemas.microsoft.com/office/drawing/2014/main" id="{ACDCAAC7-5A54-4EB8-8DDB-297A7C4AF9CD}"/>
                </a:ext>
              </a:extLst>
            </p:cNvPr>
            <p:cNvSpPr/>
            <p:nvPr/>
          </p:nvSpPr>
          <p:spPr>
            <a:xfrm rot="18900000">
              <a:off x="4295536" y="4048155"/>
              <a:ext cx="521451" cy="521451"/>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7" name="TextBox 26">
            <a:extLst>
              <a:ext uri="{FF2B5EF4-FFF2-40B4-BE49-F238E27FC236}">
                <a16:creationId xmlns:a16="http://schemas.microsoft.com/office/drawing/2014/main" id="{4B4745CE-B302-4C68-AF4F-C716AE63794B}"/>
              </a:ext>
            </a:extLst>
          </p:cNvPr>
          <p:cNvSpPr txBox="1"/>
          <p:nvPr/>
        </p:nvSpPr>
        <p:spPr>
          <a:xfrm>
            <a:off x="7344567" y="4753766"/>
            <a:ext cx="498353" cy="369332"/>
          </a:xfrm>
          <a:prstGeom prst="rect">
            <a:avLst/>
          </a:prstGeom>
          <a:noFill/>
        </p:spPr>
        <p:txBody>
          <a:bodyPr wrap="square" rtlCol="0">
            <a:spAutoFit/>
          </a:bodyPr>
          <a:lstStyle/>
          <a:p>
            <a:pPr algn="ctr"/>
            <a:r>
              <a:rPr lang="en-US" altLang="ko-KR" b="1">
                <a:solidFill>
                  <a:schemeClr val="accent2"/>
                </a:solidFill>
                <a:cs typeface="Arial" pitchFamily="34" charset="0"/>
              </a:rPr>
              <a:t>03</a:t>
            </a:r>
            <a:endParaRPr lang="ko-KR" altLang="en-US" b="1">
              <a:solidFill>
                <a:schemeClr val="accent2"/>
              </a:solidFill>
              <a:cs typeface="Arial" pitchFamily="34" charset="0"/>
            </a:endParaRPr>
          </a:p>
        </p:txBody>
      </p:sp>
      <p:grpSp>
        <p:nvGrpSpPr>
          <p:cNvPr id="28" name="Group 27">
            <a:extLst>
              <a:ext uri="{FF2B5EF4-FFF2-40B4-BE49-F238E27FC236}">
                <a16:creationId xmlns:a16="http://schemas.microsoft.com/office/drawing/2014/main" id="{F626630A-E430-41BB-B038-4765D7B3A2ED}"/>
              </a:ext>
            </a:extLst>
          </p:cNvPr>
          <p:cNvGrpSpPr/>
          <p:nvPr/>
        </p:nvGrpSpPr>
        <p:grpSpPr>
          <a:xfrm>
            <a:off x="1207450" y="4593224"/>
            <a:ext cx="3779309" cy="899495"/>
            <a:chOff x="200944" y="4307149"/>
            <a:chExt cx="4687727" cy="899495"/>
          </a:xfrm>
        </p:grpSpPr>
        <p:sp>
          <p:nvSpPr>
            <p:cNvPr id="29" name="TextBox 28">
              <a:extLst>
                <a:ext uri="{FF2B5EF4-FFF2-40B4-BE49-F238E27FC236}">
                  <a16:creationId xmlns:a16="http://schemas.microsoft.com/office/drawing/2014/main" id="{F9809EB0-2103-4C9D-A444-1E2D60B54BEE}"/>
                </a:ext>
              </a:extLst>
            </p:cNvPr>
            <p:cNvSpPr txBox="1"/>
            <p:nvPr/>
          </p:nvSpPr>
          <p:spPr>
            <a:xfrm>
              <a:off x="245430" y="4560313"/>
              <a:ext cx="4620350" cy="646331"/>
            </a:xfrm>
            <a:prstGeom prst="rect">
              <a:avLst/>
            </a:prstGeom>
            <a:noFill/>
          </p:spPr>
          <p:txBody>
            <a:bodyPr wrap="square" rtlCol="0">
              <a:spAutoFit/>
            </a:bodyPr>
            <a:lstStyle/>
            <a:p>
              <a:r>
                <a:rPr lang="en-US" altLang="ko-KR" sz="1200">
                  <a:solidFill>
                    <a:schemeClr val="tx1">
                      <a:lumMod val="65000"/>
                      <a:lumOff val="35000"/>
                    </a:schemeClr>
                  </a:solidFill>
                  <a:cs typeface="Arial" pitchFamily="34" charset="0"/>
                </a:rPr>
                <a:t>Ensures that each fold maintains the same proportion of target classes as the original dataset</a:t>
              </a:r>
            </a:p>
          </p:txBody>
        </p:sp>
        <p:sp>
          <p:nvSpPr>
            <p:cNvPr id="30" name="TextBox 29">
              <a:extLst>
                <a:ext uri="{FF2B5EF4-FFF2-40B4-BE49-F238E27FC236}">
                  <a16:creationId xmlns:a16="http://schemas.microsoft.com/office/drawing/2014/main" id="{AE15B0E7-60F9-4486-88CA-B61EB9FD94B5}"/>
                </a:ext>
              </a:extLst>
            </p:cNvPr>
            <p:cNvSpPr txBox="1"/>
            <p:nvPr/>
          </p:nvSpPr>
          <p:spPr>
            <a:xfrm>
              <a:off x="200944" y="4307149"/>
              <a:ext cx="4687727" cy="276999"/>
            </a:xfrm>
            <a:prstGeom prst="rect">
              <a:avLst/>
            </a:prstGeom>
            <a:noFill/>
          </p:spPr>
          <p:txBody>
            <a:bodyPr wrap="square" rtlCol="0">
              <a:spAutoFit/>
            </a:bodyPr>
            <a:lstStyle/>
            <a:p>
              <a:r>
                <a:rPr lang="en-US" altLang="ko-KR" sz="1200" b="1">
                  <a:solidFill>
                    <a:schemeClr val="tx1">
                      <a:lumMod val="65000"/>
                      <a:lumOff val="35000"/>
                    </a:schemeClr>
                  </a:solidFill>
                  <a:cs typeface="Arial" pitchFamily="34" charset="0"/>
                </a:rPr>
                <a:t>STRATIFIED-KFOLD</a:t>
              </a:r>
              <a:endParaRPr lang="ko-KR" altLang="en-US" sz="1200" b="1">
                <a:solidFill>
                  <a:schemeClr val="tx1">
                    <a:lumMod val="65000"/>
                    <a:lumOff val="35000"/>
                  </a:schemeClr>
                </a:solidFill>
                <a:cs typeface="Arial" pitchFamily="34" charset="0"/>
              </a:endParaRPr>
            </a:p>
          </p:txBody>
        </p:sp>
      </p:grpSp>
      <p:sp>
        <p:nvSpPr>
          <p:cNvPr id="42" name="TextBox 41">
            <a:extLst>
              <a:ext uri="{FF2B5EF4-FFF2-40B4-BE49-F238E27FC236}">
                <a16:creationId xmlns:a16="http://schemas.microsoft.com/office/drawing/2014/main" id="{213622E7-2738-4705-9034-A89C19D74889}"/>
              </a:ext>
            </a:extLst>
          </p:cNvPr>
          <p:cNvSpPr txBox="1"/>
          <p:nvPr/>
        </p:nvSpPr>
        <p:spPr>
          <a:xfrm>
            <a:off x="5233036" y="5815138"/>
            <a:ext cx="1400519" cy="276999"/>
          </a:xfrm>
          <a:prstGeom prst="rect">
            <a:avLst/>
          </a:prstGeom>
          <a:noFill/>
        </p:spPr>
        <p:txBody>
          <a:bodyPr wrap="square" rtlCol="0">
            <a:spAutoFit/>
          </a:bodyPr>
          <a:lstStyle/>
          <a:p>
            <a:endParaRPr lang="ko-KR" altLang="en-US" sz="1200">
              <a:solidFill>
                <a:schemeClr val="bg1"/>
              </a:solidFill>
            </a:endParaRPr>
          </a:p>
        </p:txBody>
      </p:sp>
      <p:grpSp>
        <p:nvGrpSpPr>
          <p:cNvPr id="43" name="Group 42">
            <a:extLst>
              <a:ext uri="{FF2B5EF4-FFF2-40B4-BE49-F238E27FC236}">
                <a16:creationId xmlns:a16="http://schemas.microsoft.com/office/drawing/2014/main" id="{26070585-121B-4B54-9B9F-C7F5C47ED4B4}"/>
              </a:ext>
            </a:extLst>
          </p:cNvPr>
          <p:cNvGrpSpPr/>
          <p:nvPr/>
        </p:nvGrpSpPr>
        <p:grpSpPr>
          <a:xfrm>
            <a:off x="5041789" y="2572978"/>
            <a:ext cx="2744643" cy="461665"/>
            <a:chOff x="2834882" y="2102403"/>
            <a:chExt cx="2744643" cy="461665"/>
          </a:xfrm>
        </p:grpSpPr>
        <p:sp>
          <p:nvSpPr>
            <p:cNvPr id="44" name="TextBox 43">
              <a:extLst>
                <a:ext uri="{FF2B5EF4-FFF2-40B4-BE49-F238E27FC236}">
                  <a16:creationId xmlns:a16="http://schemas.microsoft.com/office/drawing/2014/main" id="{D44FCAC5-D70C-4ECF-80A5-8321A481E643}"/>
                </a:ext>
              </a:extLst>
            </p:cNvPr>
            <p:cNvSpPr txBox="1"/>
            <p:nvPr/>
          </p:nvSpPr>
          <p:spPr>
            <a:xfrm>
              <a:off x="3821093" y="2102403"/>
              <a:ext cx="1758432" cy="461665"/>
            </a:xfrm>
            <a:prstGeom prst="rect">
              <a:avLst/>
            </a:prstGeom>
            <a:noFill/>
          </p:spPr>
          <p:txBody>
            <a:bodyPr wrap="square" rtlCol="0">
              <a:spAutoFit/>
            </a:bodyPr>
            <a:lstStyle/>
            <a:p>
              <a:r>
                <a:rPr lang="en-US" altLang="ko-KR" sz="1200" b="1">
                  <a:solidFill>
                    <a:schemeClr val="bg1"/>
                  </a:solidFill>
                </a:rPr>
                <a:t>METRICS SLECTION</a:t>
              </a:r>
              <a:endParaRPr lang="ko-KR" altLang="en-US" sz="1200" b="1">
                <a:solidFill>
                  <a:schemeClr val="bg1"/>
                </a:solidFill>
              </a:endParaRPr>
            </a:p>
          </p:txBody>
        </p:sp>
        <p:sp>
          <p:nvSpPr>
            <p:cNvPr id="45" name="TextBox 44">
              <a:extLst>
                <a:ext uri="{FF2B5EF4-FFF2-40B4-BE49-F238E27FC236}">
                  <a16:creationId xmlns:a16="http://schemas.microsoft.com/office/drawing/2014/main" id="{ADCDDDBC-3A9A-48FA-8275-10E41460F131}"/>
                </a:ext>
              </a:extLst>
            </p:cNvPr>
            <p:cNvSpPr txBox="1"/>
            <p:nvPr/>
          </p:nvSpPr>
          <p:spPr>
            <a:xfrm>
              <a:off x="2834882" y="2214108"/>
              <a:ext cx="1400519" cy="338554"/>
            </a:xfrm>
            <a:prstGeom prst="rect">
              <a:avLst/>
            </a:prstGeom>
            <a:noFill/>
          </p:spPr>
          <p:txBody>
            <a:bodyPr wrap="square" rtlCol="0">
              <a:spAutoFit/>
            </a:bodyPr>
            <a:lstStyle/>
            <a:p>
              <a:r>
                <a:rPr lang="en-US" altLang="ko-KR" sz="1600" b="1">
                  <a:solidFill>
                    <a:schemeClr val="bg2"/>
                  </a:solidFill>
                </a:rPr>
                <a:t>F1</a:t>
              </a:r>
              <a:endParaRPr lang="ko-KR" altLang="en-US" sz="1600" b="1">
                <a:solidFill>
                  <a:schemeClr val="bg2"/>
                </a:solidFill>
              </a:endParaRPr>
            </a:p>
          </p:txBody>
        </p:sp>
      </p:grpSp>
      <p:sp>
        <p:nvSpPr>
          <p:cNvPr id="51" name="Θέση κειμένου 1">
            <a:extLst>
              <a:ext uri="{FF2B5EF4-FFF2-40B4-BE49-F238E27FC236}">
                <a16:creationId xmlns:a16="http://schemas.microsoft.com/office/drawing/2014/main" id="{A54E56C1-58CA-6692-ABF3-ED419858A6EB}"/>
              </a:ext>
            </a:extLst>
          </p:cNvPr>
          <p:cNvSpPr>
            <a:spLocks noGrp="1"/>
          </p:cNvSpPr>
          <p:nvPr>
            <p:ph type="body" sz="quarter" idx="10"/>
          </p:nvPr>
        </p:nvSpPr>
        <p:spPr>
          <a:xfrm>
            <a:off x="219649" y="85954"/>
            <a:ext cx="11572875" cy="723900"/>
          </a:xfrm>
        </p:spPr>
        <p:txBody>
          <a:bodyPr>
            <a:normAutofit fontScale="25000" lnSpcReduction="20000"/>
          </a:bodyPr>
          <a:lstStyle/>
          <a:p>
            <a:r>
              <a:rPr lang="en-US" altLang="ko-KR" sz="5600"/>
              <a:t>BUILD A MACHINE</a:t>
            </a:r>
            <a:endParaRPr lang="ko-KR" altLang="en-US" sz="5600"/>
          </a:p>
          <a:p>
            <a:r>
              <a:rPr lang="en-US" altLang="ko-KR"/>
              <a:t>LEARNING MODEL FOR PREDICTION</a:t>
            </a:r>
            <a:endParaRPr lang="el-GR"/>
          </a:p>
        </p:txBody>
      </p:sp>
      <p:sp>
        <p:nvSpPr>
          <p:cNvPr id="52" name="Θέση κειμένου 1">
            <a:extLst>
              <a:ext uri="{FF2B5EF4-FFF2-40B4-BE49-F238E27FC236}">
                <a16:creationId xmlns:a16="http://schemas.microsoft.com/office/drawing/2014/main" id="{3B0CFDCA-34A5-C3BD-9F23-83F4C82881E8}"/>
              </a:ext>
            </a:extLst>
          </p:cNvPr>
          <p:cNvSpPr txBox="1">
            <a:spLocks/>
          </p:cNvSpPr>
          <p:nvPr/>
        </p:nvSpPr>
        <p:spPr>
          <a:xfrm>
            <a:off x="309240" y="1093157"/>
            <a:ext cx="11573197" cy="724247"/>
          </a:xfrm>
          <a:prstGeom prst="rect">
            <a:avLst/>
          </a:prstGeom>
        </p:spPr>
        <p:txBody>
          <a:bodyPr vert="horz" lIns="109728" tIns="109728" rIns="109728" bIns="91440" rtlCol="0" anchor="ctr">
            <a:normAutofit fontScale="47500" lnSpcReduction="20000"/>
          </a:bodyPr>
          <a:lstStyle>
            <a:lvl1pPr marL="0" indent="0" algn="ctr" defTabSz="914400" rtl="0" eaLnBrk="1" latinLnBrk="0" hangingPunct="1">
              <a:lnSpc>
                <a:spcPct val="140000"/>
              </a:lnSpc>
              <a:spcBef>
                <a:spcPts val="930"/>
              </a:spcBef>
              <a:buFont typeface="Corbel" panose="020B0503020204020204" pitchFamily="34" charset="0"/>
              <a:buNone/>
              <a:defRPr sz="5400" b="0" kern="1200" spc="150" baseline="0">
                <a:solidFill>
                  <a:schemeClr val="tx1">
                    <a:lumMod val="85000"/>
                    <a:lumOff val="15000"/>
                  </a:schemeClr>
                </a:solidFill>
                <a:latin typeface="+mj-lt"/>
                <a:ea typeface="+mn-ea"/>
                <a:cs typeface="Arial" pitchFamily="34" charset="0"/>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altLang="ko-KR" sz="5600"/>
              <a:t>MODEL SELECTION</a:t>
            </a:r>
            <a:endParaRPr lang="ko-KR" altLang="en-US" sz="5600"/>
          </a:p>
        </p:txBody>
      </p:sp>
      <p:sp>
        <p:nvSpPr>
          <p:cNvPr id="53" name="TextBox 52">
            <a:extLst>
              <a:ext uri="{FF2B5EF4-FFF2-40B4-BE49-F238E27FC236}">
                <a16:creationId xmlns:a16="http://schemas.microsoft.com/office/drawing/2014/main" id="{26C73259-E5A3-8D7C-5BA1-0A42D4CE55A6}"/>
              </a:ext>
            </a:extLst>
          </p:cNvPr>
          <p:cNvSpPr txBox="1"/>
          <p:nvPr/>
        </p:nvSpPr>
        <p:spPr>
          <a:xfrm>
            <a:off x="5032863" y="3742868"/>
            <a:ext cx="1758432" cy="276999"/>
          </a:xfrm>
          <a:prstGeom prst="rect">
            <a:avLst/>
          </a:prstGeom>
          <a:noFill/>
        </p:spPr>
        <p:txBody>
          <a:bodyPr wrap="square" rtlCol="0">
            <a:spAutoFit/>
          </a:bodyPr>
          <a:lstStyle/>
          <a:p>
            <a:r>
              <a:rPr lang="en-US" altLang="ko-KR" sz="1200" b="1">
                <a:solidFill>
                  <a:schemeClr val="bg1"/>
                </a:solidFill>
              </a:rPr>
              <a:t>ALGORITHMS</a:t>
            </a:r>
            <a:endParaRPr lang="ko-KR" altLang="en-US" sz="1200" b="1">
              <a:solidFill>
                <a:schemeClr val="bg1"/>
              </a:solidFill>
            </a:endParaRPr>
          </a:p>
        </p:txBody>
      </p:sp>
      <p:grpSp>
        <p:nvGrpSpPr>
          <p:cNvPr id="54" name="Group 53">
            <a:extLst>
              <a:ext uri="{FF2B5EF4-FFF2-40B4-BE49-F238E27FC236}">
                <a16:creationId xmlns:a16="http://schemas.microsoft.com/office/drawing/2014/main" id="{267BBCED-8164-C6D1-F254-D0B1EE3988ED}"/>
              </a:ext>
            </a:extLst>
          </p:cNvPr>
          <p:cNvGrpSpPr/>
          <p:nvPr/>
        </p:nvGrpSpPr>
        <p:grpSpPr>
          <a:xfrm>
            <a:off x="8063754" y="3129979"/>
            <a:ext cx="3779309" cy="1638159"/>
            <a:chOff x="200944" y="4307149"/>
            <a:chExt cx="4687727" cy="1638159"/>
          </a:xfrm>
        </p:grpSpPr>
        <p:sp>
          <p:nvSpPr>
            <p:cNvPr id="55" name="TextBox 54">
              <a:extLst>
                <a:ext uri="{FF2B5EF4-FFF2-40B4-BE49-F238E27FC236}">
                  <a16:creationId xmlns:a16="http://schemas.microsoft.com/office/drawing/2014/main" id="{894945E3-3A85-D7CD-1509-C1BA6873B784}"/>
                </a:ext>
              </a:extLst>
            </p:cNvPr>
            <p:cNvSpPr txBox="1"/>
            <p:nvPr/>
          </p:nvSpPr>
          <p:spPr>
            <a:xfrm>
              <a:off x="245430" y="4560313"/>
              <a:ext cx="4620350" cy="138499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a:solidFill>
                    <a:schemeClr val="tx1">
                      <a:lumMod val="65000"/>
                      <a:lumOff val="35000"/>
                    </a:schemeClr>
                  </a:solidFill>
                  <a:cs typeface="Arial" pitchFamily="34" charset="0"/>
                </a:rPr>
                <a:t>Logistic Regression</a:t>
              </a:r>
            </a:p>
            <a:p>
              <a:pPr marL="171450" indent="-171450">
                <a:buFont typeface="Arial" panose="020B0604020202020204" pitchFamily="34" charset="0"/>
                <a:buChar char="•"/>
              </a:pPr>
              <a:r>
                <a:rPr lang="en-US" altLang="ko-KR" sz="1200">
                  <a:solidFill>
                    <a:schemeClr val="tx1">
                      <a:lumMod val="65000"/>
                      <a:lumOff val="35000"/>
                    </a:schemeClr>
                  </a:solidFill>
                  <a:cs typeface="Arial" pitchFamily="34" charset="0"/>
                </a:rPr>
                <a:t>Random Forest Classifier</a:t>
              </a:r>
            </a:p>
            <a:p>
              <a:pPr marL="171450" indent="-171450">
                <a:buFont typeface="Arial" panose="020B0604020202020204" pitchFamily="34" charset="0"/>
                <a:buChar char="•"/>
              </a:pPr>
              <a:r>
                <a:rPr lang="en-US" altLang="ko-KR" sz="1200">
                  <a:solidFill>
                    <a:schemeClr val="tx1">
                      <a:lumMod val="65000"/>
                      <a:lumOff val="35000"/>
                    </a:schemeClr>
                  </a:solidFill>
                  <a:cs typeface="Arial" pitchFamily="34" charset="0"/>
                </a:rPr>
                <a:t>SVC</a:t>
              </a:r>
            </a:p>
            <a:p>
              <a:pPr marL="171450" indent="-171450">
                <a:buFont typeface="Arial" panose="020B0604020202020204" pitchFamily="34" charset="0"/>
                <a:buChar char="•"/>
              </a:pPr>
              <a:r>
                <a:rPr lang="en-US" altLang="ko-KR" sz="1200">
                  <a:solidFill>
                    <a:schemeClr val="tx1">
                      <a:lumMod val="65000"/>
                      <a:lumOff val="35000"/>
                    </a:schemeClr>
                  </a:solidFill>
                  <a:cs typeface="Arial" pitchFamily="34" charset="0"/>
                </a:rPr>
                <a:t>Naïve Bayes</a:t>
              </a:r>
            </a:p>
            <a:p>
              <a:pPr marL="171450" indent="-171450">
                <a:buFont typeface="Arial" panose="020B0604020202020204" pitchFamily="34" charset="0"/>
                <a:buChar char="•"/>
              </a:pPr>
              <a:r>
                <a:rPr lang="en-US" altLang="ko-KR" sz="1200">
                  <a:solidFill>
                    <a:schemeClr val="tx1">
                      <a:lumMod val="65000"/>
                      <a:lumOff val="35000"/>
                    </a:schemeClr>
                  </a:solidFill>
                  <a:cs typeface="Arial" pitchFamily="34" charset="0"/>
                </a:rPr>
                <a:t>XGB Classifier</a:t>
              </a:r>
            </a:p>
            <a:p>
              <a:pPr marL="171450" indent="-171450">
                <a:buFont typeface="Arial" panose="020B0604020202020204" pitchFamily="34" charset="0"/>
                <a:buChar char="•"/>
              </a:pPr>
              <a:r>
                <a:rPr lang="en-US" altLang="ko-KR" sz="1200">
                  <a:solidFill>
                    <a:schemeClr val="tx1">
                      <a:lumMod val="65000"/>
                      <a:lumOff val="35000"/>
                    </a:schemeClr>
                  </a:solidFill>
                  <a:cs typeface="Arial" pitchFamily="34" charset="0"/>
                </a:rPr>
                <a:t>LGBM Classifier</a:t>
              </a:r>
            </a:p>
            <a:p>
              <a:pPr marL="171450" indent="-171450">
                <a:buFont typeface="Arial" panose="020B0604020202020204" pitchFamily="34" charset="0"/>
                <a:buChar char="•"/>
              </a:pPr>
              <a:endParaRPr lang="en-US" altLang="ko-KR" sz="1200">
                <a:solidFill>
                  <a:schemeClr val="tx1">
                    <a:lumMod val="65000"/>
                    <a:lumOff val="35000"/>
                  </a:schemeClr>
                </a:solidFill>
                <a:cs typeface="Arial" pitchFamily="34" charset="0"/>
              </a:endParaRPr>
            </a:p>
          </p:txBody>
        </p:sp>
        <p:sp>
          <p:nvSpPr>
            <p:cNvPr id="56" name="TextBox 55">
              <a:extLst>
                <a:ext uri="{FF2B5EF4-FFF2-40B4-BE49-F238E27FC236}">
                  <a16:creationId xmlns:a16="http://schemas.microsoft.com/office/drawing/2014/main" id="{8247C8F7-54A5-4768-81DF-A92E725586B9}"/>
                </a:ext>
              </a:extLst>
            </p:cNvPr>
            <p:cNvSpPr txBox="1"/>
            <p:nvPr/>
          </p:nvSpPr>
          <p:spPr>
            <a:xfrm>
              <a:off x="200944" y="4307149"/>
              <a:ext cx="4687727" cy="276999"/>
            </a:xfrm>
            <a:prstGeom prst="rect">
              <a:avLst/>
            </a:prstGeom>
            <a:noFill/>
          </p:spPr>
          <p:txBody>
            <a:bodyPr wrap="square" rtlCol="0">
              <a:spAutoFit/>
            </a:bodyPr>
            <a:lstStyle/>
            <a:p>
              <a:r>
                <a:rPr lang="en-US" altLang="ko-KR" sz="1200" b="1">
                  <a:solidFill>
                    <a:schemeClr val="tx1">
                      <a:lumMod val="65000"/>
                      <a:lumOff val="35000"/>
                    </a:schemeClr>
                  </a:solidFill>
                  <a:cs typeface="Arial" pitchFamily="34" charset="0"/>
                </a:rPr>
                <a:t>ALGORITHMS FOR IMBALANCED DATA </a:t>
              </a:r>
              <a:endParaRPr lang="ko-KR" altLang="en-US" sz="1200" b="1">
                <a:solidFill>
                  <a:schemeClr val="tx1">
                    <a:lumMod val="65000"/>
                    <a:lumOff val="35000"/>
                  </a:schemeClr>
                </a:solidFill>
                <a:cs typeface="Arial" pitchFamily="34" charset="0"/>
              </a:endParaRPr>
            </a:p>
          </p:txBody>
        </p:sp>
      </p:grpSp>
      <p:sp>
        <p:nvSpPr>
          <p:cNvPr id="57" name="TextBox 56">
            <a:extLst>
              <a:ext uri="{FF2B5EF4-FFF2-40B4-BE49-F238E27FC236}">
                <a16:creationId xmlns:a16="http://schemas.microsoft.com/office/drawing/2014/main" id="{0882E795-1D14-3F80-CA48-EF0E667528C6}"/>
              </a:ext>
            </a:extLst>
          </p:cNvPr>
          <p:cNvSpPr txBox="1"/>
          <p:nvPr/>
        </p:nvSpPr>
        <p:spPr>
          <a:xfrm>
            <a:off x="5501741" y="4793841"/>
            <a:ext cx="1758432" cy="276999"/>
          </a:xfrm>
          <a:prstGeom prst="rect">
            <a:avLst/>
          </a:prstGeom>
          <a:noFill/>
        </p:spPr>
        <p:txBody>
          <a:bodyPr wrap="square" rtlCol="0">
            <a:spAutoFit/>
          </a:bodyPr>
          <a:lstStyle/>
          <a:p>
            <a:r>
              <a:rPr lang="en-US" altLang="ko-KR" sz="1200" b="1">
                <a:solidFill>
                  <a:schemeClr val="bg1"/>
                </a:solidFill>
              </a:rPr>
              <a:t>CROS-VALIDATION</a:t>
            </a:r>
            <a:endParaRPr lang="ko-KR" altLang="en-US" sz="1200" b="1">
              <a:solidFill>
                <a:schemeClr val="bg1"/>
              </a:solidFill>
            </a:endParaRPr>
          </a:p>
        </p:txBody>
      </p:sp>
      <p:sp>
        <p:nvSpPr>
          <p:cNvPr id="59" name="TextBox 58">
            <a:extLst>
              <a:ext uri="{FF2B5EF4-FFF2-40B4-BE49-F238E27FC236}">
                <a16:creationId xmlns:a16="http://schemas.microsoft.com/office/drawing/2014/main" id="{02D1E229-2022-6BA1-0847-730570824543}"/>
              </a:ext>
            </a:extLst>
          </p:cNvPr>
          <p:cNvSpPr txBox="1"/>
          <p:nvPr/>
        </p:nvSpPr>
        <p:spPr>
          <a:xfrm>
            <a:off x="5160200" y="5843855"/>
            <a:ext cx="1758432" cy="461665"/>
          </a:xfrm>
          <a:prstGeom prst="rect">
            <a:avLst/>
          </a:prstGeom>
          <a:noFill/>
        </p:spPr>
        <p:txBody>
          <a:bodyPr wrap="square" rtlCol="0">
            <a:spAutoFit/>
          </a:bodyPr>
          <a:lstStyle/>
          <a:p>
            <a:pPr algn="ctr"/>
            <a:r>
              <a:rPr lang="en-US" altLang="ko-KR" sz="1200" b="1">
                <a:solidFill>
                  <a:schemeClr val="bg1"/>
                </a:solidFill>
              </a:rPr>
              <a:t>HYPERPARAMETER TUNNING</a:t>
            </a:r>
            <a:endParaRPr lang="ko-KR" altLang="en-US" sz="1200" b="1">
              <a:solidFill>
                <a:schemeClr val="bg1"/>
              </a:solidFill>
            </a:endParaRPr>
          </a:p>
        </p:txBody>
      </p:sp>
      <p:grpSp>
        <p:nvGrpSpPr>
          <p:cNvPr id="2" name="Group 1">
            <a:extLst>
              <a:ext uri="{FF2B5EF4-FFF2-40B4-BE49-F238E27FC236}">
                <a16:creationId xmlns:a16="http://schemas.microsoft.com/office/drawing/2014/main" id="{8A1D770F-E1F0-8520-3700-0FF449E94DDB}"/>
              </a:ext>
            </a:extLst>
          </p:cNvPr>
          <p:cNvGrpSpPr/>
          <p:nvPr/>
        </p:nvGrpSpPr>
        <p:grpSpPr>
          <a:xfrm>
            <a:off x="7529990" y="5592062"/>
            <a:ext cx="3779309" cy="714829"/>
            <a:chOff x="200944" y="4307149"/>
            <a:chExt cx="4687727" cy="714829"/>
          </a:xfrm>
        </p:grpSpPr>
        <p:sp>
          <p:nvSpPr>
            <p:cNvPr id="3" name="TextBox 2">
              <a:extLst>
                <a:ext uri="{FF2B5EF4-FFF2-40B4-BE49-F238E27FC236}">
                  <a16:creationId xmlns:a16="http://schemas.microsoft.com/office/drawing/2014/main" id="{3CFB4ACD-DB7A-4DD7-7383-90DDE3DE29E0}"/>
                </a:ext>
              </a:extLst>
            </p:cNvPr>
            <p:cNvSpPr txBox="1"/>
            <p:nvPr/>
          </p:nvSpPr>
          <p:spPr>
            <a:xfrm>
              <a:off x="245430" y="4560313"/>
              <a:ext cx="4620350" cy="461665"/>
            </a:xfrm>
            <a:prstGeom prst="rect">
              <a:avLst/>
            </a:prstGeom>
            <a:noFill/>
          </p:spPr>
          <p:txBody>
            <a:bodyPr wrap="square" lIns="91440" tIns="45720" rIns="91440" bIns="45720" rtlCol="0" anchor="t">
              <a:spAutoFit/>
            </a:bodyPr>
            <a:lstStyle/>
            <a:p>
              <a:pPr marL="171450" indent="-171450">
                <a:buFont typeface="Arial"/>
                <a:buChar char="•"/>
              </a:pPr>
              <a:r>
                <a:rPr lang="en-US" altLang="ko-KR" sz="1200">
                  <a:solidFill>
                    <a:schemeClr val="tx1">
                      <a:lumMod val="65000"/>
                      <a:lumOff val="35000"/>
                    </a:schemeClr>
                  </a:solidFill>
                  <a:ea typeface="Meiryo"/>
                  <a:cs typeface="Arial"/>
                </a:rPr>
                <a:t>GridSearchCV</a:t>
              </a:r>
            </a:p>
            <a:p>
              <a:pPr marL="171450" indent="-171450">
                <a:buFont typeface="Arial"/>
                <a:buChar char="•"/>
              </a:pPr>
              <a:r>
                <a:rPr lang="en-US" altLang="ko-KR" sz="1200">
                  <a:solidFill>
                    <a:schemeClr val="tx1">
                      <a:lumMod val="65000"/>
                      <a:lumOff val="35000"/>
                    </a:schemeClr>
                  </a:solidFill>
                  <a:ea typeface="Meiryo"/>
                  <a:cs typeface="Arial"/>
                </a:rPr>
                <a:t>RandomizedSearchCV</a:t>
              </a:r>
              <a:endParaRPr lang="en-US" altLang="ko-KR" sz="1200">
                <a:solidFill>
                  <a:schemeClr val="tx1">
                    <a:lumMod val="65000"/>
                    <a:lumOff val="35000"/>
                  </a:schemeClr>
                </a:solidFill>
                <a:ea typeface="Meiryo"/>
                <a:cs typeface="Arial" pitchFamily="34" charset="0"/>
              </a:endParaRPr>
            </a:p>
          </p:txBody>
        </p:sp>
        <p:sp>
          <p:nvSpPr>
            <p:cNvPr id="10" name="TextBox 9">
              <a:extLst>
                <a:ext uri="{FF2B5EF4-FFF2-40B4-BE49-F238E27FC236}">
                  <a16:creationId xmlns:a16="http://schemas.microsoft.com/office/drawing/2014/main" id="{FEFEC6CC-5066-CE3E-6CE2-0B5A9B2B0A55}"/>
                </a:ext>
              </a:extLst>
            </p:cNvPr>
            <p:cNvSpPr txBox="1"/>
            <p:nvPr/>
          </p:nvSpPr>
          <p:spPr>
            <a:xfrm>
              <a:off x="200944" y="4307149"/>
              <a:ext cx="4687727" cy="276999"/>
            </a:xfrm>
            <a:prstGeom prst="rect">
              <a:avLst/>
            </a:prstGeom>
            <a:noFill/>
          </p:spPr>
          <p:txBody>
            <a:bodyPr wrap="square" lIns="91440" tIns="45720" rIns="91440" bIns="45720" rtlCol="0" anchor="t">
              <a:spAutoFit/>
            </a:bodyPr>
            <a:lstStyle/>
            <a:p>
              <a:r>
                <a:rPr lang="en-US" altLang="ko-KR" sz="1200" b="1">
                  <a:solidFill>
                    <a:schemeClr val="tx1">
                      <a:lumMod val="65000"/>
                      <a:lumOff val="35000"/>
                    </a:schemeClr>
                  </a:solidFill>
                  <a:ea typeface="Meiryo"/>
                  <a:cs typeface="Arial"/>
                </a:rPr>
                <a:t>Tuning methods</a:t>
              </a:r>
              <a:endParaRPr lang="en-US" altLang="ko-KR" sz="1200" b="1">
                <a:solidFill>
                  <a:schemeClr val="tx1">
                    <a:lumMod val="65000"/>
                    <a:lumOff val="35000"/>
                  </a:schemeClr>
                </a:solidFill>
                <a:ea typeface="Meiryo"/>
                <a:cs typeface="Arial" pitchFamily="34" charset="0"/>
              </a:endParaRPr>
            </a:p>
          </p:txBody>
        </p:sp>
      </p:grpSp>
    </p:spTree>
    <p:extLst>
      <p:ext uri="{BB962C8B-B14F-4D97-AF65-F5344CB8AC3E}">
        <p14:creationId xmlns:p14="http://schemas.microsoft.com/office/powerpoint/2010/main" val="3940008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sz="5700">
                <a:solidFill>
                  <a:srgbClr val="404040"/>
                </a:solidFill>
                <a:ea typeface="Meiryo"/>
                <a:cs typeface="Arial"/>
              </a:rPr>
              <a:t>EVALUATION METRICS</a:t>
            </a:r>
            <a:endParaRPr lang="el-GR"/>
          </a:p>
        </p:txBody>
      </p:sp>
      <p:grpSp>
        <p:nvGrpSpPr>
          <p:cNvPr id="3" name="Group 2">
            <a:extLst>
              <a:ext uri="{FF2B5EF4-FFF2-40B4-BE49-F238E27FC236}">
                <a16:creationId xmlns:a16="http://schemas.microsoft.com/office/drawing/2014/main" id="{1AF45A9F-F83D-4340-8346-E6B828778DDB}"/>
              </a:ext>
            </a:extLst>
          </p:cNvPr>
          <p:cNvGrpSpPr/>
          <p:nvPr/>
        </p:nvGrpSpPr>
        <p:grpSpPr>
          <a:xfrm>
            <a:off x="5709570" y="2367185"/>
            <a:ext cx="1221520" cy="4254294"/>
            <a:chOff x="974216" y="2018049"/>
            <a:chExt cx="1049256" cy="3654335"/>
          </a:xfrm>
        </p:grpSpPr>
        <p:sp>
          <p:nvSpPr>
            <p:cNvPr id="4" name="Pentagon 4">
              <a:extLst>
                <a:ext uri="{FF2B5EF4-FFF2-40B4-BE49-F238E27FC236}">
                  <a16:creationId xmlns:a16="http://schemas.microsoft.com/office/drawing/2014/main" id="{ACD2BFFD-AA73-4F62-B5A6-03762F8EB522}"/>
                </a:ext>
              </a:extLst>
            </p:cNvPr>
            <p:cNvSpPr/>
            <p:nvPr/>
          </p:nvSpPr>
          <p:spPr>
            <a:xfrm rot="5400000">
              <a:off x="922780" y="4571692"/>
              <a:ext cx="1152128" cy="1049256"/>
            </a:xfrm>
            <a:prstGeom prst="homePlate">
              <a:avLst>
                <a:gd name="adj" fmla="val 4101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entagon 5">
              <a:extLst>
                <a:ext uri="{FF2B5EF4-FFF2-40B4-BE49-F238E27FC236}">
                  <a16:creationId xmlns:a16="http://schemas.microsoft.com/office/drawing/2014/main" id="{9A68D24B-B196-4CB1-9EBD-ECABCE3FDDDC}"/>
                </a:ext>
              </a:extLst>
            </p:cNvPr>
            <p:cNvSpPr/>
            <p:nvPr/>
          </p:nvSpPr>
          <p:spPr>
            <a:xfrm rot="5400000">
              <a:off x="922780" y="3737623"/>
              <a:ext cx="1152128" cy="1049256"/>
            </a:xfrm>
            <a:prstGeom prst="homePlate">
              <a:avLst>
                <a:gd name="adj" fmla="val 410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Pentagon 6">
              <a:extLst>
                <a:ext uri="{FF2B5EF4-FFF2-40B4-BE49-F238E27FC236}">
                  <a16:creationId xmlns:a16="http://schemas.microsoft.com/office/drawing/2014/main" id="{992C4064-EE09-4B72-A795-6D2A35C2B706}"/>
                </a:ext>
              </a:extLst>
            </p:cNvPr>
            <p:cNvSpPr/>
            <p:nvPr/>
          </p:nvSpPr>
          <p:spPr>
            <a:xfrm rot="5400000">
              <a:off x="922780" y="2903554"/>
              <a:ext cx="1152128" cy="1049256"/>
            </a:xfrm>
            <a:prstGeom prst="homePlate">
              <a:avLst>
                <a:gd name="adj" fmla="val 410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Pentagon 7">
              <a:extLst>
                <a:ext uri="{FF2B5EF4-FFF2-40B4-BE49-F238E27FC236}">
                  <a16:creationId xmlns:a16="http://schemas.microsoft.com/office/drawing/2014/main" id="{2A99E74D-7499-4172-A67A-990DDF85C79B}"/>
                </a:ext>
              </a:extLst>
            </p:cNvPr>
            <p:cNvSpPr/>
            <p:nvPr/>
          </p:nvSpPr>
          <p:spPr>
            <a:xfrm rot="5400000">
              <a:off x="922780" y="2069485"/>
              <a:ext cx="1152128" cy="1049256"/>
            </a:xfrm>
            <a:prstGeom prst="homePlate">
              <a:avLst>
                <a:gd name="adj" fmla="val 410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8" name="Group 7">
            <a:extLst>
              <a:ext uri="{FF2B5EF4-FFF2-40B4-BE49-F238E27FC236}">
                <a16:creationId xmlns:a16="http://schemas.microsoft.com/office/drawing/2014/main" id="{6861FD70-B9BA-46EC-9462-6E3E62353316}"/>
              </a:ext>
            </a:extLst>
          </p:cNvPr>
          <p:cNvGrpSpPr/>
          <p:nvPr/>
        </p:nvGrpSpPr>
        <p:grpSpPr>
          <a:xfrm>
            <a:off x="5824132" y="2695991"/>
            <a:ext cx="992401" cy="670881"/>
            <a:chOff x="4063366" y="1653624"/>
            <a:chExt cx="992401" cy="670881"/>
          </a:xfrm>
        </p:grpSpPr>
        <p:sp>
          <p:nvSpPr>
            <p:cNvPr id="9" name="TextBox 8">
              <a:extLst>
                <a:ext uri="{FF2B5EF4-FFF2-40B4-BE49-F238E27FC236}">
                  <a16:creationId xmlns:a16="http://schemas.microsoft.com/office/drawing/2014/main" id="{764F01FC-3385-4D4E-AF0F-D483F3941E42}"/>
                </a:ext>
              </a:extLst>
            </p:cNvPr>
            <p:cNvSpPr txBox="1"/>
            <p:nvPr/>
          </p:nvSpPr>
          <p:spPr>
            <a:xfrm>
              <a:off x="4063366" y="2016728"/>
              <a:ext cx="992401" cy="307777"/>
            </a:xfrm>
            <a:prstGeom prst="rect">
              <a:avLst/>
            </a:prstGeom>
            <a:noFill/>
          </p:spPr>
          <p:txBody>
            <a:bodyPr wrap="square" lIns="91440" tIns="45720" rIns="91440" bIns="45720" rtlCol="0" anchor="t">
              <a:spAutoFit/>
            </a:bodyPr>
            <a:lstStyle/>
            <a:p>
              <a:pPr algn="ctr"/>
              <a:endParaRPr lang="en-US" altLang="ko-KR" sz="1400" b="1">
                <a:solidFill>
                  <a:schemeClr val="bg1"/>
                </a:solidFill>
                <a:ea typeface="Meiryo"/>
                <a:cs typeface="Arial" pitchFamily="34" charset="0"/>
              </a:endParaRPr>
            </a:p>
          </p:txBody>
        </p:sp>
        <p:sp>
          <p:nvSpPr>
            <p:cNvPr id="10" name="Rectangle 9">
              <a:extLst>
                <a:ext uri="{FF2B5EF4-FFF2-40B4-BE49-F238E27FC236}">
                  <a16:creationId xmlns:a16="http://schemas.microsoft.com/office/drawing/2014/main" id="{F2B452A3-9BB1-4FC0-9B83-068D5D8E6F01}"/>
                </a:ext>
              </a:extLst>
            </p:cNvPr>
            <p:cNvSpPr/>
            <p:nvPr/>
          </p:nvSpPr>
          <p:spPr>
            <a:xfrm>
              <a:off x="4240478" y="1653624"/>
              <a:ext cx="638175" cy="400110"/>
            </a:xfrm>
            <a:prstGeom prst="rect">
              <a:avLst/>
            </a:prstGeom>
          </p:spPr>
          <p:txBody>
            <a:bodyPr wrap="square" lIns="91440" tIns="45720" rIns="91440" bIns="45720" anchor="ctr">
              <a:spAutoFit/>
            </a:bodyPr>
            <a:lstStyle/>
            <a:p>
              <a:pPr algn="ctr"/>
              <a:r>
                <a:rPr lang="en-US" altLang="ko-KR" sz="2000" b="1">
                  <a:solidFill>
                    <a:schemeClr val="bg1"/>
                  </a:solidFill>
                  <a:ea typeface="Meiryo"/>
                  <a:cs typeface="Arial"/>
                </a:rPr>
                <a:t>1</a:t>
              </a:r>
            </a:p>
          </p:txBody>
        </p:sp>
      </p:grpSp>
      <p:grpSp>
        <p:nvGrpSpPr>
          <p:cNvPr id="11" name="Group 10">
            <a:extLst>
              <a:ext uri="{FF2B5EF4-FFF2-40B4-BE49-F238E27FC236}">
                <a16:creationId xmlns:a16="http://schemas.microsoft.com/office/drawing/2014/main" id="{95005D0E-DE11-480F-83D9-3142ECC7755D}"/>
              </a:ext>
            </a:extLst>
          </p:cNvPr>
          <p:cNvGrpSpPr/>
          <p:nvPr/>
        </p:nvGrpSpPr>
        <p:grpSpPr>
          <a:xfrm>
            <a:off x="5824130" y="3684532"/>
            <a:ext cx="992401" cy="670881"/>
            <a:chOff x="4063366" y="1653624"/>
            <a:chExt cx="992401" cy="670881"/>
          </a:xfrm>
        </p:grpSpPr>
        <p:sp>
          <p:nvSpPr>
            <p:cNvPr id="12" name="TextBox 11">
              <a:extLst>
                <a:ext uri="{FF2B5EF4-FFF2-40B4-BE49-F238E27FC236}">
                  <a16:creationId xmlns:a16="http://schemas.microsoft.com/office/drawing/2014/main" id="{373D3C5F-0490-46FE-AE57-6AAF4AADD396}"/>
                </a:ext>
              </a:extLst>
            </p:cNvPr>
            <p:cNvSpPr txBox="1"/>
            <p:nvPr/>
          </p:nvSpPr>
          <p:spPr>
            <a:xfrm>
              <a:off x="4063366" y="2016728"/>
              <a:ext cx="992401" cy="307777"/>
            </a:xfrm>
            <a:prstGeom prst="rect">
              <a:avLst/>
            </a:prstGeom>
            <a:noFill/>
          </p:spPr>
          <p:txBody>
            <a:bodyPr wrap="square" lIns="91440" tIns="45720" rIns="91440" bIns="45720" rtlCol="0" anchor="t">
              <a:spAutoFit/>
            </a:bodyPr>
            <a:lstStyle/>
            <a:p>
              <a:pPr algn="ctr"/>
              <a:endParaRPr lang="en-US" altLang="ko-KR" sz="1400" b="1">
                <a:solidFill>
                  <a:schemeClr val="bg1"/>
                </a:solidFill>
                <a:ea typeface="Meiryo"/>
                <a:cs typeface="Arial"/>
              </a:endParaRPr>
            </a:p>
          </p:txBody>
        </p:sp>
        <p:sp>
          <p:nvSpPr>
            <p:cNvPr id="13" name="Rectangle 12">
              <a:extLst>
                <a:ext uri="{FF2B5EF4-FFF2-40B4-BE49-F238E27FC236}">
                  <a16:creationId xmlns:a16="http://schemas.microsoft.com/office/drawing/2014/main" id="{8BA67F5A-F56A-4CDD-A5A9-3B34EBE34B28}"/>
                </a:ext>
              </a:extLst>
            </p:cNvPr>
            <p:cNvSpPr/>
            <p:nvPr/>
          </p:nvSpPr>
          <p:spPr>
            <a:xfrm>
              <a:off x="4240478" y="1653624"/>
              <a:ext cx="638175" cy="400110"/>
            </a:xfrm>
            <a:prstGeom prst="rect">
              <a:avLst/>
            </a:prstGeom>
          </p:spPr>
          <p:txBody>
            <a:bodyPr wrap="square" lIns="91440" tIns="45720" rIns="91440" bIns="45720" anchor="ctr">
              <a:spAutoFit/>
            </a:bodyPr>
            <a:lstStyle/>
            <a:p>
              <a:pPr algn="ctr"/>
              <a:r>
                <a:rPr lang="en-US" altLang="ko-KR" sz="2000" b="1">
                  <a:solidFill>
                    <a:schemeClr val="bg1"/>
                  </a:solidFill>
                  <a:ea typeface="Meiryo"/>
                  <a:cs typeface="Arial" pitchFamily="34" charset="0"/>
                </a:rPr>
                <a:t>2</a:t>
              </a:r>
            </a:p>
          </p:txBody>
        </p:sp>
      </p:grpSp>
      <p:grpSp>
        <p:nvGrpSpPr>
          <p:cNvPr id="14" name="Group 13">
            <a:extLst>
              <a:ext uri="{FF2B5EF4-FFF2-40B4-BE49-F238E27FC236}">
                <a16:creationId xmlns:a16="http://schemas.microsoft.com/office/drawing/2014/main" id="{9D3706AA-1456-43F3-BA55-9EEF0CBDE94D}"/>
              </a:ext>
            </a:extLst>
          </p:cNvPr>
          <p:cNvGrpSpPr/>
          <p:nvPr/>
        </p:nvGrpSpPr>
        <p:grpSpPr>
          <a:xfrm>
            <a:off x="5824132" y="4673073"/>
            <a:ext cx="992401" cy="670881"/>
            <a:chOff x="4063366" y="1653624"/>
            <a:chExt cx="992401" cy="670881"/>
          </a:xfrm>
        </p:grpSpPr>
        <p:sp>
          <p:nvSpPr>
            <p:cNvPr id="15" name="TextBox 14">
              <a:extLst>
                <a:ext uri="{FF2B5EF4-FFF2-40B4-BE49-F238E27FC236}">
                  <a16:creationId xmlns:a16="http://schemas.microsoft.com/office/drawing/2014/main" id="{FA08B718-D058-40CD-9A21-304AB6C6BB74}"/>
                </a:ext>
              </a:extLst>
            </p:cNvPr>
            <p:cNvSpPr txBox="1"/>
            <p:nvPr/>
          </p:nvSpPr>
          <p:spPr>
            <a:xfrm>
              <a:off x="4063366" y="2016728"/>
              <a:ext cx="992401" cy="307777"/>
            </a:xfrm>
            <a:prstGeom prst="rect">
              <a:avLst/>
            </a:prstGeom>
            <a:noFill/>
          </p:spPr>
          <p:txBody>
            <a:bodyPr wrap="square" lIns="91440" tIns="45720" rIns="91440" bIns="45720" rtlCol="0" anchor="t">
              <a:spAutoFit/>
            </a:bodyPr>
            <a:lstStyle/>
            <a:p>
              <a:pPr algn="ctr"/>
              <a:endParaRPr lang="en-US" altLang="ko-KR" sz="1400" b="1">
                <a:solidFill>
                  <a:schemeClr val="bg1"/>
                </a:solidFill>
                <a:ea typeface="Meiryo"/>
                <a:cs typeface="Arial" pitchFamily="34" charset="0"/>
              </a:endParaRPr>
            </a:p>
          </p:txBody>
        </p:sp>
        <p:sp>
          <p:nvSpPr>
            <p:cNvPr id="16" name="Rectangle 15">
              <a:extLst>
                <a:ext uri="{FF2B5EF4-FFF2-40B4-BE49-F238E27FC236}">
                  <a16:creationId xmlns:a16="http://schemas.microsoft.com/office/drawing/2014/main" id="{B5F348A2-1C09-45A6-88A4-734D5390291D}"/>
                </a:ext>
              </a:extLst>
            </p:cNvPr>
            <p:cNvSpPr/>
            <p:nvPr/>
          </p:nvSpPr>
          <p:spPr>
            <a:xfrm>
              <a:off x="4240478" y="1653624"/>
              <a:ext cx="638175" cy="400110"/>
            </a:xfrm>
            <a:prstGeom prst="rect">
              <a:avLst/>
            </a:prstGeom>
          </p:spPr>
          <p:txBody>
            <a:bodyPr wrap="square" lIns="91440" tIns="45720" rIns="91440" bIns="45720" anchor="ctr">
              <a:spAutoFit/>
            </a:bodyPr>
            <a:lstStyle/>
            <a:p>
              <a:pPr algn="ctr"/>
              <a:r>
                <a:rPr lang="en-US" altLang="ko-KR" sz="2000" b="1">
                  <a:solidFill>
                    <a:schemeClr val="bg1"/>
                  </a:solidFill>
                  <a:cs typeface="Arial"/>
                </a:rPr>
                <a:t>3</a:t>
              </a:r>
              <a:endParaRPr lang="ko-KR" altLang="en-US" sz="2000">
                <a:solidFill>
                  <a:schemeClr val="bg1"/>
                </a:solidFill>
                <a:cs typeface="Arial" pitchFamily="34" charset="0"/>
              </a:endParaRPr>
            </a:p>
          </p:txBody>
        </p:sp>
      </p:grpSp>
      <p:grpSp>
        <p:nvGrpSpPr>
          <p:cNvPr id="17" name="Group 16">
            <a:extLst>
              <a:ext uri="{FF2B5EF4-FFF2-40B4-BE49-F238E27FC236}">
                <a16:creationId xmlns:a16="http://schemas.microsoft.com/office/drawing/2014/main" id="{2CAF1C47-64EF-4B49-87E5-BBB6FF666165}"/>
              </a:ext>
            </a:extLst>
          </p:cNvPr>
          <p:cNvGrpSpPr/>
          <p:nvPr/>
        </p:nvGrpSpPr>
        <p:grpSpPr>
          <a:xfrm>
            <a:off x="5824132" y="5661615"/>
            <a:ext cx="992401" cy="670881"/>
            <a:chOff x="4063366" y="1653624"/>
            <a:chExt cx="992401" cy="670881"/>
          </a:xfrm>
        </p:grpSpPr>
        <p:sp>
          <p:nvSpPr>
            <p:cNvPr id="18" name="TextBox 17">
              <a:extLst>
                <a:ext uri="{FF2B5EF4-FFF2-40B4-BE49-F238E27FC236}">
                  <a16:creationId xmlns:a16="http://schemas.microsoft.com/office/drawing/2014/main" id="{55EE45E9-4654-4355-9FBE-9B5EE50622D1}"/>
                </a:ext>
              </a:extLst>
            </p:cNvPr>
            <p:cNvSpPr txBox="1"/>
            <p:nvPr/>
          </p:nvSpPr>
          <p:spPr>
            <a:xfrm>
              <a:off x="4063366" y="2016728"/>
              <a:ext cx="992401" cy="307777"/>
            </a:xfrm>
            <a:prstGeom prst="rect">
              <a:avLst/>
            </a:prstGeom>
            <a:noFill/>
          </p:spPr>
          <p:txBody>
            <a:bodyPr wrap="square" lIns="91440" tIns="45720" rIns="91440" bIns="45720" rtlCol="0" anchor="t">
              <a:spAutoFit/>
            </a:bodyPr>
            <a:lstStyle/>
            <a:p>
              <a:pPr algn="ctr"/>
              <a:endParaRPr lang="en-US" altLang="ko-KR" sz="1400" b="1">
                <a:solidFill>
                  <a:schemeClr val="bg1"/>
                </a:solidFill>
                <a:ea typeface="Meiryo"/>
                <a:cs typeface="Arial" pitchFamily="34" charset="0"/>
              </a:endParaRPr>
            </a:p>
          </p:txBody>
        </p:sp>
        <p:sp>
          <p:nvSpPr>
            <p:cNvPr id="19" name="Rectangle 18">
              <a:extLst>
                <a:ext uri="{FF2B5EF4-FFF2-40B4-BE49-F238E27FC236}">
                  <a16:creationId xmlns:a16="http://schemas.microsoft.com/office/drawing/2014/main" id="{B70C713E-AFE1-4374-8C1C-6770DF1CBC05}"/>
                </a:ext>
              </a:extLst>
            </p:cNvPr>
            <p:cNvSpPr/>
            <p:nvPr/>
          </p:nvSpPr>
          <p:spPr>
            <a:xfrm>
              <a:off x="4240478" y="1653624"/>
              <a:ext cx="638175" cy="400110"/>
            </a:xfrm>
            <a:prstGeom prst="rect">
              <a:avLst/>
            </a:prstGeom>
          </p:spPr>
          <p:txBody>
            <a:bodyPr wrap="square" lIns="91440" tIns="45720" rIns="91440" bIns="45720" anchor="ctr">
              <a:spAutoFit/>
            </a:bodyPr>
            <a:lstStyle/>
            <a:p>
              <a:pPr algn="ctr"/>
              <a:r>
                <a:rPr lang="en-US" altLang="ko-KR" sz="2000" b="1">
                  <a:solidFill>
                    <a:schemeClr val="bg1"/>
                  </a:solidFill>
                  <a:cs typeface="Arial"/>
                </a:rPr>
                <a:t>4</a:t>
              </a:r>
              <a:endParaRPr lang="ko-KR" altLang="en-US" sz="2000">
                <a:solidFill>
                  <a:schemeClr val="bg1"/>
                </a:solidFill>
                <a:cs typeface="Arial" pitchFamily="34" charset="0"/>
              </a:endParaRPr>
            </a:p>
          </p:txBody>
        </p:sp>
      </p:grpSp>
      <p:grpSp>
        <p:nvGrpSpPr>
          <p:cNvPr id="20" name="Group 19">
            <a:extLst>
              <a:ext uri="{FF2B5EF4-FFF2-40B4-BE49-F238E27FC236}">
                <a16:creationId xmlns:a16="http://schemas.microsoft.com/office/drawing/2014/main" id="{04175A20-E469-4C5D-9E48-F65AF0A998FF}"/>
              </a:ext>
            </a:extLst>
          </p:cNvPr>
          <p:cNvGrpSpPr/>
          <p:nvPr/>
        </p:nvGrpSpPr>
        <p:grpSpPr>
          <a:xfrm>
            <a:off x="1132115" y="2523369"/>
            <a:ext cx="4396523" cy="1165403"/>
            <a:chOff x="-475010" y="1114177"/>
            <a:chExt cx="4949152" cy="1165403"/>
          </a:xfrm>
        </p:grpSpPr>
        <p:sp>
          <p:nvSpPr>
            <p:cNvPr id="21" name="TextBox 20">
              <a:extLst>
                <a:ext uri="{FF2B5EF4-FFF2-40B4-BE49-F238E27FC236}">
                  <a16:creationId xmlns:a16="http://schemas.microsoft.com/office/drawing/2014/main" id="{7AFE8C88-1355-4FCB-A5E0-AAFAB999A738}"/>
                </a:ext>
              </a:extLst>
            </p:cNvPr>
            <p:cNvSpPr txBox="1"/>
            <p:nvPr/>
          </p:nvSpPr>
          <p:spPr>
            <a:xfrm>
              <a:off x="-475010" y="1114177"/>
              <a:ext cx="4928532" cy="307777"/>
            </a:xfrm>
            <a:prstGeom prst="rect">
              <a:avLst/>
            </a:prstGeom>
            <a:noFill/>
          </p:spPr>
          <p:txBody>
            <a:bodyPr wrap="square" lIns="91440" tIns="45720" rIns="91440" bIns="45720" rtlCol="0" anchor="ctr">
              <a:spAutoFit/>
            </a:bodyPr>
            <a:lstStyle/>
            <a:p>
              <a:pPr algn="r"/>
              <a:r>
                <a:rPr lang="en-US" altLang="ko-KR" sz="1400" b="1">
                  <a:solidFill>
                    <a:schemeClr val="tx1">
                      <a:lumMod val="75000"/>
                      <a:lumOff val="25000"/>
                    </a:schemeClr>
                  </a:solidFill>
                  <a:cs typeface="Arial"/>
                </a:rPr>
                <a:t>F1-score</a:t>
              </a:r>
              <a:endParaRPr lang="el-GR" altLang="ko-KR" sz="2000"/>
            </a:p>
          </p:txBody>
        </p:sp>
        <p:sp>
          <p:nvSpPr>
            <p:cNvPr id="22" name="TextBox 21">
              <a:extLst>
                <a:ext uri="{FF2B5EF4-FFF2-40B4-BE49-F238E27FC236}">
                  <a16:creationId xmlns:a16="http://schemas.microsoft.com/office/drawing/2014/main" id="{F658D5CF-98FA-4EEB-BBFA-06339D39AE17}"/>
                </a:ext>
              </a:extLst>
            </p:cNvPr>
            <p:cNvSpPr txBox="1"/>
            <p:nvPr/>
          </p:nvSpPr>
          <p:spPr>
            <a:xfrm>
              <a:off x="-436468" y="1448583"/>
              <a:ext cx="4910610" cy="830997"/>
            </a:xfrm>
            <a:prstGeom prst="rect">
              <a:avLst/>
            </a:prstGeom>
            <a:noFill/>
          </p:spPr>
          <p:txBody>
            <a:bodyPr wrap="square" lIns="91440" tIns="45720" rIns="91440" bIns="45720" rtlCol="0" anchor="t">
              <a:spAutoFit/>
            </a:bodyPr>
            <a:lstStyle/>
            <a:p>
              <a:pPr algn="r"/>
              <a:r>
                <a:rPr lang="en-US" sz="1200">
                  <a:solidFill>
                    <a:srgbClr val="374151"/>
                  </a:solidFill>
                  <a:ea typeface="+mn-lt"/>
                  <a:cs typeface="+mn-lt"/>
                </a:rPr>
                <a:t>is a metric that combines precision and recall into a single value. It is particularly useful in binary classification settings where there is an imbalance between the classes</a:t>
              </a:r>
              <a:endParaRPr lang="el-GR"/>
            </a:p>
          </p:txBody>
        </p:sp>
      </p:grpSp>
      <p:grpSp>
        <p:nvGrpSpPr>
          <p:cNvPr id="23" name="Group 22">
            <a:extLst>
              <a:ext uri="{FF2B5EF4-FFF2-40B4-BE49-F238E27FC236}">
                <a16:creationId xmlns:a16="http://schemas.microsoft.com/office/drawing/2014/main" id="{3188B523-23FD-4355-BCA5-9E9B539D3167}"/>
              </a:ext>
            </a:extLst>
          </p:cNvPr>
          <p:cNvGrpSpPr/>
          <p:nvPr/>
        </p:nvGrpSpPr>
        <p:grpSpPr>
          <a:xfrm>
            <a:off x="7217393" y="5569833"/>
            <a:ext cx="4381335" cy="748769"/>
            <a:chOff x="-475010" y="1114177"/>
            <a:chExt cx="4928532" cy="748769"/>
          </a:xfrm>
        </p:grpSpPr>
        <p:sp>
          <p:nvSpPr>
            <p:cNvPr id="24" name="TextBox 23">
              <a:extLst>
                <a:ext uri="{FF2B5EF4-FFF2-40B4-BE49-F238E27FC236}">
                  <a16:creationId xmlns:a16="http://schemas.microsoft.com/office/drawing/2014/main" id="{7AE136BA-40F7-48AC-AE74-0BC4C6E295FA}"/>
                </a:ext>
              </a:extLst>
            </p:cNvPr>
            <p:cNvSpPr txBox="1"/>
            <p:nvPr/>
          </p:nvSpPr>
          <p:spPr>
            <a:xfrm>
              <a:off x="-475010" y="1114177"/>
              <a:ext cx="4928532" cy="307777"/>
            </a:xfrm>
            <a:prstGeom prst="rect">
              <a:avLst/>
            </a:prstGeom>
            <a:noFill/>
          </p:spPr>
          <p:txBody>
            <a:bodyPr wrap="square" lIns="91440" tIns="45720" rIns="91440" bIns="45720" rtlCol="0" anchor="ctr">
              <a:spAutoFit/>
            </a:bodyPr>
            <a:lstStyle/>
            <a:p>
              <a:r>
                <a:rPr lang="en-US" altLang="ko-KR" sz="1400" b="1">
                  <a:solidFill>
                    <a:schemeClr val="tx1">
                      <a:lumMod val="75000"/>
                      <a:lumOff val="25000"/>
                    </a:schemeClr>
                  </a:solidFill>
                  <a:ea typeface="Meiryo"/>
                  <a:cs typeface="Arial"/>
                </a:rPr>
                <a:t>Classification Report </a:t>
              </a:r>
              <a:endParaRPr lang="en-US" altLang="ko-KR" sz="1400" b="1">
                <a:solidFill>
                  <a:schemeClr val="tx1">
                    <a:lumMod val="75000"/>
                    <a:lumOff val="25000"/>
                  </a:schemeClr>
                </a:solidFill>
                <a:ea typeface="Meiryo"/>
                <a:cs typeface="Arial" pitchFamily="34" charset="0"/>
              </a:endParaRPr>
            </a:p>
          </p:txBody>
        </p:sp>
        <p:sp>
          <p:nvSpPr>
            <p:cNvPr id="25" name="TextBox 24">
              <a:extLst>
                <a:ext uri="{FF2B5EF4-FFF2-40B4-BE49-F238E27FC236}">
                  <a16:creationId xmlns:a16="http://schemas.microsoft.com/office/drawing/2014/main" id="{1D8596C9-1393-44CA-98AF-F0DB4BEB72DA}"/>
                </a:ext>
              </a:extLst>
            </p:cNvPr>
            <p:cNvSpPr txBox="1"/>
            <p:nvPr/>
          </p:nvSpPr>
          <p:spPr>
            <a:xfrm>
              <a:off x="-460976" y="1339726"/>
              <a:ext cx="4910610" cy="523220"/>
            </a:xfrm>
            <a:prstGeom prst="rect">
              <a:avLst/>
            </a:prstGeom>
            <a:noFill/>
          </p:spPr>
          <p:txBody>
            <a:bodyPr wrap="square" lIns="91440" tIns="45720" rIns="91440" bIns="45720" rtlCol="0" anchor="t">
              <a:spAutoFit/>
            </a:bodyPr>
            <a:lstStyle/>
            <a:p>
              <a:r>
                <a:rPr lang="en-US" altLang="ko-KR" sz="1400">
                  <a:solidFill>
                    <a:schemeClr val="tx1">
                      <a:lumMod val="75000"/>
                      <a:lumOff val="25000"/>
                    </a:schemeClr>
                  </a:solidFill>
                  <a:ea typeface="Meiryo"/>
                  <a:cs typeface="Arial"/>
                </a:rPr>
                <a:t>With all the above now we can have a classification report</a:t>
              </a:r>
              <a:endParaRPr lang="en-US" altLang="ko-KR" sz="1400">
                <a:solidFill>
                  <a:schemeClr val="tx1">
                    <a:lumMod val="75000"/>
                    <a:lumOff val="25000"/>
                  </a:schemeClr>
                </a:solidFill>
                <a:ea typeface="Meiryo"/>
                <a:cs typeface="Arial" pitchFamily="34" charset="0"/>
              </a:endParaRPr>
            </a:p>
          </p:txBody>
        </p:sp>
      </p:grpSp>
      <p:grpSp>
        <p:nvGrpSpPr>
          <p:cNvPr id="26" name="Group 25">
            <a:extLst>
              <a:ext uri="{FF2B5EF4-FFF2-40B4-BE49-F238E27FC236}">
                <a16:creationId xmlns:a16="http://schemas.microsoft.com/office/drawing/2014/main" id="{9F1FBBC8-9A54-49F7-BB68-1A9D2D479752}"/>
              </a:ext>
            </a:extLst>
          </p:cNvPr>
          <p:cNvGrpSpPr/>
          <p:nvPr/>
        </p:nvGrpSpPr>
        <p:grpSpPr>
          <a:xfrm>
            <a:off x="7206508" y="3532700"/>
            <a:ext cx="4381335" cy="653069"/>
            <a:chOff x="-475010" y="1114177"/>
            <a:chExt cx="4928532" cy="653069"/>
          </a:xfrm>
        </p:grpSpPr>
        <p:sp>
          <p:nvSpPr>
            <p:cNvPr id="27" name="TextBox 26">
              <a:extLst>
                <a:ext uri="{FF2B5EF4-FFF2-40B4-BE49-F238E27FC236}">
                  <a16:creationId xmlns:a16="http://schemas.microsoft.com/office/drawing/2014/main" id="{A5291038-7C42-4D89-92FA-83BF601F1A86}"/>
                </a:ext>
              </a:extLst>
            </p:cNvPr>
            <p:cNvSpPr txBox="1"/>
            <p:nvPr/>
          </p:nvSpPr>
          <p:spPr>
            <a:xfrm>
              <a:off x="-475010" y="1114177"/>
              <a:ext cx="4928532" cy="307777"/>
            </a:xfrm>
            <a:prstGeom prst="rect">
              <a:avLst/>
            </a:prstGeom>
            <a:noFill/>
          </p:spPr>
          <p:txBody>
            <a:bodyPr wrap="square" lIns="91440" tIns="45720" rIns="91440" bIns="45720" rtlCol="0" anchor="ctr">
              <a:spAutoFit/>
            </a:bodyPr>
            <a:lstStyle/>
            <a:p>
              <a:r>
                <a:rPr lang="en-US" altLang="ko-KR" sz="1400" b="1">
                  <a:solidFill>
                    <a:schemeClr val="tx1">
                      <a:lumMod val="75000"/>
                      <a:lumOff val="25000"/>
                    </a:schemeClr>
                  </a:solidFill>
                  <a:ea typeface="Meiryo"/>
                  <a:cs typeface="Arial"/>
                </a:rPr>
                <a:t>Precision Recall Curve </a:t>
              </a:r>
            </a:p>
          </p:txBody>
        </p:sp>
        <p:sp>
          <p:nvSpPr>
            <p:cNvPr id="28" name="TextBox 27">
              <a:extLst>
                <a:ext uri="{FF2B5EF4-FFF2-40B4-BE49-F238E27FC236}">
                  <a16:creationId xmlns:a16="http://schemas.microsoft.com/office/drawing/2014/main" id="{049DD475-6836-41F4-A2DB-64CC01811B31}"/>
                </a:ext>
              </a:extLst>
            </p:cNvPr>
            <p:cNvSpPr txBox="1"/>
            <p:nvPr/>
          </p:nvSpPr>
          <p:spPr>
            <a:xfrm>
              <a:off x="-460976" y="1459469"/>
              <a:ext cx="4910610" cy="307777"/>
            </a:xfrm>
            <a:prstGeom prst="rect">
              <a:avLst/>
            </a:prstGeom>
            <a:noFill/>
          </p:spPr>
          <p:txBody>
            <a:bodyPr wrap="square" lIns="91440" tIns="45720" rIns="91440" bIns="45720" rtlCol="0" anchor="t">
              <a:spAutoFit/>
            </a:bodyPr>
            <a:lstStyle/>
            <a:p>
              <a:r>
                <a:rPr lang="en-US" sz="1400">
                  <a:solidFill>
                    <a:srgbClr val="374151"/>
                  </a:solidFill>
                  <a:ea typeface="+mn-lt"/>
                  <a:cs typeface="+mn-lt"/>
                </a:rPr>
                <a:t>Provide insights into the model's performance</a:t>
              </a:r>
              <a:endParaRPr lang="el-GR" sz="2000"/>
            </a:p>
          </p:txBody>
        </p:sp>
      </p:grpSp>
      <p:grpSp>
        <p:nvGrpSpPr>
          <p:cNvPr id="29" name="Group 28">
            <a:extLst>
              <a:ext uri="{FF2B5EF4-FFF2-40B4-BE49-F238E27FC236}">
                <a16:creationId xmlns:a16="http://schemas.microsoft.com/office/drawing/2014/main" id="{B07F7F6D-58D4-48FB-9FD3-3704BAA0EA5F}"/>
              </a:ext>
            </a:extLst>
          </p:cNvPr>
          <p:cNvGrpSpPr/>
          <p:nvPr/>
        </p:nvGrpSpPr>
        <p:grpSpPr>
          <a:xfrm>
            <a:off x="1132115" y="4477866"/>
            <a:ext cx="4429181" cy="642183"/>
            <a:chOff x="-475010" y="1114177"/>
            <a:chExt cx="4985915" cy="642183"/>
          </a:xfrm>
        </p:grpSpPr>
        <p:sp>
          <p:nvSpPr>
            <p:cNvPr id="30" name="TextBox 29">
              <a:extLst>
                <a:ext uri="{FF2B5EF4-FFF2-40B4-BE49-F238E27FC236}">
                  <a16:creationId xmlns:a16="http://schemas.microsoft.com/office/drawing/2014/main" id="{CF64A330-35F7-4A67-962D-AE1AE9B45C6A}"/>
                </a:ext>
              </a:extLst>
            </p:cNvPr>
            <p:cNvSpPr txBox="1"/>
            <p:nvPr/>
          </p:nvSpPr>
          <p:spPr>
            <a:xfrm>
              <a:off x="-475010" y="1114177"/>
              <a:ext cx="4928531" cy="307777"/>
            </a:xfrm>
            <a:prstGeom prst="rect">
              <a:avLst/>
            </a:prstGeom>
            <a:noFill/>
          </p:spPr>
          <p:txBody>
            <a:bodyPr wrap="square" lIns="91440" tIns="45720" rIns="91440" bIns="45720" rtlCol="0" anchor="ctr">
              <a:spAutoFit/>
            </a:bodyPr>
            <a:lstStyle/>
            <a:p>
              <a:pPr algn="r"/>
              <a:r>
                <a:rPr lang="en-US" altLang="ko-KR" sz="1400" b="1">
                  <a:solidFill>
                    <a:schemeClr val="tx1">
                      <a:lumMod val="75000"/>
                      <a:lumOff val="25000"/>
                    </a:schemeClr>
                  </a:solidFill>
                  <a:cs typeface="Arial"/>
                </a:rPr>
                <a:t>Confusion Matrix </a:t>
              </a:r>
              <a:endParaRPr lang="el-GR" altLang="ko-KR" sz="2000"/>
            </a:p>
          </p:txBody>
        </p:sp>
        <p:sp>
          <p:nvSpPr>
            <p:cNvPr id="31" name="TextBox 30">
              <a:extLst>
                <a:ext uri="{FF2B5EF4-FFF2-40B4-BE49-F238E27FC236}">
                  <a16:creationId xmlns:a16="http://schemas.microsoft.com/office/drawing/2014/main" id="{02BEF396-F788-40FD-A087-78D7AFD10E88}"/>
                </a:ext>
              </a:extLst>
            </p:cNvPr>
            <p:cNvSpPr txBox="1"/>
            <p:nvPr/>
          </p:nvSpPr>
          <p:spPr>
            <a:xfrm>
              <a:off x="-399705" y="1448583"/>
              <a:ext cx="4910610" cy="307777"/>
            </a:xfrm>
            <a:prstGeom prst="rect">
              <a:avLst/>
            </a:prstGeom>
            <a:noFill/>
          </p:spPr>
          <p:txBody>
            <a:bodyPr wrap="square" lIns="91440" tIns="45720" rIns="91440" bIns="45720" rtlCol="0" anchor="t">
              <a:spAutoFit/>
            </a:bodyPr>
            <a:lstStyle/>
            <a:p>
              <a:pPr algn="r"/>
              <a:r>
                <a:rPr lang="en-US" altLang="ko-KR" sz="1400">
                  <a:solidFill>
                    <a:schemeClr val="tx1">
                      <a:lumMod val="75000"/>
                      <a:lumOff val="25000"/>
                    </a:schemeClr>
                  </a:solidFill>
                  <a:ea typeface="Meiryo"/>
                  <a:cs typeface="Arial"/>
                </a:rPr>
                <a:t>Represents classifier's performance </a:t>
              </a:r>
            </a:p>
          </p:txBody>
        </p:sp>
      </p:grpSp>
      <p:pic>
        <p:nvPicPr>
          <p:cNvPr id="37" name="Εικόνα 36" descr="Εικόνα που περιέχει ρολόι, κύκλος, σχεδίαση&#10;&#10;Περιγραφή που δημιουργήθηκε αυτόματα">
            <a:extLst>
              <a:ext uri="{FF2B5EF4-FFF2-40B4-BE49-F238E27FC236}">
                <a16:creationId xmlns:a16="http://schemas.microsoft.com/office/drawing/2014/main" id="{4635E9FF-F7E5-8E46-40F6-051147E1D73C}"/>
              </a:ext>
            </a:extLst>
          </p:cNvPr>
          <p:cNvPicPr>
            <a:picLocks noChangeAspect="1"/>
          </p:cNvPicPr>
          <p:nvPr/>
        </p:nvPicPr>
        <p:blipFill>
          <a:blip r:embed="rId2"/>
          <a:stretch>
            <a:fillRect/>
          </a:stretch>
        </p:blipFill>
        <p:spPr>
          <a:xfrm>
            <a:off x="1361" y="5091113"/>
            <a:ext cx="3469822" cy="1770290"/>
          </a:xfrm>
          <a:prstGeom prst="rect">
            <a:avLst/>
          </a:prstGeom>
        </p:spPr>
      </p:pic>
    </p:spTree>
    <p:extLst>
      <p:ext uri="{BB962C8B-B14F-4D97-AF65-F5344CB8AC3E}">
        <p14:creationId xmlns:p14="http://schemas.microsoft.com/office/powerpoint/2010/main" val="3428028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71B32-67CC-C09B-B278-918C743E64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7968C5E-9B6A-DCE4-1A07-BFDCD4BECDDF}"/>
              </a:ext>
            </a:extLst>
          </p:cNvPr>
          <p:cNvSpPr>
            <a:spLocks noGrp="1"/>
          </p:cNvSpPr>
          <p:nvPr>
            <p:ph type="body" sz="quarter" idx="10"/>
          </p:nvPr>
        </p:nvSpPr>
        <p:spPr/>
        <p:txBody>
          <a:bodyPr>
            <a:normAutofit fontScale="47500" lnSpcReduction="20000"/>
          </a:bodyPr>
          <a:lstStyle/>
          <a:p>
            <a:r>
              <a:rPr lang="en-US">
                <a:ea typeface="Meiryo"/>
                <a:cs typeface="Arial"/>
              </a:rPr>
              <a:t>F1-score</a:t>
            </a:r>
            <a:endParaRPr lang="en-US">
              <a:ea typeface="Meiryo"/>
            </a:endParaRPr>
          </a:p>
        </p:txBody>
      </p:sp>
      <p:graphicFrame>
        <p:nvGraphicFramePr>
          <p:cNvPr id="3" name="Table Placeholder 5">
            <a:extLst>
              <a:ext uri="{FF2B5EF4-FFF2-40B4-BE49-F238E27FC236}">
                <a16:creationId xmlns:a16="http://schemas.microsoft.com/office/drawing/2014/main" id="{37003476-C7A8-C7ED-2A42-361517BF9C97}"/>
              </a:ext>
            </a:extLst>
          </p:cNvPr>
          <p:cNvGraphicFramePr>
            <a:graphicFrameLocks/>
          </p:cNvGraphicFramePr>
          <p:nvPr>
            <p:extLst>
              <p:ext uri="{D42A27DB-BD31-4B8C-83A1-F6EECF244321}">
                <p14:modId xmlns:p14="http://schemas.microsoft.com/office/powerpoint/2010/main" val="1394516435"/>
              </p:ext>
            </p:extLst>
          </p:nvPr>
        </p:nvGraphicFramePr>
        <p:xfrm>
          <a:off x="1186542" y="2318657"/>
          <a:ext cx="9851065" cy="4068050"/>
        </p:xfrm>
        <a:graphic>
          <a:graphicData uri="http://schemas.openxmlformats.org/drawingml/2006/table">
            <a:tbl>
              <a:tblPr firstRow="1" bandRow="1" bandCol="1">
                <a:tableStyleId>{5C22544A-7EE6-4342-B048-85BDC9FD1C3A}</a:tableStyleId>
              </a:tblPr>
              <a:tblGrid>
                <a:gridCol w="1970213">
                  <a:extLst>
                    <a:ext uri="{9D8B030D-6E8A-4147-A177-3AD203B41FA5}">
                      <a16:colId xmlns:a16="http://schemas.microsoft.com/office/drawing/2014/main" val="20000"/>
                    </a:ext>
                  </a:extLst>
                </a:gridCol>
                <a:gridCol w="1970213">
                  <a:extLst>
                    <a:ext uri="{9D8B030D-6E8A-4147-A177-3AD203B41FA5}">
                      <a16:colId xmlns:a16="http://schemas.microsoft.com/office/drawing/2014/main" val="20001"/>
                    </a:ext>
                  </a:extLst>
                </a:gridCol>
                <a:gridCol w="1970213">
                  <a:extLst>
                    <a:ext uri="{9D8B030D-6E8A-4147-A177-3AD203B41FA5}">
                      <a16:colId xmlns:a16="http://schemas.microsoft.com/office/drawing/2014/main" val="20002"/>
                    </a:ext>
                  </a:extLst>
                </a:gridCol>
                <a:gridCol w="1970213">
                  <a:extLst>
                    <a:ext uri="{9D8B030D-6E8A-4147-A177-3AD203B41FA5}">
                      <a16:colId xmlns:a16="http://schemas.microsoft.com/office/drawing/2014/main" val="20003"/>
                    </a:ext>
                  </a:extLst>
                </a:gridCol>
                <a:gridCol w="1970213">
                  <a:extLst>
                    <a:ext uri="{9D8B030D-6E8A-4147-A177-3AD203B41FA5}">
                      <a16:colId xmlns:a16="http://schemas.microsoft.com/office/drawing/2014/main" val="20004"/>
                    </a:ext>
                  </a:extLst>
                </a:gridCol>
              </a:tblGrid>
              <a:tr h="542508">
                <a:tc>
                  <a:txBody>
                    <a:bodyPr/>
                    <a:lstStyle/>
                    <a:p>
                      <a:pPr algn="l"/>
                      <a:r>
                        <a:rPr lang="en-JM">
                          <a:latin typeface="Roboto Mono"/>
                        </a:rPr>
                        <a:t>Algorithm </a:t>
                      </a:r>
                    </a:p>
                  </a:txBody>
                  <a:tcPr anchor="ctr">
                    <a:lnL w="12700" cmpd="sng">
                      <a:noFill/>
                    </a:lnL>
                    <a:lnR w="12700" cmpd="sng">
                      <a:noFill/>
                    </a:lnR>
                    <a:lnT w="12700" cmpd="sng">
                      <a:noFill/>
                    </a:lnT>
                    <a:lnB w="38100" cmpd="sng">
                      <a:noFill/>
                    </a:lnB>
                    <a:lnTlToBr w="12700" cap="flat" cmpd="sng" algn="ctr">
                      <a:noFill/>
                      <a:prstDash val="solid"/>
                      <a:round/>
                      <a:headEnd type="none" w="med" len="med"/>
                      <a:tailEnd type="none" w="med" len="med"/>
                    </a:lnTlToBr>
                    <a:lnBlToTr w="12700" cmpd="sng">
                      <a:noFill/>
                      <a:prstDash val="solid"/>
                    </a:lnBlToTr>
                    <a:solidFill>
                      <a:schemeClr val="accent1">
                        <a:alpha val="70000"/>
                      </a:schemeClr>
                    </a:solidFill>
                  </a:tcPr>
                </a:tc>
                <a:tc>
                  <a:txBody>
                    <a:bodyPr/>
                    <a:lstStyle/>
                    <a:p>
                      <a:pPr algn="l"/>
                      <a:r>
                        <a:rPr lang="en-JM">
                          <a:latin typeface="Roboto Mono"/>
                        </a:rPr>
                        <a:t>Baseline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alpha val="70000"/>
                      </a:schemeClr>
                    </a:solidFill>
                  </a:tcPr>
                </a:tc>
                <a:tc>
                  <a:txBody>
                    <a:bodyPr/>
                    <a:lstStyle/>
                    <a:p>
                      <a:pPr algn="l"/>
                      <a:r>
                        <a:rPr lang="en-JM">
                          <a:latin typeface="Roboto Mono"/>
                        </a:rPr>
                        <a:t>Normalization</a:t>
                      </a:r>
                      <a:endParaRPr lang="el-G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alpha val="7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JM">
                          <a:latin typeface="Roboto Mono"/>
                        </a:rPr>
                        <a:t>Oversampling</a:t>
                      </a:r>
                      <a:endParaRPr lang="el-G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70000"/>
                      </a:schemeClr>
                    </a:solidFill>
                  </a:tcPr>
                </a:tc>
                <a:tc>
                  <a:txBody>
                    <a:bodyPr/>
                    <a:lstStyle/>
                    <a:p>
                      <a:pPr algn="l"/>
                      <a:r>
                        <a:rPr lang="en-JM">
                          <a:latin typeface="Roboto Mono"/>
                        </a:rPr>
                        <a:t>Feature Selection</a:t>
                      </a:r>
                      <a:endParaRPr lang="el-G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alpha val="70000"/>
                      </a:schemeClr>
                    </a:solidFill>
                  </a:tcPr>
                </a:tc>
                <a:extLst>
                  <a:ext uri="{0D108BD9-81ED-4DB2-BD59-A6C34878D82A}">
                    <a16:rowId xmlns:a16="http://schemas.microsoft.com/office/drawing/2014/main" val="10000"/>
                  </a:ext>
                </a:extLst>
              </a:tr>
              <a:tr h="482230">
                <a:tc>
                  <a:txBody>
                    <a:bodyPr/>
                    <a:lstStyle/>
                    <a:p>
                      <a:r>
                        <a:rPr lang="en-US">
                          <a:latin typeface="Roboto Mono"/>
                        </a:rPr>
                        <a:t>Logistic Regression</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buNone/>
                      </a:pPr>
                      <a:r>
                        <a:rPr lang="en-US">
                          <a:solidFill>
                            <a:schemeClr val="tx1"/>
                          </a:solidFill>
                          <a:latin typeface="Roboto Mono"/>
                        </a:rPr>
                        <a:t>0.000000</a:t>
                      </a:r>
                      <a:endParaRPr lang="en-US" altLang="ko-KR">
                        <a:solidFill>
                          <a:schemeClr val="tx1"/>
                        </a:solidFill>
                        <a:latin typeface="Roboto Mono"/>
                        <a:cs typeface="Aria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buNone/>
                      </a:pPr>
                      <a:r>
                        <a:rPr lang="en-US" sz="1800" b="0" i="0" u="none" strike="noStrike" noProof="0">
                          <a:solidFill>
                            <a:schemeClr val="tx1"/>
                          </a:solidFill>
                          <a:latin typeface="Roboto Mono"/>
                        </a:rPr>
                        <a:t>0.007547</a:t>
                      </a:r>
                      <a:endParaRPr lang="en-US" sz="1800">
                        <a:solidFill>
                          <a:schemeClr val="tx1"/>
                        </a:solidFill>
                        <a:latin typeface="Roboto Mono"/>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buNone/>
                      </a:pPr>
                      <a:r>
                        <a:rPr lang="en-US">
                          <a:solidFill>
                            <a:schemeClr val="tx1"/>
                          </a:solidFill>
                          <a:latin typeface="Roboto Mono"/>
                        </a:rPr>
                        <a:t>0.658003</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buNone/>
                      </a:pPr>
                      <a:r>
                        <a:rPr lang="en-US" sz="1800" b="0" i="0" u="none" strike="noStrike" noProof="0">
                          <a:solidFill>
                            <a:schemeClr val="tx1"/>
                          </a:solidFill>
                          <a:latin typeface="Roboto Mono"/>
                        </a:rPr>
                        <a:t>0.664809</a:t>
                      </a:r>
                      <a:endParaRPr lang="el-GR" sz="1800">
                        <a:solidFill>
                          <a:schemeClr val="tx1"/>
                        </a:solidFill>
                        <a:latin typeface="Roboto Mono"/>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557578">
                <a:tc>
                  <a:txBody>
                    <a:bodyPr/>
                    <a:lstStyle/>
                    <a:p>
                      <a:pPr marL="0" marR="0" indent="0" algn="l" rtl="0" eaLnBrk="1" fontAlgn="auto" latinLnBrk="1" hangingPunct="1">
                        <a:lnSpc>
                          <a:spcPct val="100000"/>
                        </a:lnSpc>
                        <a:spcBef>
                          <a:spcPts val="0"/>
                        </a:spcBef>
                        <a:spcAft>
                          <a:spcPts val="0"/>
                        </a:spcAft>
                        <a:buClrTx/>
                        <a:buSzTx/>
                        <a:buFontTx/>
                        <a:buNone/>
                      </a:pPr>
                      <a:r>
                        <a:rPr lang="en-JM">
                          <a:latin typeface="Roboto Mono"/>
                        </a:rPr>
                        <a:t>Random Forest</a:t>
                      </a:r>
                      <a:endParaRPr lang="en-US" altLang="ko-KR">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0.022884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sz="1800" b="0" i="0" u="none" strike="noStrike" noProof="0">
                          <a:solidFill>
                            <a:schemeClr val="tx1"/>
                          </a:solidFill>
                          <a:latin typeface="Roboto Mono"/>
                        </a:rPr>
                        <a:t>0.011775</a:t>
                      </a:r>
                      <a:endParaRPr lang="en-US"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0.960154</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sz="1800" b="0" i="0" u="none" strike="noStrike" noProof="0">
                          <a:solidFill>
                            <a:schemeClr val="tx1"/>
                          </a:solidFill>
                          <a:latin typeface="Roboto Mono"/>
                        </a:rPr>
                        <a:t>0.959742</a:t>
                      </a:r>
                      <a:endParaRPr lang="en-US"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extLst>
                  <a:ext uri="{0D108BD9-81ED-4DB2-BD59-A6C34878D82A}">
                    <a16:rowId xmlns:a16="http://schemas.microsoft.com/office/drawing/2014/main" val="10002"/>
                  </a:ext>
                </a:extLst>
              </a:tr>
              <a:tr h="557578">
                <a:tc>
                  <a:txBody>
                    <a:bodyPr/>
                    <a:lstStyle/>
                    <a:p>
                      <a:r>
                        <a:rPr lang="en-US">
                          <a:latin typeface="Roboto Mono"/>
                        </a:rPr>
                        <a:t>SVC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a:solidFill>
                            <a:schemeClr val="tx1"/>
                          </a:solidFill>
                          <a:latin typeface="Roboto Mono"/>
                        </a:rPr>
                        <a:t>0.000000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sz="1800" b="0" i="0" u="none" strike="noStrike" noProof="0">
                          <a:solidFill>
                            <a:schemeClr val="tx1"/>
                          </a:solidFill>
                          <a:latin typeface="Roboto Mono"/>
                        </a:rPr>
                        <a:t>0.000000</a:t>
                      </a:r>
                      <a:endParaRPr lang="en-US"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a:solidFill>
                            <a:schemeClr val="tx1"/>
                          </a:solidFill>
                          <a:latin typeface="Roboto Mono"/>
                        </a:rPr>
                        <a:t>0.832008</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sz="1800" b="0" i="0" u="none" strike="noStrike" noProof="0">
                          <a:solidFill>
                            <a:schemeClr val="tx1"/>
                          </a:solidFill>
                          <a:latin typeface="Roboto Mono"/>
                        </a:rPr>
                        <a:t>0.857495</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57578">
                <a:tc>
                  <a:txBody>
                    <a:bodyPr/>
                    <a:lstStyle/>
                    <a:p>
                      <a:pPr marL="0" marR="0" indent="0" algn="l" rtl="0" eaLnBrk="1" fontAlgn="auto" latinLnBrk="1" hangingPunct="1">
                        <a:lnSpc>
                          <a:spcPct val="100000"/>
                        </a:lnSpc>
                        <a:spcBef>
                          <a:spcPts val="0"/>
                        </a:spcBef>
                        <a:spcAft>
                          <a:spcPts val="0"/>
                        </a:spcAft>
                        <a:buClrTx/>
                        <a:buSzTx/>
                        <a:buFontTx/>
                        <a:buNone/>
                      </a:pPr>
                      <a:r>
                        <a:rPr lang="en-JM">
                          <a:latin typeface="Roboto Mono"/>
                        </a:rPr>
                        <a:t>Naive Bayes</a:t>
                      </a:r>
                      <a:endParaRPr lang="en-US" altLang="ko-KR">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0.000000</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a:lnSpc>
                          <a:spcPct val="100000"/>
                        </a:lnSpc>
                        <a:spcBef>
                          <a:spcPts val="0"/>
                        </a:spcBef>
                        <a:spcAft>
                          <a:spcPts val="0"/>
                        </a:spcAft>
                        <a:buNone/>
                      </a:pPr>
                      <a:r>
                        <a:rPr lang="en-US" sz="1800" b="0" i="0" u="none" strike="noStrike" noProof="0">
                          <a:solidFill>
                            <a:schemeClr val="tx1"/>
                          </a:solidFill>
                          <a:latin typeface="Roboto Mono"/>
                        </a:rPr>
                        <a:t>0.095734</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0.506672</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sz="1800" b="0" i="0" u="none" strike="noStrike" noProof="0">
                          <a:solidFill>
                            <a:schemeClr val="tx1"/>
                          </a:solidFill>
                          <a:latin typeface="Roboto Mono"/>
                        </a:rPr>
                        <a:t>0.694134</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extLst>
                  <a:ext uri="{0D108BD9-81ED-4DB2-BD59-A6C34878D82A}">
                    <a16:rowId xmlns:a16="http://schemas.microsoft.com/office/drawing/2014/main" val="10004"/>
                  </a:ext>
                </a:extLst>
              </a:tr>
              <a:tr h="557578">
                <a:tc>
                  <a:txBody>
                    <a:bodyPr/>
                    <a:lstStyle/>
                    <a:p>
                      <a:r>
                        <a:rPr lang="en-US">
                          <a:latin typeface="Roboto Mono"/>
                        </a:rPr>
                        <a:t>XGBoost</a:t>
                      </a:r>
                      <a:endParaRPr lang="en-US" err="1">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a:solidFill>
                            <a:schemeClr val="tx1"/>
                          </a:solidFill>
                          <a:latin typeface="Roboto Mono"/>
                        </a:rPr>
                        <a:t>0.034447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sz="1800" b="0" i="0" u="none" strike="noStrike" noProof="0">
                          <a:solidFill>
                            <a:schemeClr val="tx1"/>
                          </a:solidFill>
                          <a:latin typeface="Roboto Mono"/>
                        </a:rPr>
                        <a:t>0.034447</a:t>
                      </a:r>
                      <a:endParaRPr lang="en-US"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a:solidFill>
                            <a:schemeClr val="tx1"/>
                          </a:solidFill>
                          <a:latin typeface="Roboto Mono"/>
                        </a:rPr>
                        <a:t>0.961965</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sz="1800" b="0" i="0" u="none" strike="noStrike" noProof="0">
                          <a:solidFill>
                            <a:schemeClr val="tx1"/>
                          </a:solidFill>
                          <a:latin typeface="Roboto Mono"/>
                        </a:rPr>
                        <a:t>0.960625</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57578">
                <a:tc>
                  <a:txBody>
                    <a:bodyPr/>
                    <a:lstStyle/>
                    <a:p>
                      <a:pPr marL="0" marR="0" lvl="0" indent="0" algn="l" defTabSz="914400">
                        <a:lnSpc>
                          <a:spcPct val="100000"/>
                        </a:lnSpc>
                        <a:spcBef>
                          <a:spcPts val="0"/>
                        </a:spcBef>
                        <a:spcAft>
                          <a:spcPts val="0"/>
                        </a:spcAft>
                        <a:buNone/>
                        <a:tabLst/>
                        <a:defRPr/>
                      </a:pPr>
                      <a:r>
                        <a:rPr lang="en-US">
                          <a:latin typeface="Roboto Mono"/>
                        </a:rPr>
                        <a:t>LightGBM</a:t>
                      </a:r>
                      <a:endParaRPr lang="en-US" altLang="ko-KR" err="1">
                        <a:latin typeface="Roboto Mono"/>
                        <a:cs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0.024964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sz="1800" b="0" i="0" u="none" strike="noStrike" noProof="0">
                          <a:solidFill>
                            <a:schemeClr val="tx1"/>
                          </a:solidFill>
                          <a:latin typeface="Roboto Mono"/>
                        </a:rPr>
                        <a:t>0.025871</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0.966350</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sz="1800" b="0" i="0" u="none" strike="noStrike" noProof="0">
                          <a:solidFill>
                            <a:schemeClr val="tx1"/>
                          </a:solidFill>
                          <a:latin typeface="Roboto Mono"/>
                        </a:rPr>
                        <a:t>0.965120</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extLst>
                  <a:ext uri="{0D108BD9-81ED-4DB2-BD59-A6C34878D82A}">
                    <a16:rowId xmlns:a16="http://schemas.microsoft.com/office/drawing/2014/main" val="10006"/>
                  </a:ext>
                </a:extLst>
              </a:tr>
            </a:tbl>
          </a:graphicData>
        </a:graphic>
      </p:graphicFrame>
      <p:grpSp>
        <p:nvGrpSpPr>
          <p:cNvPr id="7" name="Group 9">
            <a:extLst>
              <a:ext uri="{FF2B5EF4-FFF2-40B4-BE49-F238E27FC236}">
                <a16:creationId xmlns:a16="http://schemas.microsoft.com/office/drawing/2014/main" id="{A5EE0F0C-49CD-494E-30C1-12A712201119}"/>
              </a:ext>
            </a:extLst>
          </p:cNvPr>
          <p:cNvGrpSpPr/>
          <p:nvPr/>
        </p:nvGrpSpPr>
        <p:grpSpPr>
          <a:xfrm>
            <a:off x="1251498" y="1719115"/>
            <a:ext cx="3137072" cy="338554"/>
            <a:chOff x="533041" y="1650555"/>
            <a:chExt cx="3137072" cy="338554"/>
          </a:xfrm>
        </p:grpSpPr>
        <p:sp>
          <p:nvSpPr>
            <p:cNvPr id="8" name="TextBox 7">
              <a:extLst>
                <a:ext uri="{FF2B5EF4-FFF2-40B4-BE49-F238E27FC236}">
                  <a16:creationId xmlns:a16="http://schemas.microsoft.com/office/drawing/2014/main" id="{A28EB451-60ED-A3D3-606D-83877863EEC5}"/>
                </a:ext>
              </a:extLst>
            </p:cNvPr>
            <p:cNvSpPr txBox="1"/>
            <p:nvPr/>
          </p:nvSpPr>
          <p:spPr>
            <a:xfrm>
              <a:off x="912852" y="1650555"/>
              <a:ext cx="2757261" cy="338554"/>
            </a:xfrm>
            <a:prstGeom prst="rect">
              <a:avLst/>
            </a:prstGeom>
            <a:noFill/>
          </p:spPr>
          <p:txBody>
            <a:bodyPr wrap="square" lIns="91440" tIns="45720" rIns="91440" bIns="45720" rtlCol="0" anchor="t">
              <a:spAutoFit/>
            </a:bodyPr>
            <a:lstStyle/>
            <a:p>
              <a:r>
                <a:rPr lang="en-US" altLang="ko-KR" sz="1600" b="1">
                  <a:solidFill>
                    <a:schemeClr val="tx1">
                      <a:lumMod val="75000"/>
                      <a:lumOff val="25000"/>
                    </a:schemeClr>
                  </a:solidFill>
                  <a:cs typeface="Arial"/>
                </a:rPr>
                <a:t>Training set</a:t>
              </a:r>
              <a:endParaRPr lang="ko-KR" altLang="en-US" sz="1600" b="1">
                <a:solidFill>
                  <a:schemeClr val="tx1">
                    <a:lumMod val="75000"/>
                    <a:lumOff val="25000"/>
                  </a:schemeClr>
                </a:solidFill>
                <a:cs typeface="Arial" pitchFamily="34" charset="0"/>
              </a:endParaRPr>
            </a:p>
          </p:txBody>
        </p:sp>
        <p:grpSp>
          <p:nvGrpSpPr>
            <p:cNvPr id="9" name="Group 11">
              <a:extLst>
                <a:ext uri="{FF2B5EF4-FFF2-40B4-BE49-F238E27FC236}">
                  <a16:creationId xmlns:a16="http://schemas.microsoft.com/office/drawing/2014/main" id="{DDD1E205-40F7-3B73-3131-9A75D25B27EE}"/>
                </a:ext>
              </a:extLst>
            </p:cNvPr>
            <p:cNvGrpSpPr/>
            <p:nvPr/>
          </p:nvGrpSpPr>
          <p:grpSpPr>
            <a:xfrm>
              <a:off x="533041" y="1680033"/>
              <a:ext cx="279598" cy="279598"/>
              <a:chOff x="5364088" y="1916832"/>
              <a:chExt cx="504056" cy="504056"/>
            </a:xfrm>
          </p:grpSpPr>
          <p:sp>
            <p:nvSpPr>
              <p:cNvPr id="10" name="Oval 12">
                <a:extLst>
                  <a:ext uri="{FF2B5EF4-FFF2-40B4-BE49-F238E27FC236}">
                    <a16:creationId xmlns:a16="http://schemas.microsoft.com/office/drawing/2014/main" id="{FCD03285-9E60-483B-02F1-AB2D085D6C96}"/>
                  </a:ext>
                </a:extLst>
              </p:cNvPr>
              <p:cNvSpPr/>
              <p:nvPr/>
            </p:nvSpPr>
            <p:spPr>
              <a:xfrm>
                <a:off x="5364088" y="1916832"/>
                <a:ext cx="504056" cy="5040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Chevron 13">
                <a:extLst>
                  <a:ext uri="{FF2B5EF4-FFF2-40B4-BE49-F238E27FC236}">
                    <a16:creationId xmlns:a16="http://schemas.microsoft.com/office/drawing/2014/main" id="{84868600-988F-A0E0-8EAE-0B242351FCE8}"/>
                  </a:ext>
                </a:extLst>
              </p:cNvPr>
              <p:cNvSpPr/>
              <p:nvPr/>
            </p:nvSpPr>
            <p:spPr>
              <a:xfrm>
                <a:off x="5519912" y="2041798"/>
                <a:ext cx="223663" cy="253727"/>
              </a:xfrm>
              <a:prstGeom prst="chevron">
                <a:avLst>
                  <a:gd name="adj" fmla="val 623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spTree>
    <p:extLst>
      <p:ext uri="{BB962C8B-B14F-4D97-AF65-F5344CB8AC3E}">
        <p14:creationId xmlns:p14="http://schemas.microsoft.com/office/powerpoint/2010/main" val="3127683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ea typeface="Meiryo"/>
                <a:cs typeface="Arial"/>
              </a:rPr>
              <a:t>F1-score</a:t>
            </a:r>
            <a:endParaRPr lang="en-US">
              <a:ea typeface="Meiryo"/>
            </a:endParaRPr>
          </a:p>
        </p:txBody>
      </p:sp>
      <p:graphicFrame>
        <p:nvGraphicFramePr>
          <p:cNvPr id="3" name="Table Placeholder 5">
            <a:extLst>
              <a:ext uri="{FF2B5EF4-FFF2-40B4-BE49-F238E27FC236}">
                <a16:creationId xmlns:a16="http://schemas.microsoft.com/office/drawing/2014/main" id="{B03E6783-105B-4D90-99A3-8FC2B7D6635E}"/>
              </a:ext>
            </a:extLst>
          </p:cNvPr>
          <p:cNvGraphicFramePr>
            <a:graphicFrameLocks/>
          </p:cNvGraphicFramePr>
          <p:nvPr>
            <p:extLst>
              <p:ext uri="{D42A27DB-BD31-4B8C-83A1-F6EECF244321}">
                <p14:modId xmlns:p14="http://schemas.microsoft.com/office/powerpoint/2010/main" val="4126274113"/>
              </p:ext>
            </p:extLst>
          </p:nvPr>
        </p:nvGraphicFramePr>
        <p:xfrm>
          <a:off x="1186542" y="2318657"/>
          <a:ext cx="9851065" cy="4068050"/>
        </p:xfrm>
        <a:graphic>
          <a:graphicData uri="http://schemas.openxmlformats.org/drawingml/2006/table">
            <a:tbl>
              <a:tblPr firstRow="1" bandRow="1" bandCol="1">
                <a:tableStyleId>{5C22544A-7EE6-4342-B048-85BDC9FD1C3A}</a:tableStyleId>
              </a:tblPr>
              <a:tblGrid>
                <a:gridCol w="1970213">
                  <a:extLst>
                    <a:ext uri="{9D8B030D-6E8A-4147-A177-3AD203B41FA5}">
                      <a16:colId xmlns:a16="http://schemas.microsoft.com/office/drawing/2014/main" val="20000"/>
                    </a:ext>
                  </a:extLst>
                </a:gridCol>
                <a:gridCol w="1970213">
                  <a:extLst>
                    <a:ext uri="{9D8B030D-6E8A-4147-A177-3AD203B41FA5}">
                      <a16:colId xmlns:a16="http://schemas.microsoft.com/office/drawing/2014/main" val="20001"/>
                    </a:ext>
                  </a:extLst>
                </a:gridCol>
                <a:gridCol w="1970213">
                  <a:extLst>
                    <a:ext uri="{9D8B030D-6E8A-4147-A177-3AD203B41FA5}">
                      <a16:colId xmlns:a16="http://schemas.microsoft.com/office/drawing/2014/main" val="20002"/>
                    </a:ext>
                  </a:extLst>
                </a:gridCol>
                <a:gridCol w="1970213">
                  <a:extLst>
                    <a:ext uri="{9D8B030D-6E8A-4147-A177-3AD203B41FA5}">
                      <a16:colId xmlns:a16="http://schemas.microsoft.com/office/drawing/2014/main" val="20003"/>
                    </a:ext>
                  </a:extLst>
                </a:gridCol>
                <a:gridCol w="1970213">
                  <a:extLst>
                    <a:ext uri="{9D8B030D-6E8A-4147-A177-3AD203B41FA5}">
                      <a16:colId xmlns:a16="http://schemas.microsoft.com/office/drawing/2014/main" val="20004"/>
                    </a:ext>
                  </a:extLst>
                </a:gridCol>
              </a:tblGrid>
              <a:tr h="542508">
                <a:tc>
                  <a:txBody>
                    <a:bodyPr/>
                    <a:lstStyle/>
                    <a:p>
                      <a:pPr algn="l"/>
                      <a:r>
                        <a:rPr lang="en-JM">
                          <a:latin typeface="Roboto Mono"/>
                        </a:rPr>
                        <a:t>Algorithm </a:t>
                      </a:r>
                    </a:p>
                  </a:txBody>
                  <a:tcPr anchor="ctr">
                    <a:lnL w="12700" cmpd="sng">
                      <a:noFill/>
                    </a:lnL>
                    <a:lnR w="12700" cmpd="sng">
                      <a:noFill/>
                    </a:lnR>
                    <a:lnT w="12700" cmpd="sng">
                      <a:noFill/>
                    </a:lnT>
                    <a:lnB w="38100" cmpd="sng">
                      <a:noFill/>
                    </a:lnB>
                    <a:lnTlToBr w="12700" cap="flat" cmpd="sng" algn="ctr">
                      <a:noFill/>
                      <a:prstDash val="solid"/>
                      <a:round/>
                      <a:headEnd type="none" w="med" len="med"/>
                      <a:tailEnd type="none" w="med" len="med"/>
                    </a:lnTlToBr>
                    <a:lnBlToTr w="12700" cmpd="sng">
                      <a:noFill/>
                      <a:prstDash val="solid"/>
                    </a:lnBlToTr>
                    <a:solidFill>
                      <a:schemeClr val="accent1">
                        <a:alpha val="70000"/>
                      </a:schemeClr>
                    </a:solidFill>
                  </a:tcPr>
                </a:tc>
                <a:tc>
                  <a:txBody>
                    <a:bodyPr/>
                    <a:lstStyle/>
                    <a:p>
                      <a:pPr algn="l"/>
                      <a:r>
                        <a:rPr lang="en-JM">
                          <a:latin typeface="Roboto Mono"/>
                        </a:rPr>
                        <a:t>Baseline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alpha val="70000"/>
                      </a:schemeClr>
                    </a:solidFill>
                  </a:tcPr>
                </a:tc>
                <a:tc>
                  <a:txBody>
                    <a:bodyPr/>
                    <a:lstStyle/>
                    <a:p>
                      <a:pPr algn="l"/>
                      <a:r>
                        <a:rPr lang="en-JM">
                          <a:latin typeface="Roboto Mono"/>
                        </a:rPr>
                        <a:t>Normalization</a:t>
                      </a:r>
                      <a:endParaRPr lang="el-G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alpha val="7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JM">
                          <a:latin typeface="Roboto Mono"/>
                        </a:rPr>
                        <a:t>Oversampling</a:t>
                      </a:r>
                      <a:endParaRPr lang="el-G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70000"/>
                      </a:schemeClr>
                    </a:solidFill>
                  </a:tcPr>
                </a:tc>
                <a:tc>
                  <a:txBody>
                    <a:bodyPr/>
                    <a:lstStyle/>
                    <a:p>
                      <a:pPr algn="l"/>
                      <a:r>
                        <a:rPr lang="en-JM">
                          <a:latin typeface="Roboto Mono"/>
                        </a:rPr>
                        <a:t>Feature Selection</a:t>
                      </a:r>
                      <a:endParaRPr lang="el-G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alpha val="70000"/>
                      </a:schemeClr>
                    </a:solidFill>
                  </a:tcPr>
                </a:tc>
                <a:extLst>
                  <a:ext uri="{0D108BD9-81ED-4DB2-BD59-A6C34878D82A}">
                    <a16:rowId xmlns:a16="http://schemas.microsoft.com/office/drawing/2014/main" val="10000"/>
                  </a:ext>
                </a:extLst>
              </a:tr>
              <a:tr h="482230">
                <a:tc>
                  <a:txBody>
                    <a:bodyPr/>
                    <a:lstStyle/>
                    <a:p>
                      <a:r>
                        <a:rPr lang="en-US">
                          <a:latin typeface="Roboto Mono"/>
                        </a:rPr>
                        <a:t>Logistic Regression</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buNone/>
                      </a:pPr>
                      <a:r>
                        <a:rPr lang="en-US">
                          <a:solidFill>
                            <a:schemeClr val="tx1"/>
                          </a:solidFill>
                          <a:latin typeface="Roboto Mono"/>
                        </a:rPr>
                        <a:t>0.000000</a:t>
                      </a:r>
                      <a:endParaRPr lang="en-US" altLang="ko-KR">
                        <a:solidFill>
                          <a:schemeClr val="tx1"/>
                        </a:solidFill>
                        <a:latin typeface="Roboto Mono"/>
                        <a:cs typeface="Aria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buNone/>
                      </a:pPr>
                      <a:r>
                        <a:rPr lang="en-US" sz="1800" b="0" i="0" u="none" strike="noStrike" noProof="0">
                          <a:solidFill>
                            <a:schemeClr val="tx1"/>
                          </a:solidFill>
                          <a:latin typeface="Roboto Mono"/>
                        </a:rPr>
                        <a:t>0.007547</a:t>
                      </a:r>
                      <a:endParaRPr lang="en-US" sz="1800">
                        <a:solidFill>
                          <a:schemeClr val="tx1"/>
                        </a:solidFill>
                        <a:latin typeface="Roboto Mono"/>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buNone/>
                      </a:pPr>
                      <a:r>
                        <a:rPr lang="en-US">
                          <a:solidFill>
                            <a:schemeClr val="tx1"/>
                          </a:solidFill>
                          <a:latin typeface="Roboto Mono"/>
                        </a:rPr>
                        <a:t>0.658003</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buNone/>
                      </a:pPr>
                      <a:r>
                        <a:rPr lang="en-US" sz="1800" b="0" i="0" u="none" strike="noStrike" noProof="0">
                          <a:solidFill>
                            <a:schemeClr val="tx1"/>
                          </a:solidFill>
                          <a:latin typeface="Roboto Mono"/>
                        </a:rPr>
                        <a:t>0.664809</a:t>
                      </a:r>
                      <a:endParaRPr lang="el-GR" sz="1800">
                        <a:solidFill>
                          <a:schemeClr val="tx1"/>
                        </a:solidFill>
                        <a:latin typeface="Roboto Mono"/>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557578">
                <a:tc>
                  <a:txBody>
                    <a:bodyPr/>
                    <a:lstStyle/>
                    <a:p>
                      <a:pPr marL="0" marR="0" indent="0" algn="l" rtl="0" eaLnBrk="1" fontAlgn="auto" latinLnBrk="1" hangingPunct="1">
                        <a:lnSpc>
                          <a:spcPct val="100000"/>
                        </a:lnSpc>
                        <a:spcBef>
                          <a:spcPts val="0"/>
                        </a:spcBef>
                        <a:spcAft>
                          <a:spcPts val="0"/>
                        </a:spcAft>
                        <a:buClrTx/>
                        <a:buSzTx/>
                        <a:buFontTx/>
                        <a:buNone/>
                      </a:pPr>
                      <a:r>
                        <a:rPr lang="en-JM">
                          <a:latin typeface="Roboto Mono"/>
                        </a:rPr>
                        <a:t>Random Forest</a:t>
                      </a:r>
                      <a:endParaRPr lang="en-US" altLang="ko-KR">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0.022884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sz="1800" b="0" i="0" u="none" strike="noStrike" noProof="0">
                          <a:solidFill>
                            <a:schemeClr val="tx1"/>
                          </a:solidFill>
                          <a:latin typeface="Roboto Mono"/>
                        </a:rPr>
                        <a:t>0.011775</a:t>
                      </a:r>
                      <a:endParaRPr lang="en-US"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0.960154</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CF5AB">
                        <a:alpha val="80000"/>
                      </a:srgbClr>
                    </a:solidFill>
                  </a:tcPr>
                </a:tc>
                <a:tc>
                  <a:txBody>
                    <a:bodyPr/>
                    <a:lstStyle/>
                    <a:p>
                      <a:pPr marL="0" marR="0" lvl="0" indent="0" algn="l" defTabSz="914400">
                        <a:lnSpc>
                          <a:spcPct val="100000"/>
                        </a:lnSpc>
                        <a:spcBef>
                          <a:spcPts val="0"/>
                        </a:spcBef>
                        <a:spcAft>
                          <a:spcPts val="0"/>
                        </a:spcAft>
                        <a:buNone/>
                        <a:tabLst/>
                        <a:defRPr/>
                      </a:pPr>
                      <a:r>
                        <a:rPr lang="en-US" sz="1800" b="0" i="0" u="none" strike="noStrike" noProof="0">
                          <a:solidFill>
                            <a:schemeClr val="tx1"/>
                          </a:solidFill>
                          <a:latin typeface="Roboto Mono"/>
                        </a:rPr>
                        <a:t>0.959742</a:t>
                      </a:r>
                      <a:endParaRPr lang="en-US"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extLst>
                  <a:ext uri="{0D108BD9-81ED-4DB2-BD59-A6C34878D82A}">
                    <a16:rowId xmlns:a16="http://schemas.microsoft.com/office/drawing/2014/main" val="10002"/>
                  </a:ext>
                </a:extLst>
              </a:tr>
              <a:tr h="557578">
                <a:tc>
                  <a:txBody>
                    <a:bodyPr/>
                    <a:lstStyle/>
                    <a:p>
                      <a:r>
                        <a:rPr lang="en-US">
                          <a:latin typeface="Roboto Mono"/>
                        </a:rPr>
                        <a:t>SVC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a:solidFill>
                            <a:schemeClr val="tx1"/>
                          </a:solidFill>
                          <a:latin typeface="Roboto Mono"/>
                        </a:rPr>
                        <a:t>0.000000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sz="1800" b="0" i="0" u="none" strike="noStrike" noProof="0">
                          <a:solidFill>
                            <a:schemeClr val="tx1"/>
                          </a:solidFill>
                          <a:latin typeface="Roboto Mono"/>
                        </a:rPr>
                        <a:t>0.000000</a:t>
                      </a:r>
                      <a:endParaRPr lang="en-US"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a:solidFill>
                            <a:schemeClr val="tx1"/>
                          </a:solidFill>
                          <a:latin typeface="Roboto Mono"/>
                        </a:rPr>
                        <a:t>0.832008</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sz="1800" b="0" i="0" u="none" strike="noStrike" noProof="0">
                          <a:solidFill>
                            <a:schemeClr val="tx1"/>
                          </a:solidFill>
                          <a:latin typeface="Roboto Mono"/>
                        </a:rPr>
                        <a:t>0.857495</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57578">
                <a:tc>
                  <a:txBody>
                    <a:bodyPr/>
                    <a:lstStyle/>
                    <a:p>
                      <a:pPr marL="0" marR="0" indent="0" algn="l" rtl="0" eaLnBrk="1" fontAlgn="auto" latinLnBrk="1" hangingPunct="1">
                        <a:lnSpc>
                          <a:spcPct val="100000"/>
                        </a:lnSpc>
                        <a:spcBef>
                          <a:spcPts val="0"/>
                        </a:spcBef>
                        <a:spcAft>
                          <a:spcPts val="0"/>
                        </a:spcAft>
                        <a:buClrTx/>
                        <a:buSzTx/>
                        <a:buFontTx/>
                        <a:buNone/>
                      </a:pPr>
                      <a:r>
                        <a:rPr lang="en-JM">
                          <a:latin typeface="Roboto Mono"/>
                        </a:rPr>
                        <a:t>Naive Bayes</a:t>
                      </a:r>
                      <a:endParaRPr lang="en-US" altLang="ko-KR">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0.000000</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a:lnSpc>
                          <a:spcPct val="100000"/>
                        </a:lnSpc>
                        <a:spcBef>
                          <a:spcPts val="0"/>
                        </a:spcBef>
                        <a:spcAft>
                          <a:spcPts val="0"/>
                        </a:spcAft>
                        <a:buNone/>
                      </a:pPr>
                      <a:r>
                        <a:rPr lang="en-US" sz="1800" b="0" i="0" u="none" strike="noStrike" noProof="0">
                          <a:solidFill>
                            <a:schemeClr val="tx1"/>
                          </a:solidFill>
                          <a:latin typeface="Roboto Mono"/>
                        </a:rPr>
                        <a:t>0.095734</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0.506672</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sz="1800" b="0" i="0" u="none" strike="noStrike" noProof="0">
                          <a:solidFill>
                            <a:schemeClr val="tx1"/>
                          </a:solidFill>
                          <a:latin typeface="Roboto Mono"/>
                        </a:rPr>
                        <a:t>0.694134</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extLst>
                  <a:ext uri="{0D108BD9-81ED-4DB2-BD59-A6C34878D82A}">
                    <a16:rowId xmlns:a16="http://schemas.microsoft.com/office/drawing/2014/main" val="10004"/>
                  </a:ext>
                </a:extLst>
              </a:tr>
              <a:tr h="557578">
                <a:tc>
                  <a:txBody>
                    <a:bodyPr/>
                    <a:lstStyle/>
                    <a:p>
                      <a:r>
                        <a:rPr lang="en-US">
                          <a:latin typeface="Roboto Mono"/>
                        </a:rPr>
                        <a:t>XGBoost</a:t>
                      </a:r>
                      <a:endParaRPr lang="en-US" err="1">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a:solidFill>
                            <a:schemeClr val="tx1"/>
                          </a:solidFill>
                          <a:latin typeface="Roboto Mono"/>
                        </a:rPr>
                        <a:t>0.034447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sz="1800" b="0" i="0" u="none" strike="noStrike" noProof="0">
                          <a:solidFill>
                            <a:schemeClr val="tx1"/>
                          </a:solidFill>
                          <a:latin typeface="Roboto Mono"/>
                        </a:rPr>
                        <a:t>0.034447</a:t>
                      </a:r>
                      <a:endParaRPr lang="en-US"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None/>
                      </a:pPr>
                      <a:r>
                        <a:rPr lang="en-US">
                          <a:solidFill>
                            <a:schemeClr val="tx1"/>
                          </a:solidFill>
                          <a:latin typeface="Roboto Mono"/>
                        </a:rPr>
                        <a:t>0.961965</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CF5AB"/>
                    </a:solidFill>
                  </a:tcPr>
                </a:tc>
                <a:tc>
                  <a:txBody>
                    <a:bodyPr/>
                    <a:lstStyle/>
                    <a:p>
                      <a:pPr lvl="0">
                        <a:buNone/>
                      </a:pPr>
                      <a:r>
                        <a:rPr lang="en-US" sz="1800" b="0" i="0" u="none" strike="noStrike" noProof="0">
                          <a:solidFill>
                            <a:schemeClr val="tx1"/>
                          </a:solidFill>
                          <a:latin typeface="Roboto Mono"/>
                        </a:rPr>
                        <a:t>0.960625</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57578">
                <a:tc>
                  <a:txBody>
                    <a:bodyPr/>
                    <a:lstStyle/>
                    <a:p>
                      <a:pPr marL="0" marR="0" lvl="0" indent="0" algn="l" defTabSz="914400">
                        <a:lnSpc>
                          <a:spcPct val="100000"/>
                        </a:lnSpc>
                        <a:spcBef>
                          <a:spcPts val="0"/>
                        </a:spcBef>
                        <a:spcAft>
                          <a:spcPts val="0"/>
                        </a:spcAft>
                        <a:buNone/>
                        <a:tabLst/>
                        <a:defRPr/>
                      </a:pPr>
                      <a:r>
                        <a:rPr lang="en-US">
                          <a:latin typeface="Roboto Mono"/>
                        </a:rPr>
                        <a:t>LightGBM</a:t>
                      </a:r>
                      <a:endParaRPr lang="en-US" altLang="ko-KR" err="1">
                        <a:latin typeface="Roboto Mono"/>
                        <a:cs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0.024964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sz="1800" b="0" i="0" u="none" strike="noStrike" noProof="0">
                          <a:solidFill>
                            <a:schemeClr val="tx1"/>
                          </a:solidFill>
                          <a:latin typeface="Roboto Mono"/>
                        </a:rPr>
                        <a:t>0.025871</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lvl="0" indent="0" algn="l" defTabSz="914400">
                        <a:lnSpc>
                          <a:spcPct val="100000"/>
                        </a:lnSpc>
                        <a:spcBef>
                          <a:spcPts val="0"/>
                        </a:spcBef>
                        <a:spcAft>
                          <a:spcPts val="0"/>
                        </a:spcAft>
                        <a:buNone/>
                        <a:tabLst/>
                        <a:defRPr/>
                      </a:pPr>
                      <a:r>
                        <a:rPr lang="en-US">
                          <a:solidFill>
                            <a:schemeClr val="tx1"/>
                          </a:solidFill>
                          <a:latin typeface="Roboto Mono"/>
                        </a:rPr>
                        <a:t>0.966350</a:t>
                      </a:r>
                      <a:endParaRPr lang="el-GR">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CF5AB"/>
                    </a:solidFill>
                  </a:tcPr>
                </a:tc>
                <a:tc>
                  <a:txBody>
                    <a:bodyPr/>
                    <a:lstStyle/>
                    <a:p>
                      <a:pPr marL="0" marR="0" lvl="0" indent="0" algn="l" defTabSz="914400">
                        <a:lnSpc>
                          <a:spcPct val="100000"/>
                        </a:lnSpc>
                        <a:spcBef>
                          <a:spcPts val="0"/>
                        </a:spcBef>
                        <a:spcAft>
                          <a:spcPts val="0"/>
                        </a:spcAft>
                        <a:buNone/>
                        <a:tabLst/>
                        <a:defRPr/>
                      </a:pPr>
                      <a:r>
                        <a:rPr lang="en-US" sz="1800" b="0" i="0" u="none" strike="noStrike" noProof="0">
                          <a:solidFill>
                            <a:schemeClr val="tx1"/>
                          </a:solidFill>
                          <a:latin typeface="Roboto Mono"/>
                        </a:rPr>
                        <a:t>0.965120</a:t>
                      </a:r>
                      <a:endParaRPr lang="el-GR" sz="1800">
                        <a:solidFill>
                          <a:schemeClr val="tx1"/>
                        </a:solidFill>
                        <a:latin typeface="Roboto Mono"/>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extLst>
                  <a:ext uri="{0D108BD9-81ED-4DB2-BD59-A6C34878D82A}">
                    <a16:rowId xmlns:a16="http://schemas.microsoft.com/office/drawing/2014/main" val="10006"/>
                  </a:ext>
                </a:extLst>
              </a:tr>
            </a:tbl>
          </a:graphicData>
        </a:graphic>
      </p:graphicFrame>
      <p:grpSp>
        <p:nvGrpSpPr>
          <p:cNvPr id="7" name="Group 9">
            <a:extLst>
              <a:ext uri="{FF2B5EF4-FFF2-40B4-BE49-F238E27FC236}">
                <a16:creationId xmlns:a16="http://schemas.microsoft.com/office/drawing/2014/main" id="{A505D2C9-8B85-452A-BAD1-B4F9A2268A88}"/>
              </a:ext>
            </a:extLst>
          </p:cNvPr>
          <p:cNvGrpSpPr/>
          <p:nvPr/>
        </p:nvGrpSpPr>
        <p:grpSpPr>
          <a:xfrm>
            <a:off x="1251498" y="1719115"/>
            <a:ext cx="3137072" cy="338554"/>
            <a:chOff x="533041" y="1650555"/>
            <a:chExt cx="3137072" cy="338554"/>
          </a:xfrm>
        </p:grpSpPr>
        <p:sp>
          <p:nvSpPr>
            <p:cNvPr id="8" name="TextBox 7">
              <a:extLst>
                <a:ext uri="{FF2B5EF4-FFF2-40B4-BE49-F238E27FC236}">
                  <a16:creationId xmlns:a16="http://schemas.microsoft.com/office/drawing/2014/main" id="{FDCE43F5-8340-4226-9806-DB44C4A2F89D}"/>
                </a:ext>
              </a:extLst>
            </p:cNvPr>
            <p:cNvSpPr txBox="1"/>
            <p:nvPr/>
          </p:nvSpPr>
          <p:spPr>
            <a:xfrm>
              <a:off x="912852" y="1650555"/>
              <a:ext cx="2757261" cy="338554"/>
            </a:xfrm>
            <a:prstGeom prst="rect">
              <a:avLst/>
            </a:prstGeom>
            <a:noFill/>
          </p:spPr>
          <p:txBody>
            <a:bodyPr wrap="square" lIns="91440" tIns="45720" rIns="91440" bIns="45720" rtlCol="0" anchor="t">
              <a:spAutoFit/>
            </a:bodyPr>
            <a:lstStyle/>
            <a:p>
              <a:r>
                <a:rPr lang="en-US" altLang="ko-KR" sz="1600" b="1">
                  <a:solidFill>
                    <a:schemeClr val="tx1">
                      <a:lumMod val="75000"/>
                      <a:lumOff val="25000"/>
                    </a:schemeClr>
                  </a:solidFill>
                  <a:cs typeface="Arial"/>
                </a:rPr>
                <a:t>Training set</a:t>
              </a:r>
              <a:endParaRPr lang="ko-KR" altLang="en-US" sz="1600" b="1">
                <a:solidFill>
                  <a:schemeClr val="tx1">
                    <a:lumMod val="75000"/>
                    <a:lumOff val="25000"/>
                  </a:schemeClr>
                </a:solidFill>
                <a:cs typeface="Arial" pitchFamily="34" charset="0"/>
              </a:endParaRPr>
            </a:p>
          </p:txBody>
        </p:sp>
        <p:grpSp>
          <p:nvGrpSpPr>
            <p:cNvPr id="9" name="Group 11">
              <a:extLst>
                <a:ext uri="{FF2B5EF4-FFF2-40B4-BE49-F238E27FC236}">
                  <a16:creationId xmlns:a16="http://schemas.microsoft.com/office/drawing/2014/main" id="{C5A14A14-3E66-41F0-BEB1-D982F710AABF}"/>
                </a:ext>
              </a:extLst>
            </p:cNvPr>
            <p:cNvGrpSpPr/>
            <p:nvPr/>
          </p:nvGrpSpPr>
          <p:grpSpPr>
            <a:xfrm>
              <a:off x="533041" y="1680033"/>
              <a:ext cx="279598" cy="279598"/>
              <a:chOff x="5364088" y="1916832"/>
              <a:chExt cx="504056" cy="504056"/>
            </a:xfrm>
          </p:grpSpPr>
          <p:sp>
            <p:nvSpPr>
              <p:cNvPr id="10" name="Oval 12">
                <a:extLst>
                  <a:ext uri="{FF2B5EF4-FFF2-40B4-BE49-F238E27FC236}">
                    <a16:creationId xmlns:a16="http://schemas.microsoft.com/office/drawing/2014/main" id="{824CB506-CECC-430F-8322-85D47CCEAD35}"/>
                  </a:ext>
                </a:extLst>
              </p:cNvPr>
              <p:cNvSpPr/>
              <p:nvPr/>
            </p:nvSpPr>
            <p:spPr>
              <a:xfrm>
                <a:off x="5364088" y="1916832"/>
                <a:ext cx="504056" cy="5040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Chevron 13">
                <a:extLst>
                  <a:ext uri="{FF2B5EF4-FFF2-40B4-BE49-F238E27FC236}">
                    <a16:creationId xmlns:a16="http://schemas.microsoft.com/office/drawing/2014/main" id="{5F313005-7B08-4E28-89BD-488C47DB447F}"/>
                  </a:ext>
                </a:extLst>
              </p:cNvPr>
              <p:cNvSpPr/>
              <p:nvPr/>
            </p:nvSpPr>
            <p:spPr>
              <a:xfrm>
                <a:off x="5519912" y="2041798"/>
                <a:ext cx="223663" cy="253727"/>
              </a:xfrm>
              <a:prstGeom prst="chevron">
                <a:avLst>
                  <a:gd name="adj" fmla="val 623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pic>
        <p:nvPicPr>
          <p:cNvPr id="4" name="Εικόνα 3" descr="Εικόνα που περιέχει σύμβολο, κίτρινο, κύκλος, λογότυπο&#10;&#10;Περιγραφή που δημιουργήθηκε αυτόματα">
            <a:extLst>
              <a:ext uri="{FF2B5EF4-FFF2-40B4-BE49-F238E27FC236}">
                <a16:creationId xmlns:a16="http://schemas.microsoft.com/office/drawing/2014/main" id="{78664F35-5C90-ECA1-45CE-4D42646E27C7}"/>
              </a:ext>
            </a:extLst>
          </p:cNvPr>
          <p:cNvPicPr>
            <a:picLocks noChangeAspect="1"/>
          </p:cNvPicPr>
          <p:nvPr/>
        </p:nvPicPr>
        <p:blipFill>
          <a:blip r:embed="rId2"/>
          <a:stretch>
            <a:fillRect/>
          </a:stretch>
        </p:blipFill>
        <p:spPr>
          <a:xfrm>
            <a:off x="10686371" y="0"/>
            <a:ext cx="1030060" cy="1981200"/>
          </a:xfrm>
          <a:prstGeom prst="rect">
            <a:avLst/>
          </a:prstGeom>
        </p:spPr>
      </p:pic>
    </p:spTree>
    <p:extLst>
      <p:ext uri="{BB962C8B-B14F-4D97-AF65-F5344CB8AC3E}">
        <p14:creationId xmlns:p14="http://schemas.microsoft.com/office/powerpoint/2010/main" val="1547012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ea typeface="+mj-lt"/>
                <a:cs typeface="+mj-lt"/>
              </a:rPr>
              <a:t>Our Path Forward</a:t>
            </a:r>
            <a:endParaRPr lang="el-GR"/>
          </a:p>
        </p:txBody>
      </p:sp>
      <p:sp>
        <p:nvSpPr>
          <p:cNvPr id="50" name="Oval 84">
            <a:extLst>
              <a:ext uri="{FF2B5EF4-FFF2-40B4-BE49-F238E27FC236}">
                <a16:creationId xmlns:a16="http://schemas.microsoft.com/office/drawing/2014/main" id="{C042025E-E383-4076-A549-F786E0F1F429}"/>
              </a:ext>
            </a:extLst>
          </p:cNvPr>
          <p:cNvSpPr/>
          <p:nvPr/>
        </p:nvSpPr>
        <p:spPr>
          <a:xfrm>
            <a:off x="6983260" y="3180730"/>
            <a:ext cx="5212085" cy="724432"/>
          </a:xfrm>
          <a:prstGeom prst="ellipse">
            <a:avLst/>
          </a:prstGeom>
          <a:solidFill>
            <a:schemeClr val="tx1">
              <a:lumMod val="50000"/>
              <a:lumOff val="5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2" name="직사각형 51">
            <a:extLst>
              <a:ext uri="{FF2B5EF4-FFF2-40B4-BE49-F238E27FC236}">
                <a16:creationId xmlns:a16="http://schemas.microsoft.com/office/drawing/2014/main" id="{8F7BF4EA-2A5B-465A-9A14-44D45320F49C}"/>
              </a:ext>
            </a:extLst>
          </p:cNvPr>
          <p:cNvSpPr/>
          <p:nvPr/>
        </p:nvSpPr>
        <p:spPr>
          <a:xfrm>
            <a:off x="6096000" y="3872261"/>
            <a:ext cx="6096000" cy="697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화살표: 오른쪽 110">
            <a:extLst>
              <a:ext uri="{FF2B5EF4-FFF2-40B4-BE49-F238E27FC236}">
                <a16:creationId xmlns:a16="http://schemas.microsoft.com/office/drawing/2014/main" id="{032C571B-D38E-42BC-8BAE-91ADF402C463}"/>
              </a:ext>
            </a:extLst>
          </p:cNvPr>
          <p:cNvSpPr/>
          <p:nvPr/>
        </p:nvSpPr>
        <p:spPr>
          <a:xfrm>
            <a:off x="0" y="3692153"/>
            <a:ext cx="6646640" cy="1057275"/>
          </a:xfrm>
          <a:prstGeom prst="rightArrow">
            <a:avLst>
              <a:gd name="adj1" fmla="val 66216"/>
              <a:gd name="adj2" fmla="val 536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TextBox 112">
            <a:extLst>
              <a:ext uri="{FF2B5EF4-FFF2-40B4-BE49-F238E27FC236}">
                <a16:creationId xmlns:a16="http://schemas.microsoft.com/office/drawing/2014/main" id="{58E6BEB9-826D-4F26-9660-DE8383CB8D65}"/>
              </a:ext>
            </a:extLst>
          </p:cNvPr>
          <p:cNvSpPr txBox="1"/>
          <p:nvPr/>
        </p:nvSpPr>
        <p:spPr>
          <a:xfrm>
            <a:off x="586892" y="4036561"/>
            <a:ext cx="4922217" cy="369332"/>
          </a:xfrm>
          <a:prstGeom prst="rect">
            <a:avLst/>
          </a:prstGeom>
          <a:noFill/>
        </p:spPr>
        <p:txBody>
          <a:bodyPr wrap="square" lIns="108000" tIns="45720" rIns="108000" bIns="45720" rtlCol="0" anchor="t">
            <a:spAutoFit/>
          </a:bodyPr>
          <a:lstStyle/>
          <a:p>
            <a:pPr algn="ctr"/>
            <a:r>
              <a:rPr lang="en-GB" altLang="ko-KR" b="1">
                <a:solidFill>
                  <a:schemeClr val="bg1"/>
                </a:solidFill>
                <a:cs typeface="Arial"/>
              </a:rPr>
              <a:t>Perform Predictions</a:t>
            </a:r>
            <a:endParaRPr lang="ko-KR" altLang="en-US" b="1">
              <a:solidFill>
                <a:schemeClr val="bg1"/>
              </a:solidFill>
              <a:cs typeface="Arial" pitchFamily="34" charset="0"/>
            </a:endParaRPr>
          </a:p>
        </p:txBody>
      </p:sp>
      <p:sp>
        <p:nvSpPr>
          <p:cNvPr id="114" name="TextBox 113">
            <a:extLst>
              <a:ext uri="{FF2B5EF4-FFF2-40B4-BE49-F238E27FC236}">
                <a16:creationId xmlns:a16="http://schemas.microsoft.com/office/drawing/2014/main" id="{30940D30-D8C8-4804-A158-069251D6E4C2}"/>
              </a:ext>
            </a:extLst>
          </p:cNvPr>
          <p:cNvSpPr txBox="1"/>
          <p:nvPr/>
        </p:nvSpPr>
        <p:spPr>
          <a:xfrm>
            <a:off x="6682892" y="4036561"/>
            <a:ext cx="4922217" cy="369332"/>
          </a:xfrm>
          <a:prstGeom prst="rect">
            <a:avLst/>
          </a:prstGeom>
          <a:noFill/>
        </p:spPr>
        <p:txBody>
          <a:bodyPr wrap="square" lIns="108000" tIns="45720" rIns="108000" bIns="45720" rtlCol="0" anchor="t">
            <a:spAutoFit/>
          </a:bodyPr>
          <a:lstStyle/>
          <a:p>
            <a:pPr algn="ctr"/>
            <a:r>
              <a:rPr lang="en-GB" altLang="ko-KR" b="1">
                <a:solidFill>
                  <a:schemeClr val="bg1"/>
                </a:solidFill>
                <a:cs typeface="Arial"/>
              </a:rPr>
              <a:t>Finalize model</a:t>
            </a:r>
            <a:endParaRPr lang="el-GR" altLang="ko-KR"/>
          </a:p>
        </p:txBody>
      </p:sp>
      <p:grpSp>
        <p:nvGrpSpPr>
          <p:cNvPr id="115" name="그룹 114">
            <a:extLst>
              <a:ext uri="{FF2B5EF4-FFF2-40B4-BE49-F238E27FC236}">
                <a16:creationId xmlns:a16="http://schemas.microsoft.com/office/drawing/2014/main" id="{5AAB38CE-8A4C-44AB-9EDE-52F2F702FD1F}"/>
              </a:ext>
            </a:extLst>
          </p:cNvPr>
          <p:cNvGrpSpPr/>
          <p:nvPr/>
        </p:nvGrpSpPr>
        <p:grpSpPr>
          <a:xfrm>
            <a:off x="933178" y="4746711"/>
            <a:ext cx="4598084" cy="2052761"/>
            <a:chOff x="838073" y="4635709"/>
            <a:chExt cx="4598084" cy="2052761"/>
          </a:xfrm>
        </p:grpSpPr>
        <p:sp>
          <p:nvSpPr>
            <p:cNvPr id="116" name="TextBox 115">
              <a:extLst>
                <a:ext uri="{FF2B5EF4-FFF2-40B4-BE49-F238E27FC236}">
                  <a16:creationId xmlns:a16="http://schemas.microsoft.com/office/drawing/2014/main" id="{92DC8724-E883-4B0F-AEB5-C0EBA00D6FDD}"/>
                </a:ext>
              </a:extLst>
            </p:cNvPr>
            <p:cNvSpPr txBox="1"/>
            <p:nvPr/>
          </p:nvSpPr>
          <p:spPr>
            <a:xfrm>
              <a:off x="838073" y="4635709"/>
              <a:ext cx="4598084" cy="830997"/>
            </a:xfrm>
            <a:prstGeom prst="rect">
              <a:avLst/>
            </a:prstGeom>
            <a:noFill/>
          </p:spPr>
          <p:txBody>
            <a:bodyPr wrap="square" lIns="108000" tIns="45720" rIns="108000" bIns="45720" rtlCol="0" anchor="t">
              <a:spAutoFit/>
            </a:bodyPr>
            <a:lstStyle/>
            <a:p>
              <a:r>
                <a:rPr lang="en-GB" altLang="ko-KR" sz="2400" b="1">
                  <a:solidFill>
                    <a:schemeClr val="accent3"/>
                  </a:solidFill>
                  <a:cs typeface="Arial"/>
                </a:rPr>
                <a:t>For three winning algorithms</a:t>
              </a:r>
              <a:endParaRPr lang="ko-KR" altLang="en-US" sz="2400" b="1">
                <a:solidFill>
                  <a:schemeClr val="accent3"/>
                </a:solidFill>
                <a:cs typeface="Arial" pitchFamily="34" charset="0"/>
              </a:endParaRPr>
            </a:p>
          </p:txBody>
        </p:sp>
        <p:sp>
          <p:nvSpPr>
            <p:cNvPr id="117" name="TextBox 116">
              <a:extLst>
                <a:ext uri="{FF2B5EF4-FFF2-40B4-BE49-F238E27FC236}">
                  <a16:creationId xmlns:a16="http://schemas.microsoft.com/office/drawing/2014/main" id="{4A35DE75-9E54-4D94-B842-7B75C26418B4}"/>
                </a:ext>
              </a:extLst>
            </p:cNvPr>
            <p:cNvSpPr txBox="1"/>
            <p:nvPr/>
          </p:nvSpPr>
          <p:spPr>
            <a:xfrm>
              <a:off x="859846" y="5118810"/>
              <a:ext cx="4516427" cy="1569660"/>
            </a:xfrm>
            <a:prstGeom prst="rect">
              <a:avLst/>
            </a:prstGeom>
            <a:noFill/>
          </p:spPr>
          <p:txBody>
            <a:bodyPr wrap="square" lIns="91440" tIns="45720" rIns="91440" bIns="45720" rtlCol="0" anchor="t">
              <a:spAutoFit/>
            </a:bodyPr>
            <a:lstStyle/>
            <a:p>
              <a:endParaRPr lang="en-US" altLang="ko-KR" sz="1600">
                <a:solidFill>
                  <a:schemeClr val="tx1">
                    <a:lumMod val="75000"/>
                    <a:lumOff val="25000"/>
                  </a:schemeClr>
                </a:solidFill>
                <a:latin typeface="Roboto Mono"/>
                <a:ea typeface="Meiryo"/>
                <a:cs typeface="Arial"/>
              </a:endParaRPr>
            </a:p>
            <a:p>
              <a:r>
                <a:rPr lang="en-US" altLang="ko-KR" sz="1600">
                  <a:solidFill>
                    <a:schemeClr val="tx1">
                      <a:lumMod val="75000"/>
                      <a:lumOff val="25000"/>
                    </a:schemeClr>
                  </a:solidFill>
                  <a:latin typeface="Roboto Mono"/>
                  <a:ea typeface="Meiryo"/>
                  <a:cs typeface="Arial"/>
                </a:rPr>
                <a:t>Random Forest</a:t>
              </a:r>
            </a:p>
            <a:p>
              <a:r>
                <a:rPr lang="en-US" altLang="ko-KR" sz="1600" err="1">
                  <a:solidFill>
                    <a:schemeClr val="tx1">
                      <a:lumMod val="75000"/>
                      <a:lumOff val="25000"/>
                    </a:schemeClr>
                  </a:solidFill>
                  <a:latin typeface="Roboto Mono"/>
                  <a:ea typeface="Meiryo"/>
                  <a:cs typeface="Arial"/>
                </a:rPr>
                <a:t>XGBoost</a:t>
              </a:r>
              <a:endParaRPr lang="en-US" altLang="ko-KR" sz="1600">
                <a:solidFill>
                  <a:schemeClr val="tx1">
                    <a:lumMod val="75000"/>
                    <a:lumOff val="25000"/>
                  </a:schemeClr>
                </a:solidFill>
                <a:latin typeface="Roboto Mono"/>
                <a:ea typeface="Meiryo"/>
                <a:cs typeface="Arial"/>
              </a:endParaRPr>
            </a:p>
            <a:p>
              <a:r>
                <a:rPr lang="en-US" altLang="ko-KR" sz="1600" err="1">
                  <a:solidFill>
                    <a:schemeClr val="tx1">
                      <a:lumMod val="75000"/>
                      <a:lumOff val="25000"/>
                    </a:schemeClr>
                  </a:solidFill>
                  <a:latin typeface="Roboto Mono"/>
                  <a:ea typeface="Meiryo"/>
                  <a:cs typeface="Arial"/>
                </a:rPr>
                <a:t>LightGBM</a:t>
              </a:r>
              <a:r>
                <a:rPr lang="en-US" altLang="ko-KR" sz="1600">
                  <a:solidFill>
                    <a:schemeClr val="tx1">
                      <a:lumMod val="75000"/>
                      <a:lumOff val="25000"/>
                    </a:schemeClr>
                  </a:solidFill>
                  <a:latin typeface="Roboto Mono"/>
                  <a:ea typeface="Meiryo"/>
                  <a:cs typeface="Arial"/>
                </a:rPr>
                <a:t> </a:t>
              </a:r>
            </a:p>
            <a:p>
              <a:endParaRPr lang="en-US" altLang="ko-KR" sz="1600">
                <a:solidFill>
                  <a:schemeClr val="tx1">
                    <a:lumMod val="75000"/>
                    <a:lumOff val="25000"/>
                  </a:schemeClr>
                </a:solidFill>
                <a:latin typeface="Roboto Mono"/>
                <a:ea typeface="Meiryo"/>
                <a:cs typeface="Arial" pitchFamily="34" charset="0"/>
              </a:endParaRPr>
            </a:p>
            <a:p>
              <a:r>
                <a:rPr lang="en-US" altLang="ko-KR" sz="1600">
                  <a:solidFill>
                    <a:schemeClr val="tx1">
                      <a:lumMod val="75000"/>
                      <a:lumOff val="25000"/>
                    </a:schemeClr>
                  </a:solidFill>
                  <a:latin typeface="Roboto Mono"/>
                  <a:ea typeface="Meiryo"/>
                  <a:cs typeface="Arial"/>
                </a:rPr>
                <a:t>Logistic Regression</a:t>
              </a:r>
              <a:endParaRPr lang="en-US" altLang="ko-KR" sz="1600">
                <a:solidFill>
                  <a:schemeClr val="tx1">
                    <a:lumMod val="75000"/>
                    <a:lumOff val="25000"/>
                  </a:schemeClr>
                </a:solidFill>
                <a:latin typeface="Roboto Mono"/>
                <a:ea typeface="Meiryo"/>
                <a:cs typeface="Arial" pitchFamily="34" charset="0"/>
              </a:endParaRPr>
            </a:p>
          </p:txBody>
        </p:sp>
      </p:grpSp>
      <p:grpSp>
        <p:nvGrpSpPr>
          <p:cNvPr id="118" name="그룹 117">
            <a:extLst>
              <a:ext uri="{FF2B5EF4-FFF2-40B4-BE49-F238E27FC236}">
                <a16:creationId xmlns:a16="http://schemas.microsoft.com/office/drawing/2014/main" id="{E85B982A-12DB-443E-81CB-E4A9C5BE564D}"/>
              </a:ext>
            </a:extLst>
          </p:cNvPr>
          <p:cNvGrpSpPr/>
          <p:nvPr/>
        </p:nvGrpSpPr>
        <p:grpSpPr>
          <a:xfrm>
            <a:off x="6807708" y="4746711"/>
            <a:ext cx="4646213" cy="803643"/>
            <a:chOff x="-1272083" y="4635709"/>
            <a:chExt cx="4646213" cy="803643"/>
          </a:xfrm>
        </p:grpSpPr>
        <p:sp>
          <p:nvSpPr>
            <p:cNvPr id="119" name="TextBox 118">
              <a:extLst>
                <a:ext uri="{FF2B5EF4-FFF2-40B4-BE49-F238E27FC236}">
                  <a16:creationId xmlns:a16="http://schemas.microsoft.com/office/drawing/2014/main" id="{2F25944E-1678-4D61-AE71-0D0BD321EC3D}"/>
                </a:ext>
              </a:extLst>
            </p:cNvPr>
            <p:cNvSpPr txBox="1"/>
            <p:nvPr/>
          </p:nvSpPr>
          <p:spPr>
            <a:xfrm>
              <a:off x="-1272083" y="4635709"/>
              <a:ext cx="4646213" cy="461665"/>
            </a:xfrm>
            <a:prstGeom prst="rect">
              <a:avLst/>
            </a:prstGeom>
            <a:noFill/>
          </p:spPr>
          <p:txBody>
            <a:bodyPr wrap="square" lIns="108000" tIns="45720" rIns="108000" bIns="45720" rtlCol="0" anchor="t">
              <a:spAutoFit/>
            </a:bodyPr>
            <a:lstStyle/>
            <a:p>
              <a:r>
                <a:rPr lang="en-GB" altLang="ko-KR" sz="2400" b="1">
                  <a:solidFill>
                    <a:schemeClr val="accent1"/>
                  </a:solidFill>
                  <a:ea typeface="Meiryo"/>
                  <a:cs typeface="Arial"/>
                </a:rPr>
                <a:t>Select the final model</a:t>
              </a:r>
              <a:endParaRPr lang="en-GB" altLang="ko-KR" sz="2400" b="1">
                <a:solidFill>
                  <a:schemeClr val="accent1"/>
                </a:solidFill>
                <a:ea typeface="Meiryo"/>
                <a:cs typeface="Arial" pitchFamily="34" charset="0"/>
              </a:endParaRPr>
            </a:p>
          </p:txBody>
        </p:sp>
        <p:sp>
          <p:nvSpPr>
            <p:cNvPr id="120" name="TextBox 119">
              <a:extLst>
                <a:ext uri="{FF2B5EF4-FFF2-40B4-BE49-F238E27FC236}">
                  <a16:creationId xmlns:a16="http://schemas.microsoft.com/office/drawing/2014/main" id="{839C611F-1F2B-4AD0-B18C-97A785C1FF8A}"/>
                </a:ext>
              </a:extLst>
            </p:cNvPr>
            <p:cNvSpPr txBox="1"/>
            <p:nvPr/>
          </p:nvSpPr>
          <p:spPr>
            <a:xfrm>
              <a:off x="-1272082" y="5162353"/>
              <a:ext cx="4451113" cy="276999"/>
            </a:xfrm>
            <a:prstGeom prst="rect">
              <a:avLst/>
            </a:prstGeom>
            <a:noFill/>
          </p:spPr>
          <p:txBody>
            <a:bodyPr wrap="square" lIns="91440" tIns="45720" rIns="91440" bIns="45720" rtlCol="0" anchor="t">
              <a:spAutoFit/>
            </a:bodyPr>
            <a:lstStyle/>
            <a:p>
              <a:endParaRPr lang="en-US" altLang="ko-KR" sz="1200">
                <a:solidFill>
                  <a:schemeClr val="tx1">
                    <a:lumMod val="75000"/>
                    <a:lumOff val="25000"/>
                  </a:schemeClr>
                </a:solidFill>
                <a:ea typeface="Meiryo"/>
                <a:cs typeface="Arial" pitchFamily="34" charset="0"/>
              </a:endParaRPr>
            </a:p>
          </p:txBody>
        </p:sp>
      </p:grpSp>
      <p:pic>
        <p:nvPicPr>
          <p:cNvPr id="3" name="Εικόνα 2" descr="Εικόνα που περιέχει αστέρι, κίτρινο, αστρονομία, δημιουργικότητα&#10;&#10;Περιγραφή που δημιουργήθηκε αυτόματα">
            <a:extLst>
              <a:ext uri="{FF2B5EF4-FFF2-40B4-BE49-F238E27FC236}">
                <a16:creationId xmlns:a16="http://schemas.microsoft.com/office/drawing/2014/main" id="{8592C99A-CC2D-2F3F-ED00-2E8BCC121266}"/>
              </a:ext>
            </a:extLst>
          </p:cNvPr>
          <p:cNvPicPr>
            <a:picLocks noChangeAspect="1"/>
          </p:cNvPicPr>
          <p:nvPr/>
        </p:nvPicPr>
        <p:blipFill>
          <a:blip r:embed="rId2"/>
          <a:stretch>
            <a:fillRect/>
          </a:stretch>
        </p:blipFill>
        <p:spPr>
          <a:xfrm>
            <a:off x="587829" y="6363381"/>
            <a:ext cx="435429" cy="444954"/>
          </a:xfrm>
          <a:prstGeom prst="rect">
            <a:avLst/>
          </a:prstGeom>
        </p:spPr>
      </p:pic>
      <p:pic>
        <p:nvPicPr>
          <p:cNvPr id="5" name="Εικόνα 4" descr="Εικόνα που περιέχει κείμενο, στιγμιότυπο οθόνης&#10;&#10;Περιγραφή που δημιουργήθηκε αυτόματα">
            <a:extLst>
              <a:ext uri="{FF2B5EF4-FFF2-40B4-BE49-F238E27FC236}">
                <a16:creationId xmlns:a16="http://schemas.microsoft.com/office/drawing/2014/main" id="{25C706A1-C439-2EB5-E8C4-DEE12B3BE83A}"/>
              </a:ext>
            </a:extLst>
          </p:cNvPr>
          <p:cNvPicPr>
            <a:picLocks noChangeAspect="1"/>
          </p:cNvPicPr>
          <p:nvPr/>
        </p:nvPicPr>
        <p:blipFill>
          <a:blip r:embed="rId3"/>
          <a:stretch>
            <a:fillRect/>
          </a:stretch>
        </p:blipFill>
        <p:spPr>
          <a:xfrm>
            <a:off x="7217229" y="786492"/>
            <a:ext cx="4593773" cy="2432958"/>
          </a:xfrm>
          <a:prstGeom prst="ellipse">
            <a:avLst/>
          </a:prstGeom>
          <a:ln>
            <a:noFill/>
          </a:ln>
          <a:effectLst>
            <a:softEdge rad="112500"/>
          </a:effectLst>
        </p:spPr>
      </p:pic>
    </p:spTree>
    <p:extLst>
      <p:ext uri="{BB962C8B-B14F-4D97-AF65-F5344CB8AC3E}">
        <p14:creationId xmlns:p14="http://schemas.microsoft.com/office/powerpoint/2010/main" val="1198383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555C9BAD-07A9-4B97-76F3-8A459A64D382}"/>
              </a:ext>
            </a:extLst>
          </p:cNvPr>
          <p:cNvSpPr>
            <a:spLocks noGrp="1"/>
          </p:cNvSpPr>
          <p:nvPr>
            <p:ph type="body" idx="1"/>
          </p:nvPr>
        </p:nvSpPr>
        <p:spPr>
          <a:xfrm>
            <a:off x="-1486398" y="315453"/>
            <a:ext cx="5705114" cy="504694"/>
          </a:xfrm>
        </p:spPr>
        <p:txBody>
          <a:bodyPr>
            <a:normAutofit fontScale="25000" lnSpcReduction="20000"/>
          </a:bodyPr>
          <a:lstStyle/>
          <a:p>
            <a:pPr algn="ctr"/>
            <a:r>
              <a:rPr lang="en-US" sz="7200" err="1">
                <a:solidFill>
                  <a:srgbClr val="E54837"/>
                </a:solidFill>
                <a:ea typeface="+mn-lt"/>
                <a:cs typeface="+mn-lt"/>
              </a:rPr>
              <a:t>lGBM</a:t>
            </a:r>
            <a:r>
              <a:rPr lang="en-US" sz="7200">
                <a:solidFill>
                  <a:srgbClr val="E54837"/>
                </a:solidFill>
                <a:ea typeface="+mn-lt"/>
                <a:cs typeface="+mn-lt"/>
              </a:rPr>
              <a:t> Classifier</a:t>
            </a:r>
            <a:endParaRPr lang="en-US" sz="7200">
              <a:ea typeface="Meiryo"/>
            </a:endParaRPr>
          </a:p>
        </p:txBody>
      </p:sp>
      <p:sp>
        <p:nvSpPr>
          <p:cNvPr id="5" name="Text Placeholder 4">
            <a:extLst>
              <a:ext uri="{FF2B5EF4-FFF2-40B4-BE49-F238E27FC236}">
                <a16:creationId xmlns:a16="http://schemas.microsoft.com/office/drawing/2014/main" id="{BBC9FBD2-1AC4-F371-6ACA-2DBF140CC45D}"/>
              </a:ext>
            </a:extLst>
          </p:cNvPr>
          <p:cNvSpPr>
            <a:spLocks noGrp="1"/>
          </p:cNvSpPr>
          <p:nvPr>
            <p:ph type="body" sz="quarter" idx="3"/>
          </p:nvPr>
        </p:nvSpPr>
        <p:spPr>
          <a:xfrm>
            <a:off x="5633249" y="325162"/>
            <a:ext cx="5303519" cy="484101"/>
          </a:xfrm>
        </p:spPr>
        <p:txBody>
          <a:bodyPr/>
          <a:lstStyle/>
          <a:p>
            <a:pPr algn="ctr"/>
            <a:r>
              <a:rPr lang="en-US">
                <a:ea typeface="Meiryo"/>
              </a:rPr>
              <a:t>Logistic regression</a:t>
            </a:r>
          </a:p>
        </p:txBody>
      </p:sp>
      <p:pic>
        <p:nvPicPr>
          <p:cNvPr id="12" name="Picture 11" descr="A screenshot of a graph&#10;&#10;Description automatically generated">
            <a:extLst>
              <a:ext uri="{FF2B5EF4-FFF2-40B4-BE49-F238E27FC236}">
                <a16:creationId xmlns:a16="http://schemas.microsoft.com/office/drawing/2014/main" id="{D24D1C4C-C32F-F40B-2B70-3B993205D09B}"/>
              </a:ext>
            </a:extLst>
          </p:cNvPr>
          <p:cNvPicPr>
            <a:picLocks noChangeAspect="1"/>
          </p:cNvPicPr>
          <p:nvPr/>
        </p:nvPicPr>
        <p:blipFill rotWithShape="1">
          <a:blip r:embed="rId2"/>
          <a:srcRect l="1636" t="1431" r="14519" b="59714"/>
          <a:stretch/>
        </p:blipFill>
        <p:spPr>
          <a:xfrm>
            <a:off x="109806" y="1294457"/>
            <a:ext cx="4612319" cy="213136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3" name="Picture 12" descr="A screenshot of a screenshot of a computer&#10;&#10;Description automatically generated">
            <a:extLst>
              <a:ext uri="{FF2B5EF4-FFF2-40B4-BE49-F238E27FC236}">
                <a16:creationId xmlns:a16="http://schemas.microsoft.com/office/drawing/2014/main" id="{C28ECF6A-EEEB-5C5B-31F6-142DF7131276}"/>
              </a:ext>
            </a:extLst>
          </p:cNvPr>
          <p:cNvPicPr>
            <a:picLocks noChangeAspect="1"/>
          </p:cNvPicPr>
          <p:nvPr/>
        </p:nvPicPr>
        <p:blipFill rotWithShape="1">
          <a:blip r:embed="rId3"/>
          <a:srcRect l="2439" t="1626" r="244" b="59756"/>
          <a:stretch/>
        </p:blipFill>
        <p:spPr>
          <a:xfrm>
            <a:off x="6646027" y="1224295"/>
            <a:ext cx="4478544" cy="21306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11" descr="A screenshot of a graph&#10;&#10;Description automatically generated">
            <a:extLst>
              <a:ext uri="{FF2B5EF4-FFF2-40B4-BE49-F238E27FC236}">
                <a16:creationId xmlns:a16="http://schemas.microsoft.com/office/drawing/2014/main" id="{EFB0CCD6-C2CC-DFCE-6CBC-83C4379E909F}"/>
              </a:ext>
            </a:extLst>
          </p:cNvPr>
          <p:cNvPicPr>
            <a:picLocks noChangeAspect="1"/>
          </p:cNvPicPr>
          <p:nvPr/>
        </p:nvPicPr>
        <p:blipFill rotWithShape="1">
          <a:blip r:embed="rId2"/>
          <a:srcRect l="2240" t="43257" r="14257" b="1181"/>
          <a:stretch/>
        </p:blipFill>
        <p:spPr>
          <a:xfrm>
            <a:off x="893765" y="3556794"/>
            <a:ext cx="4593542" cy="316130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12" descr="A screenshot of a screenshot of a computer&#10;&#10;Description automatically generated">
            <a:extLst>
              <a:ext uri="{FF2B5EF4-FFF2-40B4-BE49-F238E27FC236}">
                <a16:creationId xmlns:a16="http://schemas.microsoft.com/office/drawing/2014/main" id="{275490C6-00D4-BC6C-395F-8F16DDD98CD1}"/>
              </a:ext>
            </a:extLst>
          </p:cNvPr>
          <p:cNvPicPr>
            <a:picLocks noChangeAspect="1"/>
          </p:cNvPicPr>
          <p:nvPr/>
        </p:nvPicPr>
        <p:blipFill rotWithShape="1">
          <a:blip r:embed="rId3"/>
          <a:srcRect l="2433" t="43249" r="487" b="196"/>
          <a:stretch/>
        </p:blipFill>
        <p:spPr>
          <a:xfrm>
            <a:off x="7446768" y="3522463"/>
            <a:ext cx="4467633" cy="32404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23757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ea typeface="Meiryo"/>
                <a:cs typeface="Arial"/>
              </a:rPr>
              <a:t>Conclusions</a:t>
            </a:r>
            <a:endParaRPr lang="en-US">
              <a:ea typeface="Meiryo"/>
            </a:endParaRPr>
          </a:p>
        </p:txBody>
      </p:sp>
      <p:sp>
        <p:nvSpPr>
          <p:cNvPr id="4" name="Rectangle 2">
            <a:extLst>
              <a:ext uri="{FF2B5EF4-FFF2-40B4-BE49-F238E27FC236}">
                <a16:creationId xmlns:a16="http://schemas.microsoft.com/office/drawing/2014/main" id="{14076980-79F1-4E06-B06C-5D208B547438}"/>
              </a:ext>
            </a:extLst>
          </p:cNvPr>
          <p:cNvSpPr/>
          <p:nvPr/>
        </p:nvSpPr>
        <p:spPr>
          <a:xfrm>
            <a:off x="9345400" y="2475414"/>
            <a:ext cx="2232101" cy="648072"/>
          </a:xfrm>
          <a:custGeom>
            <a:avLst/>
            <a:gdLst/>
            <a:ahLst/>
            <a:cxnLst/>
            <a:rect l="l" t="t" r="r" b="b"/>
            <a:pathLst>
              <a:path w="2123381" h="648072">
                <a:moveTo>
                  <a:pt x="0" y="0"/>
                </a:moveTo>
                <a:lnTo>
                  <a:pt x="1944216" y="0"/>
                </a:lnTo>
                <a:lnTo>
                  <a:pt x="1944216" y="220121"/>
                </a:lnTo>
                <a:lnTo>
                  <a:pt x="2123381" y="324037"/>
                </a:lnTo>
                <a:lnTo>
                  <a:pt x="1944216" y="427952"/>
                </a:lnTo>
                <a:lnTo>
                  <a:pt x="1944216" y="648072"/>
                </a:lnTo>
                <a:lnTo>
                  <a:pt x="0" y="64807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2">
            <a:extLst>
              <a:ext uri="{FF2B5EF4-FFF2-40B4-BE49-F238E27FC236}">
                <a16:creationId xmlns:a16="http://schemas.microsoft.com/office/drawing/2014/main" id="{0189D541-EC26-4066-80F9-A0CE7ABFC418}"/>
              </a:ext>
            </a:extLst>
          </p:cNvPr>
          <p:cNvSpPr/>
          <p:nvPr/>
        </p:nvSpPr>
        <p:spPr>
          <a:xfrm>
            <a:off x="4809821" y="2475415"/>
            <a:ext cx="2232101" cy="648072"/>
          </a:xfrm>
          <a:custGeom>
            <a:avLst/>
            <a:gdLst/>
            <a:ahLst/>
            <a:cxnLst/>
            <a:rect l="l" t="t" r="r" b="b"/>
            <a:pathLst>
              <a:path w="2123381" h="648072">
                <a:moveTo>
                  <a:pt x="0" y="0"/>
                </a:moveTo>
                <a:lnTo>
                  <a:pt x="1944216" y="0"/>
                </a:lnTo>
                <a:lnTo>
                  <a:pt x="1944216" y="220121"/>
                </a:lnTo>
                <a:lnTo>
                  <a:pt x="2123381" y="324037"/>
                </a:lnTo>
                <a:lnTo>
                  <a:pt x="1944216" y="427952"/>
                </a:lnTo>
                <a:lnTo>
                  <a:pt x="1944216" y="648072"/>
                </a:lnTo>
                <a:lnTo>
                  <a:pt x="0" y="6480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2">
            <a:extLst>
              <a:ext uri="{FF2B5EF4-FFF2-40B4-BE49-F238E27FC236}">
                <a16:creationId xmlns:a16="http://schemas.microsoft.com/office/drawing/2014/main" id="{FFC15C30-DF3D-4BC6-8324-8CBB62587286}"/>
              </a:ext>
            </a:extLst>
          </p:cNvPr>
          <p:cNvSpPr/>
          <p:nvPr/>
        </p:nvSpPr>
        <p:spPr>
          <a:xfrm>
            <a:off x="489858" y="2475414"/>
            <a:ext cx="2232101" cy="648072"/>
          </a:xfrm>
          <a:custGeom>
            <a:avLst/>
            <a:gdLst/>
            <a:ahLst/>
            <a:cxnLst/>
            <a:rect l="l" t="t" r="r" b="b"/>
            <a:pathLst>
              <a:path w="2123381" h="648072">
                <a:moveTo>
                  <a:pt x="0" y="0"/>
                </a:moveTo>
                <a:lnTo>
                  <a:pt x="1944216" y="0"/>
                </a:lnTo>
                <a:lnTo>
                  <a:pt x="1944216" y="220121"/>
                </a:lnTo>
                <a:lnTo>
                  <a:pt x="2123381" y="324037"/>
                </a:lnTo>
                <a:lnTo>
                  <a:pt x="1944216" y="427952"/>
                </a:lnTo>
                <a:lnTo>
                  <a:pt x="1944216" y="648072"/>
                </a:lnTo>
                <a:lnTo>
                  <a:pt x="0" y="64807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93AD52A8-5E37-4132-93AC-34BF392E765D}"/>
              </a:ext>
            </a:extLst>
          </p:cNvPr>
          <p:cNvSpPr txBox="1"/>
          <p:nvPr/>
        </p:nvSpPr>
        <p:spPr>
          <a:xfrm>
            <a:off x="5238612" y="2650066"/>
            <a:ext cx="1383716" cy="307777"/>
          </a:xfrm>
          <a:prstGeom prst="rect">
            <a:avLst/>
          </a:prstGeom>
          <a:noFill/>
        </p:spPr>
        <p:txBody>
          <a:bodyPr wrap="square" lIns="91440" tIns="45720" rIns="91440" bIns="45720" rtlCol="0" anchor="t">
            <a:spAutoFit/>
          </a:bodyPr>
          <a:lstStyle/>
          <a:p>
            <a:r>
              <a:rPr lang="en-US" altLang="ko-KR" sz="1400" b="1">
                <a:solidFill>
                  <a:schemeClr val="bg1"/>
                </a:solidFill>
                <a:ea typeface="Meiryo"/>
                <a:cs typeface="Arial"/>
              </a:rPr>
              <a:t>Test Data </a:t>
            </a:r>
          </a:p>
        </p:txBody>
      </p:sp>
      <p:sp>
        <p:nvSpPr>
          <p:cNvPr id="9" name="TextBox 8">
            <a:extLst>
              <a:ext uri="{FF2B5EF4-FFF2-40B4-BE49-F238E27FC236}">
                <a16:creationId xmlns:a16="http://schemas.microsoft.com/office/drawing/2014/main" id="{1562404D-23CD-46F6-8C90-BBC4D7596BFE}"/>
              </a:ext>
            </a:extLst>
          </p:cNvPr>
          <p:cNvSpPr txBox="1"/>
          <p:nvPr/>
        </p:nvSpPr>
        <p:spPr>
          <a:xfrm>
            <a:off x="9653762" y="2562384"/>
            <a:ext cx="1383716" cy="523220"/>
          </a:xfrm>
          <a:prstGeom prst="rect">
            <a:avLst/>
          </a:prstGeom>
          <a:noFill/>
        </p:spPr>
        <p:txBody>
          <a:bodyPr wrap="square" lIns="91440" tIns="45720" rIns="91440" bIns="45720" rtlCol="0" anchor="t">
            <a:spAutoFit/>
          </a:bodyPr>
          <a:lstStyle/>
          <a:p>
            <a:r>
              <a:rPr lang="en-US" altLang="ko-KR" sz="1400" b="1">
                <a:solidFill>
                  <a:schemeClr val="bg1"/>
                </a:solidFill>
                <a:ea typeface="Meiryo"/>
                <a:cs typeface="Arial"/>
              </a:rPr>
              <a:t>Imbalanced data </a:t>
            </a:r>
          </a:p>
        </p:txBody>
      </p:sp>
      <p:grpSp>
        <p:nvGrpSpPr>
          <p:cNvPr id="12" name="Group 11">
            <a:extLst>
              <a:ext uri="{FF2B5EF4-FFF2-40B4-BE49-F238E27FC236}">
                <a16:creationId xmlns:a16="http://schemas.microsoft.com/office/drawing/2014/main" id="{55CC5C8E-E92F-446D-B102-637151C350E4}"/>
              </a:ext>
            </a:extLst>
          </p:cNvPr>
          <p:cNvGrpSpPr/>
          <p:nvPr/>
        </p:nvGrpSpPr>
        <p:grpSpPr>
          <a:xfrm>
            <a:off x="425002" y="3427781"/>
            <a:ext cx="2471733" cy="1212840"/>
            <a:chOff x="4965552" y="1736224"/>
            <a:chExt cx="2471733" cy="1212840"/>
          </a:xfrm>
        </p:grpSpPr>
        <p:sp>
          <p:nvSpPr>
            <p:cNvPr id="13" name="TextBox 12">
              <a:extLst>
                <a:ext uri="{FF2B5EF4-FFF2-40B4-BE49-F238E27FC236}">
                  <a16:creationId xmlns:a16="http://schemas.microsoft.com/office/drawing/2014/main" id="{75776D6B-E052-4465-A06A-D14E0A9D32AB}"/>
                </a:ext>
              </a:extLst>
            </p:cNvPr>
            <p:cNvSpPr txBox="1"/>
            <p:nvPr/>
          </p:nvSpPr>
          <p:spPr>
            <a:xfrm>
              <a:off x="5030866" y="2425844"/>
              <a:ext cx="2243133" cy="523220"/>
            </a:xfrm>
            <a:prstGeom prst="rect">
              <a:avLst/>
            </a:prstGeom>
            <a:noFill/>
          </p:spPr>
          <p:txBody>
            <a:bodyPr wrap="square" lIns="91440" tIns="45720" rIns="91440" bIns="45720" rtlCol="0" anchor="t">
              <a:spAutoFit/>
            </a:bodyPr>
            <a:lstStyle/>
            <a:p>
              <a:r>
                <a:rPr lang="ko-KR" altLang="en-US" sz="1400" err="1">
                  <a:solidFill>
                    <a:schemeClr val="tx1">
                      <a:lumMod val="75000"/>
                      <a:lumOff val="25000"/>
                    </a:schemeClr>
                  </a:solidFill>
                  <a:latin typeface="Roboto Mono"/>
                  <a:cs typeface="Arial"/>
                </a:rPr>
                <a:t>Oversampling</a:t>
              </a:r>
              <a:r>
                <a:rPr lang="ko-KR" altLang="en-US" sz="1400">
                  <a:solidFill>
                    <a:schemeClr val="tx1">
                      <a:lumMod val="75000"/>
                      <a:lumOff val="25000"/>
                    </a:schemeClr>
                  </a:solidFill>
                  <a:latin typeface="Roboto Mono"/>
                  <a:cs typeface="Arial"/>
                </a:rPr>
                <a:t> </a:t>
              </a:r>
              <a:r>
                <a:rPr lang="ko-KR" altLang="en-US" sz="1400" err="1">
                  <a:solidFill>
                    <a:schemeClr val="tx1">
                      <a:lumMod val="75000"/>
                      <a:lumOff val="25000"/>
                    </a:schemeClr>
                  </a:solidFill>
                  <a:latin typeface="Roboto Mono"/>
                  <a:cs typeface="Arial"/>
                </a:rPr>
                <a:t>data</a:t>
              </a:r>
              <a:r>
                <a:rPr lang="ko-KR" altLang="en-US" sz="1400">
                  <a:solidFill>
                    <a:schemeClr val="tx1">
                      <a:lumMod val="75000"/>
                      <a:lumOff val="25000"/>
                    </a:schemeClr>
                  </a:solidFill>
                  <a:latin typeface="Roboto Mono"/>
                  <a:cs typeface="Arial"/>
                </a:rPr>
                <a:t> </a:t>
              </a:r>
              <a:r>
                <a:rPr lang="ko-KR" altLang="en-US" sz="1400" err="1">
                  <a:solidFill>
                    <a:schemeClr val="tx1">
                      <a:lumMod val="75000"/>
                      <a:lumOff val="25000"/>
                    </a:schemeClr>
                  </a:solidFill>
                  <a:latin typeface="Roboto Mono"/>
                  <a:cs typeface="Arial"/>
                </a:rPr>
                <a:t>performs</a:t>
              </a:r>
              <a:r>
                <a:rPr lang="ko-KR" altLang="en-US" sz="1400">
                  <a:solidFill>
                    <a:schemeClr val="tx1">
                      <a:lumMod val="75000"/>
                      <a:lumOff val="25000"/>
                    </a:schemeClr>
                  </a:solidFill>
                  <a:latin typeface="Roboto Mono"/>
                  <a:cs typeface="Arial"/>
                </a:rPr>
                <a:t> </a:t>
              </a:r>
              <a:r>
                <a:rPr lang="ko-KR" altLang="en-US" sz="1400" err="1">
                  <a:solidFill>
                    <a:schemeClr val="tx1">
                      <a:lumMod val="75000"/>
                      <a:lumOff val="25000"/>
                    </a:schemeClr>
                  </a:solidFill>
                  <a:latin typeface="Roboto Mono"/>
                  <a:cs typeface="Arial"/>
                </a:rPr>
                <a:t>better</a:t>
              </a:r>
              <a:r>
                <a:rPr lang="ko-KR" altLang="en-US" sz="1400">
                  <a:solidFill>
                    <a:schemeClr val="tx1">
                      <a:lumMod val="75000"/>
                      <a:lumOff val="25000"/>
                    </a:schemeClr>
                  </a:solidFill>
                  <a:latin typeface="Roboto Mono"/>
                  <a:cs typeface="Arial"/>
                </a:rPr>
                <a:t> </a:t>
              </a:r>
              <a:endParaRPr lang="ko-KR" altLang="en-US" sz="1400">
                <a:solidFill>
                  <a:schemeClr val="tx1">
                    <a:lumMod val="75000"/>
                    <a:lumOff val="25000"/>
                  </a:schemeClr>
                </a:solidFill>
                <a:latin typeface="Roboto Mono"/>
                <a:cs typeface="Arial" pitchFamily="34" charset="0"/>
              </a:endParaRPr>
            </a:p>
          </p:txBody>
        </p:sp>
        <p:sp>
          <p:nvSpPr>
            <p:cNvPr id="14" name="TextBox 13">
              <a:extLst>
                <a:ext uri="{FF2B5EF4-FFF2-40B4-BE49-F238E27FC236}">
                  <a16:creationId xmlns:a16="http://schemas.microsoft.com/office/drawing/2014/main" id="{5C7E0147-2937-4090-8338-8C17A3808D01}"/>
                </a:ext>
              </a:extLst>
            </p:cNvPr>
            <p:cNvSpPr txBox="1"/>
            <p:nvPr/>
          </p:nvSpPr>
          <p:spPr>
            <a:xfrm>
              <a:off x="4965552" y="1736224"/>
              <a:ext cx="2471733" cy="738664"/>
            </a:xfrm>
            <a:prstGeom prst="rect">
              <a:avLst/>
            </a:prstGeom>
            <a:noFill/>
          </p:spPr>
          <p:txBody>
            <a:bodyPr wrap="square" lIns="91440" tIns="45720" rIns="91440" bIns="45720" rtlCol="0" anchor="t">
              <a:spAutoFit/>
            </a:bodyPr>
            <a:lstStyle/>
            <a:p>
              <a:r>
                <a:rPr lang="en-US" sz="1400" b="1">
                  <a:solidFill>
                    <a:srgbClr val="374151"/>
                  </a:solidFill>
                  <a:latin typeface="Roboto Mono"/>
                  <a:ea typeface="Roboto Mono"/>
                  <a:cs typeface="+mn-lt"/>
                </a:rPr>
                <a:t>The Impact of Oversampling in Training</a:t>
              </a:r>
              <a:endParaRPr lang="el-GR" altLang="ko-KR" sz="2000" b="1">
                <a:latin typeface="Roboto Mono"/>
                <a:ea typeface="Roboto Mono"/>
              </a:endParaRPr>
            </a:p>
          </p:txBody>
        </p:sp>
      </p:grpSp>
      <p:grpSp>
        <p:nvGrpSpPr>
          <p:cNvPr id="21" name="Group 20">
            <a:extLst>
              <a:ext uri="{FF2B5EF4-FFF2-40B4-BE49-F238E27FC236}">
                <a16:creationId xmlns:a16="http://schemas.microsoft.com/office/drawing/2014/main" id="{E8EBF5E1-B176-4B9C-BA26-CDCABC8E623B}"/>
              </a:ext>
            </a:extLst>
          </p:cNvPr>
          <p:cNvGrpSpPr/>
          <p:nvPr/>
        </p:nvGrpSpPr>
        <p:grpSpPr>
          <a:xfrm>
            <a:off x="9158464" y="3450811"/>
            <a:ext cx="2911280" cy="1815881"/>
            <a:chOff x="4716443" y="1692776"/>
            <a:chExt cx="2775911" cy="1764256"/>
          </a:xfrm>
        </p:grpSpPr>
        <p:sp>
          <p:nvSpPr>
            <p:cNvPr id="22" name="TextBox 21">
              <a:extLst>
                <a:ext uri="{FF2B5EF4-FFF2-40B4-BE49-F238E27FC236}">
                  <a16:creationId xmlns:a16="http://schemas.microsoft.com/office/drawing/2014/main" id="{0BE9EFD3-EA3C-4960-B6FA-7BA631C20A3F}"/>
                </a:ext>
              </a:extLst>
            </p:cNvPr>
            <p:cNvSpPr txBox="1"/>
            <p:nvPr/>
          </p:nvSpPr>
          <p:spPr>
            <a:xfrm>
              <a:off x="4965552" y="2393187"/>
              <a:ext cx="2232248" cy="299027"/>
            </a:xfrm>
            <a:prstGeom prst="rect">
              <a:avLst/>
            </a:prstGeom>
            <a:noFill/>
          </p:spPr>
          <p:txBody>
            <a:bodyPr wrap="square" lIns="91440" tIns="45720" rIns="91440" bIns="45720" rtlCol="0" anchor="t">
              <a:spAutoFit/>
            </a:bodyPr>
            <a:lstStyle/>
            <a:p>
              <a:endParaRPr lang="en-US" altLang="ko-KR" sz="1400">
                <a:solidFill>
                  <a:schemeClr val="tx1">
                    <a:lumMod val="75000"/>
                    <a:lumOff val="25000"/>
                  </a:schemeClr>
                </a:solidFill>
                <a:latin typeface="Roboto Mono"/>
                <a:ea typeface="Roboto Mono"/>
                <a:cs typeface="Arial" pitchFamily="34" charset="0"/>
              </a:endParaRPr>
            </a:p>
          </p:txBody>
        </p:sp>
        <p:sp>
          <p:nvSpPr>
            <p:cNvPr id="23" name="TextBox 22">
              <a:extLst>
                <a:ext uri="{FF2B5EF4-FFF2-40B4-BE49-F238E27FC236}">
                  <a16:creationId xmlns:a16="http://schemas.microsoft.com/office/drawing/2014/main" id="{13289B95-07BF-410D-9998-9AFBF609ED05}"/>
                </a:ext>
              </a:extLst>
            </p:cNvPr>
            <p:cNvSpPr txBox="1"/>
            <p:nvPr/>
          </p:nvSpPr>
          <p:spPr>
            <a:xfrm>
              <a:off x="4716443" y="1692776"/>
              <a:ext cx="2775911" cy="1764256"/>
            </a:xfrm>
            <a:prstGeom prst="rect">
              <a:avLst/>
            </a:prstGeom>
            <a:noFill/>
          </p:spPr>
          <p:txBody>
            <a:bodyPr wrap="square" lIns="91440" tIns="45720" rIns="91440" bIns="45720" rtlCol="0" anchor="t">
              <a:spAutoFit/>
            </a:bodyPr>
            <a:lstStyle/>
            <a:p>
              <a:r>
                <a:rPr lang="en-US" sz="1400" b="1">
                  <a:solidFill>
                    <a:srgbClr val="374151"/>
                  </a:solidFill>
                  <a:latin typeface="Roboto Mono"/>
                  <a:ea typeface="Roboto Mono"/>
                  <a:cs typeface="+mn-lt"/>
                </a:rPr>
                <a:t>Numerous Attempts</a:t>
              </a:r>
              <a:endParaRPr lang="el-GR" altLang="ko-KR" sz="1400" b="1">
                <a:solidFill>
                  <a:srgbClr val="374151"/>
                </a:solidFill>
                <a:latin typeface="Roboto Mono"/>
                <a:ea typeface="Roboto Mono"/>
                <a:cs typeface="+mn-lt"/>
              </a:endParaRPr>
            </a:p>
            <a:p>
              <a:r>
                <a:rPr lang="en-US" sz="1400" b="1">
                  <a:solidFill>
                    <a:srgbClr val="374151"/>
                  </a:solidFill>
                  <a:latin typeface="Roboto Mono"/>
                  <a:ea typeface="Roboto Mono"/>
                  <a:cs typeface="+mn-lt"/>
                </a:rPr>
                <a:t>(normalization, </a:t>
              </a:r>
              <a:r>
                <a:rPr lang="en-US" sz="1400" b="1" err="1">
                  <a:solidFill>
                    <a:srgbClr val="374151"/>
                  </a:solidFill>
                  <a:latin typeface="Roboto Mono"/>
                  <a:ea typeface="Roboto Mono"/>
                  <a:cs typeface="+mn-lt"/>
                </a:rPr>
                <a:t>oversampling,feature</a:t>
              </a:r>
              <a:r>
                <a:rPr lang="en-US" sz="1400" b="1">
                  <a:solidFill>
                    <a:srgbClr val="374151"/>
                  </a:solidFill>
                  <a:latin typeface="Roboto Mono"/>
                  <a:ea typeface="Roboto Mono"/>
                  <a:cs typeface="+mn-lt"/>
                </a:rPr>
                <a:t> </a:t>
              </a:r>
              <a:r>
                <a:rPr lang="en-US" sz="1400" b="1" err="1">
                  <a:solidFill>
                    <a:srgbClr val="374151"/>
                  </a:solidFill>
                  <a:latin typeface="Roboto Mono"/>
                  <a:ea typeface="Roboto Mono"/>
                  <a:cs typeface="+mn-lt"/>
                </a:rPr>
                <a:t>selection,stratifiedkfold</a:t>
              </a:r>
              <a:r>
                <a:rPr lang="en-US" sz="1400" b="1">
                  <a:solidFill>
                    <a:srgbClr val="374151"/>
                  </a:solidFill>
                  <a:latin typeface="Roboto Mono"/>
                  <a:ea typeface="Roboto Mono"/>
                  <a:cs typeface="+mn-lt"/>
                </a:rPr>
                <a:t> cross validation ,hyperparameter tuning)</a:t>
              </a:r>
              <a:endParaRPr lang="el-GR" altLang="ko-KR" sz="1400" b="1">
                <a:solidFill>
                  <a:srgbClr val="374151"/>
                </a:solidFill>
                <a:latin typeface="Roboto Mono"/>
                <a:ea typeface="Roboto Mono"/>
                <a:cs typeface="+mn-lt"/>
              </a:endParaRPr>
            </a:p>
            <a:p>
              <a:r>
                <a:rPr lang="en-US" sz="1400" b="1">
                  <a:solidFill>
                    <a:srgbClr val="374151"/>
                  </a:solidFill>
                  <a:latin typeface="Roboto Mono"/>
                  <a:ea typeface="Roboto Mono"/>
                  <a:cs typeface="+mn-lt"/>
                </a:rPr>
                <a:t>,but the Data Imbalance Remained a Challenge</a:t>
              </a:r>
              <a:endParaRPr lang="el-GR" altLang="ko-KR" sz="2000" b="1">
                <a:latin typeface="Roboto Mono"/>
                <a:ea typeface="Roboto Mono"/>
              </a:endParaRPr>
            </a:p>
          </p:txBody>
        </p:sp>
      </p:grpSp>
      <p:sp>
        <p:nvSpPr>
          <p:cNvPr id="28" name="TextBox 27">
            <a:extLst>
              <a:ext uri="{FF2B5EF4-FFF2-40B4-BE49-F238E27FC236}">
                <a16:creationId xmlns:a16="http://schemas.microsoft.com/office/drawing/2014/main" id="{3F7C92F9-D0E5-4824-99AB-A70EED0F53C3}"/>
              </a:ext>
            </a:extLst>
          </p:cNvPr>
          <p:cNvSpPr txBox="1"/>
          <p:nvPr/>
        </p:nvSpPr>
        <p:spPr>
          <a:xfrm>
            <a:off x="781660" y="2649471"/>
            <a:ext cx="1644973" cy="307777"/>
          </a:xfrm>
          <a:prstGeom prst="rect">
            <a:avLst/>
          </a:prstGeom>
          <a:noFill/>
        </p:spPr>
        <p:txBody>
          <a:bodyPr wrap="square" lIns="91440" tIns="45720" rIns="91440" bIns="45720" rtlCol="0" anchor="t">
            <a:spAutoFit/>
          </a:bodyPr>
          <a:lstStyle/>
          <a:p>
            <a:r>
              <a:rPr lang="en-US" altLang="ko-KR" sz="1400" b="1">
                <a:solidFill>
                  <a:schemeClr val="bg1"/>
                </a:solidFill>
                <a:ea typeface="Meiryo"/>
                <a:cs typeface="Arial"/>
              </a:rPr>
              <a:t>Training Data</a:t>
            </a:r>
          </a:p>
        </p:txBody>
      </p:sp>
      <p:grpSp>
        <p:nvGrpSpPr>
          <p:cNvPr id="30" name="Group 74">
            <a:extLst>
              <a:ext uri="{FF2B5EF4-FFF2-40B4-BE49-F238E27FC236}">
                <a16:creationId xmlns:a16="http://schemas.microsoft.com/office/drawing/2014/main" id="{0B9D6B94-C5FE-4190-A136-3728390EFA98}"/>
              </a:ext>
            </a:extLst>
          </p:cNvPr>
          <p:cNvGrpSpPr/>
          <p:nvPr/>
        </p:nvGrpSpPr>
        <p:grpSpPr>
          <a:xfrm>
            <a:off x="4365170" y="3430218"/>
            <a:ext cx="3494990" cy="1125754"/>
            <a:chOff x="5205038" y="1681795"/>
            <a:chExt cx="3494990" cy="1125754"/>
          </a:xfrm>
        </p:grpSpPr>
        <p:sp>
          <p:nvSpPr>
            <p:cNvPr id="31" name="TextBox 30">
              <a:extLst>
                <a:ext uri="{FF2B5EF4-FFF2-40B4-BE49-F238E27FC236}">
                  <a16:creationId xmlns:a16="http://schemas.microsoft.com/office/drawing/2014/main" id="{C6EF21A9-57E3-4868-B6BD-0FF2A158A675}"/>
                </a:ext>
              </a:extLst>
            </p:cNvPr>
            <p:cNvSpPr txBox="1"/>
            <p:nvPr/>
          </p:nvSpPr>
          <p:spPr>
            <a:xfrm>
              <a:off x="5205038" y="2284329"/>
              <a:ext cx="3005132" cy="523220"/>
            </a:xfrm>
            <a:prstGeom prst="rect">
              <a:avLst/>
            </a:prstGeom>
            <a:noFill/>
          </p:spPr>
          <p:txBody>
            <a:bodyPr wrap="square" lIns="91440" tIns="45720" rIns="91440" bIns="45720" rtlCol="0" anchor="t">
              <a:spAutoFit/>
            </a:bodyPr>
            <a:lstStyle/>
            <a:p>
              <a:r>
                <a:rPr lang="en-US" sz="1400">
                  <a:solidFill>
                    <a:schemeClr val="tx1">
                      <a:lumMod val="75000"/>
                      <a:lumOff val="25000"/>
                    </a:schemeClr>
                  </a:solidFill>
                  <a:latin typeface="Roboto Mono"/>
                  <a:ea typeface="Roboto Mono"/>
                  <a:cs typeface="+mn-lt"/>
                </a:rPr>
                <a:t>To evaluate True Model Performance</a:t>
              </a:r>
              <a:endParaRPr lang="el-GR" sz="2000">
                <a:solidFill>
                  <a:schemeClr val="tx1">
                    <a:lumMod val="75000"/>
                    <a:lumOff val="25000"/>
                  </a:schemeClr>
                </a:solidFill>
                <a:latin typeface="Roboto Mono"/>
                <a:ea typeface="Roboto Mono"/>
              </a:endParaRPr>
            </a:p>
          </p:txBody>
        </p:sp>
        <p:sp>
          <p:nvSpPr>
            <p:cNvPr id="32" name="TextBox 31">
              <a:extLst>
                <a:ext uri="{FF2B5EF4-FFF2-40B4-BE49-F238E27FC236}">
                  <a16:creationId xmlns:a16="http://schemas.microsoft.com/office/drawing/2014/main" id="{2E3EDFED-17A3-46E4-9532-379D5023DFA5}"/>
                </a:ext>
              </a:extLst>
            </p:cNvPr>
            <p:cNvSpPr txBox="1"/>
            <p:nvPr/>
          </p:nvSpPr>
          <p:spPr>
            <a:xfrm>
              <a:off x="5215923" y="1681795"/>
              <a:ext cx="3484105" cy="307777"/>
            </a:xfrm>
            <a:prstGeom prst="rect">
              <a:avLst/>
            </a:prstGeom>
            <a:noFill/>
          </p:spPr>
          <p:txBody>
            <a:bodyPr wrap="square" lIns="91440" tIns="45720" rIns="91440" bIns="45720" rtlCol="0" anchor="t">
              <a:spAutoFit/>
            </a:bodyPr>
            <a:lstStyle/>
            <a:p>
              <a:r>
                <a:rPr lang="en-US" altLang="ko-KR" sz="1400" b="1">
                  <a:solidFill>
                    <a:schemeClr val="tx1">
                      <a:lumMod val="75000"/>
                      <a:lumOff val="25000"/>
                    </a:schemeClr>
                  </a:solidFill>
                  <a:latin typeface="Roboto Mono"/>
                  <a:ea typeface="Roboto Mono"/>
                  <a:cs typeface="Arial"/>
                </a:rPr>
                <a:t>Test Data without oversampling </a:t>
              </a:r>
              <a:endParaRPr lang="en-US" altLang="ko-KR" sz="1400" b="1">
                <a:solidFill>
                  <a:schemeClr val="tx1">
                    <a:lumMod val="75000"/>
                    <a:lumOff val="25000"/>
                  </a:schemeClr>
                </a:solidFill>
                <a:latin typeface="Roboto Mono"/>
                <a:ea typeface="Roboto Mono"/>
                <a:cs typeface="Arial" pitchFamily="34" charset="0"/>
              </a:endParaRPr>
            </a:p>
          </p:txBody>
        </p:sp>
      </p:grpSp>
      <p:grpSp>
        <p:nvGrpSpPr>
          <p:cNvPr id="38" name="Group 74">
            <a:extLst>
              <a:ext uri="{FF2B5EF4-FFF2-40B4-BE49-F238E27FC236}">
                <a16:creationId xmlns:a16="http://schemas.microsoft.com/office/drawing/2014/main" id="{4B2E6BA6-1569-8BCC-FAAF-E10642FA66D0}"/>
              </a:ext>
            </a:extLst>
          </p:cNvPr>
          <p:cNvGrpSpPr/>
          <p:nvPr/>
        </p:nvGrpSpPr>
        <p:grpSpPr>
          <a:xfrm>
            <a:off x="4354285" y="4812704"/>
            <a:ext cx="3484105" cy="1208298"/>
            <a:chOff x="4965552" y="1736224"/>
            <a:chExt cx="3484105" cy="1208298"/>
          </a:xfrm>
        </p:grpSpPr>
        <p:sp>
          <p:nvSpPr>
            <p:cNvPr id="39" name="TextBox 38">
              <a:extLst>
                <a:ext uri="{FF2B5EF4-FFF2-40B4-BE49-F238E27FC236}">
                  <a16:creationId xmlns:a16="http://schemas.microsoft.com/office/drawing/2014/main" id="{54855DB8-1E51-D212-BE7A-5DC02001B269}"/>
                </a:ext>
              </a:extLst>
            </p:cNvPr>
            <p:cNvSpPr txBox="1"/>
            <p:nvPr/>
          </p:nvSpPr>
          <p:spPr>
            <a:xfrm>
              <a:off x="4965552" y="1990415"/>
              <a:ext cx="3005132" cy="954107"/>
            </a:xfrm>
            <a:prstGeom prst="rect">
              <a:avLst/>
            </a:prstGeom>
            <a:noFill/>
          </p:spPr>
          <p:txBody>
            <a:bodyPr wrap="square" lIns="91440" tIns="45720" rIns="91440" bIns="45720" rtlCol="0" anchor="t">
              <a:spAutoFit/>
            </a:bodyPr>
            <a:lstStyle/>
            <a:p>
              <a:r>
                <a:rPr lang="en-US" sz="1400">
                  <a:solidFill>
                    <a:schemeClr val="tx1">
                      <a:lumMod val="75000"/>
                      <a:lumOff val="25000"/>
                    </a:schemeClr>
                  </a:solidFill>
                  <a:latin typeface="Roboto Mono"/>
                  <a:ea typeface="Roboto Mono"/>
                </a:rPr>
                <a:t>Best f1-score Logistic Regression but the performance is </a:t>
              </a:r>
              <a:r>
                <a:rPr lang="en-US" sz="1400" err="1">
                  <a:solidFill>
                    <a:schemeClr val="tx1">
                      <a:lumMod val="75000"/>
                      <a:lumOff val="25000"/>
                    </a:schemeClr>
                  </a:solidFill>
                  <a:latin typeface="Roboto Mono"/>
                  <a:ea typeface="Roboto Mono"/>
                </a:rPr>
                <a:t>worst</a:t>
              </a:r>
              <a:r>
                <a:rPr lang="en-US" sz="1400">
                  <a:solidFill>
                    <a:schemeClr val="tx1">
                      <a:lumMod val="75000"/>
                      <a:lumOff val="25000"/>
                    </a:schemeClr>
                  </a:solidFill>
                  <a:latin typeface="Roboto Mono"/>
                  <a:ea typeface="Roboto Mono"/>
                </a:rPr>
                <a:t> than others</a:t>
              </a:r>
            </a:p>
          </p:txBody>
        </p:sp>
        <p:sp>
          <p:nvSpPr>
            <p:cNvPr id="40" name="TextBox 39">
              <a:extLst>
                <a:ext uri="{FF2B5EF4-FFF2-40B4-BE49-F238E27FC236}">
                  <a16:creationId xmlns:a16="http://schemas.microsoft.com/office/drawing/2014/main" id="{4F09C365-3A4A-F243-4EAB-A7EB87C73C0E}"/>
                </a:ext>
              </a:extLst>
            </p:cNvPr>
            <p:cNvSpPr txBox="1"/>
            <p:nvPr/>
          </p:nvSpPr>
          <p:spPr>
            <a:xfrm>
              <a:off x="4965552" y="1736224"/>
              <a:ext cx="3484105" cy="338554"/>
            </a:xfrm>
            <a:prstGeom prst="rect">
              <a:avLst/>
            </a:prstGeom>
            <a:noFill/>
          </p:spPr>
          <p:txBody>
            <a:bodyPr wrap="square" lIns="91440" tIns="45720" rIns="91440" bIns="45720" rtlCol="0" anchor="t">
              <a:spAutoFit/>
            </a:bodyPr>
            <a:lstStyle/>
            <a:p>
              <a:r>
                <a:rPr lang="en-US" altLang="ko-KR" sz="1600" b="1">
                  <a:solidFill>
                    <a:schemeClr val="tx1">
                      <a:lumMod val="75000"/>
                      <a:lumOff val="25000"/>
                    </a:schemeClr>
                  </a:solidFill>
                  <a:latin typeface="Roboto Mono"/>
                  <a:ea typeface="Roboto Mono"/>
                  <a:cs typeface="Arial"/>
                </a:rPr>
                <a:t>Differces in f1 score </a:t>
              </a:r>
            </a:p>
          </p:txBody>
        </p:sp>
      </p:grpSp>
      <p:sp>
        <p:nvSpPr>
          <p:cNvPr id="42" name="TextBox 41">
            <a:extLst>
              <a:ext uri="{FF2B5EF4-FFF2-40B4-BE49-F238E27FC236}">
                <a16:creationId xmlns:a16="http://schemas.microsoft.com/office/drawing/2014/main" id="{295C26A8-BFC9-A0A8-DAC4-9ABD2EC5B928}"/>
              </a:ext>
            </a:extLst>
          </p:cNvPr>
          <p:cNvSpPr txBox="1"/>
          <p:nvPr/>
        </p:nvSpPr>
        <p:spPr>
          <a:xfrm>
            <a:off x="490316" y="4810267"/>
            <a:ext cx="2471733" cy="1384995"/>
          </a:xfrm>
          <a:prstGeom prst="rect">
            <a:avLst/>
          </a:prstGeom>
          <a:noFill/>
        </p:spPr>
        <p:txBody>
          <a:bodyPr wrap="square" lIns="91440" tIns="45720" rIns="91440" bIns="45720" rtlCol="0" anchor="t">
            <a:spAutoFit/>
          </a:bodyPr>
          <a:lstStyle/>
          <a:p>
            <a:r>
              <a:rPr lang="en-US" sz="1400" b="1">
                <a:solidFill>
                  <a:srgbClr val="374151"/>
                </a:solidFill>
                <a:latin typeface="Roboto Mono"/>
                <a:ea typeface="Roboto Mono"/>
              </a:rPr>
              <a:t>Best Algorithms </a:t>
            </a:r>
          </a:p>
          <a:p>
            <a:pPr marL="171450" indent="-171450">
              <a:buFont typeface="Arial"/>
              <a:buChar char="•"/>
            </a:pPr>
            <a:r>
              <a:rPr lang="en-US" sz="1400" err="1">
                <a:solidFill>
                  <a:srgbClr val="374151"/>
                </a:solidFill>
                <a:latin typeface="Roboto Mono"/>
                <a:ea typeface="Roboto Mono"/>
              </a:rPr>
              <a:t>XGBoost</a:t>
            </a:r>
            <a:r>
              <a:rPr lang="en-US" sz="1400">
                <a:solidFill>
                  <a:srgbClr val="374151"/>
                </a:solidFill>
                <a:latin typeface="Roboto Mono"/>
                <a:ea typeface="Roboto Mono"/>
              </a:rPr>
              <a:t> </a:t>
            </a:r>
          </a:p>
          <a:p>
            <a:pPr marL="171450" indent="-171450">
              <a:buFont typeface="Arial"/>
              <a:buChar char="•"/>
            </a:pPr>
            <a:r>
              <a:rPr lang="en-US" sz="1400" err="1">
                <a:solidFill>
                  <a:srgbClr val="374151"/>
                </a:solidFill>
                <a:latin typeface="Roboto Mono"/>
                <a:ea typeface="Roboto Mono"/>
              </a:rPr>
              <a:t>LightGBM</a:t>
            </a:r>
            <a:endParaRPr lang="en-US" sz="1400">
              <a:solidFill>
                <a:srgbClr val="374151"/>
              </a:solidFill>
              <a:latin typeface="Roboto Mono"/>
              <a:ea typeface="Roboto Mono"/>
            </a:endParaRPr>
          </a:p>
          <a:p>
            <a:pPr marL="171450" indent="-171450">
              <a:buFont typeface="Arial"/>
              <a:buChar char="•"/>
            </a:pPr>
            <a:r>
              <a:rPr lang="en-US" sz="1400">
                <a:solidFill>
                  <a:srgbClr val="374151"/>
                </a:solidFill>
                <a:latin typeface="Roboto Mono"/>
                <a:ea typeface="Roboto Mono"/>
              </a:rPr>
              <a:t>Random Forest</a:t>
            </a:r>
          </a:p>
          <a:p>
            <a:pPr marL="171450" indent="-171450">
              <a:buFont typeface="Arial"/>
              <a:buChar char="•"/>
            </a:pPr>
            <a:r>
              <a:rPr lang="en-US" sz="1400">
                <a:solidFill>
                  <a:srgbClr val="374151"/>
                </a:solidFill>
                <a:latin typeface="Roboto Mono"/>
                <a:ea typeface="Roboto Mono"/>
              </a:rPr>
              <a:t>!!!Logistic Regression</a:t>
            </a:r>
          </a:p>
        </p:txBody>
      </p:sp>
      <p:sp>
        <p:nvSpPr>
          <p:cNvPr id="46" name="Isosceles Triangle 92">
            <a:extLst>
              <a:ext uri="{FF2B5EF4-FFF2-40B4-BE49-F238E27FC236}">
                <a16:creationId xmlns:a16="http://schemas.microsoft.com/office/drawing/2014/main" id="{2DBCA832-EAFD-564E-54DF-4C339C9952AB}"/>
              </a:ext>
            </a:extLst>
          </p:cNvPr>
          <p:cNvSpPr/>
          <p:nvPr/>
        </p:nvSpPr>
        <p:spPr>
          <a:xfrm rot="12540000">
            <a:off x="90291" y="3481780"/>
            <a:ext cx="288032" cy="24830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Isosceles Triangle 92">
            <a:extLst>
              <a:ext uri="{FF2B5EF4-FFF2-40B4-BE49-F238E27FC236}">
                <a16:creationId xmlns:a16="http://schemas.microsoft.com/office/drawing/2014/main" id="{6CDE54CD-AEA6-CF97-6C60-F195C55F7BC9}"/>
              </a:ext>
            </a:extLst>
          </p:cNvPr>
          <p:cNvSpPr/>
          <p:nvPr/>
        </p:nvSpPr>
        <p:spPr>
          <a:xfrm rot="12540000">
            <a:off x="90291" y="4864265"/>
            <a:ext cx="288032" cy="24830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Isosceles Triangle 23">
            <a:extLst>
              <a:ext uri="{FF2B5EF4-FFF2-40B4-BE49-F238E27FC236}">
                <a16:creationId xmlns:a16="http://schemas.microsoft.com/office/drawing/2014/main" id="{1A9288F9-4F1A-C9AE-3917-CA229681343D}"/>
              </a:ext>
            </a:extLst>
          </p:cNvPr>
          <p:cNvSpPr/>
          <p:nvPr/>
        </p:nvSpPr>
        <p:spPr>
          <a:xfrm rot="5400000">
            <a:off x="3976951" y="3481803"/>
            <a:ext cx="288032" cy="2483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Isosceles Triangle 23">
            <a:extLst>
              <a:ext uri="{FF2B5EF4-FFF2-40B4-BE49-F238E27FC236}">
                <a16:creationId xmlns:a16="http://schemas.microsoft.com/office/drawing/2014/main" id="{5375D034-73DB-A844-0D8B-2D9A94BB241D}"/>
              </a:ext>
            </a:extLst>
          </p:cNvPr>
          <p:cNvSpPr/>
          <p:nvPr/>
        </p:nvSpPr>
        <p:spPr>
          <a:xfrm rot="5400000">
            <a:off x="3976951" y="4831631"/>
            <a:ext cx="288032" cy="2483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2" name="Isosceles Triangle 24">
            <a:extLst>
              <a:ext uri="{FF2B5EF4-FFF2-40B4-BE49-F238E27FC236}">
                <a16:creationId xmlns:a16="http://schemas.microsoft.com/office/drawing/2014/main" id="{F4ED1166-965D-F9D8-49B9-04F31FB01B9F}"/>
              </a:ext>
            </a:extLst>
          </p:cNvPr>
          <p:cNvSpPr/>
          <p:nvPr/>
        </p:nvSpPr>
        <p:spPr>
          <a:xfrm rot="5400000">
            <a:off x="8713155" y="3481803"/>
            <a:ext cx="288032" cy="24830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4157788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Θέση εικόνας 22" descr="Εικόνα που περιέχει ζωγραφιά, κείμενο, τέχνη, γραφικός χαρακτήρας&#10;&#10;Περιγραφή που δημιουργήθηκε αυτόματα">
            <a:extLst>
              <a:ext uri="{FF2B5EF4-FFF2-40B4-BE49-F238E27FC236}">
                <a16:creationId xmlns:a16="http://schemas.microsoft.com/office/drawing/2014/main" id="{ABA18972-11F2-F02D-A2AF-0D57A3028D8D}"/>
              </a:ext>
            </a:extLst>
          </p:cNvPr>
          <p:cNvPicPr>
            <a:picLocks noGrp="1" noChangeAspect="1"/>
          </p:cNvPicPr>
          <p:nvPr>
            <p:ph type="pic" sz="quarter" idx="14"/>
          </p:nvPr>
        </p:nvPicPr>
        <p:blipFill>
          <a:blip r:embed="rId2"/>
          <a:srcRect l="20396" r="20396"/>
          <a:stretch/>
        </p:blipFill>
        <p:spPr>
          <a:xfrm>
            <a:off x="6325280" y="2041"/>
            <a:ext cx="5866039" cy="6853917"/>
          </a:xfrm>
        </p:spPr>
      </p:pic>
      <p:sp>
        <p:nvSpPr>
          <p:cNvPr id="2" name="TextBox 1">
            <a:extLst>
              <a:ext uri="{FF2B5EF4-FFF2-40B4-BE49-F238E27FC236}">
                <a16:creationId xmlns:a16="http://schemas.microsoft.com/office/drawing/2014/main" id="{1C2E21D2-F160-4D67-9185-9A64687D3000}"/>
              </a:ext>
            </a:extLst>
          </p:cNvPr>
          <p:cNvSpPr txBox="1"/>
          <p:nvPr/>
        </p:nvSpPr>
        <p:spPr>
          <a:xfrm>
            <a:off x="571757" y="2494140"/>
            <a:ext cx="5132269" cy="2893100"/>
          </a:xfrm>
          <a:prstGeom prst="rect">
            <a:avLst/>
          </a:prstGeom>
          <a:noFill/>
        </p:spPr>
        <p:txBody>
          <a:bodyPr wrap="square" lIns="108000" tIns="45720" rIns="108000" bIns="45720" rtlCol="0" anchor="t">
            <a:spAutoFit/>
          </a:bodyPr>
          <a:lstStyle/>
          <a:p>
            <a:endParaRPr lang="el-GR">
              <a:solidFill>
                <a:schemeClr val="tx1">
                  <a:lumMod val="75000"/>
                  <a:lumOff val="25000"/>
                </a:schemeClr>
              </a:solidFill>
              <a:latin typeface="Roboto Mono"/>
              <a:ea typeface="Meiryo"/>
            </a:endParaRPr>
          </a:p>
          <a:p>
            <a:endParaRPr lang="en-US" altLang="ko-KR">
              <a:solidFill>
                <a:schemeClr val="tx1">
                  <a:lumMod val="75000"/>
                  <a:lumOff val="25000"/>
                </a:schemeClr>
              </a:solidFill>
              <a:latin typeface="Roboto Mono"/>
              <a:ea typeface="Meiryo"/>
              <a:cs typeface="Arial"/>
            </a:endParaRPr>
          </a:p>
          <a:p>
            <a:r>
              <a:rPr lang="en-US" altLang="ko-KR">
                <a:solidFill>
                  <a:schemeClr val="tx1">
                    <a:lumMod val="75000"/>
                    <a:lumOff val="25000"/>
                  </a:schemeClr>
                </a:solidFill>
                <a:latin typeface="Roboto Mono"/>
                <a:ea typeface="Meiryo"/>
                <a:cs typeface="Arial"/>
              </a:rPr>
              <a:t>Outlier Detection </a:t>
            </a:r>
          </a:p>
          <a:p>
            <a:endParaRPr lang="en-US" altLang="ko-KR">
              <a:solidFill>
                <a:schemeClr val="tx1">
                  <a:lumMod val="75000"/>
                  <a:lumOff val="25000"/>
                </a:schemeClr>
              </a:solidFill>
              <a:latin typeface="Roboto Mono"/>
              <a:ea typeface="Meiryo"/>
              <a:cs typeface="Arial"/>
            </a:endParaRPr>
          </a:p>
          <a:p>
            <a:pPr lvl="1"/>
            <a:r>
              <a:rPr lang="en-US" altLang="ko-KR">
                <a:solidFill>
                  <a:schemeClr val="tx1">
                    <a:lumMod val="75000"/>
                    <a:lumOff val="25000"/>
                  </a:schemeClr>
                </a:solidFill>
                <a:latin typeface="Roboto Mono"/>
                <a:ea typeface="Meiryo"/>
                <a:cs typeface="Arial"/>
              </a:rPr>
              <a:t>-Isolation Forest</a:t>
            </a:r>
          </a:p>
          <a:p>
            <a:pPr lvl="1"/>
            <a:endParaRPr lang="en-US">
              <a:solidFill>
                <a:schemeClr val="tx1">
                  <a:lumMod val="75000"/>
                  <a:lumOff val="25000"/>
                </a:schemeClr>
              </a:solidFill>
              <a:latin typeface="Roboto Mono"/>
              <a:ea typeface="Meiryo"/>
            </a:endParaRPr>
          </a:p>
          <a:p>
            <a:pPr lvl="1"/>
            <a:endParaRPr lang="en-US">
              <a:solidFill>
                <a:schemeClr val="tx1">
                  <a:lumMod val="75000"/>
                  <a:lumOff val="25000"/>
                </a:schemeClr>
              </a:solidFill>
              <a:latin typeface="Roboto Mono"/>
              <a:ea typeface="Meiryo"/>
            </a:endParaRPr>
          </a:p>
          <a:p>
            <a:pPr lvl="1"/>
            <a:endParaRPr lang="en-US">
              <a:solidFill>
                <a:schemeClr val="tx1">
                  <a:lumMod val="75000"/>
                  <a:lumOff val="25000"/>
                </a:schemeClr>
              </a:solidFill>
              <a:latin typeface="Roboto Mono"/>
              <a:ea typeface="Meiryo"/>
            </a:endParaRPr>
          </a:p>
          <a:p>
            <a:pPr lvl="1"/>
            <a:endParaRPr lang="en-US">
              <a:solidFill>
                <a:schemeClr val="tx1">
                  <a:lumMod val="75000"/>
                  <a:lumOff val="25000"/>
                </a:schemeClr>
              </a:solidFill>
              <a:latin typeface="Roboto Mono"/>
              <a:ea typeface="Meiryo"/>
            </a:endParaRPr>
          </a:p>
          <a:p>
            <a:pPr lvl="1"/>
            <a:r>
              <a:rPr lang="en-US">
                <a:solidFill>
                  <a:schemeClr val="tx1">
                    <a:lumMod val="75000"/>
                    <a:lumOff val="25000"/>
                  </a:schemeClr>
                </a:solidFill>
                <a:latin typeface="Roboto Mono"/>
                <a:ea typeface="Meiryo"/>
              </a:rPr>
              <a:t>               -</a:t>
            </a:r>
            <a:r>
              <a:rPr lang="en-US">
                <a:solidFill>
                  <a:schemeClr val="tx1">
                    <a:lumMod val="75000"/>
                    <a:lumOff val="25000"/>
                  </a:schemeClr>
                </a:solidFill>
                <a:latin typeface="Roboto Mono"/>
                <a:ea typeface="+mn-lt"/>
                <a:cs typeface="+mn-lt"/>
              </a:rPr>
              <a:t>One-Class SVM</a:t>
            </a:r>
            <a:endParaRPr lang="en-US">
              <a:solidFill>
                <a:schemeClr val="tx1">
                  <a:lumMod val="75000"/>
                  <a:lumOff val="25000"/>
                </a:schemeClr>
              </a:solidFill>
              <a:latin typeface="Roboto Mono"/>
              <a:ea typeface="Meiryo"/>
            </a:endParaRPr>
          </a:p>
        </p:txBody>
      </p:sp>
      <p:sp>
        <p:nvSpPr>
          <p:cNvPr id="12" name="Frame 17">
            <a:extLst>
              <a:ext uri="{FF2B5EF4-FFF2-40B4-BE49-F238E27FC236}">
                <a16:creationId xmlns:a16="http://schemas.microsoft.com/office/drawing/2014/main" id="{6CEE2F01-1F9B-4D18-AB83-6448A2232C2B}"/>
              </a:ext>
            </a:extLst>
          </p:cNvPr>
          <p:cNvSpPr/>
          <p:nvPr/>
        </p:nvSpPr>
        <p:spPr>
          <a:xfrm>
            <a:off x="341931" y="3092019"/>
            <a:ext cx="265820" cy="26582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13" name="Group 13">
            <a:extLst>
              <a:ext uri="{FF2B5EF4-FFF2-40B4-BE49-F238E27FC236}">
                <a16:creationId xmlns:a16="http://schemas.microsoft.com/office/drawing/2014/main" id="{928C16EA-83EB-4E5E-B140-1247AA17DD84}"/>
              </a:ext>
            </a:extLst>
          </p:cNvPr>
          <p:cNvGrpSpPr/>
          <p:nvPr/>
        </p:nvGrpSpPr>
        <p:grpSpPr>
          <a:xfrm>
            <a:off x="611615" y="255131"/>
            <a:ext cx="5565909" cy="4294615"/>
            <a:chOff x="-180870" y="2107787"/>
            <a:chExt cx="3634674" cy="4294615"/>
          </a:xfrm>
        </p:grpSpPr>
        <p:sp>
          <p:nvSpPr>
            <p:cNvPr id="14" name="Rectangle 14">
              <a:extLst>
                <a:ext uri="{FF2B5EF4-FFF2-40B4-BE49-F238E27FC236}">
                  <a16:creationId xmlns:a16="http://schemas.microsoft.com/office/drawing/2014/main" id="{1087A62A-FC0F-420C-BE87-2F2A625EA5BA}"/>
                </a:ext>
              </a:extLst>
            </p:cNvPr>
            <p:cNvSpPr/>
            <p:nvPr/>
          </p:nvSpPr>
          <p:spPr>
            <a:xfrm>
              <a:off x="-180870" y="2689694"/>
              <a:ext cx="3275762" cy="1456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We can use the </a:t>
              </a:r>
              <a:r>
                <a:rPr lang="en-US" b="1">
                  <a:ea typeface="Meiryo"/>
                </a:rPr>
                <a:t>unsupervised</a:t>
              </a:r>
              <a:r>
                <a:rPr lang="en-US">
                  <a:ea typeface="Meiryo"/>
                </a:rPr>
                <a:t> data and make clusters  </a:t>
              </a:r>
            </a:p>
          </p:txBody>
        </p:sp>
        <p:grpSp>
          <p:nvGrpSpPr>
            <p:cNvPr id="15" name="Group 15">
              <a:extLst>
                <a:ext uri="{FF2B5EF4-FFF2-40B4-BE49-F238E27FC236}">
                  <a16:creationId xmlns:a16="http://schemas.microsoft.com/office/drawing/2014/main" id="{CFEAFC3E-2F04-4B06-AFD6-8BC3CBF1CF05}"/>
                </a:ext>
              </a:extLst>
            </p:cNvPr>
            <p:cNvGrpSpPr/>
            <p:nvPr/>
          </p:nvGrpSpPr>
          <p:grpSpPr>
            <a:xfrm>
              <a:off x="-163035" y="2107787"/>
              <a:ext cx="3616839" cy="4294615"/>
              <a:chOff x="-163035" y="2107787"/>
              <a:chExt cx="3616839" cy="4294615"/>
            </a:xfrm>
          </p:grpSpPr>
          <p:sp>
            <p:nvSpPr>
              <p:cNvPr id="16" name="TextBox 15">
                <a:extLst>
                  <a:ext uri="{FF2B5EF4-FFF2-40B4-BE49-F238E27FC236}">
                    <a16:creationId xmlns:a16="http://schemas.microsoft.com/office/drawing/2014/main" id="{74A7BEE4-F6EA-45B4-8E97-B6D0654247C3}"/>
                  </a:ext>
                </a:extLst>
              </p:cNvPr>
              <p:cNvSpPr txBox="1"/>
              <p:nvPr/>
            </p:nvSpPr>
            <p:spPr>
              <a:xfrm>
                <a:off x="208978" y="5779154"/>
                <a:ext cx="3244826" cy="623248"/>
              </a:xfrm>
              <a:prstGeom prst="rect">
                <a:avLst/>
              </a:prstGeom>
              <a:noFill/>
            </p:spPr>
            <p:txBody>
              <a:bodyPr wrap="square" lIns="91440" tIns="45720" rIns="91440" bIns="45720" rtlCol="0" anchor="ctr">
                <a:spAutoFit/>
              </a:bodyPr>
              <a:lstStyle/>
              <a:p>
                <a:pPr>
                  <a:lnSpc>
                    <a:spcPct val="150000"/>
                  </a:lnSpc>
                </a:pPr>
                <a:r>
                  <a:rPr lang="en-US" sz="1200">
                    <a:solidFill>
                      <a:srgbClr val="374151"/>
                    </a:solidFill>
                    <a:ea typeface="Meiryo"/>
                    <a:cs typeface="Arial"/>
                  </a:rPr>
                  <a:t>Robust</a:t>
                </a:r>
                <a:r>
                  <a:rPr lang="en-US" sz="1200">
                    <a:solidFill>
                      <a:srgbClr val="374151"/>
                    </a:solidFill>
                    <a:ea typeface="+mn-lt"/>
                    <a:cs typeface="+mn-lt"/>
                  </a:rPr>
                  <a:t> to high-dimensional data </a:t>
                </a:r>
                <a:endParaRPr lang="en-US" altLang="ko-KR" sz="1100" err="1">
                  <a:solidFill>
                    <a:srgbClr val="000000"/>
                  </a:solidFill>
                  <a:ea typeface="+mn-lt"/>
                  <a:cs typeface="Arial" pitchFamily="34" charset="0"/>
                </a:endParaRPr>
              </a:p>
              <a:p>
                <a:pPr>
                  <a:lnSpc>
                    <a:spcPct val="150000"/>
                  </a:lnSpc>
                </a:pPr>
                <a:r>
                  <a:rPr lang="en-US" sz="1200">
                    <a:solidFill>
                      <a:srgbClr val="374151"/>
                    </a:solidFill>
                    <a:ea typeface="+mn-lt"/>
                    <a:cs typeface="+mn-lt"/>
                  </a:rPr>
                  <a:t>and can efficiently isolate outliers.</a:t>
                </a:r>
                <a:endParaRPr lang="en-US" altLang="ko-KR" sz="1100">
                  <a:ea typeface="Meiryo"/>
                  <a:cs typeface="Arial" pitchFamily="34" charset="0"/>
                </a:endParaRPr>
              </a:p>
            </p:txBody>
          </p:sp>
          <p:sp>
            <p:nvSpPr>
              <p:cNvPr id="17" name="TextBox 16">
                <a:extLst>
                  <a:ext uri="{FF2B5EF4-FFF2-40B4-BE49-F238E27FC236}">
                    <a16:creationId xmlns:a16="http://schemas.microsoft.com/office/drawing/2014/main" id="{A3FC58C4-E1BB-41DB-9751-A8BDD400CE6F}"/>
                  </a:ext>
                </a:extLst>
              </p:cNvPr>
              <p:cNvSpPr txBox="1"/>
              <p:nvPr/>
            </p:nvSpPr>
            <p:spPr>
              <a:xfrm>
                <a:off x="-163035" y="2107787"/>
                <a:ext cx="3244827" cy="461665"/>
              </a:xfrm>
              <a:prstGeom prst="rect">
                <a:avLst/>
              </a:prstGeom>
              <a:noFill/>
            </p:spPr>
            <p:txBody>
              <a:bodyPr wrap="square" lIns="91440" tIns="45720" rIns="91440" bIns="45720" rtlCol="0" anchor="ctr">
                <a:spAutoFit/>
              </a:bodyPr>
              <a:lstStyle/>
              <a:p>
                <a:pPr algn="dist"/>
                <a:r>
                  <a:rPr lang="en-GB" altLang="ko-KR" sz="2400">
                    <a:solidFill>
                      <a:srgbClr val="000000"/>
                    </a:solidFill>
                    <a:latin typeface="Roboto Mono"/>
                    <a:ea typeface="Roboto Mono"/>
                    <a:cs typeface="Arial"/>
                  </a:rPr>
                  <a:t>ALTERNATIVE APPROACHES</a:t>
                </a:r>
                <a:endParaRPr lang="el-GR" altLang="ko-KR">
                  <a:solidFill>
                    <a:srgbClr val="000000"/>
                  </a:solidFill>
                </a:endParaRPr>
              </a:p>
            </p:txBody>
          </p:sp>
        </p:grpSp>
      </p:grpSp>
      <p:sp>
        <p:nvSpPr>
          <p:cNvPr id="3" name="TextBox 2">
            <a:extLst>
              <a:ext uri="{FF2B5EF4-FFF2-40B4-BE49-F238E27FC236}">
                <a16:creationId xmlns:a16="http://schemas.microsoft.com/office/drawing/2014/main" id="{CF2C8704-C24F-86A7-30C4-BF8409E37623}"/>
              </a:ext>
            </a:extLst>
          </p:cNvPr>
          <p:cNvSpPr txBox="1"/>
          <p:nvPr/>
        </p:nvSpPr>
        <p:spPr>
          <a:xfrm>
            <a:off x="3048000" y="5388428"/>
            <a:ext cx="469174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200">
                <a:solidFill>
                  <a:srgbClr val="374151"/>
                </a:solidFill>
                <a:ea typeface="+mn-lt"/>
                <a:cs typeface="+mn-lt"/>
              </a:rPr>
              <a:t>Handles high-dimensional data and </a:t>
            </a:r>
            <a:endParaRPr lang="el-GR">
              <a:solidFill>
                <a:srgbClr val="000000"/>
              </a:solidFill>
              <a:ea typeface="+mn-lt"/>
              <a:cs typeface="+mn-lt"/>
            </a:endParaRPr>
          </a:p>
          <a:p>
            <a:r>
              <a:rPr lang="en-US" sz="1200">
                <a:solidFill>
                  <a:srgbClr val="374151"/>
                </a:solidFill>
                <a:ea typeface="+mn-lt"/>
                <a:cs typeface="+mn-lt"/>
              </a:rPr>
              <a:t>can effectively identify outliers by learning </a:t>
            </a:r>
            <a:endParaRPr lang="el-GR">
              <a:solidFill>
                <a:srgbClr val="000000"/>
              </a:solidFill>
              <a:ea typeface="+mn-lt"/>
              <a:cs typeface="+mn-lt"/>
            </a:endParaRPr>
          </a:p>
          <a:p>
            <a:r>
              <a:rPr lang="en-US" sz="1200">
                <a:solidFill>
                  <a:srgbClr val="374151"/>
                </a:solidFill>
                <a:ea typeface="+mn-lt"/>
                <a:cs typeface="+mn-lt"/>
              </a:rPr>
              <a:t>the normal patterns in the feature space.</a:t>
            </a:r>
            <a:endParaRPr lang="el-GR">
              <a:ea typeface="Meiryo"/>
            </a:endParaRPr>
          </a:p>
        </p:txBody>
      </p:sp>
      <p:pic>
        <p:nvPicPr>
          <p:cNvPr id="4" name="Εικόνα 3" descr="Εικόνα που περιέχει ζωγραφιά, εικονογράφηση, σχεδίαση, μοτίβο&#10;&#10;Περιγραφή που δημιουργήθηκε αυτόματα">
            <a:extLst>
              <a:ext uri="{FF2B5EF4-FFF2-40B4-BE49-F238E27FC236}">
                <a16:creationId xmlns:a16="http://schemas.microsoft.com/office/drawing/2014/main" id="{3631B93B-9B31-4894-0D65-EEE99A89F543}"/>
              </a:ext>
            </a:extLst>
          </p:cNvPr>
          <p:cNvPicPr>
            <a:picLocks noChangeAspect="1"/>
          </p:cNvPicPr>
          <p:nvPr/>
        </p:nvPicPr>
        <p:blipFill>
          <a:blip r:embed="rId3"/>
          <a:stretch>
            <a:fillRect/>
          </a:stretch>
        </p:blipFill>
        <p:spPr>
          <a:xfrm>
            <a:off x="337457" y="4665889"/>
            <a:ext cx="2405743" cy="1553936"/>
          </a:xfrm>
          <a:prstGeom prst="rect">
            <a:avLst/>
          </a:prstGeom>
        </p:spPr>
      </p:pic>
      <p:sp>
        <p:nvSpPr>
          <p:cNvPr id="10" name="Isosceles Triangle 13">
            <a:extLst>
              <a:ext uri="{FF2B5EF4-FFF2-40B4-BE49-F238E27FC236}">
                <a16:creationId xmlns:a16="http://schemas.microsoft.com/office/drawing/2014/main" id="{667F8008-E060-4D54-9CAA-A6088C5B7C3D}"/>
              </a:ext>
            </a:extLst>
          </p:cNvPr>
          <p:cNvSpPr/>
          <p:nvPr/>
        </p:nvSpPr>
        <p:spPr>
          <a:xfrm rot="8100000">
            <a:off x="530062" y="668926"/>
            <a:ext cx="172589" cy="341788"/>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Tree>
    <p:extLst>
      <p:ext uri="{BB962C8B-B14F-4D97-AF65-F5344CB8AC3E}">
        <p14:creationId xmlns:p14="http://schemas.microsoft.com/office/powerpoint/2010/main" val="322366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PEEK AT THE DATA </a:t>
            </a:r>
          </a:p>
        </p:txBody>
      </p:sp>
      <p:sp>
        <p:nvSpPr>
          <p:cNvPr id="3" name="Rectangle 2">
            <a:extLst>
              <a:ext uri="{FF2B5EF4-FFF2-40B4-BE49-F238E27FC236}">
                <a16:creationId xmlns:a16="http://schemas.microsoft.com/office/drawing/2014/main" id="{35E36403-D93C-4F3C-9081-7E6E9D44D0A7}"/>
              </a:ext>
            </a:extLst>
          </p:cNvPr>
          <p:cNvSpPr/>
          <p:nvPr/>
        </p:nvSpPr>
        <p:spPr>
          <a:xfrm>
            <a:off x="2040758" y="2484450"/>
            <a:ext cx="928500" cy="891459"/>
          </a:xfrm>
          <a:prstGeom prst="rect">
            <a:avLst/>
          </a:prstGeom>
          <a:solidFill>
            <a:schemeClr val="bg1"/>
          </a:solidFill>
          <a:ln w="63500">
            <a:solidFill>
              <a:schemeClr val="accent4"/>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2"/>
                </a:solidFill>
                <a:cs typeface="Arial" pitchFamily="34" charset="0"/>
              </a:rPr>
              <a:t>1</a:t>
            </a:r>
            <a:endParaRPr lang="ko-KR" altLang="en-US" sz="2700">
              <a:solidFill>
                <a:schemeClr val="tx2"/>
              </a:solidFill>
              <a:cs typeface="Arial" pitchFamily="34" charset="0"/>
            </a:endParaRPr>
          </a:p>
        </p:txBody>
      </p:sp>
      <p:sp>
        <p:nvSpPr>
          <p:cNvPr id="8" name="Freeform 3">
            <a:extLst>
              <a:ext uri="{FF2B5EF4-FFF2-40B4-BE49-F238E27FC236}">
                <a16:creationId xmlns:a16="http://schemas.microsoft.com/office/drawing/2014/main" id="{4AC62E75-43FC-481C-9D88-7E4655FC0382}"/>
              </a:ext>
            </a:extLst>
          </p:cNvPr>
          <p:cNvSpPr/>
          <p:nvPr/>
        </p:nvSpPr>
        <p:spPr>
          <a:xfrm>
            <a:off x="0" y="2474214"/>
            <a:ext cx="2063810" cy="213386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600197 w 1654629"/>
              <a:gd name="connsiteY0" fmla="*/ 0 h 2002971"/>
              <a:gd name="connsiteX1" fmla="*/ 0 w 1654629"/>
              <a:gd name="connsiteY1" fmla="*/ 2002971 h 2002971"/>
              <a:gd name="connsiteX2" fmla="*/ 1654629 w 1654629"/>
              <a:gd name="connsiteY2" fmla="*/ 849085 h 2002971"/>
              <a:gd name="connsiteX3" fmla="*/ 1600197 w 1654629"/>
              <a:gd name="connsiteY3" fmla="*/ 0 h 2002971"/>
              <a:gd name="connsiteX0" fmla="*/ 1605484 w 1654629"/>
              <a:gd name="connsiteY0" fmla="*/ 0 h 2007224"/>
              <a:gd name="connsiteX1" fmla="*/ 0 w 1654629"/>
              <a:gd name="connsiteY1" fmla="*/ 2007224 h 2007224"/>
              <a:gd name="connsiteX2" fmla="*/ 1654629 w 1654629"/>
              <a:gd name="connsiteY2" fmla="*/ 853338 h 2007224"/>
              <a:gd name="connsiteX3" fmla="*/ 1605484 w 1654629"/>
              <a:gd name="connsiteY3" fmla="*/ 0 h 2007224"/>
              <a:gd name="connsiteX0" fmla="*/ 1605484 w 1612337"/>
              <a:gd name="connsiteY0" fmla="*/ 0 h 2007224"/>
              <a:gd name="connsiteX1" fmla="*/ 0 w 1612337"/>
              <a:gd name="connsiteY1" fmla="*/ 2007224 h 2007224"/>
              <a:gd name="connsiteX2" fmla="*/ 1612337 w 1612337"/>
              <a:gd name="connsiteY2" fmla="*/ 870350 h 2007224"/>
              <a:gd name="connsiteX3" fmla="*/ 1605484 w 1612337"/>
              <a:gd name="connsiteY3" fmla="*/ 0 h 2007224"/>
              <a:gd name="connsiteX0" fmla="*/ 1605484 w 1612337"/>
              <a:gd name="connsiteY0" fmla="*/ 0 h 2041344"/>
              <a:gd name="connsiteX1" fmla="*/ 0 w 1612337"/>
              <a:gd name="connsiteY1" fmla="*/ 2041344 h 2041344"/>
              <a:gd name="connsiteX2" fmla="*/ 1612337 w 1612337"/>
              <a:gd name="connsiteY2" fmla="*/ 904470 h 2041344"/>
              <a:gd name="connsiteX3" fmla="*/ 1605484 w 1612337"/>
              <a:gd name="connsiteY3" fmla="*/ 0 h 2041344"/>
              <a:gd name="connsiteX0" fmla="*/ 1605484 w 1612337"/>
              <a:gd name="connsiteY0" fmla="*/ 0 h 2041344"/>
              <a:gd name="connsiteX1" fmla="*/ 0 w 1612337"/>
              <a:gd name="connsiteY1" fmla="*/ 2041344 h 2041344"/>
              <a:gd name="connsiteX2" fmla="*/ 1612337 w 1612337"/>
              <a:gd name="connsiteY2" fmla="*/ 911293 h 2041344"/>
              <a:gd name="connsiteX3" fmla="*/ 1605484 w 1612337"/>
              <a:gd name="connsiteY3" fmla="*/ 0 h 2041344"/>
              <a:gd name="connsiteX0" fmla="*/ 1613967 w 1614481"/>
              <a:gd name="connsiteY0" fmla="*/ 0 h 2051579"/>
              <a:gd name="connsiteX1" fmla="*/ 0 w 1614481"/>
              <a:gd name="connsiteY1" fmla="*/ 2051579 h 2051579"/>
              <a:gd name="connsiteX2" fmla="*/ 1612337 w 1614481"/>
              <a:gd name="connsiteY2" fmla="*/ 921528 h 2051579"/>
              <a:gd name="connsiteX3" fmla="*/ 1613967 w 1614481"/>
              <a:gd name="connsiteY3" fmla="*/ 0 h 2051579"/>
              <a:gd name="connsiteX0" fmla="*/ 1597003 w 1612337"/>
              <a:gd name="connsiteY0" fmla="*/ 0 h 2048168"/>
              <a:gd name="connsiteX1" fmla="*/ 0 w 1612337"/>
              <a:gd name="connsiteY1" fmla="*/ 2048168 h 2048168"/>
              <a:gd name="connsiteX2" fmla="*/ 1612337 w 1612337"/>
              <a:gd name="connsiteY2" fmla="*/ 918117 h 2048168"/>
              <a:gd name="connsiteX3" fmla="*/ 1597003 w 1612337"/>
              <a:gd name="connsiteY3" fmla="*/ 0 h 2048168"/>
              <a:gd name="connsiteX0" fmla="*/ 1600839 w 1612337"/>
              <a:gd name="connsiteY0" fmla="*/ 0 h 2043403"/>
              <a:gd name="connsiteX1" fmla="*/ 0 w 1612337"/>
              <a:gd name="connsiteY1" fmla="*/ 2043403 h 2043403"/>
              <a:gd name="connsiteX2" fmla="*/ 1612337 w 1612337"/>
              <a:gd name="connsiteY2" fmla="*/ 913352 h 2043403"/>
              <a:gd name="connsiteX3" fmla="*/ 1600839 w 1612337"/>
              <a:gd name="connsiteY3" fmla="*/ 0 h 2043403"/>
              <a:gd name="connsiteX0" fmla="*/ 1600839 w 1612337"/>
              <a:gd name="connsiteY0" fmla="*/ 0 h 2043403"/>
              <a:gd name="connsiteX1" fmla="*/ 0 w 1612337"/>
              <a:gd name="connsiteY1" fmla="*/ 2043403 h 2043403"/>
              <a:gd name="connsiteX2" fmla="*/ 1612337 w 1612337"/>
              <a:gd name="connsiteY2" fmla="*/ 915735 h 2043403"/>
              <a:gd name="connsiteX3" fmla="*/ 1600839 w 1612337"/>
              <a:gd name="connsiteY3" fmla="*/ 0 h 2043403"/>
              <a:gd name="connsiteX0" fmla="*/ 1598829 w 1610327"/>
              <a:gd name="connsiteY0" fmla="*/ 0 h 2068370"/>
              <a:gd name="connsiteX1" fmla="*/ 0 w 1610327"/>
              <a:gd name="connsiteY1" fmla="*/ 2068370 h 2068370"/>
              <a:gd name="connsiteX2" fmla="*/ 1610327 w 1610327"/>
              <a:gd name="connsiteY2" fmla="*/ 915735 h 2068370"/>
              <a:gd name="connsiteX3" fmla="*/ 1598829 w 1610327"/>
              <a:gd name="connsiteY3" fmla="*/ 0 h 2068370"/>
            </a:gdLst>
            <a:ahLst/>
            <a:cxnLst>
              <a:cxn ang="0">
                <a:pos x="connsiteX0" y="connsiteY0"/>
              </a:cxn>
              <a:cxn ang="0">
                <a:pos x="connsiteX1" y="connsiteY1"/>
              </a:cxn>
              <a:cxn ang="0">
                <a:pos x="connsiteX2" y="connsiteY2"/>
              </a:cxn>
              <a:cxn ang="0">
                <a:pos x="connsiteX3" y="connsiteY3"/>
              </a:cxn>
            </a:cxnLst>
            <a:rect l="l" t="t" r="r" b="b"/>
            <a:pathLst>
              <a:path w="1610327" h="2068370">
                <a:moveTo>
                  <a:pt x="1598829" y="0"/>
                </a:moveTo>
                <a:lnTo>
                  <a:pt x="0" y="2068370"/>
                </a:lnTo>
                <a:lnTo>
                  <a:pt x="1610327" y="915735"/>
                </a:lnTo>
                <a:cubicBezTo>
                  <a:pt x="1608043" y="625618"/>
                  <a:pt x="1601113" y="290117"/>
                  <a:pt x="1598829" y="0"/>
                </a:cubicBezTo>
                <a:close/>
              </a:path>
            </a:pathLst>
          </a:custGeom>
          <a:gradFill>
            <a:gsLst>
              <a:gs pos="0">
                <a:schemeClr val="accent4">
                  <a:lumMod val="85000"/>
                </a:schemeClr>
              </a:gs>
              <a:gs pos="100000">
                <a:schemeClr val="accent4"/>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01CC7B42-DA03-498D-937D-72510ED18EE2}"/>
              </a:ext>
            </a:extLst>
          </p:cNvPr>
          <p:cNvSpPr txBox="1"/>
          <p:nvPr/>
        </p:nvSpPr>
        <p:spPr>
          <a:xfrm>
            <a:off x="2969258" y="2776290"/>
            <a:ext cx="4727129" cy="307777"/>
          </a:xfrm>
          <a:prstGeom prst="rect">
            <a:avLst/>
          </a:prstGeom>
          <a:noFill/>
        </p:spPr>
        <p:txBody>
          <a:bodyPr wrap="square" lIns="108000" rIns="108000" rtlCol="0">
            <a:spAutoFit/>
          </a:bodyPr>
          <a:lstStyle/>
          <a:p>
            <a:r>
              <a:rPr lang="en-US" altLang="ko-KR" sz="1400" b="1">
                <a:solidFill>
                  <a:schemeClr val="accent4">
                    <a:lumMod val="75000"/>
                  </a:schemeClr>
                </a:solidFill>
                <a:cs typeface="Arial" pitchFamily="34" charset="0"/>
              </a:rPr>
              <a:t>APPLICATION RECORD</a:t>
            </a:r>
            <a:endParaRPr lang="ko-KR" altLang="en-US" sz="1400" b="1">
              <a:solidFill>
                <a:schemeClr val="accent4">
                  <a:lumMod val="75000"/>
                </a:schemeClr>
              </a:solidFill>
              <a:cs typeface="Arial" pitchFamily="34" charset="0"/>
            </a:endParaRPr>
          </a:p>
        </p:txBody>
      </p:sp>
      <p:grpSp>
        <p:nvGrpSpPr>
          <p:cNvPr id="38" name="Graphic 14">
            <a:extLst>
              <a:ext uri="{FF2B5EF4-FFF2-40B4-BE49-F238E27FC236}">
                <a16:creationId xmlns:a16="http://schemas.microsoft.com/office/drawing/2014/main" id="{2021403D-783F-AFB8-E246-FAEDF9DEC0FC}"/>
              </a:ext>
            </a:extLst>
          </p:cNvPr>
          <p:cNvGrpSpPr/>
          <p:nvPr/>
        </p:nvGrpSpPr>
        <p:grpSpPr>
          <a:xfrm>
            <a:off x="5677469" y="980954"/>
            <a:ext cx="6514531" cy="5877046"/>
            <a:chOff x="2444748" y="555045"/>
            <a:chExt cx="7282048" cy="5727454"/>
          </a:xfrm>
        </p:grpSpPr>
        <p:sp>
          <p:nvSpPr>
            <p:cNvPr id="39" name="Freeform: Shape 38">
              <a:extLst>
                <a:ext uri="{FF2B5EF4-FFF2-40B4-BE49-F238E27FC236}">
                  <a16:creationId xmlns:a16="http://schemas.microsoft.com/office/drawing/2014/main" id="{D2C7147F-26C0-90C8-E615-147A2740497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057064B-0FB9-54C5-EEB1-E62BDE4EA9D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DCB34F2-7ECA-A7FF-7A68-04F18D52DCC3}"/>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15A873F-176E-421B-8545-77372EA5238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0F294B0-63C4-99CF-0828-BBDC3B46E03C}"/>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EE0A195-71FA-4D6F-1629-80B2B0248CA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9D3BF5A-3F96-6788-95EB-060FF1DA2BD0}"/>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FB79AE5-57EF-E697-002B-8B69E9A109A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49" name="TextBox 48">
            <a:extLst>
              <a:ext uri="{FF2B5EF4-FFF2-40B4-BE49-F238E27FC236}">
                <a16:creationId xmlns:a16="http://schemas.microsoft.com/office/drawing/2014/main" id="{20440008-F55D-5C86-759E-36A589ED6B3D}"/>
              </a:ext>
            </a:extLst>
          </p:cNvPr>
          <p:cNvSpPr txBox="1"/>
          <p:nvPr/>
        </p:nvSpPr>
        <p:spPr>
          <a:xfrm>
            <a:off x="3088321" y="3084067"/>
            <a:ext cx="2676217" cy="830997"/>
          </a:xfrm>
          <a:prstGeom prst="rect">
            <a:avLst/>
          </a:prstGeom>
          <a:noFill/>
        </p:spPr>
        <p:txBody>
          <a:bodyPr wrap="square" rtlCol="0">
            <a:spAutoFit/>
          </a:bodyPr>
          <a:lstStyle/>
          <a:p>
            <a:r>
              <a:rPr lang="en-US" sz="1200" b="1" i="0">
                <a:effectLst/>
                <a:latin typeface="Roboto Mono" panose="00000009000000000000" pitchFamily="49" charset="0"/>
              </a:rPr>
              <a:t>NUMERICAL DATA</a:t>
            </a:r>
          </a:p>
          <a:p>
            <a:r>
              <a:rPr lang="en-US" altLang="ko-KR" sz="1200" b="1">
                <a:latin typeface="Roboto Mono" panose="00000009000000000000" pitchFamily="49" charset="0"/>
              </a:rPr>
              <a:t>CATEGORICAL DATA</a:t>
            </a:r>
          </a:p>
          <a:p>
            <a:r>
              <a:rPr lang="en-US" altLang="ko-KR" sz="1200" b="1">
                <a:latin typeface="Roboto Mono" panose="00000009000000000000" pitchFamily="49" charset="0"/>
              </a:rPr>
              <a:t>ORDINAL DATA </a:t>
            </a:r>
          </a:p>
          <a:p>
            <a:endParaRPr lang="en-US" altLang="ko-KR" sz="1200">
              <a:latin typeface="Consolas" panose="020B0609020204030204" pitchFamily="49" charset="0"/>
            </a:endParaRPr>
          </a:p>
        </p:txBody>
      </p:sp>
      <p:sp>
        <p:nvSpPr>
          <p:cNvPr id="50" name="Freeform 4">
            <a:extLst>
              <a:ext uri="{FF2B5EF4-FFF2-40B4-BE49-F238E27FC236}">
                <a16:creationId xmlns:a16="http://schemas.microsoft.com/office/drawing/2014/main" id="{4FEF9EAA-63E7-1F1E-DAAC-5C69CF543D51}"/>
              </a:ext>
            </a:extLst>
          </p:cNvPr>
          <p:cNvSpPr/>
          <p:nvPr/>
        </p:nvSpPr>
        <p:spPr>
          <a:xfrm>
            <a:off x="27743" y="3620044"/>
            <a:ext cx="2056195" cy="1032243"/>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11762"/>
              <a:gd name="connsiteY0" fmla="*/ 0 h 979713"/>
              <a:gd name="connsiteX1" fmla="*/ 0 w 1611762"/>
              <a:gd name="connsiteY1" fmla="*/ 979713 h 979713"/>
              <a:gd name="connsiteX2" fmla="*/ 1611709 w 1611762"/>
              <a:gd name="connsiteY2" fmla="*/ 910146 h 979713"/>
              <a:gd name="connsiteX3" fmla="*/ 1603149 w 1611762"/>
              <a:gd name="connsiteY3" fmla="*/ 0 h 979713"/>
              <a:gd name="connsiteX0" fmla="*/ 1581944 w 1611727"/>
              <a:gd name="connsiteY0" fmla="*/ 0 h 979713"/>
              <a:gd name="connsiteX1" fmla="*/ 0 w 1611727"/>
              <a:gd name="connsiteY1" fmla="*/ 979713 h 979713"/>
              <a:gd name="connsiteX2" fmla="*/ 1611709 w 1611727"/>
              <a:gd name="connsiteY2" fmla="*/ 910146 h 979713"/>
              <a:gd name="connsiteX3" fmla="*/ 1581944 w 1611727"/>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2267"/>
              <a:gd name="connsiteY0" fmla="*/ 0 h 979713"/>
              <a:gd name="connsiteX1" fmla="*/ 0 w 1582267"/>
              <a:gd name="connsiteY1" fmla="*/ 979713 h 979713"/>
              <a:gd name="connsiteX2" fmla="*/ 1582022 w 1582267"/>
              <a:gd name="connsiteY2" fmla="*/ 920382 h 979713"/>
              <a:gd name="connsiteX3" fmla="*/ 1581944 w 1582267"/>
              <a:gd name="connsiteY3" fmla="*/ 0 h 979713"/>
              <a:gd name="connsiteX0" fmla="*/ 1581944 w 1582267"/>
              <a:gd name="connsiteY0" fmla="*/ 0 h 972229"/>
              <a:gd name="connsiteX1" fmla="*/ 0 w 1582267"/>
              <a:gd name="connsiteY1" fmla="*/ 972229 h 972229"/>
              <a:gd name="connsiteX2" fmla="*/ 1582022 w 1582267"/>
              <a:gd name="connsiteY2" fmla="*/ 912898 h 972229"/>
              <a:gd name="connsiteX3" fmla="*/ 1581944 w 1582267"/>
              <a:gd name="connsiteY3" fmla="*/ 0 h 972229"/>
              <a:gd name="connsiteX0" fmla="*/ 1577945 w 1582112"/>
              <a:gd name="connsiteY0" fmla="*/ 0 h 974723"/>
              <a:gd name="connsiteX1" fmla="*/ 0 w 1582112"/>
              <a:gd name="connsiteY1" fmla="*/ 974723 h 974723"/>
              <a:gd name="connsiteX2" fmla="*/ 1582022 w 1582112"/>
              <a:gd name="connsiteY2" fmla="*/ 915392 h 974723"/>
              <a:gd name="connsiteX3" fmla="*/ 1577945 w 1582112"/>
              <a:gd name="connsiteY3" fmla="*/ 0 h 974723"/>
              <a:gd name="connsiteX0" fmla="*/ 1575945 w 1582091"/>
              <a:gd name="connsiteY0" fmla="*/ 0 h 969734"/>
              <a:gd name="connsiteX1" fmla="*/ 0 w 1582091"/>
              <a:gd name="connsiteY1" fmla="*/ 969734 h 969734"/>
              <a:gd name="connsiteX2" fmla="*/ 1582022 w 1582091"/>
              <a:gd name="connsiteY2" fmla="*/ 910403 h 969734"/>
              <a:gd name="connsiteX3" fmla="*/ 1575945 w 1582091"/>
              <a:gd name="connsiteY3" fmla="*/ 0 h 969734"/>
              <a:gd name="connsiteX0" fmla="*/ 1575945 w 1582091"/>
              <a:gd name="connsiteY0" fmla="*/ 0 h 972229"/>
              <a:gd name="connsiteX1" fmla="*/ 0 w 1582091"/>
              <a:gd name="connsiteY1" fmla="*/ 972229 h 972229"/>
              <a:gd name="connsiteX2" fmla="*/ 1582022 w 1582091"/>
              <a:gd name="connsiteY2" fmla="*/ 912898 h 972229"/>
              <a:gd name="connsiteX3" fmla="*/ 1575945 w 1582091"/>
              <a:gd name="connsiteY3" fmla="*/ 0 h 972229"/>
              <a:gd name="connsiteX0" fmla="*/ 1575945 w 1582091"/>
              <a:gd name="connsiteY0" fmla="*/ 0 h 974724"/>
              <a:gd name="connsiteX1" fmla="*/ 0 w 1582091"/>
              <a:gd name="connsiteY1" fmla="*/ 974724 h 974724"/>
              <a:gd name="connsiteX2" fmla="*/ 1582022 w 1582091"/>
              <a:gd name="connsiteY2" fmla="*/ 915393 h 974724"/>
              <a:gd name="connsiteX3" fmla="*/ 1575945 w 1582091"/>
              <a:gd name="connsiteY3" fmla="*/ 0 h 974724"/>
              <a:gd name="connsiteX0" fmla="*/ 1575945 w 1578155"/>
              <a:gd name="connsiteY0" fmla="*/ 0 h 974724"/>
              <a:gd name="connsiteX1" fmla="*/ 0 w 1578155"/>
              <a:gd name="connsiteY1" fmla="*/ 974724 h 974724"/>
              <a:gd name="connsiteX2" fmla="*/ 1578023 w 1578155"/>
              <a:gd name="connsiteY2" fmla="*/ 920382 h 974724"/>
              <a:gd name="connsiteX3" fmla="*/ 1575945 w 1578155"/>
              <a:gd name="connsiteY3" fmla="*/ 0 h 974724"/>
              <a:gd name="connsiteX0" fmla="*/ 1575945 w 1578155"/>
              <a:gd name="connsiteY0" fmla="*/ 0 h 974724"/>
              <a:gd name="connsiteX1" fmla="*/ 0 w 1578155"/>
              <a:gd name="connsiteY1" fmla="*/ 974724 h 974724"/>
              <a:gd name="connsiteX2" fmla="*/ 1578023 w 1578155"/>
              <a:gd name="connsiteY2" fmla="*/ 922875 h 974724"/>
              <a:gd name="connsiteX3" fmla="*/ 1575945 w 1578155"/>
              <a:gd name="connsiteY3" fmla="*/ 0 h 974724"/>
              <a:gd name="connsiteX0" fmla="*/ 1585943 w 1588153"/>
              <a:gd name="connsiteY0" fmla="*/ 0 h 972229"/>
              <a:gd name="connsiteX1" fmla="*/ 0 w 1588153"/>
              <a:gd name="connsiteY1" fmla="*/ 972229 h 972229"/>
              <a:gd name="connsiteX2" fmla="*/ 1588021 w 1588153"/>
              <a:gd name="connsiteY2" fmla="*/ 922875 h 972229"/>
              <a:gd name="connsiteX3" fmla="*/ 1585943 w 1588153"/>
              <a:gd name="connsiteY3" fmla="*/ 0 h 972229"/>
              <a:gd name="connsiteX0" fmla="*/ 1593941 w 1596151"/>
              <a:gd name="connsiteY0" fmla="*/ 0 h 999669"/>
              <a:gd name="connsiteX1" fmla="*/ 0 w 1596151"/>
              <a:gd name="connsiteY1" fmla="*/ 999669 h 999669"/>
              <a:gd name="connsiteX2" fmla="*/ 1596019 w 1596151"/>
              <a:gd name="connsiteY2" fmla="*/ 922875 h 999669"/>
              <a:gd name="connsiteX3" fmla="*/ 1593941 w 1596151"/>
              <a:gd name="connsiteY3" fmla="*/ 0 h 999669"/>
            </a:gdLst>
            <a:ahLst/>
            <a:cxnLst>
              <a:cxn ang="0">
                <a:pos x="connsiteX0" y="connsiteY0"/>
              </a:cxn>
              <a:cxn ang="0">
                <a:pos x="connsiteX1" y="connsiteY1"/>
              </a:cxn>
              <a:cxn ang="0">
                <a:pos x="connsiteX2" y="connsiteY2"/>
              </a:cxn>
              <a:cxn ang="0">
                <a:pos x="connsiteX3" y="connsiteY3"/>
              </a:cxn>
            </a:cxnLst>
            <a:rect l="l" t="t" r="r" b="b"/>
            <a:pathLst>
              <a:path w="1596151" h="999669">
                <a:moveTo>
                  <a:pt x="1593941" y="0"/>
                </a:moveTo>
                <a:lnTo>
                  <a:pt x="0" y="999669"/>
                </a:lnTo>
                <a:lnTo>
                  <a:pt x="1596019" y="922875"/>
                </a:lnTo>
                <a:cubicBezTo>
                  <a:pt x="1596900" y="618075"/>
                  <a:pt x="1593060" y="304800"/>
                  <a:pt x="1593941" y="0"/>
                </a:cubicBezTo>
                <a:close/>
              </a:path>
            </a:pathLst>
          </a:custGeom>
          <a:gradFill>
            <a:gsLst>
              <a:gs pos="0">
                <a:schemeClr val="accent3">
                  <a:lumMod val="85000"/>
                </a:schemeClr>
              </a:gs>
              <a:gs pos="100000">
                <a:schemeClr val="accent3"/>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50">
            <a:extLst>
              <a:ext uri="{FF2B5EF4-FFF2-40B4-BE49-F238E27FC236}">
                <a16:creationId xmlns:a16="http://schemas.microsoft.com/office/drawing/2014/main" id="{479446A1-DF46-D23B-C88F-3A84C43CE179}"/>
              </a:ext>
            </a:extLst>
          </p:cNvPr>
          <p:cNvSpPr/>
          <p:nvPr/>
        </p:nvSpPr>
        <p:spPr>
          <a:xfrm>
            <a:off x="2040758" y="3650400"/>
            <a:ext cx="928500" cy="891459"/>
          </a:xfrm>
          <a:prstGeom prst="rect">
            <a:avLst/>
          </a:prstGeom>
          <a:solidFill>
            <a:schemeClr val="bg1"/>
          </a:solidFill>
          <a:ln w="63500">
            <a:solidFill>
              <a:schemeClr val="accent3"/>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2"/>
                </a:solidFill>
                <a:cs typeface="Arial" pitchFamily="34" charset="0"/>
              </a:rPr>
              <a:t>2</a:t>
            </a:r>
            <a:endParaRPr lang="ko-KR" altLang="en-US" sz="2700">
              <a:solidFill>
                <a:schemeClr val="tx2"/>
              </a:solidFill>
              <a:cs typeface="Arial" pitchFamily="34" charset="0"/>
            </a:endParaRPr>
          </a:p>
        </p:txBody>
      </p:sp>
      <p:sp>
        <p:nvSpPr>
          <p:cNvPr id="53" name="TextBox 52">
            <a:extLst>
              <a:ext uri="{FF2B5EF4-FFF2-40B4-BE49-F238E27FC236}">
                <a16:creationId xmlns:a16="http://schemas.microsoft.com/office/drawing/2014/main" id="{7E7C5722-12A6-98F9-1014-13B44235722F}"/>
              </a:ext>
            </a:extLst>
          </p:cNvPr>
          <p:cNvSpPr txBox="1"/>
          <p:nvPr/>
        </p:nvSpPr>
        <p:spPr>
          <a:xfrm>
            <a:off x="2997171" y="3865456"/>
            <a:ext cx="6093724" cy="307777"/>
          </a:xfrm>
          <a:prstGeom prst="rect">
            <a:avLst/>
          </a:prstGeom>
          <a:noFill/>
        </p:spPr>
        <p:txBody>
          <a:bodyPr wrap="square">
            <a:spAutoFit/>
          </a:bodyPr>
          <a:lstStyle/>
          <a:p>
            <a:r>
              <a:rPr lang="en-US" altLang="ko-KR" sz="1400" b="1">
                <a:solidFill>
                  <a:schemeClr val="accent3">
                    <a:lumMod val="75000"/>
                  </a:schemeClr>
                </a:solidFill>
                <a:cs typeface="Arial" pitchFamily="34" charset="0"/>
              </a:rPr>
              <a:t>CREDIT RECORD</a:t>
            </a:r>
            <a:endParaRPr lang="ko-KR" altLang="en-US" sz="1400" b="1">
              <a:solidFill>
                <a:schemeClr val="accent3">
                  <a:lumMod val="75000"/>
                </a:schemeClr>
              </a:solidFill>
              <a:cs typeface="Arial" pitchFamily="34" charset="0"/>
            </a:endParaRPr>
          </a:p>
        </p:txBody>
      </p:sp>
      <p:pic>
        <p:nvPicPr>
          <p:cNvPr id="57" name="Picture 56">
            <a:extLst>
              <a:ext uri="{FF2B5EF4-FFF2-40B4-BE49-F238E27FC236}">
                <a16:creationId xmlns:a16="http://schemas.microsoft.com/office/drawing/2014/main" id="{77493ADE-C8DD-0709-5693-C15AE9022452}"/>
              </a:ext>
            </a:extLst>
          </p:cNvPr>
          <p:cNvPicPr>
            <a:picLocks noChangeAspect="1"/>
          </p:cNvPicPr>
          <p:nvPr/>
        </p:nvPicPr>
        <p:blipFill>
          <a:blip r:embed="rId2"/>
          <a:stretch>
            <a:fillRect/>
          </a:stretch>
        </p:blipFill>
        <p:spPr>
          <a:xfrm>
            <a:off x="5941201" y="1358071"/>
            <a:ext cx="5979765" cy="3858111"/>
          </a:xfrm>
          <a:prstGeom prst="rect">
            <a:avLst/>
          </a:prstGeom>
        </p:spPr>
      </p:pic>
      <p:sp>
        <p:nvSpPr>
          <p:cNvPr id="58" name="TextBox 57">
            <a:extLst>
              <a:ext uri="{FF2B5EF4-FFF2-40B4-BE49-F238E27FC236}">
                <a16:creationId xmlns:a16="http://schemas.microsoft.com/office/drawing/2014/main" id="{23576A81-9DAB-9059-CA5C-96CFA5B7CB54}"/>
              </a:ext>
            </a:extLst>
          </p:cNvPr>
          <p:cNvSpPr txBox="1"/>
          <p:nvPr/>
        </p:nvSpPr>
        <p:spPr>
          <a:xfrm>
            <a:off x="3090459" y="4095975"/>
            <a:ext cx="2676217" cy="646331"/>
          </a:xfrm>
          <a:prstGeom prst="rect">
            <a:avLst/>
          </a:prstGeom>
          <a:noFill/>
        </p:spPr>
        <p:txBody>
          <a:bodyPr wrap="square" rtlCol="0">
            <a:spAutoFit/>
          </a:bodyPr>
          <a:lstStyle/>
          <a:p>
            <a:r>
              <a:rPr lang="en-US" sz="1200" b="1" i="0">
                <a:effectLst/>
                <a:latin typeface="Roboto Mono" panose="00000009000000000000" pitchFamily="49" charset="0"/>
              </a:rPr>
              <a:t>NUMERICAL DATA</a:t>
            </a:r>
          </a:p>
          <a:p>
            <a:r>
              <a:rPr lang="en-US" altLang="ko-KR" sz="1200" b="1">
                <a:latin typeface="Roboto Mono" panose="00000009000000000000" pitchFamily="49" charset="0"/>
              </a:rPr>
              <a:t>CATEGORICAL DATA</a:t>
            </a:r>
          </a:p>
          <a:p>
            <a:endParaRPr lang="en-US" altLang="ko-KR" sz="1200">
              <a:latin typeface="Consolas" panose="020B0609020204030204" pitchFamily="49" charset="0"/>
            </a:endParaRPr>
          </a:p>
        </p:txBody>
      </p:sp>
      <p:sp>
        <p:nvSpPr>
          <p:cNvPr id="59" name="Rounded Rectangle 3">
            <a:extLst>
              <a:ext uri="{FF2B5EF4-FFF2-40B4-BE49-F238E27FC236}">
                <a16:creationId xmlns:a16="http://schemas.microsoft.com/office/drawing/2014/main" id="{B7E3E389-2FFD-3EEE-54F2-97A3CBD1B616}"/>
              </a:ext>
            </a:extLst>
          </p:cNvPr>
          <p:cNvSpPr/>
          <p:nvPr/>
        </p:nvSpPr>
        <p:spPr>
          <a:xfrm>
            <a:off x="747914" y="4827551"/>
            <a:ext cx="4082927" cy="1786854"/>
          </a:xfrm>
          <a:prstGeom prst="round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3C4043"/>
                </a:solidFill>
                <a:latin typeface="Roboto Mono" panose="00000009000000000000" pitchFamily="49" charset="0"/>
                <a:ea typeface="Roboto Mono" panose="00000009000000000000" pitchFamily="49" charset="0"/>
              </a:rPr>
              <a:t>In this table, a person - month record identifies a row. Every row represents a client's condition in different months</a:t>
            </a:r>
            <a:endParaRPr lang="ko-KR" altLang="en-US">
              <a:solidFill>
                <a:schemeClr val="tx1">
                  <a:lumMod val="65000"/>
                  <a:lumOff val="35000"/>
                </a:schemeClr>
              </a:solidFill>
            </a:endParaRPr>
          </a:p>
        </p:txBody>
      </p:sp>
    </p:spTree>
    <p:extLst>
      <p:ext uri="{BB962C8B-B14F-4D97-AF65-F5344CB8AC3E}">
        <p14:creationId xmlns:p14="http://schemas.microsoft.com/office/powerpoint/2010/main" val="2237534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72DC3EE-C469-49E0-A83D-CA3BE525C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9547224" cy="6858000"/>
          </a:xfrm>
          <a:custGeom>
            <a:avLst/>
            <a:gdLst>
              <a:gd name="connsiteX0" fmla="*/ 7924201 w 9547224"/>
              <a:gd name="connsiteY0" fmla="*/ 0 h 6858000"/>
              <a:gd name="connsiteX1" fmla="*/ 6830968 w 9547224"/>
              <a:gd name="connsiteY1" fmla="*/ 0 h 6858000"/>
              <a:gd name="connsiteX2" fmla="*/ 6514769 w 9547224"/>
              <a:gd name="connsiteY2" fmla="*/ 0 h 6858000"/>
              <a:gd name="connsiteX3" fmla="*/ 6050802 w 9547224"/>
              <a:gd name="connsiteY3" fmla="*/ 0 h 6858000"/>
              <a:gd name="connsiteX4" fmla="*/ 4341273 w 9547224"/>
              <a:gd name="connsiteY4" fmla="*/ 0 h 6858000"/>
              <a:gd name="connsiteX5" fmla="*/ 0 w 9547224"/>
              <a:gd name="connsiteY5" fmla="*/ 0 h 6858000"/>
              <a:gd name="connsiteX6" fmla="*/ 0 w 9547224"/>
              <a:gd name="connsiteY6" fmla="*/ 6858000 h 6858000"/>
              <a:gd name="connsiteX7" fmla="*/ 4341273 w 9547224"/>
              <a:gd name="connsiteY7" fmla="*/ 6858000 h 6858000"/>
              <a:gd name="connsiteX8" fmla="*/ 6050802 w 9547224"/>
              <a:gd name="connsiteY8" fmla="*/ 6858000 h 6858000"/>
              <a:gd name="connsiteX9" fmla="*/ 6514769 w 9547224"/>
              <a:gd name="connsiteY9" fmla="*/ 6858000 h 6858000"/>
              <a:gd name="connsiteX10" fmla="*/ 6830968 w 9547224"/>
              <a:gd name="connsiteY10" fmla="*/ 6858000 h 6858000"/>
              <a:gd name="connsiteX11" fmla="*/ 7044470 w 9547224"/>
              <a:gd name="connsiteY11" fmla="*/ 6858000 h 6858000"/>
              <a:gd name="connsiteX12" fmla="*/ 7156226 w 9547224"/>
              <a:gd name="connsiteY12" fmla="*/ 6780599 h 6858000"/>
              <a:gd name="connsiteX13" fmla="*/ 7672874 w 9547224"/>
              <a:gd name="connsiteY13" fmla="*/ 6374814 h 6858000"/>
              <a:gd name="connsiteX14" fmla="*/ 9547224 w 9547224"/>
              <a:gd name="connsiteY14" fmla="*/ 3621656 h 6858000"/>
              <a:gd name="connsiteX15" fmla="*/ 7946325 w 9547224"/>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47224" h="6858000">
                <a:moveTo>
                  <a:pt x="7924201" y="0"/>
                </a:moveTo>
                <a:lnTo>
                  <a:pt x="6830968" y="0"/>
                </a:lnTo>
                <a:lnTo>
                  <a:pt x="6514769" y="0"/>
                </a:lnTo>
                <a:lnTo>
                  <a:pt x="6050802" y="0"/>
                </a:lnTo>
                <a:lnTo>
                  <a:pt x="4341273" y="0"/>
                </a:lnTo>
                <a:lnTo>
                  <a:pt x="0" y="0"/>
                </a:lnTo>
                <a:lnTo>
                  <a:pt x="0" y="6858000"/>
                </a:lnTo>
                <a:lnTo>
                  <a:pt x="4341273" y="6858000"/>
                </a:lnTo>
                <a:lnTo>
                  <a:pt x="6050802" y="6858000"/>
                </a:lnTo>
                <a:lnTo>
                  <a:pt x="6514769" y="6858000"/>
                </a:lnTo>
                <a:lnTo>
                  <a:pt x="6830968" y="6858000"/>
                </a:lnTo>
                <a:lnTo>
                  <a:pt x="7044470" y="6858000"/>
                </a:lnTo>
                <a:lnTo>
                  <a:pt x="7156226" y="6780599"/>
                </a:lnTo>
                <a:cubicBezTo>
                  <a:pt x="7330044" y="6653108"/>
                  <a:pt x="7500671" y="6515397"/>
                  <a:pt x="7672874" y="6374814"/>
                </a:cubicBezTo>
                <a:cubicBezTo>
                  <a:pt x="8618499" y="5602839"/>
                  <a:pt x="9547224" y="4969131"/>
                  <a:pt x="9547224" y="3621656"/>
                </a:cubicBezTo>
                <a:cubicBezTo>
                  <a:pt x="9547224" y="2093192"/>
                  <a:pt x="8973488" y="754641"/>
                  <a:pt x="794632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3" name="Εικόνα 2" descr="Εικόνα που περιέχει ρουχισμός, κείμενο, clipart, καρτούν&#10;&#10;Περιγραφή που δημιουργήθηκε αυτόματα">
            <a:extLst>
              <a:ext uri="{FF2B5EF4-FFF2-40B4-BE49-F238E27FC236}">
                <a16:creationId xmlns:a16="http://schemas.microsoft.com/office/drawing/2014/main" id="{57CDBE03-23D9-21DD-031C-11ED78FAE8A6}"/>
              </a:ext>
            </a:extLst>
          </p:cNvPr>
          <p:cNvPicPr>
            <a:picLocks noChangeAspect="1"/>
          </p:cNvPicPr>
          <p:nvPr/>
        </p:nvPicPr>
        <p:blipFill>
          <a:blip r:embed="rId2"/>
          <a:stretch>
            <a:fillRect/>
          </a:stretch>
        </p:blipFill>
        <p:spPr>
          <a:xfrm>
            <a:off x="4114801" y="1278340"/>
            <a:ext cx="7111999" cy="4267199"/>
          </a:xfrm>
          <a:prstGeom prst="rect">
            <a:avLst/>
          </a:prstGeom>
        </p:spPr>
      </p:pic>
      <p:sp>
        <p:nvSpPr>
          <p:cNvPr id="4" name="Ορθογώνιο 3">
            <a:extLst>
              <a:ext uri="{FF2B5EF4-FFF2-40B4-BE49-F238E27FC236}">
                <a16:creationId xmlns:a16="http://schemas.microsoft.com/office/drawing/2014/main" id="{91C877A9-6C1E-77D4-15AE-3AEFC7D0892E}"/>
              </a:ext>
            </a:extLst>
          </p:cNvPr>
          <p:cNvSpPr/>
          <p:nvPr/>
        </p:nvSpPr>
        <p:spPr>
          <a:xfrm>
            <a:off x="10001250" y="5211536"/>
            <a:ext cx="1197428" cy="2830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TextBox 4">
            <a:extLst>
              <a:ext uri="{FF2B5EF4-FFF2-40B4-BE49-F238E27FC236}">
                <a16:creationId xmlns:a16="http://schemas.microsoft.com/office/drawing/2014/main" id="{1C9E6DA8-4B42-A270-FE8F-EE74D2E39B7D}"/>
              </a:ext>
            </a:extLst>
          </p:cNvPr>
          <p:cNvSpPr txBox="1"/>
          <p:nvPr/>
        </p:nvSpPr>
        <p:spPr>
          <a:xfrm>
            <a:off x="263980" y="5638799"/>
            <a:ext cx="340994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400" err="1">
                <a:solidFill>
                  <a:srgbClr val="E54837"/>
                </a:solidFill>
                <a:latin typeface="Roboto Mono"/>
                <a:ea typeface="Meiryo"/>
              </a:rPr>
              <a:t>Thank</a:t>
            </a:r>
            <a:r>
              <a:rPr lang="el-GR" sz="2400">
                <a:solidFill>
                  <a:srgbClr val="E54837"/>
                </a:solidFill>
                <a:latin typeface="Roboto Mono"/>
                <a:ea typeface="Meiryo"/>
              </a:rPr>
              <a:t> </a:t>
            </a:r>
            <a:r>
              <a:rPr lang="el-GR" sz="2400" err="1">
                <a:solidFill>
                  <a:srgbClr val="E54837"/>
                </a:solidFill>
                <a:latin typeface="Roboto Mono"/>
                <a:ea typeface="Meiryo"/>
              </a:rPr>
              <a:t>you</a:t>
            </a:r>
            <a:r>
              <a:rPr lang="el-GR" sz="2400">
                <a:solidFill>
                  <a:srgbClr val="E54837"/>
                </a:solidFill>
                <a:latin typeface="Roboto Mono"/>
                <a:ea typeface="Meiryo"/>
              </a:rPr>
              <a:t> </a:t>
            </a:r>
          </a:p>
          <a:p>
            <a:r>
              <a:rPr lang="el-GR" sz="2400">
                <a:solidFill>
                  <a:srgbClr val="E54837"/>
                </a:solidFill>
                <a:latin typeface="Roboto Mono"/>
                <a:ea typeface="Meiryo"/>
              </a:rPr>
              <a:t>for </a:t>
            </a:r>
            <a:r>
              <a:rPr lang="el-GR" sz="2400" err="1">
                <a:solidFill>
                  <a:srgbClr val="E54837"/>
                </a:solidFill>
                <a:latin typeface="Roboto Mono"/>
                <a:ea typeface="Meiryo"/>
              </a:rPr>
              <a:t>your</a:t>
            </a:r>
            <a:r>
              <a:rPr lang="el-GR" sz="2400">
                <a:solidFill>
                  <a:srgbClr val="E54837"/>
                </a:solidFill>
                <a:latin typeface="Roboto Mono"/>
                <a:ea typeface="Meiryo"/>
              </a:rPr>
              <a:t> </a:t>
            </a:r>
            <a:r>
              <a:rPr lang="el-GR" sz="2400" err="1">
                <a:solidFill>
                  <a:srgbClr val="E54837"/>
                </a:solidFill>
                <a:latin typeface="Roboto Mono"/>
                <a:ea typeface="Meiryo"/>
              </a:rPr>
              <a:t>time</a:t>
            </a:r>
            <a:r>
              <a:rPr lang="el-GR" sz="2400">
                <a:solidFill>
                  <a:srgbClr val="E54837"/>
                </a:solidFill>
                <a:latin typeface="Roboto Mono"/>
                <a:ea typeface="Meiryo"/>
              </a:rPr>
              <a:t> !!!</a:t>
            </a:r>
          </a:p>
        </p:txBody>
      </p:sp>
    </p:spTree>
    <p:extLst>
      <p:ext uri="{BB962C8B-B14F-4D97-AF65-F5344CB8AC3E}">
        <p14:creationId xmlns:p14="http://schemas.microsoft.com/office/powerpoint/2010/main" val="362460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PEEK AT THE DATA </a:t>
            </a:r>
          </a:p>
        </p:txBody>
      </p:sp>
      <p:sp>
        <p:nvSpPr>
          <p:cNvPr id="3" name="Rectangle 2">
            <a:extLst>
              <a:ext uri="{FF2B5EF4-FFF2-40B4-BE49-F238E27FC236}">
                <a16:creationId xmlns:a16="http://schemas.microsoft.com/office/drawing/2014/main" id="{35E36403-D93C-4F3C-9081-7E6E9D44D0A7}"/>
              </a:ext>
            </a:extLst>
          </p:cNvPr>
          <p:cNvSpPr/>
          <p:nvPr/>
        </p:nvSpPr>
        <p:spPr>
          <a:xfrm>
            <a:off x="2040758" y="2484450"/>
            <a:ext cx="928500" cy="891459"/>
          </a:xfrm>
          <a:prstGeom prst="rect">
            <a:avLst/>
          </a:prstGeom>
          <a:solidFill>
            <a:schemeClr val="bg1"/>
          </a:solidFill>
          <a:ln w="63500">
            <a:solidFill>
              <a:schemeClr val="accent4"/>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2"/>
                </a:solidFill>
                <a:cs typeface="Arial" pitchFamily="34" charset="0"/>
              </a:rPr>
              <a:t>1</a:t>
            </a:r>
            <a:endParaRPr lang="ko-KR" altLang="en-US" sz="2700">
              <a:solidFill>
                <a:schemeClr val="tx2"/>
              </a:solidFill>
              <a:cs typeface="Arial" pitchFamily="34" charset="0"/>
            </a:endParaRPr>
          </a:p>
        </p:txBody>
      </p:sp>
      <p:sp>
        <p:nvSpPr>
          <p:cNvPr id="8" name="Freeform 3">
            <a:extLst>
              <a:ext uri="{FF2B5EF4-FFF2-40B4-BE49-F238E27FC236}">
                <a16:creationId xmlns:a16="http://schemas.microsoft.com/office/drawing/2014/main" id="{4AC62E75-43FC-481C-9D88-7E4655FC0382}"/>
              </a:ext>
            </a:extLst>
          </p:cNvPr>
          <p:cNvSpPr/>
          <p:nvPr/>
        </p:nvSpPr>
        <p:spPr>
          <a:xfrm>
            <a:off x="0" y="2474214"/>
            <a:ext cx="2063810" cy="213386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600197 w 1654629"/>
              <a:gd name="connsiteY0" fmla="*/ 0 h 2002971"/>
              <a:gd name="connsiteX1" fmla="*/ 0 w 1654629"/>
              <a:gd name="connsiteY1" fmla="*/ 2002971 h 2002971"/>
              <a:gd name="connsiteX2" fmla="*/ 1654629 w 1654629"/>
              <a:gd name="connsiteY2" fmla="*/ 849085 h 2002971"/>
              <a:gd name="connsiteX3" fmla="*/ 1600197 w 1654629"/>
              <a:gd name="connsiteY3" fmla="*/ 0 h 2002971"/>
              <a:gd name="connsiteX0" fmla="*/ 1605484 w 1654629"/>
              <a:gd name="connsiteY0" fmla="*/ 0 h 2007224"/>
              <a:gd name="connsiteX1" fmla="*/ 0 w 1654629"/>
              <a:gd name="connsiteY1" fmla="*/ 2007224 h 2007224"/>
              <a:gd name="connsiteX2" fmla="*/ 1654629 w 1654629"/>
              <a:gd name="connsiteY2" fmla="*/ 853338 h 2007224"/>
              <a:gd name="connsiteX3" fmla="*/ 1605484 w 1654629"/>
              <a:gd name="connsiteY3" fmla="*/ 0 h 2007224"/>
              <a:gd name="connsiteX0" fmla="*/ 1605484 w 1612337"/>
              <a:gd name="connsiteY0" fmla="*/ 0 h 2007224"/>
              <a:gd name="connsiteX1" fmla="*/ 0 w 1612337"/>
              <a:gd name="connsiteY1" fmla="*/ 2007224 h 2007224"/>
              <a:gd name="connsiteX2" fmla="*/ 1612337 w 1612337"/>
              <a:gd name="connsiteY2" fmla="*/ 870350 h 2007224"/>
              <a:gd name="connsiteX3" fmla="*/ 1605484 w 1612337"/>
              <a:gd name="connsiteY3" fmla="*/ 0 h 2007224"/>
              <a:gd name="connsiteX0" fmla="*/ 1605484 w 1612337"/>
              <a:gd name="connsiteY0" fmla="*/ 0 h 2041344"/>
              <a:gd name="connsiteX1" fmla="*/ 0 w 1612337"/>
              <a:gd name="connsiteY1" fmla="*/ 2041344 h 2041344"/>
              <a:gd name="connsiteX2" fmla="*/ 1612337 w 1612337"/>
              <a:gd name="connsiteY2" fmla="*/ 904470 h 2041344"/>
              <a:gd name="connsiteX3" fmla="*/ 1605484 w 1612337"/>
              <a:gd name="connsiteY3" fmla="*/ 0 h 2041344"/>
              <a:gd name="connsiteX0" fmla="*/ 1605484 w 1612337"/>
              <a:gd name="connsiteY0" fmla="*/ 0 h 2041344"/>
              <a:gd name="connsiteX1" fmla="*/ 0 w 1612337"/>
              <a:gd name="connsiteY1" fmla="*/ 2041344 h 2041344"/>
              <a:gd name="connsiteX2" fmla="*/ 1612337 w 1612337"/>
              <a:gd name="connsiteY2" fmla="*/ 911293 h 2041344"/>
              <a:gd name="connsiteX3" fmla="*/ 1605484 w 1612337"/>
              <a:gd name="connsiteY3" fmla="*/ 0 h 2041344"/>
              <a:gd name="connsiteX0" fmla="*/ 1613967 w 1614481"/>
              <a:gd name="connsiteY0" fmla="*/ 0 h 2051579"/>
              <a:gd name="connsiteX1" fmla="*/ 0 w 1614481"/>
              <a:gd name="connsiteY1" fmla="*/ 2051579 h 2051579"/>
              <a:gd name="connsiteX2" fmla="*/ 1612337 w 1614481"/>
              <a:gd name="connsiteY2" fmla="*/ 921528 h 2051579"/>
              <a:gd name="connsiteX3" fmla="*/ 1613967 w 1614481"/>
              <a:gd name="connsiteY3" fmla="*/ 0 h 2051579"/>
              <a:gd name="connsiteX0" fmla="*/ 1597003 w 1612337"/>
              <a:gd name="connsiteY0" fmla="*/ 0 h 2048168"/>
              <a:gd name="connsiteX1" fmla="*/ 0 w 1612337"/>
              <a:gd name="connsiteY1" fmla="*/ 2048168 h 2048168"/>
              <a:gd name="connsiteX2" fmla="*/ 1612337 w 1612337"/>
              <a:gd name="connsiteY2" fmla="*/ 918117 h 2048168"/>
              <a:gd name="connsiteX3" fmla="*/ 1597003 w 1612337"/>
              <a:gd name="connsiteY3" fmla="*/ 0 h 2048168"/>
              <a:gd name="connsiteX0" fmla="*/ 1600839 w 1612337"/>
              <a:gd name="connsiteY0" fmla="*/ 0 h 2043403"/>
              <a:gd name="connsiteX1" fmla="*/ 0 w 1612337"/>
              <a:gd name="connsiteY1" fmla="*/ 2043403 h 2043403"/>
              <a:gd name="connsiteX2" fmla="*/ 1612337 w 1612337"/>
              <a:gd name="connsiteY2" fmla="*/ 913352 h 2043403"/>
              <a:gd name="connsiteX3" fmla="*/ 1600839 w 1612337"/>
              <a:gd name="connsiteY3" fmla="*/ 0 h 2043403"/>
              <a:gd name="connsiteX0" fmla="*/ 1600839 w 1612337"/>
              <a:gd name="connsiteY0" fmla="*/ 0 h 2043403"/>
              <a:gd name="connsiteX1" fmla="*/ 0 w 1612337"/>
              <a:gd name="connsiteY1" fmla="*/ 2043403 h 2043403"/>
              <a:gd name="connsiteX2" fmla="*/ 1612337 w 1612337"/>
              <a:gd name="connsiteY2" fmla="*/ 915735 h 2043403"/>
              <a:gd name="connsiteX3" fmla="*/ 1600839 w 1612337"/>
              <a:gd name="connsiteY3" fmla="*/ 0 h 2043403"/>
              <a:gd name="connsiteX0" fmla="*/ 1598829 w 1610327"/>
              <a:gd name="connsiteY0" fmla="*/ 0 h 2068370"/>
              <a:gd name="connsiteX1" fmla="*/ 0 w 1610327"/>
              <a:gd name="connsiteY1" fmla="*/ 2068370 h 2068370"/>
              <a:gd name="connsiteX2" fmla="*/ 1610327 w 1610327"/>
              <a:gd name="connsiteY2" fmla="*/ 915735 h 2068370"/>
              <a:gd name="connsiteX3" fmla="*/ 1598829 w 1610327"/>
              <a:gd name="connsiteY3" fmla="*/ 0 h 2068370"/>
            </a:gdLst>
            <a:ahLst/>
            <a:cxnLst>
              <a:cxn ang="0">
                <a:pos x="connsiteX0" y="connsiteY0"/>
              </a:cxn>
              <a:cxn ang="0">
                <a:pos x="connsiteX1" y="connsiteY1"/>
              </a:cxn>
              <a:cxn ang="0">
                <a:pos x="connsiteX2" y="connsiteY2"/>
              </a:cxn>
              <a:cxn ang="0">
                <a:pos x="connsiteX3" y="connsiteY3"/>
              </a:cxn>
            </a:cxnLst>
            <a:rect l="l" t="t" r="r" b="b"/>
            <a:pathLst>
              <a:path w="1610327" h="2068370">
                <a:moveTo>
                  <a:pt x="1598829" y="0"/>
                </a:moveTo>
                <a:lnTo>
                  <a:pt x="0" y="2068370"/>
                </a:lnTo>
                <a:lnTo>
                  <a:pt x="1610327" y="915735"/>
                </a:lnTo>
                <a:cubicBezTo>
                  <a:pt x="1608043" y="625618"/>
                  <a:pt x="1601113" y="290117"/>
                  <a:pt x="1598829" y="0"/>
                </a:cubicBezTo>
                <a:close/>
              </a:path>
            </a:pathLst>
          </a:custGeom>
          <a:gradFill>
            <a:gsLst>
              <a:gs pos="0">
                <a:schemeClr val="accent4">
                  <a:lumMod val="85000"/>
                </a:schemeClr>
              </a:gs>
              <a:gs pos="100000">
                <a:schemeClr val="accent4"/>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01CC7B42-DA03-498D-937D-72510ED18EE2}"/>
              </a:ext>
            </a:extLst>
          </p:cNvPr>
          <p:cNvSpPr txBox="1"/>
          <p:nvPr/>
        </p:nvSpPr>
        <p:spPr>
          <a:xfrm>
            <a:off x="2969258" y="2776290"/>
            <a:ext cx="4727129" cy="307777"/>
          </a:xfrm>
          <a:prstGeom prst="rect">
            <a:avLst/>
          </a:prstGeom>
          <a:noFill/>
        </p:spPr>
        <p:txBody>
          <a:bodyPr wrap="square" lIns="108000" rIns="108000" rtlCol="0">
            <a:spAutoFit/>
          </a:bodyPr>
          <a:lstStyle/>
          <a:p>
            <a:r>
              <a:rPr lang="en-US" altLang="ko-KR" sz="1400" b="1">
                <a:solidFill>
                  <a:schemeClr val="accent4">
                    <a:lumMod val="75000"/>
                  </a:schemeClr>
                </a:solidFill>
                <a:cs typeface="Arial" pitchFamily="34" charset="0"/>
              </a:rPr>
              <a:t>APPLICATION RECORD</a:t>
            </a:r>
            <a:endParaRPr lang="ko-KR" altLang="en-US" sz="1400" b="1">
              <a:solidFill>
                <a:schemeClr val="accent4">
                  <a:lumMod val="75000"/>
                </a:schemeClr>
              </a:solidFill>
              <a:cs typeface="Arial" pitchFamily="34" charset="0"/>
            </a:endParaRPr>
          </a:p>
        </p:txBody>
      </p:sp>
      <p:sp>
        <p:nvSpPr>
          <p:cNvPr id="49" name="TextBox 48">
            <a:extLst>
              <a:ext uri="{FF2B5EF4-FFF2-40B4-BE49-F238E27FC236}">
                <a16:creationId xmlns:a16="http://schemas.microsoft.com/office/drawing/2014/main" id="{20440008-F55D-5C86-759E-36A589ED6B3D}"/>
              </a:ext>
            </a:extLst>
          </p:cNvPr>
          <p:cNvSpPr txBox="1"/>
          <p:nvPr/>
        </p:nvSpPr>
        <p:spPr>
          <a:xfrm>
            <a:off x="3088321" y="3084067"/>
            <a:ext cx="2676217" cy="830997"/>
          </a:xfrm>
          <a:prstGeom prst="rect">
            <a:avLst/>
          </a:prstGeom>
          <a:noFill/>
        </p:spPr>
        <p:txBody>
          <a:bodyPr wrap="square" rtlCol="0">
            <a:spAutoFit/>
          </a:bodyPr>
          <a:lstStyle/>
          <a:p>
            <a:r>
              <a:rPr lang="en-US" sz="1200" b="1" i="0">
                <a:effectLst/>
                <a:latin typeface="Roboto Mono" panose="00000009000000000000" pitchFamily="49" charset="0"/>
              </a:rPr>
              <a:t>NUMERICAL DATA</a:t>
            </a:r>
          </a:p>
          <a:p>
            <a:r>
              <a:rPr lang="en-US" altLang="ko-KR" sz="1200" b="1">
                <a:latin typeface="Roboto Mono" panose="00000009000000000000" pitchFamily="49" charset="0"/>
              </a:rPr>
              <a:t>CATEGORICAL DATA</a:t>
            </a:r>
          </a:p>
          <a:p>
            <a:r>
              <a:rPr lang="en-US" altLang="ko-KR" sz="1200" b="1">
                <a:latin typeface="Roboto Mono" panose="00000009000000000000" pitchFamily="49" charset="0"/>
              </a:rPr>
              <a:t>ORDINAL DATA </a:t>
            </a:r>
          </a:p>
          <a:p>
            <a:endParaRPr lang="en-US" altLang="ko-KR" sz="1200">
              <a:latin typeface="Consolas" panose="020B0609020204030204" pitchFamily="49" charset="0"/>
            </a:endParaRPr>
          </a:p>
        </p:txBody>
      </p:sp>
      <p:sp>
        <p:nvSpPr>
          <p:cNvPr id="50" name="Freeform 4">
            <a:extLst>
              <a:ext uri="{FF2B5EF4-FFF2-40B4-BE49-F238E27FC236}">
                <a16:creationId xmlns:a16="http://schemas.microsoft.com/office/drawing/2014/main" id="{4FEF9EAA-63E7-1F1E-DAAC-5C69CF543D51}"/>
              </a:ext>
            </a:extLst>
          </p:cNvPr>
          <p:cNvSpPr/>
          <p:nvPr/>
        </p:nvSpPr>
        <p:spPr>
          <a:xfrm>
            <a:off x="27743" y="3620044"/>
            <a:ext cx="2056195" cy="1032243"/>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11762"/>
              <a:gd name="connsiteY0" fmla="*/ 0 h 979713"/>
              <a:gd name="connsiteX1" fmla="*/ 0 w 1611762"/>
              <a:gd name="connsiteY1" fmla="*/ 979713 h 979713"/>
              <a:gd name="connsiteX2" fmla="*/ 1611709 w 1611762"/>
              <a:gd name="connsiteY2" fmla="*/ 910146 h 979713"/>
              <a:gd name="connsiteX3" fmla="*/ 1603149 w 1611762"/>
              <a:gd name="connsiteY3" fmla="*/ 0 h 979713"/>
              <a:gd name="connsiteX0" fmla="*/ 1581944 w 1611727"/>
              <a:gd name="connsiteY0" fmla="*/ 0 h 979713"/>
              <a:gd name="connsiteX1" fmla="*/ 0 w 1611727"/>
              <a:gd name="connsiteY1" fmla="*/ 979713 h 979713"/>
              <a:gd name="connsiteX2" fmla="*/ 1611709 w 1611727"/>
              <a:gd name="connsiteY2" fmla="*/ 910146 h 979713"/>
              <a:gd name="connsiteX3" fmla="*/ 1581944 w 1611727"/>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2267"/>
              <a:gd name="connsiteY0" fmla="*/ 0 h 979713"/>
              <a:gd name="connsiteX1" fmla="*/ 0 w 1582267"/>
              <a:gd name="connsiteY1" fmla="*/ 979713 h 979713"/>
              <a:gd name="connsiteX2" fmla="*/ 1582022 w 1582267"/>
              <a:gd name="connsiteY2" fmla="*/ 920382 h 979713"/>
              <a:gd name="connsiteX3" fmla="*/ 1581944 w 1582267"/>
              <a:gd name="connsiteY3" fmla="*/ 0 h 979713"/>
              <a:gd name="connsiteX0" fmla="*/ 1581944 w 1582267"/>
              <a:gd name="connsiteY0" fmla="*/ 0 h 972229"/>
              <a:gd name="connsiteX1" fmla="*/ 0 w 1582267"/>
              <a:gd name="connsiteY1" fmla="*/ 972229 h 972229"/>
              <a:gd name="connsiteX2" fmla="*/ 1582022 w 1582267"/>
              <a:gd name="connsiteY2" fmla="*/ 912898 h 972229"/>
              <a:gd name="connsiteX3" fmla="*/ 1581944 w 1582267"/>
              <a:gd name="connsiteY3" fmla="*/ 0 h 972229"/>
              <a:gd name="connsiteX0" fmla="*/ 1577945 w 1582112"/>
              <a:gd name="connsiteY0" fmla="*/ 0 h 974723"/>
              <a:gd name="connsiteX1" fmla="*/ 0 w 1582112"/>
              <a:gd name="connsiteY1" fmla="*/ 974723 h 974723"/>
              <a:gd name="connsiteX2" fmla="*/ 1582022 w 1582112"/>
              <a:gd name="connsiteY2" fmla="*/ 915392 h 974723"/>
              <a:gd name="connsiteX3" fmla="*/ 1577945 w 1582112"/>
              <a:gd name="connsiteY3" fmla="*/ 0 h 974723"/>
              <a:gd name="connsiteX0" fmla="*/ 1575945 w 1582091"/>
              <a:gd name="connsiteY0" fmla="*/ 0 h 969734"/>
              <a:gd name="connsiteX1" fmla="*/ 0 w 1582091"/>
              <a:gd name="connsiteY1" fmla="*/ 969734 h 969734"/>
              <a:gd name="connsiteX2" fmla="*/ 1582022 w 1582091"/>
              <a:gd name="connsiteY2" fmla="*/ 910403 h 969734"/>
              <a:gd name="connsiteX3" fmla="*/ 1575945 w 1582091"/>
              <a:gd name="connsiteY3" fmla="*/ 0 h 969734"/>
              <a:gd name="connsiteX0" fmla="*/ 1575945 w 1582091"/>
              <a:gd name="connsiteY0" fmla="*/ 0 h 972229"/>
              <a:gd name="connsiteX1" fmla="*/ 0 w 1582091"/>
              <a:gd name="connsiteY1" fmla="*/ 972229 h 972229"/>
              <a:gd name="connsiteX2" fmla="*/ 1582022 w 1582091"/>
              <a:gd name="connsiteY2" fmla="*/ 912898 h 972229"/>
              <a:gd name="connsiteX3" fmla="*/ 1575945 w 1582091"/>
              <a:gd name="connsiteY3" fmla="*/ 0 h 972229"/>
              <a:gd name="connsiteX0" fmla="*/ 1575945 w 1582091"/>
              <a:gd name="connsiteY0" fmla="*/ 0 h 974724"/>
              <a:gd name="connsiteX1" fmla="*/ 0 w 1582091"/>
              <a:gd name="connsiteY1" fmla="*/ 974724 h 974724"/>
              <a:gd name="connsiteX2" fmla="*/ 1582022 w 1582091"/>
              <a:gd name="connsiteY2" fmla="*/ 915393 h 974724"/>
              <a:gd name="connsiteX3" fmla="*/ 1575945 w 1582091"/>
              <a:gd name="connsiteY3" fmla="*/ 0 h 974724"/>
              <a:gd name="connsiteX0" fmla="*/ 1575945 w 1578155"/>
              <a:gd name="connsiteY0" fmla="*/ 0 h 974724"/>
              <a:gd name="connsiteX1" fmla="*/ 0 w 1578155"/>
              <a:gd name="connsiteY1" fmla="*/ 974724 h 974724"/>
              <a:gd name="connsiteX2" fmla="*/ 1578023 w 1578155"/>
              <a:gd name="connsiteY2" fmla="*/ 920382 h 974724"/>
              <a:gd name="connsiteX3" fmla="*/ 1575945 w 1578155"/>
              <a:gd name="connsiteY3" fmla="*/ 0 h 974724"/>
              <a:gd name="connsiteX0" fmla="*/ 1575945 w 1578155"/>
              <a:gd name="connsiteY0" fmla="*/ 0 h 974724"/>
              <a:gd name="connsiteX1" fmla="*/ 0 w 1578155"/>
              <a:gd name="connsiteY1" fmla="*/ 974724 h 974724"/>
              <a:gd name="connsiteX2" fmla="*/ 1578023 w 1578155"/>
              <a:gd name="connsiteY2" fmla="*/ 922875 h 974724"/>
              <a:gd name="connsiteX3" fmla="*/ 1575945 w 1578155"/>
              <a:gd name="connsiteY3" fmla="*/ 0 h 974724"/>
              <a:gd name="connsiteX0" fmla="*/ 1585943 w 1588153"/>
              <a:gd name="connsiteY0" fmla="*/ 0 h 972229"/>
              <a:gd name="connsiteX1" fmla="*/ 0 w 1588153"/>
              <a:gd name="connsiteY1" fmla="*/ 972229 h 972229"/>
              <a:gd name="connsiteX2" fmla="*/ 1588021 w 1588153"/>
              <a:gd name="connsiteY2" fmla="*/ 922875 h 972229"/>
              <a:gd name="connsiteX3" fmla="*/ 1585943 w 1588153"/>
              <a:gd name="connsiteY3" fmla="*/ 0 h 972229"/>
              <a:gd name="connsiteX0" fmla="*/ 1593941 w 1596151"/>
              <a:gd name="connsiteY0" fmla="*/ 0 h 999669"/>
              <a:gd name="connsiteX1" fmla="*/ 0 w 1596151"/>
              <a:gd name="connsiteY1" fmla="*/ 999669 h 999669"/>
              <a:gd name="connsiteX2" fmla="*/ 1596019 w 1596151"/>
              <a:gd name="connsiteY2" fmla="*/ 922875 h 999669"/>
              <a:gd name="connsiteX3" fmla="*/ 1593941 w 1596151"/>
              <a:gd name="connsiteY3" fmla="*/ 0 h 999669"/>
            </a:gdLst>
            <a:ahLst/>
            <a:cxnLst>
              <a:cxn ang="0">
                <a:pos x="connsiteX0" y="connsiteY0"/>
              </a:cxn>
              <a:cxn ang="0">
                <a:pos x="connsiteX1" y="connsiteY1"/>
              </a:cxn>
              <a:cxn ang="0">
                <a:pos x="connsiteX2" y="connsiteY2"/>
              </a:cxn>
              <a:cxn ang="0">
                <a:pos x="connsiteX3" y="connsiteY3"/>
              </a:cxn>
            </a:cxnLst>
            <a:rect l="l" t="t" r="r" b="b"/>
            <a:pathLst>
              <a:path w="1596151" h="999669">
                <a:moveTo>
                  <a:pt x="1593941" y="0"/>
                </a:moveTo>
                <a:lnTo>
                  <a:pt x="0" y="999669"/>
                </a:lnTo>
                <a:lnTo>
                  <a:pt x="1596019" y="922875"/>
                </a:lnTo>
                <a:cubicBezTo>
                  <a:pt x="1596900" y="618075"/>
                  <a:pt x="1593060" y="304800"/>
                  <a:pt x="1593941" y="0"/>
                </a:cubicBezTo>
                <a:close/>
              </a:path>
            </a:pathLst>
          </a:custGeom>
          <a:gradFill>
            <a:gsLst>
              <a:gs pos="0">
                <a:schemeClr val="accent3">
                  <a:lumMod val="85000"/>
                </a:schemeClr>
              </a:gs>
              <a:gs pos="100000">
                <a:schemeClr val="accent3"/>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50">
            <a:extLst>
              <a:ext uri="{FF2B5EF4-FFF2-40B4-BE49-F238E27FC236}">
                <a16:creationId xmlns:a16="http://schemas.microsoft.com/office/drawing/2014/main" id="{479446A1-DF46-D23B-C88F-3A84C43CE179}"/>
              </a:ext>
            </a:extLst>
          </p:cNvPr>
          <p:cNvSpPr/>
          <p:nvPr/>
        </p:nvSpPr>
        <p:spPr>
          <a:xfrm>
            <a:off x="2040758" y="3650400"/>
            <a:ext cx="928500" cy="891459"/>
          </a:xfrm>
          <a:prstGeom prst="rect">
            <a:avLst/>
          </a:prstGeom>
          <a:solidFill>
            <a:schemeClr val="bg1"/>
          </a:solidFill>
          <a:ln w="63500">
            <a:solidFill>
              <a:schemeClr val="accent3"/>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2"/>
                </a:solidFill>
                <a:cs typeface="Arial" pitchFamily="34" charset="0"/>
              </a:rPr>
              <a:t>2</a:t>
            </a:r>
            <a:endParaRPr lang="ko-KR" altLang="en-US" sz="2700">
              <a:solidFill>
                <a:schemeClr val="tx2"/>
              </a:solidFill>
              <a:cs typeface="Arial" pitchFamily="34" charset="0"/>
            </a:endParaRPr>
          </a:p>
        </p:txBody>
      </p:sp>
      <p:sp>
        <p:nvSpPr>
          <p:cNvPr id="53" name="TextBox 52">
            <a:extLst>
              <a:ext uri="{FF2B5EF4-FFF2-40B4-BE49-F238E27FC236}">
                <a16:creationId xmlns:a16="http://schemas.microsoft.com/office/drawing/2014/main" id="{7E7C5722-12A6-98F9-1014-13B44235722F}"/>
              </a:ext>
            </a:extLst>
          </p:cNvPr>
          <p:cNvSpPr txBox="1"/>
          <p:nvPr/>
        </p:nvSpPr>
        <p:spPr>
          <a:xfrm>
            <a:off x="2997171" y="3865456"/>
            <a:ext cx="6093724" cy="307777"/>
          </a:xfrm>
          <a:prstGeom prst="rect">
            <a:avLst/>
          </a:prstGeom>
          <a:noFill/>
        </p:spPr>
        <p:txBody>
          <a:bodyPr wrap="square">
            <a:spAutoFit/>
          </a:bodyPr>
          <a:lstStyle/>
          <a:p>
            <a:r>
              <a:rPr lang="en-US" altLang="ko-KR" sz="1400" b="1">
                <a:solidFill>
                  <a:schemeClr val="accent3">
                    <a:lumMod val="75000"/>
                  </a:schemeClr>
                </a:solidFill>
                <a:cs typeface="Arial" pitchFamily="34" charset="0"/>
              </a:rPr>
              <a:t>CREDIT RECORD</a:t>
            </a:r>
            <a:endParaRPr lang="ko-KR" altLang="en-US" sz="1400" b="1">
              <a:solidFill>
                <a:schemeClr val="accent3">
                  <a:lumMod val="75000"/>
                </a:schemeClr>
              </a:solidFill>
              <a:cs typeface="Arial" pitchFamily="34" charset="0"/>
            </a:endParaRPr>
          </a:p>
        </p:txBody>
      </p:sp>
      <p:sp>
        <p:nvSpPr>
          <p:cNvPr id="58" name="TextBox 57">
            <a:extLst>
              <a:ext uri="{FF2B5EF4-FFF2-40B4-BE49-F238E27FC236}">
                <a16:creationId xmlns:a16="http://schemas.microsoft.com/office/drawing/2014/main" id="{23576A81-9DAB-9059-CA5C-96CFA5B7CB54}"/>
              </a:ext>
            </a:extLst>
          </p:cNvPr>
          <p:cNvSpPr txBox="1"/>
          <p:nvPr/>
        </p:nvSpPr>
        <p:spPr>
          <a:xfrm>
            <a:off x="3090459" y="4095975"/>
            <a:ext cx="2676217" cy="646331"/>
          </a:xfrm>
          <a:prstGeom prst="rect">
            <a:avLst/>
          </a:prstGeom>
          <a:noFill/>
        </p:spPr>
        <p:txBody>
          <a:bodyPr wrap="square" rtlCol="0">
            <a:spAutoFit/>
          </a:bodyPr>
          <a:lstStyle/>
          <a:p>
            <a:r>
              <a:rPr lang="en-US" sz="1200" b="1" i="0">
                <a:effectLst/>
                <a:latin typeface="Roboto Mono" panose="00000009000000000000" pitchFamily="49" charset="0"/>
              </a:rPr>
              <a:t>NUMERICAL DATA</a:t>
            </a:r>
          </a:p>
          <a:p>
            <a:r>
              <a:rPr lang="en-US" altLang="ko-KR" sz="1200" b="1">
                <a:latin typeface="Roboto Mono" panose="00000009000000000000" pitchFamily="49" charset="0"/>
              </a:rPr>
              <a:t>CATEGORICAL DATA</a:t>
            </a:r>
          </a:p>
          <a:p>
            <a:endParaRPr lang="en-US" altLang="ko-KR" sz="1200">
              <a:latin typeface="Consolas" panose="020B0609020204030204" pitchFamily="49" charset="0"/>
            </a:endParaRPr>
          </a:p>
        </p:txBody>
      </p:sp>
      <p:sp>
        <p:nvSpPr>
          <p:cNvPr id="4" name="Freeform 59">
            <a:extLst>
              <a:ext uri="{FF2B5EF4-FFF2-40B4-BE49-F238E27FC236}">
                <a16:creationId xmlns:a16="http://schemas.microsoft.com/office/drawing/2014/main" id="{A94BEB07-3F6B-DEB4-B585-274B4C121623}"/>
              </a:ext>
            </a:extLst>
          </p:cNvPr>
          <p:cNvSpPr/>
          <p:nvPr/>
        </p:nvSpPr>
        <p:spPr>
          <a:xfrm flipV="1">
            <a:off x="8403" y="4693390"/>
            <a:ext cx="2047004" cy="1029679"/>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06525"/>
              <a:gd name="connsiteY0" fmla="*/ 0 h 979713"/>
              <a:gd name="connsiteX1" fmla="*/ 0 w 1606525"/>
              <a:gd name="connsiteY1" fmla="*/ 979713 h 979713"/>
              <a:gd name="connsiteX2" fmla="*/ 1606422 w 1606525"/>
              <a:gd name="connsiteY2" fmla="*/ 910146 h 979713"/>
              <a:gd name="connsiteX3" fmla="*/ 1603149 w 1606525"/>
              <a:gd name="connsiteY3" fmla="*/ 0 h 979713"/>
              <a:gd name="connsiteX0" fmla="*/ 1603149 w 1603149"/>
              <a:gd name="connsiteY0" fmla="*/ 0 h 979713"/>
              <a:gd name="connsiteX1" fmla="*/ 0 w 1603149"/>
              <a:gd name="connsiteY1" fmla="*/ 979713 h 979713"/>
              <a:gd name="connsiteX2" fmla="*/ 1601135 w 1603149"/>
              <a:gd name="connsiteY2" fmla="*/ 914399 h 979713"/>
              <a:gd name="connsiteX3" fmla="*/ 1603149 w 1603149"/>
              <a:gd name="connsiteY3" fmla="*/ 0 h 979713"/>
              <a:gd name="connsiteX0" fmla="*/ 1608435 w 1608435"/>
              <a:gd name="connsiteY0" fmla="*/ 0 h 988219"/>
              <a:gd name="connsiteX1" fmla="*/ 0 w 1608435"/>
              <a:gd name="connsiteY1" fmla="*/ 988219 h 988219"/>
              <a:gd name="connsiteX2" fmla="*/ 1601135 w 1608435"/>
              <a:gd name="connsiteY2" fmla="*/ 922905 h 988219"/>
              <a:gd name="connsiteX3" fmla="*/ 1608435 w 1608435"/>
              <a:gd name="connsiteY3" fmla="*/ 0 h 988219"/>
              <a:gd name="connsiteX0" fmla="*/ 1591471 w 1601183"/>
              <a:gd name="connsiteY0" fmla="*/ 0 h 991631"/>
              <a:gd name="connsiteX1" fmla="*/ 0 w 1601183"/>
              <a:gd name="connsiteY1" fmla="*/ 991631 h 991631"/>
              <a:gd name="connsiteX2" fmla="*/ 1601135 w 1601183"/>
              <a:gd name="connsiteY2" fmla="*/ 926317 h 991631"/>
              <a:gd name="connsiteX3" fmla="*/ 1591471 w 1601183"/>
              <a:gd name="connsiteY3" fmla="*/ 0 h 991631"/>
              <a:gd name="connsiteX0" fmla="*/ 1587230 w 1601171"/>
              <a:gd name="connsiteY0" fmla="*/ 0 h 991631"/>
              <a:gd name="connsiteX1" fmla="*/ 0 w 1601171"/>
              <a:gd name="connsiteY1" fmla="*/ 991631 h 991631"/>
              <a:gd name="connsiteX2" fmla="*/ 1601135 w 1601171"/>
              <a:gd name="connsiteY2" fmla="*/ 926317 h 991631"/>
              <a:gd name="connsiteX3" fmla="*/ 1587230 w 1601171"/>
              <a:gd name="connsiteY3" fmla="*/ 0 h 991631"/>
              <a:gd name="connsiteX0" fmla="*/ 1587230 w 1601170"/>
              <a:gd name="connsiteY0" fmla="*/ 0 h 988219"/>
              <a:gd name="connsiteX1" fmla="*/ 0 w 1601170"/>
              <a:gd name="connsiteY1" fmla="*/ 988219 h 988219"/>
              <a:gd name="connsiteX2" fmla="*/ 1601135 w 1601170"/>
              <a:gd name="connsiteY2" fmla="*/ 922905 h 988219"/>
              <a:gd name="connsiteX3" fmla="*/ 1587230 w 1601170"/>
              <a:gd name="connsiteY3" fmla="*/ 0 h 988219"/>
              <a:gd name="connsiteX0" fmla="*/ 1587230 w 1601170"/>
              <a:gd name="connsiteY0" fmla="*/ 0 h 991631"/>
              <a:gd name="connsiteX1" fmla="*/ 0 w 1601170"/>
              <a:gd name="connsiteY1" fmla="*/ 991631 h 991631"/>
              <a:gd name="connsiteX2" fmla="*/ 1601135 w 1601170"/>
              <a:gd name="connsiteY2" fmla="*/ 926317 h 991631"/>
              <a:gd name="connsiteX3" fmla="*/ 1587230 w 1601170"/>
              <a:gd name="connsiteY3" fmla="*/ 0 h 991631"/>
              <a:gd name="connsiteX0" fmla="*/ 1589240 w 1603180"/>
              <a:gd name="connsiteY0" fmla="*/ 0 h 949187"/>
              <a:gd name="connsiteX1" fmla="*/ 0 w 1603180"/>
              <a:gd name="connsiteY1" fmla="*/ 949187 h 949187"/>
              <a:gd name="connsiteX2" fmla="*/ 1603145 w 1603180"/>
              <a:gd name="connsiteY2" fmla="*/ 926317 h 949187"/>
              <a:gd name="connsiteX3" fmla="*/ 1589240 w 1603180"/>
              <a:gd name="connsiteY3" fmla="*/ 0 h 949187"/>
              <a:gd name="connsiteX0" fmla="*/ 1589240 w 1603180"/>
              <a:gd name="connsiteY0" fmla="*/ 0 h 954181"/>
              <a:gd name="connsiteX1" fmla="*/ 0 w 1603180"/>
              <a:gd name="connsiteY1" fmla="*/ 954181 h 954181"/>
              <a:gd name="connsiteX2" fmla="*/ 1603145 w 1603180"/>
              <a:gd name="connsiteY2" fmla="*/ 926317 h 954181"/>
              <a:gd name="connsiteX3" fmla="*/ 1589240 w 1603180"/>
              <a:gd name="connsiteY3" fmla="*/ 0 h 954181"/>
              <a:gd name="connsiteX0" fmla="*/ 1591249 w 1605189"/>
              <a:gd name="connsiteY0" fmla="*/ 0 h 956677"/>
              <a:gd name="connsiteX1" fmla="*/ 0 w 1605189"/>
              <a:gd name="connsiteY1" fmla="*/ 956677 h 956677"/>
              <a:gd name="connsiteX2" fmla="*/ 1605154 w 1605189"/>
              <a:gd name="connsiteY2" fmla="*/ 926317 h 956677"/>
              <a:gd name="connsiteX3" fmla="*/ 1591249 w 1605189"/>
              <a:gd name="connsiteY3" fmla="*/ 0 h 956677"/>
              <a:gd name="connsiteX0" fmla="*/ 1591249 w 1601181"/>
              <a:gd name="connsiteY0" fmla="*/ 0 h 956677"/>
              <a:gd name="connsiteX1" fmla="*/ 0 w 1601181"/>
              <a:gd name="connsiteY1" fmla="*/ 956677 h 956677"/>
              <a:gd name="connsiteX2" fmla="*/ 1601134 w 1601181"/>
              <a:gd name="connsiteY2" fmla="*/ 892812 h 956677"/>
              <a:gd name="connsiteX3" fmla="*/ 1591249 w 1601181"/>
              <a:gd name="connsiteY3" fmla="*/ 0 h 956677"/>
              <a:gd name="connsiteX0" fmla="*/ 1591249 w 1607194"/>
              <a:gd name="connsiteY0" fmla="*/ 0 h 956677"/>
              <a:gd name="connsiteX1" fmla="*/ 0 w 1607194"/>
              <a:gd name="connsiteY1" fmla="*/ 956677 h 956677"/>
              <a:gd name="connsiteX2" fmla="*/ 1607163 w 1607194"/>
              <a:gd name="connsiteY2" fmla="*/ 892812 h 956677"/>
              <a:gd name="connsiteX3" fmla="*/ 1591249 w 1607194"/>
              <a:gd name="connsiteY3" fmla="*/ 0 h 956677"/>
              <a:gd name="connsiteX0" fmla="*/ 1591249 w 1603184"/>
              <a:gd name="connsiteY0" fmla="*/ 0 h 956677"/>
              <a:gd name="connsiteX1" fmla="*/ 0 w 1603184"/>
              <a:gd name="connsiteY1" fmla="*/ 956677 h 956677"/>
              <a:gd name="connsiteX2" fmla="*/ 1603144 w 1603184"/>
              <a:gd name="connsiteY2" fmla="*/ 890420 h 956677"/>
              <a:gd name="connsiteX3" fmla="*/ 1591249 w 1603184"/>
              <a:gd name="connsiteY3" fmla="*/ 0 h 956677"/>
              <a:gd name="connsiteX0" fmla="*/ 1591249 w 1601181"/>
              <a:gd name="connsiteY0" fmla="*/ 0 h 956677"/>
              <a:gd name="connsiteX1" fmla="*/ 0 w 1601181"/>
              <a:gd name="connsiteY1" fmla="*/ 956677 h 956677"/>
              <a:gd name="connsiteX2" fmla="*/ 1601134 w 1601181"/>
              <a:gd name="connsiteY2" fmla="*/ 890420 h 956677"/>
              <a:gd name="connsiteX3" fmla="*/ 1591249 w 1601181"/>
              <a:gd name="connsiteY3" fmla="*/ 0 h 956677"/>
              <a:gd name="connsiteX0" fmla="*/ 1591249 w 1597184"/>
              <a:gd name="connsiteY0" fmla="*/ 0 h 956677"/>
              <a:gd name="connsiteX1" fmla="*/ 0 w 1597184"/>
              <a:gd name="connsiteY1" fmla="*/ 956677 h 956677"/>
              <a:gd name="connsiteX2" fmla="*/ 1597114 w 1597184"/>
              <a:gd name="connsiteY2" fmla="*/ 890420 h 956677"/>
              <a:gd name="connsiteX3" fmla="*/ 1591249 w 1597184"/>
              <a:gd name="connsiteY3" fmla="*/ 0 h 956677"/>
              <a:gd name="connsiteX0" fmla="*/ 1593652 w 1597214"/>
              <a:gd name="connsiteY0" fmla="*/ 0 h 956677"/>
              <a:gd name="connsiteX1" fmla="*/ 0 w 1597214"/>
              <a:gd name="connsiteY1" fmla="*/ 956677 h 956677"/>
              <a:gd name="connsiteX2" fmla="*/ 1597114 w 1597214"/>
              <a:gd name="connsiteY2" fmla="*/ 890420 h 956677"/>
              <a:gd name="connsiteX3" fmla="*/ 1593652 w 1597214"/>
              <a:gd name="connsiteY3" fmla="*/ 0 h 956677"/>
            </a:gdLst>
            <a:ahLst/>
            <a:cxnLst>
              <a:cxn ang="0">
                <a:pos x="connsiteX0" y="connsiteY0"/>
              </a:cxn>
              <a:cxn ang="0">
                <a:pos x="connsiteX1" y="connsiteY1"/>
              </a:cxn>
              <a:cxn ang="0">
                <a:pos x="connsiteX2" y="connsiteY2"/>
              </a:cxn>
              <a:cxn ang="0">
                <a:pos x="connsiteX3" y="connsiteY3"/>
              </a:cxn>
            </a:cxnLst>
            <a:rect l="l" t="t" r="r" b="b"/>
            <a:pathLst>
              <a:path w="1597214" h="956677">
                <a:moveTo>
                  <a:pt x="1593652" y="0"/>
                </a:moveTo>
                <a:lnTo>
                  <a:pt x="0" y="956677"/>
                </a:lnTo>
                <a:lnTo>
                  <a:pt x="1597114" y="890420"/>
                </a:lnTo>
                <a:cubicBezTo>
                  <a:pt x="1597995" y="585620"/>
                  <a:pt x="1592771" y="304800"/>
                  <a:pt x="1593652" y="0"/>
                </a:cubicBezTo>
                <a:close/>
              </a:path>
            </a:pathLst>
          </a:custGeom>
          <a:gradFill>
            <a:gsLst>
              <a:gs pos="0">
                <a:schemeClr val="accent2">
                  <a:lumMod val="85000"/>
                </a:schemeClr>
              </a:gs>
              <a:gs pos="100000">
                <a:schemeClr val="accent2"/>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4D53740F-B8FA-1801-2B1E-678C437FA15C}"/>
              </a:ext>
            </a:extLst>
          </p:cNvPr>
          <p:cNvSpPr/>
          <p:nvPr/>
        </p:nvSpPr>
        <p:spPr>
          <a:xfrm>
            <a:off x="2062709" y="4792688"/>
            <a:ext cx="928500" cy="891459"/>
          </a:xfrm>
          <a:prstGeom prst="rect">
            <a:avLst/>
          </a:prstGeom>
          <a:solidFill>
            <a:schemeClr val="bg1"/>
          </a:solidFill>
          <a:ln w="63500">
            <a:solidFill>
              <a:schemeClr val="accent2"/>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2"/>
                </a:solidFill>
                <a:cs typeface="Arial" pitchFamily="34" charset="0"/>
              </a:rPr>
              <a:t>3</a:t>
            </a:r>
            <a:endParaRPr lang="ko-KR" altLang="en-US" sz="2700">
              <a:solidFill>
                <a:schemeClr val="tx2"/>
              </a:solidFill>
              <a:cs typeface="Arial" pitchFamily="34" charset="0"/>
            </a:endParaRPr>
          </a:p>
        </p:txBody>
      </p:sp>
      <p:sp>
        <p:nvSpPr>
          <p:cNvPr id="6" name="TextBox 5">
            <a:extLst>
              <a:ext uri="{FF2B5EF4-FFF2-40B4-BE49-F238E27FC236}">
                <a16:creationId xmlns:a16="http://schemas.microsoft.com/office/drawing/2014/main" id="{281B0658-810B-EE9C-2CD6-0564E0C9601D}"/>
              </a:ext>
            </a:extLst>
          </p:cNvPr>
          <p:cNvSpPr txBox="1"/>
          <p:nvPr/>
        </p:nvSpPr>
        <p:spPr>
          <a:xfrm>
            <a:off x="2998511" y="4968701"/>
            <a:ext cx="5245190" cy="307777"/>
          </a:xfrm>
          <a:prstGeom prst="rect">
            <a:avLst/>
          </a:prstGeom>
          <a:noFill/>
        </p:spPr>
        <p:txBody>
          <a:bodyPr wrap="square" lIns="108000" rIns="108000" rtlCol="0">
            <a:spAutoFit/>
          </a:bodyPr>
          <a:lstStyle/>
          <a:p>
            <a:r>
              <a:rPr lang="en-US" altLang="ko-KR" sz="1400" b="1">
                <a:solidFill>
                  <a:schemeClr val="accent2"/>
                </a:solidFill>
                <a:cs typeface="Arial" pitchFamily="34" charset="0"/>
              </a:rPr>
              <a:t>NUMBERS INSTANCES </a:t>
            </a:r>
            <a:endParaRPr lang="ko-KR" altLang="en-US" sz="1400" b="1">
              <a:solidFill>
                <a:schemeClr val="accent2"/>
              </a:solidFill>
              <a:cs typeface="Arial" pitchFamily="34" charset="0"/>
            </a:endParaRPr>
          </a:p>
        </p:txBody>
      </p:sp>
      <p:sp>
        <p:nvSpPr>
          <p:cNvPr id="7" name="Pentagon 14">
            <a:extLst>
              <a:ext uri="{FF2B5EF4-FFF2-40B4-BE49-F238E27FC236}">
                <a16:creationId xmlns:a16="http://schemas.microsoft.com/office/drawing/2014/main" id="{01308B58-6B63-EE33-ACA6-7A9165E20C87}"/>
              </a:ext>
            </a:extLst>
          </p:cNvPr>
          <p:cNvSpPr/>
          <p:nvPr/>
        </p:nvSpPr>
        <p:spPr>
          <a:xfrm flipH="1">
            <a:off x="6645582" y="2236397"/>
            <a:ext cx="3912506" cy="1270546"/>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0">
                <a:solidFill>
                  <a:schemeClr val="tx2"/>
                </a:solidFill>
                <a:effectLst/>
                <a:latin typeface="Consolas" panose="020B0609020204030204" pitchFamily="49" charset="0"/>
              </a:rPr>
              <a:t>438.510 unique clients from APPLICATION RECORD</a:t>
            </a:r>
            <a:endParaRPr lang="ko-KR" altLang="en-US" sz="1400" b="1">
              <a:solidFill>
                <a:schemeClr val="tx2"/>
              </a:solidFill>
            </a:endParaRPr>
          </a:p>
        </p:txBody>
      </p:sp>
      <p:sp>
        <p:nvSpPr>
          <p:cNvPr id="9" name="Pentagon 14">
            <a:extLst>
              <a:ext uri="{FF2B5EF4-FFF2-40B4-BE49-F238E27FC236}">
                <a16:creationId xmlns:a16="http://schemas.microsoft.com/office/drawing/2014/main" id="{F5640D05-7AE6-8C1C-AD25-131158BE50F6}"/>
              </a:ext>
            </a:extLst>
          </p:cNvPr>
          <p:cNvSpPr/>
          <p:nvPr/>
        </p:nvSpPr>
        <p:spPr>
          <a:xfrm flipH="1">
            <a:off x="6645576" y="3758610"/>
            <a:ext cx="3912506" cy="1270546"/>
          </a:xfrm>
          <a:prstGeom prst="homePlate">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2"/>
                </a:solidFill>
                <a:latin typeface="Consolas" panose="020B0609020204030204" pitchFamily="49" charset="0"/>
              </a:rPr>
              <a:t>45.985 unique clients from CREDIT RECORD</a:t>
            </a:r>
            <a:endParaRPr lang="ko-KR" altLang="en-US" sz="1400" b="1">
              <a:solidFill>
                <a:schemeClr val="tx2"/>
              </a:solidFill>
              <a:latin typeface="Consolas" panose="020B0609020204030204" pitchFamily="49" charset="0"/>
            </a:endParaRPr>
          </a:p>
        </p:txBody>
      </p:sp>
      <p:sp>
        <p:nvSpPr>
          <p:cNvPr id="10" name="Pentagon 14">
            <a:extLst>
              <a:ext uri="{FF2B5EF4-FFF2-40B4-BE49-F238E27FC236}">
                <a16:creationId xmlns:a16="http://schemas.microsoft.com/office/drawing/2014/main" id="{0AAD584E-802B-C9F8-9EEE-27E2649660D7}"/>
              </a:ext>
            </a:extLst>
          </p:cNvPr>
          <p:cNvSpPr/>
          <p:nvPr/>
        </p:nvSpPr>
        <p:spPr>
          <a:xfrm flipH="1">
            <a:off x="6645576" y="5247945"/>
            <a:ext cx="3912507" cy="1125559"/>
          </a:xfrm>
          <a:prstGeom prst="homePlate">
            <a:avLst/>
          </a:prstGeom>
          <a:solidFill>
            <a:schemeClr val="bg1"/>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2"/>
                </a:solidFill>
                <a:latin typeface="Consolas" panose="020B0609020204030204" pitchFamily="49" charset="0"/>
              </a:rPr>
              <a:t>36.457 common clients</a:t>
            </a:r>
            <a:endParaRPr lang="ko-KR" altLang="en-US" sz="1400" b="1">
              <a:solidFill>
                <a:schemeClr val="tx2"/>
              </a:solidFill>
              <a:latin typeface="Consolas" panose="020B0609020204030204" pitchFamily="49" charset="0"/>
            </a:endParaRPr>
          </a:p>
        </p:txBody>
      </p:sp>
    </p:spTree>
    <p:extLst>
      <p:ext uri="{BB962C8B-B14F-4D97-AF65-F5344CB8AC3E}">
        <p14:creationId xmlns:p14="http://schemas.microsoft.com/office/powerpoint/2010/main" val="256312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47500" lnSpcReduction="20000"/>
          </a:bodyPr>
          <a:lstStyle/>
          <a:p>
            <a:r>
              <a:rPr lang="en-US"/>
              <a:t>PEEK AT THE DATA </a:t>
            </a:r>
          </a:p>
        </p:txBody>
      </p:sp>
      <p:sp>
        <p:nvSpPr>
          <p:cNvPr id="3" name="Rectangle 2">
            <a:extLst>
              <a:ext uri="{FF2B5EF4-FFF2-40B4-BE49-F238E27FC236}">
                <a16:creationId xmlns:a16="http://schemas.microsoft.com/office/drawing/2014/main" id="{35E36403-D93C-4F3C-9081-7E6E9D44D0A7}"/>
              </a:ext>
            </a:extLst>
          </p:cNvPr>
          <p:cNvSpPr/>
          <p:nvPr/>
        </p:nvSpPr>
        <p:spPr>
          <a:xfrm>
            <a:off x="2040758" y="2484450"/>
            <a:ext cx="928500" cy="891459"/>
          </a:xfrm>
          <a:prstGeom prst="rect">
            <a:avLst/>
          </a:prstGeom>
          <a:solidFill>
            <a:schemeClr val="bg1"/>
          </a:solidFill>
          <a:ln w="63500">
            <a:solidFill>
              <a:schemeClr val="accent4"/>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2"/>
                </a:solidFill>
                <a:cs typeface="Arial" pitchFamily="34" charset="0"/>
              </a:rPr>
              <a:t>1</a:t>
            </a:r>
            <a:endParaRPr lang="ko-KR" altLang="en-US" sz="2700">
              <a:solidFill>
                <a:schemeClr val="tx2"/>
              </a:solidFill>
              <a:cs typeface="Arial" pitchFamily="34" charset="0"/>
            </a:endParaRPr>
          </a:p>
        </p:txBody>
      </p:sp>
      <p:sp>
        <p:nvSpPr>
          <p:cNvPr id="8" name="Freeform 3">
            <a:extLst>
              <a:ext uri="{FF2B5EF4-FFF2-40B4-BE49-F238E27FC236}">
                <a16:creationId xmlns:a16="http://schemas.microsoft.com/office/drawing/2014/main" id="{4AC62E75-43FC-481C-9D88-7E4655FC0382}"/>
              </a:ext>
            </a:extLst>
          </p:cNvPr>
          <p:cNvSpPr/>
          <p:nvPr/>
        </p:nvSpPr>
        <p:spPr>
          <a:xfrm>
            <a:off x="0" y="2474214"/>
            <a:ext cx="2063810" cy="213386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600197 w 1654629"/>
              <a:gd name="connsiteY0" fmla="*/ 0 h 2002971"/>
              <a:gd name="connsiteX1" fmla="*/ 0 w 1654629"/>
              <a:gd name="connsiteY1" fmla="*/ 2002971 h 2002971"/>
              <a:gd name="connsiteX2" fmla="*/ 1654629 w 1654629"/>
              <a:gd name="connsiteY2" fmla="*/ 849085 h 2002971"/>
              <a:gd name="connsiteX3" fmla="*/ 1600197 w 1654629"/>
              <a:gd name="connsiteY3" fmla="*/ 0 h 2002971"/>
              <a:gd name="connsiteX0" fmla="*/ 1605484 w 1654629"/>
              <a:gd name="connsiteY0" fmla="*/ 0 h 2007224"/>
              <a:gd name="connsiteX1" fmla="*/ 0 w 1654629"/>
              <a:gd name="connsiteY1" fmla="*/ 2007224 h 2007224"/>
              <a:gd name="connsiteX2" fmla="*/ 1654629 w 1654629"/>
              <a:gd name="connsiteY2" fmla="*/ 853338 h 2007224"/>
              <a:gd name="connsiteX3" fmla="*/ 1605484 w 1654629"/>
              <a:gd name="connsiteY3" fmla="*/ 0 h 2007224"/>
              <a:gd name="connsiteX0" fmla="*/ 1605484 w 1612337"/>
              <a:gd name="connsiteY0" fmla="*/ 0 h 2007224"/>
              <a:gd name="connsiteX1" fmla="*/ 0 w 1612337"/>
              <a:gd name="connsiteY1" fmla="*/ 2007224 h 2007224"/>
              <a:gd name="connsiteX2" fmla="*/ 1612337 w 1612337"/>
              <a:gd name="connsiteY2" fmla="*/ 870350 h 2007224"/>
              <a:gd name="connsiteX3" fmla="*/ 1605484 w 1612337"/>
              <a:gd name="connsiteY3" fmla="*/ 0 h 2007224"/>
              <a:gd name="connsiteX0" fmla="*/ 1605484 w 1612337"/>
              <a:gd name="connsiteY0" fmla="*/ 0 h 2041344"/>
              <a:gd name="connsiteX1" fmla="*/ 0 w 1612337"/>
              <a:gd name="connsiteY1" fmla="*/ 2041344 h 2041344"/>
              <a:gd name="connsiteX2" fmla="*/ 1612337 w 1612337"/>
              <a:gd name="connsiteY2" fmla="*/ 904470 h 2041344"/>
              <a:gd name="connsiteX3" fmla="*/ 1605484 w 1612337"/>
              <a:gd name="connsiteY3" fmla="*/ 0 h 2041344"/>
              <a:gd name="connsiteX0" fmla="*/ 1605484 w 1612337"/>
              <a:gd name="connsiteY0" fmla="*/ 0 h 2041344"/>
              <a:gd name="connsiteX1" fmla="*/ 0 w 1612337"/>
              <a:gd name="connsiteY1" fmla="*/ 2041344 h 2041344"/>
              <a:gd name="connsiteX2" fmla="*/ 1612337 w 1612337"/>
              <a:gd name="connsiteY2" fmla="*/ 911293 h 2041344"/>
              <a:gd name="connsiteX3" fmla="*/ 1605484 w 1612337"/>
              <a:gd name="connsiteY3" fmla="*/ 0 h 2041344"/>
              <a:gd name="connsiteX0" fmla="*/ 1613967 w 1614481"/>
              <a:gd name="connsiteY0" fmla="*/ 0 h 2051579"/>
              <a:gd name="connsiteX1" fmla="*/ 0 w 1614481"/>
              <a:gd name="connsiteY1" fmla="*/ 2051579 h 2051579"/>
              <a:gd name="connsiteX2" fmla="*/ 1612337 w 1614481"/>
              <a:gd name="connsiteY2" fmla="*/ 921528 h 2051579"/>
              <a:gd name="connsiteX3" fmla="*/ 1613967 w 1614481"/>
              <a:gd name="connsiteY3" fmla="*/ 0 h 2051579"/>
              <a:gd name="connsiteX0" fmla="*/ 1597003 w 1612337"/>
              <a:gd name="connsiteY0" fmla="*/ 0 h 2048168"/>
              <a:gd name="connsiteX1" fmla="*/ 0 w 1612337"/>
              <a:gd name="connsiteY1" fmla="*/ 2048168 h 2048168"/>
              <a:gd name="connsiteX2" fmla="*/ 1612337 w 1612337"/>
              <a:gd name="connsiteY2" fmla="*/ 918117 h 2048168"/>
              <a:gd name="connsiteX3" fmla="*/ 1597003 w 1612337"/>
              <a:gd name="connsiteY3" fmla="*/ 0 h 2048168"/>
              <a:gd name="connsiteX0" fmla="*/ 1600839 w 1612337"/>
              <a:gd name="connsiteY0" fmla="*/ 0 h 2043403"/>
              <a:gd name="connsiteX1" fmla="*/ 0 w 1612337"/>
              <a:gd name="connsiteY1" fmla="*/ 2043403 h 2043403"/>
              <a:gd name="connsiteX2" fmla="*/ 1612337 w 1612337"/>
              <a:gd name="connsiteY2" fmla="*/ 913352 h 2043403"/>
              <a:gd name="connsiteX3" fmla="*/ 1600839 w 1612337"/>
              <a:gd name="connsiteY3" fmla="*/ 0 h 2043403"/>
              <a:gd name="connsiteX0" fmla="*/ 1600839 w 1612337"/>
              <a:gd name="connsiteY0" fmla="*/ 0 h 2043403"/>
              <a:gd name="connsiteX1" fmla="*/ 0 w 1612337"/>
              <a:gd name="connsiteY1" fmla="*/ 2043403 h 2043403"/>
              <a:gd name="connsiteX2" fmla="*/ 1612337 w 1612337"/>
              <a:gd name="connsiteY2" fmla="*/ 915735 h 2043403"/>
              <a:gd name="connsiteX3" fmla="*/ 1600839 w 1612337"/>
              <a:gd name="connsiteY3" fmla="*/ 0 h 2043403"/>
              <a:gd name="connsiteX0" fmla="*/ 1598829 w 1610327"/>
              <a:gd name="connsiteY0" fmla="*/ 0 h 2068370"/>
              <a:gd name="connsiteX1" fmla="*/ 0 w 1610327"/>
              <a:gd name="connsiteY1" fmla="*/ 2068370 h 2068370"/>
              <a:gd name="connsiteX2" fmla="*/ 1610327 w 1610327"/>
              <a:gd name="connsiteY2" fmla="*/ 915735 h 2068370"/>
              <a:gd name="connsiteX3" fmla="*/ 1598829 w 1610327"/>
              <a:gd name="connsiteY3" fmla="*/ 0 h 2068370"/>
            </a:gdLst>
            <a:ahLst/>
            <a:cxnLst>
              <a:cxn ang="0">
                <a:pos x="connsiteX0" y="connsiteY0"/>
              </a:cxn>
              <a:cxn ang="0">
                <a:pos x="connsiteX1" y="connsiteY1"/>
              </a:cxn>
              <a:cxn ang="0">
                <a:pos x="connsiteX2" y="connsiteY2"/>
              </a:cxn>
              <a:cxn ang="0">
                <a:pos x="connsiteX3" y="connsiteY3"/>
              </a:cxn>
            </a:cxnLst>
            <a:rect l="l" t="t" r="r" b="b"/>
            <a:pathLst>
              <a:path w="1610327" h="2068370">
                <a:moveTo>
                  <a:pt x="1598829" y="0"/>
                </a:moveTo>
                <a:lnTo>
                  <a:pt x="0" y="2068370"/>
                </a:lnTo>
                <a:lnTo>
                  <a:pt x="1610327" y="915735"/>
                </a:lnTo>
                <a:cubicBezTo>
                  <a:pt x="1608043" y="625618"/>
                  <a:pt x="1601113" y="290117"/>
                  <a:pt x="1598829" y="0"/>
                </a:cubicBezTo>
                <a:close/>
              </a:path>
            </a:pathLst>
          </a:custGeom>
          <a:gradFill>
            <a:gsLst>
              <a:gs pos="0">
                <a:schemeClr val="accent4">
                  <a:lumMod val="85000"/>
                </a:schemeClr>
              </a:gs>
              <a:gs pos="100000">
                <a:schemeClr val="accent4"/>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01CC7B42-DA03-498D-937D-72510ED18EE2}"/>
              </a:ext>
            </a:extLst>
          </p:cNvPr>
          <p:cNvSpPr txBox="1"/>
          <p:nvPr/>
        </p:nvSpPr>
        <p:spPr>
          <a:xfrm>
            <a:off x="2969258" y="2776290"/>
            <a:ext cx="4727129" cy="307777"/>
          </a:xfrm>
          <a:prstGeom prst="rect">
            <a:avLst/>
          </a:prstGeom>
          <a:noFill/>
        </p:spPr>
        <p:txBody>
          <a:bodyPr wrap="square" lIns="108000" rIns="108000" rtlCol="0">
            <a:spAutoFit/>
          </a:bodyPr>
          <a:lstStyle/>
          <a:p>
            <a:r>
              <a:rPr lang="en-US" altLang="ko-KR" sz="1400" b="1">
                <a:solidFill>
                  <a:schemeClr val="accent4">
                    <a:lumMod val="75000"/>
                  </a:schemeClr>
                </a:solidFill>
                <a:cs typeface="Arial" pitchFamily="34" charset="0"/>
              </a:rPr>
              <a:t>APPLICATION RECORD</a:t>
            </a:r>
            <a:endParaRPr lang="ko-KR" altLang="en-US" sz="1400" b="1">
              <a:solidFill>
                <a:schemeClr val="accent4">
                  <a:lumMod val="75000"/>
                </a:schemeClr>
              </a:solidFill>
              <a:cs typeface="Arial" pitchFamily="34" charset="0"/>
            </a:endParaRPr>
          </a:p>
        </p:txBody>
      </p:sp>
      <p:sp>
        <p:nvSpPr>
          <p:cNvPr id="49" name="TextBox 48">
            <a:extLst>
              <a:ext uri="{FF2B5EF4-FFF2-40B4-BE49-F238E27FC236}">
                <a16:creationId xmlns:a16="http://schemas.microsoft.com/office/drawing/2014/main" id="{20440008-F55D-5C86-759E-36A589ED6B3D}"/>
              </a:ext>
            </a:extLst>
          </p:cNvPr>
          <p:cNvSpPr txBox="1"/>
          <p:nvPr/>
        </p:nvSpPr>
        <p:spPr>
          <a:xfrm>
            <a:off x="3088321" y="3084067"/>
            <a:ext cx="2676217" cy="830997"/>
          </a:xfrm>
          <a:prstGeom prst="rect">
            <a:avLst/>
          </a:prstGeom>
          <a:noFill/>
        </p:spPr>
        <p:txBody>
          <a:bodyPr wrap="square" rtlCol="0">
            <a:spAutoFit/>
          </a:bodyPr>
          <a:lstStyle/>
          <a:p>
            <a:r>
              <a:rPr lang="en-US" sz="1200" b="1" i="0">
                <a:effectLst/>
                <a:latin typeface="Roboto Mono" panose="00000009000000000000" pitchFamily="49" charset="0"/>
              </a:rPr>
              <a:t>NUMERICAL DATA</a:t>
            </a:r>
          </a:p>
          <a:p>
            <a:r>
              <a:rPr lang="en-US" altLang="ko-KR" sz="1200" b="1">
                <a:latin typeface="Roboto Mono" panose="00000009000000000000" pitchFamily="49" charset="0"/>
              </a:rPr>
              <a:t>CATEGORICAL DATA</a:t>
            </a:r>
          </a:p>
          <a:p>
            <a:r>
              <a:rPr lang="en-US" altLang="ko-KR" sz="1200" b="1">
                <a:latin typeface="Roboto Mono" panose="00000009000000000000" pitchFamily="49" charset="0"/>
              </a:rPr>
              <a:t>ORDINAL DATA </a:t>
            </a:r>
          </a:p>
          <a:p>
            <a:endParaRPr lang="en-US" altLang="ko-KR" sz="1200">
              <a:latin typeface="Consolas" panose="020B0609020204030204" pitchFamily="49" charset="0"/>
            </a:endParaRPr>
          </a:p>
        </p:txBody>
      </p:sp>
      <p:sp>
        <p:nvSpPr>
          <p:cNvPr id="50" name="Freeform 4">
            <a:extLst>
              <a:ext uri="{FF2B5EF4-FFF2-40B4-BE49-F238E27FC236}">
                <a16:creationId xmlns:a16="http://schemas.microsoft.com/office/drawing/2014/main" id="{4FEF9EAA-63E7-1F1E-DAAC-5C69CF543D51}"/>
              </a:ext>
            </a:extLst>
          </p:cNvPr>
          <p:cNvSpPr/>
          <p:nvPr/>
        </p:nvSpPr>
        <p:spPr>
          <a:xfrm>
            <a:off x="27743" y="3620044"/>
            <a:ext cx="2056195" cy="1032243"/>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11762"/>
              <a:gd name="connsiteY0" fmla="*/ 0 h 979713"/>
              <a:gd name="connsiteX1" fmla="*/ 0 w 1611762"/>
              <a:gd name="connsiteY1" fmla="*/ 979713 h 979713"/>
              <a:gd name="connsiteX2" fmla="*/ 1611709 w 1611762"/>
              <a:gd name="connsiteY2" fmla="*/ 910146 h 979713"/>
              <a:gd name="connsiteX3" fmla="*/ 1603149 w 1611762"/>
              <a:gd name="connsiteY3" fmla="*/ 0 h 979713"/>
              <a:gd name="connsiteX0" fmla="*/ 1581944 w 1611727"/>
              <a:gd name="connsiteY0" fmla="*/ 0 h 979713"/>
              <a:gd name="connsiteX1" fmla="*/ 0 w 1611727"/>
              <a:gd name="connsiteY1" fmla="*/ 979713 h 979713"/>
              <a:gd name="connsiteX2" fmla="*/ 1611709 w 1611727"/>
              <a:gd name="connsiteY2" fmla="*/ 910146 h 979713"/>
              <a:gd name="connsiteX3" fmla="*/ 1581944 w 1611727"/>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2267"/>
              <a:gd name="connsiteY0" fmla="*/ 0 h 979713"/>
              <a:gd name="connsiteX1" fmla="*/ 0 w 1582267"/>
              <a:gd name="connsiteY1" fmla="*/ 979713 h 979713"/>
              <a:gd name="connsiteX2" fmla="*/ 1582022 w 1582267"/>
              <a:gd name="connsiteY2" fmla="*/ 920382 h 979713"/>
              <a:gd name="connsiteX3" fmla="*/ 1581944 w 1582267"/>
              <a:gd name="connsiteY3" fmla="*/ 0 h 979713"/>
              <a:gd name="connsiteX0" fmla="*/ 1581944 w 1582267"/>
              <a:gd name="connsiteY0" fmla="*/ 0 h 972229"/>
              <a:gd name="connsiteX1" fmla="*/ 0 w 1582267"/>
              <a:gd name="connsiteY1" fmla="*/ 972229 h 972229"/>
              <a:gd name="connsiteX2" fmla="*/ 1582022 w 1582267"/>
              <a:gd name="connsiteY2" fmla="*/ 912898 h 972229"/>
              <a:gd name="connsiteX3" fmla="*/ 1581944 w 1582267"/>
              <a:gd name="connsiteY3" fmla="*/ 0 h 972229"/>
              <a:gd name="connsiteX0" fmla="*/ 1577945 w 1582112"/>
              <a:gd name="connsiteY0" fmla="*/ 0 h 974723"/>
              <a:gd name="connsiteX1" fmla="*/ 0 w 1582112"/>
              <a:gd name="connsiteY1" fmla="*/ 974723 h 974723"/>
              <a:gd name="connsiteX2" fmla="*/ 1582022 w 1582112"/>
              <a:gd name="connsiteY2" fmla="*/ 915392 h 974723"/>
              <a:gd name="connsiteX3" fmla="*/ 1577945 w 1582112"/>
              <a:gd name="connsiteY3" fmla="*/ 0 h 974723"/>
              <a:gd name="connsiteX0" fmla="*/ 1575945 w 1582091"/>
              <a:gd name="connsiteY0" fmla="*/ 0 h 969734"/>
              <a:gd name="connsiteX1" fmla="*/ 0 w 1582091"/>
              <a:gd name="connsiteY1" fmla="*/ 969734 h 969734"/>
              <a:gd name="connsiteX2" fmla="*/ 1582022 w 1582091"/>
              <a:gd name="connsiteY2" fmla="*/ 910403 h 969734"/>
              <a:gd name="connsiteX3" fmla="*/ 1575945 w 1582091"/>
              <a:gd name="connsiteY3" fmla="*/ 0 h 969734"/>
              <a:gd name="connsiteX0" fmla="*/ 1575945 w 1582091"/>
              <a:gd name="connsiteY0" fmla="*/ 0 h 972229"/>
              <a:gd name="connsiteX1" fmla="*/ 0 w 1582091"/>
              <a:gd name="connsiteY1" fmla="*/ 972229 h 972229"/>
              <a:gd name="connsiteX2" fmla="*/ 1582022 w 1582091"/>
              <a:gd name="connsiteY2" fmla="*/ 912898 h 972229"/>
              <a:gd name="connsiteX3" fmla="*/ 1575945 w 1582091"/>
              <a:gd name="connsiteY3" fmla="*/ 0 h 972229"/>
              <a:gd name="connsiteX0" fmla="*/ 1575945 w 1582091"/>
              <a:gd name="connsiteY0" fmla="*/ 0 h 974724"/>
              <a:gd name="connsiteX1" fmla="*/ 0 w 1582091"/>
              <a:gd name="connsiteY1" fmla="*/ 974724 h 974724"/>
              <a:gd name="connsiteX2" fmla="*/ 1582022 w 1582091"/>
              <a:gd name="connsiteY2" fmla="*/ 915393 h 974724"/>
              <a:gd name="connsiteX3" fmla="*/ 1575945 w 1582091"/>
              <a:gd name="connsiteY3" fmla="*/ 0 h 974724"/>
              <a:gd name="connsiteX0" fmla="*/ 1575945 w 1578155"/>
              <a:gd name="connsiteY0" fmla="*/ 0 h 974724"/>
              <a:gd name="connsiteX1" fmla="*/ 0 w 1578155"/>
              <a:gd name="connsiteY1" fmla="*/ 974724 h 974724"/>
              <a:gd name="connsiteX2" fmla="*/ 1578023 w 1578155"/>
              <a:gd name="connsiteY2" fmla="*/ 920382 h 974724"/>
              <a:gd name="connsiteX3" fmla="*/ 1575945 w 1578155"/>
              <a:gd name="connsiteY3" fmla="*/ 0 h 974724"/>
              <a:gd name="connsiteX0" fmla="*/ 1575945 w 1578155"/>
              <a:gd name="connsiteY0" fmla="*/ 0 h 974724"/>
              <a:gd name="connsiteX1" fmla="*/ 0 w 1578155"/>
              <a:gd name="connsiteY1" fmla="*/ 974724 h 974724"/>
              <a:gd name="connsiteX2" fmla="*/ 1578023 w 1578155"/>
              <a:gd name="connsiteY2" fmla="*/ 922875 h 974724"/>
              <a:gd name="connsiteX3" fmla="*/ 1575945 w 1578155"/>
              <a:gd name="connsiteY3" fmla="*/ 0 h 974724"/>
              <a:gd name="connsiteX0" fmla="*/ 1585943 w 1588153"/>
              <a:gd name="connsiteY0" fmla="*/ 0 h 972229"/>
              <a:gd name="connsiteX1" fmla="*/ 0 w 1588153"/>
              <a:gd name="connsiteY1" fmla="*/ 972229 h 972229"/>
              <a:gd name="connsiteX2" fmla="*/ 1588021 w 1588153"/>
              <a:gd name="connsiteY2" fmla="*/ 922875 h 972229"/>
              <a:gd name="connsiteX3" fmla="*/ 1585943 w 1588153"/>
              <a:gd name="connsiteY3" fmla="*/ 0 h 972229"/>
              <a:gd name="connsiteX0" fmla="*/ 1593941 w 1596151"/>
              <a:gd name="connsiteY0" fmla="*/ 0 h 999669"/>
              <a:gd name="connsiteX1" fmla="*/ 0 w 1596151"/>
              <a:gd name="connsiteY1" fmla="*/ 999669 h 999669"/>
              <a:gd name="connsiteX2" fmla="*/ 1596019 w 1596151"/>
              <a:gd name="connsiteY2" fmla="*/ 922875 h 999669"/>
              <a:gd name="connsiteX3" fmla="*/ 1593941 w 1596151"/>
              <a:gd name="connsiteY3" fmla="*/ 0 h 999669"/>
            </a:gdLst>
            <a:ahLst/>
            <a:cxnLst>
              <a:cxn ang="0">
                <a:pos x="connsiteX0" y="connsiteY0"/>
              </a:cxn>
              <a:cxn ang="0">
                <a:pos x="connsiteX1" y="connsiteY1"/>
              </a:cxn>
              <a:cxn ang="0">
                <a:pos x="connsiteX2" y="connsiteY2"/>
              </a:cxn>
              <a:cxn ang="0">
                <a:pos x="connsiteX3" y="connsiteY3"/>
              </a:cxn>
            </a:cxnLst>
            <a:rect l="l" t="t" r="r" b="b"/>
            <a:pathLst>
              <a:path w="1596151" h="999669">
                <a:moveTo>
                  <a:pt x="1593941" y="0"/>
                </a:moveTo>
                <a:lnTo>
                  <a:pt x="0" y="999669"/>
                </a:lnTo>
                <a:lnTo>
                  <a:pt x="1596019" y="922875"/>
                </a:lnTo>
                <a:cubicBezTo>
                  <a:pt x="1596900" y="618075"/>
                  <a:pt x="1593060" y="304800"/>
                  <a:pt x="1593941" y="0"/>
                </a:cubicBezTo>
                <a:close/>
              </a:path>
            </a:pathLst>
          </a:custGeom>
          <a:gradFill>
            <a:gsLst>
              <a:gs pos="0">
                <a:schemeClr val="accent3">
                  <a:lumMod val="85000"/>
                </a:schemeClr>
              </a:gs>
              <a:gs pos="100000">
                <a:schemeClr val="accent3"/>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50">
            <a:extLst>
              <a:ext uri="{FF2B5EF4-FFF2-40B4-BE49-F238E27FC236}">
                <a16:creationId xmlns:a16="http://schemas.microsoft.com/office/drawing/2014/main" id="{479446A1-DF46-D23B-C88F-3A84C43CE179}"/>
              </a:ext>
            </a:extLst>
          </p:cNvPr>
          <p:cNvSpPr/>
          <p:nvPr/>
        </p:nvSpPr>
        <p:spPr>
          <a:xfrm>
            <a:off x="2040758" y="3650400"/>
            <a:ext cx="928500" cy="891459"/>
          </a:xfrm>
          <a:prstGeom prst="rect">
            <a:avLst/>
          </a:prstGeom>
          <a:solidFill>
            <a:schemeClr val="bg1"/>
          </a:solidFill>
          <a:ln w="63500">
            <a:solidFill>
              <a:schemeClr val="accent3"/>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2"/>
                </a:solidFill>
                <a:cs typeface="Arial" pitchFamily="34" charset="0"/>
              </a:rPr>
              <a:t>2</a:t>
            </a:r>
            <a:endParaRPr lang="ko-KR" altLang="en-US" sz="2700">
              <a:solidFill>
                <a:schemeClr val="tx2"/>
              </a:solidFill>
              <a:cs typeface="Arial" pitchFamily="34" charset="0"/>
            </a:endParaRPr>
          </a:p>
        </p:txBody>
      </p:sp>
      <p:sp>
        <p:nvSpPr>
          <p:cNvPr id="53" name="TextBox 52">
            <a:extLst>
              <a:ext uri="{FF2B5EF4-FFF2-40B4-BE49-F238E27FC236}">
                <a16:creationId xmlns:a16="http://schemas.microsoft.com/office/drawing/2014/main" id="{7E7C5722-12A6-98F9-1014-13B44235722F}"/>
              </a:ext>
            </a:extLst>
          </p:cNvPr>
          <p:cNvSpPr txBox="1"/>
          <p:nvPr/>
        </p:nvSpPr>
        <p:spPr>
          <a:xfrm>
            <a:off x="2997171" y="3865456"/>
            <a:ext cx="6093724" cy="307777"/>
          </a:xfrm>
          <a:prstGeom prst="rect">
            <a:avLst/>
          </a:prstGeom>
          <a:noFill/>
        </p:spPr>
        <p:txBody>
          <a:bodyPr wrap="square">
            <a:spAutoFit/>
          </a:bodyPr>
          <a:lstStyle/>
          <a:p>
            <a:r>
              <a:rPr lang="en-US" altLang="ko-KR" sz="1400" b="1">
                <a:solidFill>
                  <a:schemeClr val="accent3">
                    <a:lumMod val="75000"/>
                  </a:schemeClr>
                </a:solidFill>
                <a:cs typeface="Arial" pitchFamily="34" charset="0"/>
              </a:rPr>
              <a:t>CREDIT RECORD</a:t>
            </a:r>
            <a:endParaRPr lang="ko-KR" altLang="en-US" sz="1400" b="1">
              <a:solidFill>
                <a:schemeClr val="accent3">
                  <a:lumMod val="75000"/>
                </a:schemeClr>
              </a:solidFill>
              <a:cs typeface="Arial" pitchFamily="34" charset="0"/>
            </a:endParaRPr>
          </a:p>
        </p:txBody>
      </p:sp>
      <p:sp>
        <p:nvSpPr>
          <p:cNvPr id="58" name="TextBox 57">
            <a:extLst>
              <a:ext uri="{FF2B5EF4-FFF2-40B4-BE49-F238E27FC236}">
                <a16:creationId xmlns:a16="http://schemas.microsoft.com/office/drawing/2014/main" id="{23576A81-9DAB-9059-CA5C-96CFA5B7CB54}"/>
              </a:ext>
            </a:extLst>
          </p:cNvPr>
          <p:cNvSpPr txBox="1"/>
          <p:nvPr/>
        </p:nvSpPr>
        <p:spPr>
          <a:xfrm>
            <a:off x="3090459" y="4095975"/>
            <a:ext cx="2676217" cy="646331"/>
          </a:xfrm>
          <a:prstGeom prst="rect">
            <a:avLst/>
          </a:prstGeom>
          <a:noFill/>
        </p:spPr>
        <p:txBody>
          <a:bodyPr wrap="square" rtlCol="0">
            <a:spAutoFit/>
          </a:bodyPr>
          <a:lstStyle/>
          <a:p>
            <a:r>
              <a:rPr lang="en-US" sz="1200" b="1" i="0">
                <a:effectLst/>
                <a:latin typeface="Roboto Mono" panose="00000009000000000000" pitchFamily="49" charset="0"/>
              </a:rPr>
              <a:t>NUMERICAL DATA</a:t>
            </a:r>
          </a:p>
          <a:p>
            <a:r>
              <a:rPr lang="en-US" altLang="ko-KR" sz="1200" b="1">
                <a:latin typeface="Roboto Mono" panose="00000009000000000000" pitchFamily="49" charset="0"/>
              </a:rPr>
              <a:t>CATEGORICAL DATA</a:t>
            </a:r>
          </a:p>
          <a:p>
            <a:endParaRPr lang="en-US" altLang="ko-KR" sz="1200">
              <a:latin typeface="Consolas" panose="020B0609020204030204" pitchFamily="49" charset="0"/>
            </a:endParaRPr>
          </a:p>
        </p:txBody>
      </p:sp>
      <p:sp>
        <p:nvSpPr>
          <p:cNvPr id="4" name="Freeform 59">
            <a:extLst>
              <a:ext uri="{FF2B5EF4-FFF2-40B4-BE49-F238E27FC236}">
                <a16:creationId xmlns:a16="http://schemas.microsoft.com/office/drawing/2014/main" id="{A94BEB07-3F6B-DEB4-B585-274B4C121623}"/>
              </a:ext>
            </a:extLst>
          </p:cNvPr>
          <p:cNvSpPr/>
          <p:nvPr/>
        </p:nvSpPr>
        <p:spPr>
          <a:xfrm flipV="1">
            <a:off x="8403" y="4693390"/>
            <a:ext cx="2047004" cy="1029679"/>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06525"/>
              <a:gd name="connsiteY0" fmla="*/ 0 h 979713"/>
              <a:gd name="connsiteX1" fmla="*/ 0 w 1606525"/>
              <a:gd name="connsiteY1" fmla="*/ 979713 h 979713"/>
              <a:gd name="connsiteX2" fmla="*/ 1606422 w 1606525"/>
              <a:gd name="connsiteY2" fmla="*/ 910146 h 979713"/>
              <a:gd name="connsiteX3" fmla="*/ 1603149 w 1606525"/>
              <a:gd name="connsiteY3" fmla="*/ 0 h 979713"/>
              <a:gd name="connsiteX0" fmla="*/ 1603149 w 1603149"/>
              <a:gd name="connsiteY0" fmla="*/ 0 h 979713"/>
              <a:gd name="connsiteX1" fmla="*/ 0 w 1603149"/>
              <a:gd name="connsiteY1" fmla="*/ 979713 h 979713"/>
              <a:gd name="connsiteX2" fmla="*/ 1601135 w 1603149"/>
              <a:gd name="connsiteY2" fmla="*/ 914399 h 979713"/>
              <a:gd name="connsiteX3" fmla="*/ 1603149 w 1603149"/>
              <a:gd name="connsiteY3" fmla="*/ 0 h 979713"/>
              <a:gd name="connsiteX0" fmla="*/ 1608435 w 1608435"/>
              <a:gd name="connsiteY0" fmla="*/ 0 h 988219"/>
              <a:gd name="connsiteX1" fmla="*/ 0 w 1608435"/>
              <a:gd name="connsiteY1" fmla="*/ 988219 h 988219"/>
              <a:gd name="connsiteX2" fmla="*/ 1601135 w 1608435"/>
              <a:gd name="connsiteY2" fmla="*/ 922905 h 988219"/>
              <a:gd name="connsiteX3" fmla="*/ 1608435 w 1608435"/>
              <a:gd name="connsiteY3" fmla="*/ 0 h 988219"/>
              <a:gd name="connsiteX0" fmla="*/ 1591471 w 1601183"/>
              <a:gd name="connsiteY0" fmla="*/ 0 h 991631"/>
              <a:gd name="connsiteX1" fmla="*/ 0 w 1601183"/>
              <a:gd name="connsiteY1" fmla="*/ 991631 h 991631"/>
              <a:gd name="connsiteX2" fmla="*/ 1601135 w 1601183"/>
              <a:gd name="connsiteY2" fmla="*/ 926317 h 991631"/>
              <a:gd name="connsiteX3" fmla="*/ 1591471 w 1601183"/>
              <a:gd name="connsiteY3" fmla="*/ 0 h 991631"/>
              <a:gd name="connsiteX0" fmla="*/ 1587230 w 1601171"/>
              <a:gd name="connsiteY0" fmla="*/ 0 h 991631"/>
              <a:gd name="connsiteX1" fmla="*/ 0 w 1601171"/>
              <a:gd name="connsiteY1" fmla="*/ 991631 h 991631"/>
              <a:gd name="connsiteX2" fmla="*/ 1601135 w 1601171"/>
              <a:gd name="connsiteY2" fmla="*/ 926317 h 991631"/>
              <a:gd name="connsiteX3" fmla="*/ 1587230 w 1601171"/>
              <a:gd name="connsiteY3" fmla="*/ 0 h 991631"/>
              <a:gd name="connsiteX0" fmla="*/ 1587230 w 1601170"/>
              <a:gd name="connsiteY0" fmla="*/ 0 h 988219"/>
              <a:gd name="connsiteX1" fmla="*/ 0 w 1601170"/>
              <a:gd name="connsiteY1" fmla="*/ 988219 h 988219"/>
              <a:gd name="connsiteX2" fmla="*/ 1601135 w 1601170"/>
              <a:gd name="connsiteY2" fmla="*/ 922905 h 988219"/>
              <a:gd name="connsiteX3" fmla="*/ 1587230 w 1601170"/>
              <a:gd name="connsiteY3" fmla="*/ 0 h 988219"/>
              <a:gd name="connsiteX0" fmla="*/ 1587230 w 1601170"/>
              <a:gd name="connsiteY0" fmla="*/ 0 h 991631"/>
              <a:gd name="connsiteX1" fmla="*/ 0 w 1601170"/>
              <a:gd name="connsiteY1" fmla="*/ 991631 h 991631"/>
              <a:gd name="connsiteX2" fmla="*/ 1601135 w 1601170"/>
              <a:gd name="connsiteY2" fmla="*/ 926317 h 991631"/>
              <a:gd name="connsiteX3" fmla="*/ 1587230 w 1601170"/>
              <a:gd name="connsiteY3" fmla="*/ 0 h 991631"/>
              <a:gd name="connsiteX0" fmla="*/ 1589240 w 1603180"/>
              <a:gd name="connsiteY0" fmla="*/ 0 h 949187"/>
              <a:gd name="connsiteX1" fmla="*/ 0 w 1603180"/>
              <a:gd name="connsiteY1" fmla="*/ 949187 h 949187"/>
              <a:gd name="connsiteX2" fmla="*/ 1603145 w 1603180"/>
              <a:gd name="connsiteY2" fmla="*/ 926317 h 949187"/>
              <a:gd name="connsiteX3" fmla="*/ 1589240 w 1603180"/>
              <a:gd name="connsiteY3" fmla="*/ 0 h 949187"/>
              <a:gd name="connsiteX0" fmla="*/ 1589240 w 1603180"/>
              <a:gd name="connsiteY0" fmla="*/ 0 h 954181"/>
              <a:gd name="connsiteX1" fmla="*/ 0 w 1603180"/>
              <a:gd name="connsiteY1" fmla="*/ 954181 h 954181"/>
              <a:gd name="connsiteX2" fmla="*/ 1603145 w 1603180"/>
              <a:gd name="connsiteY2" fmla="*/ 926317 h 954181"/>
              <a:gd name="connsiteX3" fmla="*/ 1589240 w 1603180"/>
              <a:gd name="connsiteY3" fmla="*/ 0 h 954181"/>
              <a:gd name="connsiteX0" fmla="*/ 1591249 w 1605189"/>
              <a:gd name="connsiteY0" fmla="*/ 0 h 956677"/>
              <a:gd name="connsiteX1" fmla="*/ 0 w 1605189"/>
              <a:gd name="connsiteY1" fmla="*/ 956677 h 956677"/>
              <a:gd name="connsiteX2" fmla="*/ 1605154 w 1605189"/>
              <a:gd name="connsiteY2" fmla="*/ 926317 h 956677"/>
              <a:gd name="connsiteX3" fmla="*/ 1591249 w 1605189"/>
              <a:gd name="connsiteY3" fmla="*/ 0 h 956677"/>
              <a:gd name="connsiteX0" fmla="*/ 1591249 w 1601181"/>
              <a:gd name="connsiteY0" fmla="*/ 0 h 956677"/>
              <a:gd name="connsiteX1" fmla="*/ 0 w 1601181"/>
              <a:gd name="connsiteY1" fmla="*/ 956677 h 956677"/>
              <a:gd name="connsiteX2" fmla="*/ 1601134 w 1601181"/>
              <a:gd name="connsiteY2" fmla="*/ 892812 h 956677"/>
              <a:gd name="connsiteX3" fmla="*/ 1591249 w 1601181"/>
              <a:gd name="connsiteY3" fmla="*/ 0 h 956677"/>
              <a:gd name="connsiteX0" fmla="*/ 1591249 w 1607194"/>
              <a:gd name="connsiteY0" fmla="*/ 0 h 956677"/>
              <a:gd name="connsiteX1" fmla="*/ 0 w 1607194"/>
              <a:gd name="connsiteY1" fmla="*/ 956677 h 956677"/>
              <a:gd name="connsiteX2" fmla="*/ 1607163 w 1607194"/>
              <a:gd name="connsiteY2" fmla="*/ 892812 h 956677"/>
              <a:gd name="connsiteX3" fmla="*/ 1591249 w 1607194"/>
              <a:gd name="connsiteY3" fmla="*/ 0 h 956677"/>
              <a:gd name="connsiteX0" fmla="*/ 1591249 w 1603184"/>
              <a:gd name="connsiteY0" fmla="*/ 0 h 956677"/>
              <a:gd name="connsiteX1" fmla="*/ 0 w 1603184"/>
              <a:gd name="connsiteY1" fmla="*/ 956677 h 956677"/>
              <a:gd name="connsiteX2" fmla="*/ 1603144 w 1603184"/>
              <a:gd name="connsiteY2" fmla="*/ 890420 h 956677"/>
              <a:gd name="connsiteX3" fmla="*/ 1591249 w 1603184"/>
              <a:gd name="connsiteY3" fmla="*/ 0 h 956677"/>
              <a:gd name="connsiteX0" fmla="*/ 1591249 w 1601181"/>
              <a:gd name="connsiteY0" fmla="*/ 0 h 956677"/>
              <a:gd name="connsiteX1" fmla="*/ 0 w 1601181"/>
              <a:gd name="connsiteY1" fmla="*/ 956677 h 956677"/>
              <a:gd name="connsiteX2" fmla="*/ 1601134 w 1601181"/>
              <a:gd name="connsiteY2" fmla="*/ 890420 h 956677"/>
              <a:gd name="connsiteX3" fmla="*/ 1591249 w 1601181"/>
              <a:gd name="connsiteY3" fmla="*/ 0 h 956677"/>
              <a:gd name="connsiteX0" fmla="*/ 1591249 w 1597184"/>
              <a:gd name="connsiteY0" fmla="*/ 0 h 956677"/>
              <a:gd name="connsiteX1" fmla="*/ 0 w 1597184"/>
              <a:gd name="connsiteY1" fmla="*/ 956677 h 956677"/>
              <a:gd name="connsiteX2" fmla="*/ 1597114 w 1597184"/>
              <a:gd name="connsiteY2" fmla="*/ 890420 h 956677"/>
              <a:gd name="connsiteX3" fmla="*/ 1591249 w 1597184"/>
              <a:gd name="connsiteY3" fmla="*/ 0 h 956677"/>
              <a:gd name="connsiteX0" fmla="*/ 1593652 w 1597214"/>
              <a:gd name="connsiteY0" fmla="*/ 0 h 956677"/>
              <a:gd name="connsiteX1" fmla="*/ 0 w 1597214"/>
              <a:gd name="connsiteY1" fmla="*/ 956677 h 956677"/>
              <a:gd name="connsiteX2" fmla="*/ 1597114 w 1597214"/>
              <a:gd name="connsiteY2" fmla="*/ 890420 h 956677"/>
              <a:gd name="connsiteX3" fmla="*/ 1593652 w 1597214"/>
              <a:gd name="connsiteY3" fmla="*/ 0 h 956677"/>
            </a:gdLst>
            <a:ahLst/>
            <a:cxnLst>
              <a:cxn ang="0">
                <a:pos x="connsiteX0" y="connsiteY0"/>
              </a:cxn>
              <a:cxn ang="0">
                <a:pos x="connsiteX1" y="connsiteY1"/>
              </a:cxn>
              <a:cxn ang="0">
                <a:pos x="connsiteX2" y="connsiteY2"/>
              </a:cxn>
              <a:cxn ang="0">
                <a:pos x="connsiteX3" y="connsiteY3"/>
              </a:cxn>
            </a:cxnLst>
            <a:rect l="l" t="t" r="r" b="b"/>
            <a:pathLst>
              <a:path w="1597214" h="956677">
                <a:moveTo>
                  <a:pt x="1593652" y="0"/>
                </a:moveTo>
                <a:lnTo>
                  <a:pt x="0" y="956677"/>
                </a:lnTo>
                <a:lnTo>
                  <a:pt x="1597114" y="890420"/>
                </a:lnTo>
                <a:cubicBezTo>
                  <a:pt x="1597995" y="585620"/>
                  <a:pt x="1592771" y="304800"/>
                  <a:pt x="1593652" y="0"/>
                </a:cubicBezTo>
                <a:close/>
              </a:path>
            </a:pathLst>
          </a:custGeom>
          <a:gradFill>
            <a:gsLst>
              <a:gs pos="0">
                <a:schemeClr val="accent2">
                  <a:lumMod val="85000"/>
                </a:schemeClr>
              </a:gs>
              <a:gs pos="100000">
                <a:schemeClr val="accent2"/>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4D53740F-B8FA-1801-2B1E-678C437FA15C}"/>
              </a:ext>
            </a:extLst>
          </p:cNvPr>
          <p:cNvSpPr/>
          <p:nvPr/>
        </p:nvSpPr>
        <p:spPr>
          <a:xfrm>
            <a:off x="2062709" y="4792688"/>
            <a:ext cx="928500" cy="891459"/>
          </a:xfrm>
          <a:prstGeom prst="rect">
            <a:avLst/>
          </a:prstGeom>
          <a:solidFill>
            <a:schemeClr val="bg1"/>
          </a:solidFill>
          <a:ln w="63500">
            <a:solidFill>
              <a:schemeClr val="accent2"/>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2"/>
                </a:solidFill>
                <a:cs typeface="Arial" pitchFamily="34" charset="0"/>
              </a:rPr>
              <a:t>3</a:t>
            </a:r>
            <a:endParaRPr lang="ko-KR" altLang="en-US" sz="2700">
              <a:solidFill>
                <a:schemeClr val="tx2"/>
              </a:solidFill>
              <a:cs typeface="Arial" pitchFamily="34" charset="0"/>
            </a:endParaRPr>
          </a:p>
        </p:txBody>
      </p:sp>
      <p:sp>
        <p:nvSpPr>
          <p:cNvPr id="6" name="TextBox 5">
            <a:extLst>
              <a:ext uri="{FF2B5EF4-FFF2-40B4-BE49-F238E27FC236}">
                <a16:creationId xmlns:a16="http://schemas.microsoft.com/office/drawing/2014/main" id="{281B0658-810B-EE9C-2CD6-0564E0C9601D}"/>
              </a:ext>
            </a:extLst>
          </p:cNvPr>
          <p:cNvSpPr txBox="1"/>
          <p:nvPr/>
        </p:nvSpPr>
        <p:spPr>
          <a:xfrm>
            <a:off x="2969258" y="5090152"/>
            <a:ext cx="5245190" cy="307777"/>
          </a:xfrm>
          <a:prstGeom prst="rect">
            <a:avLst/>
          </a:prstGeom>
          <a:noFill/>
        </p:spPr>
        <p:txBody>
          <a:bodyPr wrap="square" lIns="108000" rIns="108000" rtlCol="0">
            <a:spAutoFit/>
          </a:bodyPr>
          <a:lstStyle/>
          <a:p>
            <a:r>
              <a:rPr lang="en-US" altLang="ko-KR" sz="1400" b="1">
                <a:solidFill>
                  <a:schemeClr val="accent2"/>
                </a:solidFill>
                <a:cs typeface="Arial" pitchFamily="34" charset="0"/>
              </a:rPr>
              <a:t>NUMBERS INSTANCES </a:t>
            </a:r>
            <a:endParaRPr lang="ko-KR" altLang="en-US" sz="1400" b="1">
              <a:solidFill>
                <a:schemeClr val="accent2"/>
              </a:solidFill>
              <a:cs typeface="Arial" pitchFamily="34" charset="0"/>
            </a:endParaRPr>
          </a:p>
        </p:txBody>
      </p:sp>
      <p:sp>
        <p:nvSpPr>
          <p:cNvPr id="11" name="Freeform 60">
            <a:extLst>
              <a:ext uri="{FF2B5EF4-FFF2-40B4-BE49-F238E27FC236}">
                <a16:creationId xmlns:a16="http://schemas.microsoft.com/office/drawing/2014/main" id="{4A422315-C7E3-1AF9-A92E-7B9BC8FF33B0}"/>
              </a:ext>
            </a:extLst>
          </p:cNvPr>
          <p:cNvSpPr/>
          <p:nvPr/>
        </p:nvSpPr>
        <p:spPr>
          <a:xfrm flipV="1">
            <a:off x="8403" y="4762949"/>
            <a:ext cx="2058102" cy="213210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594911 w 1617624"/>
              <a:gd name="connsiteY0" fmla="*/ 0 h 2002971"/>
              <a:gd name="connsiteX1" fmla="*/ 0 w 1617624"/>
              <a:gd name="connsiteY1" fmla="*/ 2002971 h 2002971"/>
              <a:gd name="connsiteX2" fmla="*/ 1617624 w 1617624"/>
              <a:gd name="connsiteY2" fmla="*/ 870350 h 2002971"/>
              <a:gd name="connsiteX3" fmla="*/ 1594911 w 1617624"/>
              <a:gd name="connsiteY3" fmla="*/ 0 h 2002971"/>
              <a:gd name="connsiteX0" fmla="*/ 1594911 w 1596478"/>
              <a:gd name="connsiteY0" fmla="*/ 0 h 2002971"/>
              <a:gd name="connsiteX1" fmla="*/ 0 w 1596478"/>
              <a:gd name="connsiteY1" fmla="*/ 2002971 h 2002971"/>
              <a:gd name="connsiteX2" fmla="*/ 1596478 w 1596478"/>
              <a:gd name="connsiteY2" fmla="*/ 883110 h 2002971"/>
              <a:gd name="connsiteX3" fmla="*/ 1594911 w 1596478"/>
              <a:gd name="connsiteY3" fmla="*/ 0 h 2002971"/>
              <a:gd name="connsiteX0" fmla="*/ 1605483 w 1605502"/>
              <a:gd name="connsiteY0" fmla="*/ 0 h 2015730"/>
              <a:gd name="connsiteX1" fmla="*/ 0 w 1605502"/>
              <a:gd name="connsiteY1" fmla="*/ 2015730 h 2015730"/>
              <a:gd name="connsiteX2" fmla="*/ 1596478 w 1605502"/>
              <a:gd name="connsiteY2" fmla="*/ 895869 h 2015730"/>
              <a:gd name="connsiteX3" fmla="*/ 1605483 w 1605502"/>
              <a:gd name="connsiteY3" fmla="*/ 0 h 2015730"/>
              <a:gd name="connsiteX0" fmla="*/ 1605483 w 1605502"/>
              <a:gd name="connsiteY0" fmla="*/ 0 h 2032742"/>
              <a:gd name="connsiteX1" fmla="*/ 0 w 1605502"/>
              <a:gd name="connsiteY1" fmla="*/ 2032742 h 2032742"/>
              <a:gd name="connsiteX2" fmla="*/ 1596478 w 1605502"/>
              <a:gd name="connsiteY2" fmla="*/ 912881 h 2032742"/>
              <a:gd name="connsiteX3" fmla="*/ 1605483 w 1605502"/>
              <a:gd name="connsiteY3" fmla="*/ 0 h 2032742"/>
              <a:gd name="connsiteX0" fmla="*/ 1592760 w 1596478"/>
              <a:gd name="connsiteY0" fmla="*/ 0 h 2060037"/>
              <a:gd name="connsiteX1" fmla="*/ 0 w 1596478"/>
              <a:gd name="connsiteY1" fmla="*/ 2060037 h 2060037"/>
              <a:gd name="connsiteX2" fmla="*/ 1596478 w 1596478"/>
              <a:gd name="connsiteY2" fmla="*/ 940176 h 2060037"/>
              <a:gd name="connsiteX3" fmla="*/ 1592760 w 1596478"/>
              <a:gd name="connsiteY3" fmla="*/ 0 h 2060037"/>
              <a:gd name="connsiteX0" fmla="*/ 1592760 w 1596478"/>
              <a:gd name="connsiteY0" fmla="*/ 0 h 2042978"/>
              <a:gd name="connsiteX1" fmla="*/ 0 w 1596478"/>
              <a:gd name="connsiteY1" fmla="*/ 2042978 h 2042978"/>
              <a:gd name="connsiteX2" fmla="*/ 1596478 w 1596478"/>
              <a:gd name="connsiteY2" fmla="*/ 923117 h 2042978"/>
              <a:gd name="connsiteX3" fmla="*/ 1592760 w 1596478"/>
              <a:gd name="connsiteY3" fmla="*/ 0 h 2042978"/>
              <a:gd name="connsiteX0" fmla="*/ 1592760 w 1596478"/>
              <a:gd name="connsiteY0" fmla="*/ 0 h 2053214"/>
              <a:gd name="connsiteX1" fmla="*/ 0 w 1596478"/>
              <a:gd name="connsiteY1" fmla="*/ 2053214 h 2053214"/>
              <a:gd name="connsiteX2" fmla="*/ 1596478 w 1596478"/>
              <a:gd name="connsiteY2" fmla="*/ 933353 h 2053214"/>
              <a:gd name="connsiteX3" fmla="*/ 1592760 w 1596478"/>
              <a:gd name="connsiteY3" fmla="*/ 0 h 2053214"/>
              <a:gd name="connsiteX0" fmla="*/ 1614004 w 1614014"/>
              <a:gd name="connsiteY0" fmla="*/ 0 h 2053214"/>
              <a:gd name="connsiteX1" fmla="*/ 0 w 1614014"/>
              <a:gd name="connsiteY1" fmla="*/ 2053214 h 2053214"/>
              <a:gd name="connsiteX2" fmla="*/ 1596478 w 1614014"/>
              <a:gd name="connsiteY2" fmla="*/ 933353 h 2053214"/>
              <a:gd name="connsiteX3" fmla="*/ 1614004 w 1614014"/>
              <a:gd name="connsiteY3" fmla="*/ 0 h 2053214"/>
              <a:gd name="connsiteX0" fmla="*/ 1599936 w 1599946"/>
              <a:gd name="connsiteY0" fmla="*/ 0 h 2015763"/>
              <a:gd name="connsiteX1" fmla="*/ 0 w 1599946"/>
              <a:gd name="connsiteY1" fmla="*/ 2015763 h 2015763"/>
              <a:gd name="connsiteX2" fmla="*/ 1582410 w 1599946"/>
              <a:gd name="connsiteY2" fmla="*/ 933353 h 2015763"/>
              <a:gd name="connsiteX3" fmla="*/ 1599936 w 1599946"/>
              <a:gd name="connsiteY3" fmla="*/ 0 h 2015763"/>
              <a:gd name="connsiteX0" fmla="*/ 1605965 w 1605975"/>
              <a:gd name="connsiteY0" fmla="*/ 0 h 2025750"/>
              <a:gd name="connsiteX1" fmla="*/ 0 w 1605975"/>
              <a:gd name="connsiteY1" fmla="*/ 2025750 h 2025750"/>
              <a:gd name="connsiteX2" fmla="*/ 1588439 w 1605975"/>
              <a:gd name="connsiteY2" fmla="*/ 933353 h 2025750"/>
              <a:gd name="connsiteX3" fmla="*/ 1605965 w 1605975"/>
              <a:gd name="connsiteY3" fmla="*/ 0 h 2025750"/>
              <a:gd name="connsiteX0" fmla="*/ 1605965 w 1605975"/>
              <a:gd name="connsiteY0" fmla="*/ 0 h 2018259"/>
              <a:gd name="connsiteX1" fmla="*/ 0 w 1605975"/>
              <a:gd name="connsiteY1" fmla="*/ 2018259 h 2018259"/>
              <a:gd name="connsiteX2" fmla="*/ 1588439 w 1605975"/>
              <a:gd name="connsiteY2" fmla="*/ 933353 h 2018259"/>
              <a:gd name="connsiteX3" fmla="*/ 1605965 w 1605975"/>
              <a:gd name="connsiteY3" fmla="*/ 0 h 2018259"/>
              <a:gd name="connsiteX0" fmla="*/ 1605965 w 1608648"/>
              <a:gd name="connsiteY0" fmla="*/ 0 h 2018259"/>
              <a:gd name="connsiteX1" fmla="*/ 0 w 1608648"/>
              <a:gd name="connsiteY1" fmla="*/ 2018259 h 2018259"/>
              <a:gd name="connsiteX2" fmla="*/ 1608648 w 1608648"/>
              <a:gd name="connsiteY2" fmla="*/ 896780 h 2018259"/>
              <a:gd name="connsiteX3" fmla="*/ 1605965 w 1608648"/>
              <a:gd name="connsiteY3" fmla="*/ 0 h 2018259"/>
              <a:gd name="connsiteX0" fmla="*/ 1605965 w 1614711"/>
              <a:gd name="connsiteY0" fmla="*/ 0 h 2018259"/>
              <a:gd name="connsiteX1" fmla="*/ 0 w 1614711"/>
              <a:gd name="connsiteY1" fmla="*/ 2018259 h 2018259"/>
              <a:gd name="connsiteX2" fmla="*/ 1614711 w 1614711"/>
              <a:gd name="connsiteY2" fmla="*/ 908971 h 2018259"/>
              <a:gd name="connsiteX3" fmla="*/ 1605965 w 1614711"/>
              <a:gd name="connsiteY3" fmla="*/ 0 h 2018259"/>
            </a:gdLst>
            <a:ahLst/>
            <a:cxnLst>
              <a:cxn ang="0">
                <a:pos x="connsiteX0" y="connsiteY0"/>
              </a:cxn>
              <a:cxn ang="0">
                <a:pos x="connsiteX1" y="connsiteY1"/>
              </a:cxn>
              <a:cxn ang="0">
                <a:pos x="connsiteX2" y="connsiteY2"/>
              </a:cxn>
              <a:cxn ang="0">
                <a:pos x="connsiteX3" y="connsiteY3"/>
              </a:cxn>
            </a:cxnLst>
            <a:rect l="l" t="t" r="r" b="b"/>
            <a:pathLst>
              <a:path w="1614711" h="2018259">
                <a:moveTo>
                  <a:pt x="1605965" y="0"/>
                </a:moveTo>
                <a:lnTo>
                  <a:pt x="0" y="2018259"/>
                </a:lnTo>
                <a:lnTo>
                  <a:pt x="1614711" y="908971"/>
                </a:lnTo>
                <a:cubicBezTo>
                  <a:pt x="1614189" y="614601"/>
                  <a:pt x="1606487" y="294370"/>
                  <a:pt x="1605965" y="0"/>
                </a:cubicBezTo>
                <a:close/>
              </a:path>
            </a:pathLst>
          </a:custGeom>
          <a:gradFill>
            <a:gsLst>
              <a:gs pos="0">
                <a:schemeClr val="accent1">
                  <a:lumMod val="85000"/>
                </a:schemeClr>
              </a:gs>
              <a:gs pos="100000">
                <a:schemeClr val="accent1"/>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1">
            <a:extLst>
              <a:ext uri="{FF2B5EF4-FFF2-40B4-BE49-F238E27FC236}">
                <a16:creationId xmlns:a16="http://schemas.microsoft.com/office/drawing/2014/main" id="{14D93F91-4DDA-C5F8-C36F-A7120D31A297}"/>
              </a:ext>
            </a:extLst>
          </p:cNvPr>
          <p:cNvSpPr/>
          <p:nvPr/>
        </p:nvSpPr>
        <p:spPr>
          <a:xfrm>
            <a:off x="2062709" y="5948765"/>
            <a:ext cx="928500" cy="891459"/>
          </a:xfrm>
          <a:prstGeom prst="rect">
            <a:avLst/>
          </a:prstGeom>
          <a:solidFill>
            <a:schemeClr val="bg1"/>
          </a:solidFill>
          <a:ln w="63500">
            <a:solidFill>
              <a:schemeClr val="accent1"/>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ko-KR" sz="2700">
                <a:solidFill>
                  <a:schemeClr val="tx2"/>
                </a:solidFill>
                <a:cs typeface="Arial" pitchFamily="34" charset="0"/>
              </a:rPr>
              <a:t>4</a:t>
            </a:r>
            <a:endParaRPr lang="ko-KR" altLang="en-US" sz="2700">
              <a:solidFill>
                <a:schemeClr val="tx2"/>
              </a:solidFill>
              <a:cs typeface="Arial" pitchFamily="34" charset="0"/>
            </a:endParaRPr>
          </a:p>
        </p:txBody>
      </p:sp>
      <p:sp>
        <p:nvSpPr>
          <p:cNvPr id="13" name="TextBox 12">
            <a:extLst>
              <a:ext uri="{FF2B5EF4-FFF2-40B4-BE49-F238E27FC236}">
                <a16:creationId xmlns:a16="http://schemas.microsoft.com/office/drawing/2014/main" id="{FFE09C33-6B87-33A8-EF84-817BC7AC3FED}"/>
              </a:ext>
            </a:extLst>
          </p:cNvPr>
          <p:cNvSpPr txBox="1"/>
          <p:nvPr/>
        </p:nvSpPr>
        <p:spPr>
          <a:xfrm>
            <a:off x="2998511" y="6179318"/>
            <a:ext cx="5245190" cy="307777"/>
          </a:xfrm>
          <a:prstGeom prst="rect">
            <a:avLst/>
          </a:prstGeom>
          <a:noFill/>
        </p:spPr>
        <p:txBody>
          <a:bodyPr wrap="square" lIns="108000" rIns="108000" rtlCol="0">
            <a:spAutoFit/>
          </a:bodyPr>
          <a:lstStyle/>
          <a:p>
            <a:r>
              <a:rPr lang="en-US" altLang="ko-KR" sz="1400" b="1">
                <a:solidFill>
                  <a:schemeClr val="accent1">
                    <a:lumMod val="75000"/>
                  </a:schemeClr>
                </a:solidFill>
                <a:cs typeface="Arial" pitchFamily="34" charset="0"/>
              </a:rPr>
              <a:t>MISSING VALUES AND DUPLICATES</a:t>
            </a:r>
            <a:endParaRPr lang="ko-KR" altLang="en-US" sz="1400" b="1">
              <a:solidFill>
                <a:schemeClr val="accent1">
                  <a:lumMod val="75000"/>
                </a:schemeClr>
              </a:solidFill>
              <a:cs typeface="Arial" pitchFamily="34" charset="0"/>
            </a:endParaRPr>
          </a:p>
        </p:txBody>
      </p:sp>
      <p:sp>
        <p:nvSpPr>
          <p:cNvPr id="16" name="TextBox 15">
            <a:extLst>
              <a:ext uri="{FF2B5EF4-FFF2-40B4-BE49-F238E27FC236}">
                <a16:creationId xmlns:a16="http://schemas.microsoft.com/office/drawing/2014/main" id="{A68F6CE5-21FC-A4E1-5F01-0A05E2A7E336}"/>
              </a:ext>
            </a:extLst>
          </p:cNvPr>
          <p:cNvSpPr txBox="1"/>
          <p:nvPr/>
        </p:nvSpPr>
        <p:spPr>
          <a:xfrm>
            <a:off x="6601716" y="3096304"/>
            <a:ext cx="1428769" cy="461665"/>
          </a:xfrm>
          <a:prstGeom prst="rect">
            <a:avLst/>
          </a:prstGeom>
          <a:noFill/>
        </p:spPr>
        <p:txBody>
          <a:bodyPr wrap="square" rtlCol="0" anchor="ctr">
            <a:spAutoFit/>
          </a:bodyPr>
          <a:lstStyle/>
          <a:p>
            <a:pPr algn="ctr"/>
            <a:r>
              <a:rPr lang="en-US" altLang="ko-KR" sz="2400" b="1">
                <a:solidFill>
                  <a:schemeClr val="accent1">
                    <a:lumMod val="75000"/>
                  </a:schemeClr>
                </a:solidFill>
                <a:cs typeface="Arial" pitchFamily="34" charset="0"/>
              </a:rPr>
              <a:t>31%</a:t>
            </a:r>
            <a:endParaRPr lang="ko-KR" altLang="en-US" sz="2400" b="1">
              <a:solidFill>
                <a:schemeClr val="accent1">
                  <a:lumMod val="75000"/>
                </a:schemeClr>
              </a:solidFill>
              <a:cs typeface="Arial" pitchFamily="34" charset="0"/>
            </a:endParaRPr>
          </a:p>
        </p:txBody>
      </p:sp>
      <p:sp>
        <p:nvSpPr>
          <p:cNvPr id="18" name="TextBox 17">
            <a:extLst>
              <a:ext uri="{FF2B5EF4-FFF2-40B4-BE49-F238E27FC236}">
                <a16:creationId xmlns:a16="http://schemas.microsoft.com/office/drawing/2014/main" id="{2A80B945-2BD3-A03A-D6CD-8A2170B0811F}"/>
              </a:ext>
            </a:extLst>
          </p:cNvPr>
          <p:cNvSpPr txBox="1"/>
          <p:nvPr/>
        </p:nvSpPr>
        <p:spPr>
          <a:xfrm>
            <a:off x="8029296" y="2498746"/>
            <a:ext cx="4026794" cy="1754326"/>
          </a:xfrm>
          <a:prstGeom prst="rect">
            <a:avLst/>
          </a:prstGeom>
          <a:noFill/>
        </p:spPr>
        <p:txBody>
          <a:bodyPr wrap="square" rtlCol="0">
            <a:spAutoFit/>
          </a:bodyPr>
          <a:lstStyle/>
          <a:p>
            <a:pPr marL="171450" indent="-171450">
              <a:buFont typeface="Arial" panose="020B0604020202020204" pitchFamily="34" charset="0"/>
              <a:buChar char="•"/>
            </a:pPr>
            <a:r>
              <a:rPr lang="en-US" altLang="ko-KR" sz="1200">
                <a:solidFill>
                  <a:schemeClr val="tx1">
                    <a:lumMod val="85000"/>
                    <a:lumOff val="15000"/>
                  </a:schemeClr>
                </a:solidFill>
                <a:cs typeface="Arial" pitchFamily="34" charset="0"/>
              </a:rPr>
              <a:t>"Occupation Type" column has 11,323 missing values.</a:t>
            </a:r>
          </a:p>
          <a:p>
            <a:pPr marL="171450" indent="-171450">
              <a:buFont typeface="Arial" panose="020B0604020202020204" pitchFamily="34" charset="0"/>
              <a:buChar char="•"/>
            </a:pPr>
            <a:endParaRPr lang="en-US" altLang="ko-KR" sz="1200">
              <a:solidFill>
                <a:schemeClr val="tx1">
                  <a:lumMod val="85000"/>
                  <a:lumOff val="15000"/>
                </a:schemeClr>
              </a:solidFill>
              <a:cs typeface="Arial" pitchFamily="34" charset="0"/>
            </a:endParaRPr>
          </a:p>
          <a:p>
            <a:pPr marL="171450" indent="-171450">
              <a:buFont typeface="Arial" panose="020B0604020202020204" pitchFamily="34" charset="0"/>
              <a:buChar char="•"/>
            </a:pPr>
            <a:r>
              <a:rPr lang="en-US" altLang="ko-KR" sz="1200">
                <a:solidFill>
                  <a:schemeClr val="tx1">
                    <a:lumMod val="85000"/>
                    <a:lumOff val="15000"/>
                  </a:schemeClr>
                </a:solidFill>
                <a:cs typeface="Arial" pitchFamily="34" charset="0"/>
              </a:rPr>
              <a:t>This represents around 31% of the total 36,457 filtered records.</a:t>
            </a:r>
          </a:p>
          <a:p>
            <a:pPr marL="171450" indent="-171450">
              <a:buFont typeface="Arial" panose="020B0604020202020204" pitchFamily="34" charset="0"/>
              <a:buChar char="•"/>
            </a:pPr>
            <a:endParaRPr lang="en-US" altLang="ko-KR" sz="1200">
              <a:solidFill>
                <a:schemeClr val="tx1">
                  <a:lumMod val="85000"/>
                  <a:lumOff val="15000"/>
                </a:schemeClr>
              </a:solidFill>
              <a:cs typeface="Arial" pitchFamily="34" charset="0"/>
            </a:endParaRPr>
          </a:p>
          <a:p>
            <a:pPr marL="171450" indent="-171450">
              <a:buFont typeface="Arial" panose="020B0604020202020204" pitchFamily="34" charset="0"/>
              <a:buChar char="•"/>
            </a:pPr>
            <a:r>
              <a:rPr lang="en-US" altLang="ko-KR" sz="1200">
                <a:solidFill>
                  <a:schemeClr val="tx1">
                    <a:lumMod val="85000"/>
                    <a:lumOff val="15000"/>
                  </a:schemeClr>
                </a:solidFill>
                <a:cs typeface="Arial" pitchFamily="34" charset="0"/>
              </a:rPr>
              <a:t>Retaining the "Occupation Type" column is crucial due to its potential significance in understanding and predicting process</a:t>
            </a:r>
            <a:endParaRPr lang="ko-KR" altLang="en-US" sz="1200">
              <a:solidFill>
                <a:schemeClr val="tx1">
                  <a:lumMod val="85000"/>
                  <a:lumOff val="15000"/>
                </a:schemeClr>
              </a:solidFill>
              <a:cs typeface="Arial" pitchFamily="34" charset="0"/>
            </a:endParaRPr>
          </a:p>
        </p:txBody>
      </p:sp>
      <p:sp>
        <p:nvSpPr>
          <p:cNvPr id="21" name="TextBox 20">
            <a:extLst>
              <a:ext uri="{FF2B5EF4-FFF2-40B4-BE49-F238E27FC236}">
                <a16:creationId xmlns:a16="http://schemas.microsoft.com/office/drawing/2014/main" id="{76575D27-7F39-5026-21A5-C1AD0E5D50F8}"/>
              </a:ext>
            </a:extLst>
          </p:cNvPr>
          <p:cNvSpPr txBox="1"/>
          <p:nvPr/>
        </p:nvSpPr>
        <p:spPr>
          <a:xfrm>
            <a:off x="6803849" y="5253485"/>
            <a:ext cx="1410599" cy="461665"/>
          </a:xfrm>
          <a:prstGeom prst="rect">
            <a:avLst/>
          </a:prstGeom>
          <a:noFill/>
        </p:spPr>
        <p:txBody>
          <a:bodyPr wrap="square" rtlCol="0" anchor="ctr">
            <a:spAutoFit/>
          </a:bodyPr>
          <a:lstStyle/>
          <a:p>
            <a:pPr algn="ctr"/>
            <a:r>
              <a:rPr lang="en-US" altLang="ko-KR" sz="2400" b="1">
                <a:solidFill>
                  <a:schemeClr val="accent3"/>
                </a:solidFill>
                <a:cs typeface="Arial" pitchFamily="34" charset="0"/>
              </a:rPr>
              <a:t>73,3%</a:t>
            </a:r>
            <a:endParaRPr lang="ko-KR" altLang="en-US" sz="2400" b="1">
              <a:solidFill>
                <a:schemeClr val="accent3"/>
              </a:solidFill>
              <a:cs typeface="Arial" pitchFamily="34" charset="0"/>
            </a:endParaRPr>
          </a:p>
        </p:txBody>
      </p:sp>
      <p:sp>
        <p:nvSpPr>
          <p:cNvPr id="36" name="TextBox 35">
            <a:extLst>
              <a:ext uri="{FF2B5EF4-FFF2-40B4-BE49-F238E27FC236}">
                <a16:creationId xmlns:a16="http://schemas.microsoft.com/office/drawing/2014/main" id="{04F17B1B-5C3B-B98F-2979-06DAAAF78150}"/>
              </a:ext>
            </a:extLst>
          </p:cNvPr>
          <p:cNvSpPr txBox="1"/>
          <p:nvPr/>
        </p:nvSpPr>
        <p:spPr>
          <a:xfrm>
            <a:off x="8029296" y="4772927"/>
            <a:ext cx="4133772" cy="138499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a:solidFill>
                  <a:schemeClr val="tx1">
                    <a:lumMod val="85000"/>
                    <a:lumOff val="15000"/>
                  </a:schemeClr>
                </a:solidFill>
                <a:cs typeface="Arial" pitchFamily="34" charset="0"/>
              </a:rPr>
              <a:t>Each record is uniquely identified by the ID column, leading to the perception of no duplicate values upon initial observation.</a:t>
            </a:r>
          </a:p>
          <a:p>
            <a:pPr marL="171450" indent="-171450">
              <a:buFont typeface="Arial" panose="020B0604020202020204" pitchFamily="34" charset="0"/>
              <a:buChar char="•"/>
            </a:pPr>
            <a:endParaRPr lang="en-US" altLang="ko-KR" sz="1200">
              <a:solidFill>
                <a:schemeClr val="tx1">
                  <a:lumMod val="85000"/>
                  <a:lumOff val="15000"/>
                </a:schemeClr>
              </a:solidFill>
              <a:cs typeface="Arial" pitchFamily="34" charset="0"/>
            </a:endParaRPr>
          </a:p>
          <a:p>
            <a:pPr marL="171450" indent="-171450">
              <a:buFont typeface="Arial" panose="020B0604020202020204" pitchFamily="34" charset="0"/>
              <a:buChar char="•"/>
            </a:pPr>
            <a:r>
              <a:rPr lang="en-US" altLang="ko-KR" sz="1200">
                <a:solidFill>
                  <a:schemeClr val="tx1">
                    <a:lumMod val="85000"/>
                    <a:lumOff val="15000"/>
                  </a:schemeClr>
                </a:solidFill>
                <a:cs typeface="Arial" pitchFamily="34" charset="0"/>
              </a:rPr>
              <a:t>Excluding the ID column, reveals a presence of 26,729 duplicate values, constituting 73.3% of the dataset.</a:t>
            </a:r>
            <a:endParaRPr lang="ko-KR" altLang="en-US" sz="1200">
              <a:solidFill>
                <a:schemeClr val="tx1">
                  <a:lumMod val="85000"/>
                  <a:lumOff val="15000"/>
                </a:schemeClr>
              </a:solidFill>
              <a:cs typeface="Arial" pitchFamily="34" charset="0"/>
            </a:endParaRPr>
          </a:p>
        </p:txBody>
      </p:sp>
      <p:graphicFrame>
        <p:nvGraphicFramePr>
          <p:cNvPr id="37" name="차트 4">
            <a:extLst>
              <a:ext uri="{FF2B5EF4-FFF2-40B4-BE49-F238E27FC236}">
                <a16:creationId xmlns:a16="http://schemas.microsoft.com/office/drawing/2014/main" id="{A7CF6FA5-AC9E-49B0-CA98-314D6224DE2C}"/>
              </a:ext>
            </a:extLst>
          </p:cNvPr>
          <p:cNvGraphicFramePr/>
          <p:nvPr>
            <p:extLst>
              <p:ext uri="{D42A27DB-BD31-4B8C-83A1-F6EECF244321}">
                <p14:modId xmlns:p14="http://schemas.microsoft.com/office/powerpoint/2010/main" val="2502489770"/>
              </p:ext>
            </p:extLst>
          </p:nvPr>
        </p:nvGraphicFramePr>
        <p:xfrm>
          <a:off x="6113416" y="2683227"/>
          <a:ext cx="1538632" cy="15299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8" name="차트 92">
            <a:extLst>
              <a:ext uri="{FF2B5EF4-FFF2-40B4-BE49-F238E27FC236}">
                <a16:creationId xmlns:a16="http://schemas.microsoft.com/office/drawing/2014/main" id="{3C4C0735-A637-4D3B-D04A-025A22CE3960}"/>
              </a:ext>
            </a:extLst>
          </p:cNvPr>
          <p:cNvGraphicFramePr/>
          <p:nvPr>
            <p:extLst>
              <p:ext uri="{D42A27DB-BD31-4B8C-83A1-F6EECF244321}">
                <p14:modId xmlns:p14="http://schemas.microsoft.com/office/powerpoint/2010/main" val="4182358921"/>
              </p:ext>
            </p:extLst>
          </p:nvPr>
        </p:nvGraphicFramePr>
        <p:xfrm>
          <a:off x="6194032" y="4825534"/>
          <a:ext cx="1538632" cy="15299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653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F78E6B4-0BCA-36CA-5768-9F554E8F13A7}"/>
              </a:ext>
            </a:extLst>
          </p:cNvPr>
          <p:cNvSpPr/>
          <p:nvPr/>
        </p:nvSpPr>
        <p:spPr>
          <a:xfrm>
            <a:off x="4698924" y="4615506"/>
            <a:ext cx="2509007" cy="545436"/>
          </a:xfrm>
          <a:prstGeom prst="rect">
            <a:avLst/>
          </a:prstGeom>
          <a:solidFill>
            <a:schemeClr val="accent3"/>
          </a:solidFill>
          <a:ln>
            <a:noFill/>
          </a:ln>
          <a:scene3d>
            <a:camera prst="orthographicFront">
              <a:rot lat="297669" lon="18624798" rev="52620"/>
            </a:camera>
            <a:lightRig rig="threePt" dir="t">
              <a:rot lat="0" lon="0" rev="1800000"/>
            </a:lightRig>
          </a:scene3d>
          <a:sp3d extrusionH="2171700">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Rectangle 40">
            <a:extLst>
              <a:ext uri="{FF2B5EF4-FFF2-40B4-BE49-F238E27FC236}">
                <a16:creationId xmlns:a16="http://schemas.microsoft.com/office/drawing/2014/main" id="{DEC0E0FB-10F7-E080-7935-F2CB59D65AD9}"/>
              </a:ext>
            </a:extLst>
          </p:cNvPr>
          <p:cNvSpPr/>
          <p:nvPr/>
        </p:nvSpPr>
        <p:spPr>
          <a:xfrm>
            <a:off x="7153551" y="4070070"/>
            <a:ext cx="2509007" cy="545436"/>
          </a:xfrm>
          <a:prstGeom prst="rect">
            <a:avLst/>
          </a:prstGeom>
          <a:solidFill>
            <a:schemeClr val="accent4"/>
          </a:solidFill>
          <a:ln>
            <a:noFill/>
          </a:ln>
          <a:scene3d>
            <a:camera prst="orthographicFront">
              <a:rot lat="297669" lon="18624798" rev="52620"/>
            </a:camera>
            <a:lightRig rig="threePt" dir="t">
              <a:rot lat="0" lon="0" rev="1800000"/>
            </a:lightRig>
          </a:scene3d>
          <a:sp3d extrusionH="217170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자유형: 도형 61">
            <a:extLst>
              <a:ext uri="{FF2B5EF4-FFF2-40B4-BE49-F238E27FC236}">
                <a16:creationId xmlns:a16="http://schemas.microsoft.com/office/drawing/2014/main" id="{D6FBE01C-47A0-A9F5-2FE2-0B5F695BB04E}"/>
              </a:ext>
            </a:extLst>
          </p:cNvPr>
          <p:cNvSpPr/>
          <p:nvPr/>
        </p:nvSpPr>
        <p:spPr>
          <a:xfrm rot="11266131">
            <a:off x="5423028" y="2350691"/>
            <a:ext cx="1046709" cy="2137124"/>
          </a:xfrm>
          <a:custGeom>
            <a:avLst/>
            <a:gdLst>
              <a:gd name="connsiteX0" fmla="*/ 2440006 w 3669051"/>
              <a:gd name="connsiteY0" fmla="*/ 3234462 h 7491301"/>
              <a:gd name="connsiteX1" fmla="*/ 2357940 w 3669051"/>
              <a:gd name="connsiteY1" fmla="*/ 3208044 h 7491301"/>
              <a:gd name="connsiteX2" fmla="*/ 2242879 w 3669051"/>
              <a:gd name="connsiteY2" fmla="*/ 3195229 h 7491301"/>
              <a:gd name="connsiteX3" fmla="*/ 1996032 w 3669051"/>
              <a:gd name="connsiteY3" fmla="*/ 3192649 h 7491301"/>
              <a:gd name="connsiteX4" fmla="*/ 1857994 w 3669051"/>
              <a:gd name="connsiteY4" fmla="*/ 3219020 h 7491301"/>
              <a:gd name="connsiteX5" fmla="*/ 1857996 w 3669051"/>
              <a:gd name="connsiteY5" fmla="*/ 456605 h 7491301"/>
              <a:gd name="connsiteX6" fmla="*/ 1859951 w 3669051"/>
              <a:gd name="connsiteY6" fmla="*/ 437212 h 7491301"/>
              <a:gd name="connsiteX7" fmla="*/ 1859951 w 3669051"/>
              <a:gd name="connsiteY7" fmla="*/ 285783 h 7491301"/>
              <a:gd name="connsiteX8" fmla="*/ 2145734 w 3669051"/>
              <a:gd name="connsiteY8" fmla="*/ 0 h 7491301"/>
              <a:gd name="connsiteX9" fmla="*/ 2431517 w 3669051"/>
              <a:gd name="connsiteY9" fmla="*/ 285783 h 7491301"/>
              <a:gd name="connsiteX10" fmla="*/ 2431517 w 3669051"/>
              <a:gd name="connsiteY10" fmla="*/ 389658 h 7491301"/>
              <a:gd name="connsiteX11" fmla="*/ 2434094 w 3669051"/>
              <a:gd name="connsiteY11" fmla="*/ 397959 h 7491301"/>
              <a:gd name="connsiteX12" fmla="*/ 2440006 w 3669051"/>
              <a:gd name="connsiteY12" fmla="*/ 456607 h 7491301"/>
              <a:gd name="connsiteX13" fmla="*/ 3663885 w 3669051"/>
              <a:gd name="connsiteY13" fmla="*/ 4971430 h 7491301"/>
              <a:gd name="connsiteX14" fmla="*/ 3087037 w 3669051"/>
              <a:gd name="connsiteY14" fmla="*/ 4645749 h 7491301"/>
              <a:gd name="connsiteX15" fmla="*/ 3087039 w 3669051"/>
              <a:gd name="connsiteY15" fmla="*/ 3741112 h 7491301"/>
              <a:gd name="connsiteX16" fmla="*/ 3378045 w 3669051"/>
              <a:gd name="connsiteY16" fmla="*/ 3450104 h 7491301"/>
              <a:gd name="connsiteX17" fmla="*/ 3378043 w 3669051"/>
              <a:gd name="connsiteY17" fmla="*/ 3450108 h 7491301"/>
              <a:gd name="connsiteX18" fmla="*/ 3669049 w 3669051"/>
              <a:gd name="connsiteY18" fmla="*/ 3741114 h 7491301"/>
              <a:gd name="connsiteX19" fmla="*/ 3669051 w 3669051"/>
              <a:gd name="connsiteY19" fmla="*/ 4937261 h 7491301"/>
              <a:gd name="connsiteX20" fmla="*/ 1342726 w 3669051"/>
              <a:gd name="connsiteY20" fmla="*/ 5124927 h 7491301"/>
              <a:gd name="connsiteX21" fmla="*/ 707169 w 3669051"/>
              <a:gd name="connsiteY21" fmla="*/ 5064813 h 7491301"/>
              <a:gd name="connsiteX22" fmla="*/ 444860 w 3669051"/>
              <a:gd name="connsiteY22" fmla="*/ 4747698 h 7491301"/>
              <a:gd name="connsiteX23" fmla="*/ 761974 w 3669051"/>
              <a:gd name="connsiteY23" fmla="*/ 4485386 h 7491301"/>
              <a:gd name="connsiteX24" fmla="*/ 1338334 w 3669051"/>
              <a:gd name="connsiteY24" fmla="*/ 4539903 h 7491301"/>
              <a:gd name="connsiteX25" fmla="*/ 2481818 w 3669051"/>
              <a:gd name="connsiteY25" fmla="*/ 6067117 h 7491301"/>
              <a:gd name="connsiteX26" fmla="*/ 1819099 w 3669051"/>
              <a:gd name="connsiteY26" fmla="*/ 5965334 h 7491301"/>
              <a:gd name="connsiteX27" fmla="*/ 1776969 w 3669051"/>
              <a:gd name="connsiteY27" fmla="*/ 5958180 h 7491301"/>
              <a:gd name="connsiteX28" fmla="*/ 1766444 w 3669051"/>
              <a:gd name="connsiteY28" fmla="*/ 5954129 h 7491301"/>
              <a:gd name="connsiteX29" fmla="*/ 1764895 w 3669051"/>
              <a:gd name="connsiteY29" fmla="*/ 5953533 h 7491301"/>
              <a:gd name="connsiteX30" fmla="*/ 1669123 w 3669051"/>
              <a:gd name="connsiteY30" fmla="*/ 5916672 h 7491301"/>
              <a:gd name="connsiteX31" fmla="*/ 1534796 w 3669051"/>
              <a:gd name="connsiteY31" fmla="*/ 5681375 h 7491301"/>
              <a:gd name="connsiteX32" fmla="*/ 1535024 w 3669051"/>
              <a:gd name="connsiteY32" fmla="*/ 5677992 h 7491301"/>
              <a:gd name="connsiteX33" fmla="*/ 1529638 w 3669051"/>
              <a:gd name="connsiteY33" fmla="*/ 5659973 h 7491301"/>
              <a:gd name="connsiteX34" fmla="*/ 1522264 w 3669051"/>
              <a:gd name="connsiteY34" fmla="*/ 5578283 h 7491301"/>
              <a:gd name="connsiteX35" fmla="*/ 1539496 w 3669051"/>
              <a:gd name="connsiteY35" fmla="*/ 3929119 h 7491301"/>
              <a:gd name="connsiteX36" fmla="*/ 468177 w 3669051"/>
              <a:gd name="connsiteY36" fmla="*/ 3851970 h 7491301"/>
              <a:gd name="connsiteX37" fmla="*/ 356839 w 3669051"/>
              <a:gd name="connsiteY37" fmla="*/ 3821025 h 7491301"/>
              <a:gd name="connsiteX38" fmla="*/ 347240 w 3669051"/>
              <a:gd name="connsiteY38" fmla="*/ 3813496 h 7491301"/>
              <a:gd name="connsiteX39" fmla="*/ 340338 w 3669051"/>
              <a:gd name="connsiteY39" fmla="*/ 3812854 h 7491301"/>
              <a:gd name="connsiteX40" fmla="*/ 135089 w 3669051"/>
              <a:gd name="connsiteY40" fmla="*/ 3565146 h 7491301"/>
              <a:gd name="connsiteX41" fmla="*/ 0 w 3669051"/>
              <a:gd name="connsiteY41" fmla="*/ 1998454 h 7491301"/>
              <a:gd name="connsiteX42" fmla="*/ 244505 w 3669051"/>
              <a:gd name="connsiteY42" fmla="*/ 1798397 h 7491301"/>
              <a:gd name="connsiteX43" fmla="*/ 545943 w 3669051"/>
              <a:gd name="connsiteY43" fmla="*/ 1997374 h 7491301"/>
              <a:gd name="connsiteX44" fmla="*/ 556336 w 3669051"/>
              <a:gd name="connsiteY44" fmla="*/ 2048419 h 7491301"/>
              <a:gd name="connsiteX45" fmla="*/ 558157 w 3669051"/>
              <a:gd name="connsiteY45" fmla="*/ 2048419 h 7491301"/>
              <a:gd name="connsiteX46" fmla="*/ 690393 w 3669051"/>
              <a:gd name="connsiteY46" fmla="*/ 3284455 h 7491301"/>
              <a:gd name="connsiteX47" fmla="*/ 1939025 w 3669051"/>
              <a:gd name="connsiteY47" fmla="*/ 3374370 h 7491301"/>
              <a:gd name="connsiteX48" fmla="*/ 1950279 w 3669051"/>
              <a:gd name="connsiteY48" fmla="*/ 3372220 h 7491301"/>
              <a:gd name="connsiteX49" fmla="*/ 2125166 w 3669051"/>
              <a:gd name="connsiteY49" fmla="*/ 3374048 h 7491301"/>
              <a:gd name="connsiteX50" fmla="*/ 2525854 w 3669051"/>
              <a:gd name="connsiteY50" fmla="*/ 3783197 h 7491301"/>
              <a:gd name="connsiteX51" fmla="*/ 2510000 w 3669051"/>
              <a:gd name="connsiteY51" fmla="*/ 5300375 h 7491301"/>
              <a:gd name="connsiteX52" fmla="*/ 2983291 w 3669051"/>
              <a:gd name="connsiteY52" fmla="*/ 4887309 h 7491301"/>
              <a:gd name="connsiteX53" fmla="*/ 3518010 w 3669051"/>
              <a:gd name="connsiteY53" fmla="*/ 5189204 h 7491301"/>
              <a:gd name="connsiteX54" fmla="*/ 3491316 w 3669051"/>
              <a:gd name="connsiteY54" fmla="*/ 5205399 h 7491301"/>
              <a:gd name="connsiteX55" fmla="*/ 3473613 w 3669051"/>
              <a:gd name="connsiteY55" fmla="*/ 5208974 h 7491301"/>
              <a:gd name="connsiteX56" fmla="*/ 3420565 w 3669051"/>
              <a:gd name="connsiteY56" fmla="*/ 5278174 h 7491301"/>
              <a:gd name="connsiteX57" fmla="*/ 2582196 w 3669051"/>
              <a:gd name="connsiteY57" fmla="*/ 6009864 h 7491301"/>
              <a:gd name="connsiteX58" fmla="*/ 2481818 w 3669051"/>
              <a:gd name="connsiteY58" fmla="*/ 6067117 h 7491301"/>
              <a:gd name="connsiteX59" fmla="*/ 1851416 w 3669051"/>
              <a:gd name="connsiteY59" fmla="*/ 7491253 h 7491301"/>
              <a:gd name="connsiteX60" fmla="*/ 1186542 w 3669051"/>
              <a:gd name="connsiteY60" fmla="*/ 6934581 h 7491301"/>
              <a:gd name="connsiteX61" fmla="*/ 1730800 w 3669051"/>
              <a:gd name="connsiteY61" fmla="*/ 6131285 h 7491301"/>
              <a:gd name="connsiteX62" fmla="*/ 2534095 w 3669051"/>
              <a:gd name="connsiteY62" fmla="*/ 6675543 h 7491301"/>
              <a:gd name="connsiteX63" fmla="*/ 1989837 w 3669051"/>
              <a:gd name="connsiteY63" fmla="*/ 7478839 h 7491301"/>
              <a:gd name="connsiteX64" fmla="*/ 1851416 w 3669051"/>
              <a:gd name="connsiteY64" fmla="*/ 7491253 h 749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669051" h="7491301">
                <a:moveTo>
                  <a:pt x="2440006" y="3234462"/>
                </a:moveTo>
                <a:lnTo>
                  <a:pt x="2357940" y="3208044"/>
                </a:lnTo>
                <a:cubicBezTo>
                  <a:pt x="2320813" y="3200041"/>
                  <a:pt x="2282333" y="3195641"/>
                  <a:pt x="2242879" y="3195229"/>
                </a:cubicBezTo>
                <a:lnTo>
                  <a:pt x="1996032" y="3192649"/>
                </a:lnTo>
                <a:lnTo>
                  <a:pt x="1857994" y="3219020"/>
                </a:lnTo>
                <a:cubicBezTo>
                  <a:pt x="1857994" y="2298216"/>
                  <a:pt x="1857996" y="1377410"/>
                  <a:pt x="1857996" y="456605"/>
                </a:cubicBezTo>
                <a:lnTo>
                  <a:pt x="1859951" y="437212"/>
                </a:lnTo>
                <a:lnTo>
                  <a:pt x="1859951" y="285783"/>
                </a:lnTo>
                <a:cubicBezTo>
                  <a:pt x="1859951" y="127949"/>
                  <a:pt x="1987900" y="0"/>
                  <a:pt x="2145734" y="0"/>
                </a:cubicBezTo>
                <a:cubicBezTo>
                  <a:pt x="2303568" y="0"/>
                  <a:pt x="2431517" y="127949"/>
                  <a:pt x="2431517" y="285783"/>
                </a:cubicBezTo>
                <a:lnTo>
                  <a:pt x="2431517" y="389658"/>
                </a:lnTo>
                <a:lnTo>
                  <a:pt x="2434094" y="397959"/>
                </a:lnTo>
                <a:cubicBezTo>
                  <a:pt x="2437970" y="416903"/>
                  <a:pt x="2440006" y="436517"/>
                  <a:pt x="2440006" y="456607"/>
                </a:cubicBezTo>
                <a:close/>
                <a:moveTo>
                  <a:pt x="3663885" y="4971430"/>
                </a:moveTo>
                <a:lnTo>
                  <a:pt x="3087037" y="4645749"/>
                </a:lnTo>
                <a:cubicBezTo>
                  <a:pt x="3087037" y="4344204"/>
                  <a:pt x="3087039" y="4042657"/>
                  <a:pt x="3087039" y="3741112"/>
                </a:cubicBezTo>
                <a:cubicBezTo>
                  <a:pt x="3087039" y="3580393"/>
                  <a:pt x="3217327" y="3450106"/>
                  <a:pt x="3378045" y="3450104"/>
                </a:cubicBezTo>
                <a:cubicBezTo>
                  <a:pt x="3378045" y="3450106"/>
                  <a:pt x="3378043" y="3450106"/>
                  <a:pt x="3378043" y="3450108"/>
                </a:cubicBezTo>
                <a:cubicBezTo>
                  <a:pt x="3538761" y="3450108"/>
                  <a:pt x="3669051" y="3580396"/>
                  <a:pt x="3669049" y="3741114"/>
                </a:cubicBezTo>
                <a:cubicBezTo>
                  <a:pt x="3669049" y="4139829"/>
                  <a:pt x="3669051" y="4538546"/>
                  <a:pt x="3669051" y="4937261"/>
                </a:cubicBezTo>
                <a:close/>
                <a:moveTo>
                  <a:pt x="1342726" y="5124927"/>
                </a:moveTo>
                <a:lnTo>
                  <a:pt x="707169" y="5064813"/>
                </a:lnTo>
                <a:cubicBezTo>
                  <a:pt x="547166" y="5049680"/>
                  <a:pt x="429726" y="4907702"/>
                  <a:pt x="444860" y="4747698"/>
                </a:cubicBezTo>
                <a:cubicBezTo>
                  <a:pt x="459994" y="4587693"/>
                  <a:pt x="601972" y="4470253"/>
                  <a:pt x="761974" y="4485386"/>
                </a:cubicBezTo>
                <a:lnTo>
                  <a:pt x="1338334" y="4539903"/>
                </a:lnTo>
                <a:close/>
                <a:moveTo>
                  <a:pt x="2481818" y="6067117"/>
                </a:moveTo>
                <a:cubicBezTo>
                  <a:pt x="2354636" y="6059694"/>
                  <a:pt x="1936574" y="5983490"/>
                  <a:pt x="1819099" y="5965334"/>
                </a:cubicBezTo>
                <a:lnTo>
                  <a:pt x="1776969" y="5958180"/>
                </a:lnTo>
                <a:lnTo>
                  <a:pt x="1766444" y="5954129"/>
                </a:lnTo>
                <a:lnTo>
                  <a:pt x="1764895" y="5953533"/>
                </a:lnTo>
                <a:lnTo>
                  <a:pt x="1669123" y="5916672"/>
                </a:lnTo>
                <a:cubicBezTo>
                  <a:pt x="1589476" y="5865807"/>
                  <a:pt x="1538048" y="5778001"/>
                  <a:pt x="1534796" y="5681375"/>
                </a:cubicBezTo>
                <a:lnTo>
                  <a:pt x="1535024" y="5677992"/>
                </a:lnTo>
                <a:lnTo>
                  <a:pt x="1529638" y="5659973"/>
                </a:lnTo>
                <a:cubicBezTo>
                  <a:pt x="1524519" y="5633558"/>
                  <a:pt x="1521972" y="5606237"/>
                  <a:pt x="1522264" y="5578283"/>
                </a:cubicBezTo>
                <a:lnTo>
                  <a:pt x="1539496" y="3929119"/>
                </a:lnTo>
                <a:lnTo>
                  <a:pt x="468177" y="3851970"/>
                </a:lnTo>
                <a:cubicBezTo>
                  <a:pt x="428100" y="3849085"/>
                  <a:pt x="390506" y="3838212"/>
                  <a:pt x="356839" y="3821025"/>
                </a:cubicBezTo>
                <a:lnTo>
                  <a:pt x="347240" y="3813496"/>
                </a:lnTo>
                <a:lnTo>
                  <a:pt x="340338" y="3812854"/>
                </a:lnTo>
                <a:cubicBezTo>
                  <a:pt x="231784" y="3780038"/>
                  <a:pt x="147910" y="3685001"/>
                  <a:pt x="135089" y="3565146"/>
                </a:cubicBezTo>
                <a:lnTo>
                  <a:pt x="0" y="1998454"/>
                </a:lnTo>
                <a:cubicBezTo>
                  <a:pt x="32885" y="1892050"/>
                  <a:pt x="126726" y="1810262"/>
                  <a:pt x="244505" y="1798397"/>
                </a:cubicBezTo>
                <a:cubicBezTo>
                  <a:pt x="381914" y="1784555"/>
                  <a:pt x="506377" y="1870474"/>
                  <a:pt x="545943" y="1997374"/>
                </a:cubicBezTo>
                <a:lnTo>
                  <a:pt x="556336" y="2048419"/>
                </a:lnTo>
                <a:lnTo>
                  <a:pt x="558157" y="2048419"/>
                </a:lnTo>
                <a:lnTo>
                  <a:pt x="690393" y="3284455"/>
                </a:lnTo>
                <a:lnTo>
                  <a:pt x="1939025" y="3374370"/>
                </a:lnTo>
                <a:lnTo>
                  <a:pt x="1950279" y="3372220"/>
                </a:lnTo>
                <a:lnTo>
                  <a:pt x="2125166" y="3374048"/>
                </a:lnTo>
                <a:cubicBezTo>
                  <a:pt x="2348796" y="3376384"/>
                  <a:pt x="2528190" y="3559567"/>
                  <a:pt x="2525854" y="3783197"/>
                </a:cubicBezTo>
                <a:lnTo>
                  <a:pt x="2510000" y="5300375"/>
                </a:lnTo>
                <a:lnTo>
                  <a:pt x="2983291" y="4887309"/>
                </a:lnTo>
                <a:lnTo>
                  <a:pt x="3518010" y="5189204"/>
                </a:lnTo>
                <a:lnTo>
                  <a:pt x="3491316" y="5205399"/>
                </a:lnTo>
                <a:lnTo>
                  <a:pt x="3473613" y="5208974"/>
                </a:lnTo>
                <a:lnTo>
                  <a:pt x="3420565" y="5278174"/>
                </a:lnTo>
                <a:lnTo>
                  <a:pt x="2582196" y="6009864"/>
                </a:lnTo>
                <a:cubicBezTo>
                  <a:pt x="2551925" y="6036284"/>
                  <a:pt x="2517730" y="6055319"/>
                  <a:pt x="2481818" y="6067117"/>
                </a:cubicBezTo>
                <a:close/>
                <a:moveTo>
                  <a:pt x="1851416" y="7491253"/>
                </a:moveTo>
                <a:cubicBezTo>
                  <a:pt x="1532311" y="7487445"/>
                  <a:pt x="1249131" y="7260182"/>
                  <a:pt x="1186542" y="6934581"/>
                </a:cubicBezTo>
                <a:cubicBezTo>
                  <a:pt x="1115011" y="6562464"/>
                  <a:pt x="1358683" y="6202816"/>
                  <a:pt x="1730800" y="6131285"/>
                </a:cubicBezTo>
                <a:cubicBezTo>
                  <a:pt x="2102915" y="6059754"/>
                  <a:pt x="2462562" y="6303426"/>
                  <a:pt x="2534095" y="6675543"/>
                </a:cubicBezTo>
                <a:cubicBezTo>
                  <a:pt x="2605626" y="7047659"/>
                  <a:pt x="2361954" y="7407307"/>
                  <a:pt x="1989837" y="7478839"/>
                </a:cubicBezTo>
                <a:cubicBezTo>
                  <a:pt x="1943323" y="7487781"/>
                  <a:pt x="1897003" y="7491797"/>
                  <a:pt x="1851416" y="74912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4" name="Group 43">
            <a:extLst>
              <a:ext uri="{FF2B5EF4-FFF2-40B4-BE49-F238E27FC236}">
                <a16:creationId xmlns:a16="http://schemas.microsoft.com/office/drawing/2014/main" id="{9770A9C5-C753-0A9F-0EC0-27C9DA5F67AA}"/>
              </a:ext>
            </a:extLst>
          </p:cNvPr>
          <p:cNvGrpSpPr/>
          <p:nvPr/>
        </p:nvGrpSpPr>
        <p:grpSpPr>
          <a:xfrm>
            <a:off x="3101674" y="3762293"/>
            <a:ext cx="2519861" cy="307777"/>
            <a:chOff x="1550986" y="2268123"/>
            <a:chExt cx="2519861" cy="307777"/>
          </a:xfrm>
        </p:grpSpPr>
        <p:sp>
          <p:nvSpPr>
            <p:cNvPr id="48" name="Chevron 56">
              <a:extLst>
                <a:ext uri="{FF2B5EF4-FFF2-40B4-BE49-F238E27FC236}">
                  <a16:creationId xmlns:a16="http://schemas.microsoft.com/office/drawing/2014/main" id="{E16EEBD8-5DE2-AA32-413A-ABEAD250A06E}"/>
                </a:ext>
              </a:extLst>
            </p:cNvPr>
            <p:cNvSpPr/>
            <p:nvPr/>
          </p:nvSpPr>
          <p:spPr>
            <a:xfrm>
              <a:off x="1550986" y="2268123"/>
              <a:ext cx="252000" cy="2520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49" name="TextBox 48">
              <a:extLst>
                <a:ext uri="{FF2B5EF4-FFF2-40B4-BE49-F238E27FC236}">
                  <a16:creationId xmlns:a16="http://schemas.microsoft.com/office/drawing/2014/main" id="{5365CA51-AE4C-A235-1870-89BDA1850CDC}"/>
                </a:ext>
              </a:extLst>
            </p:cNvPr>
            <p:cNvSpPr txBox="1"/>
            <p:nvPr/>
          </p:nvSpPr>
          <p:spPr>
            <a:xfrm>
              <a:off x="1798823" y="2268123"/>
              <a:ext cx="2272024"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UNSUPERVISED DATA</a:t>
              </a:r>
              <a:endParaRPr lang="ko-KR" altLang="en-US" sz="1400" b="1">
                <a:solidFill>
                  <a:schemeClr val="tx1">
                    <a:lumMod val="75000"/>
                    <a:lumOff val="25000"/>
                  </a:schemeClr>
                </a:solidFill>
                <a:cs typeface="Arial" pitchFamily="34" charset="0"/>
              </a:endParaRPr>
            </a:p>
          </p:txBody>
        </p:sp>
      </p:grpSp>
      <p:grpSp>
        <p:nvGrpSpPr>
          <p:cNvPr id="52" name="Group 51">
            <a:extLst>
              <a:ext uri="{FF2B5EF4-FFF2-40B4-BE49-F238E27FC236}">
                <a16:creationId xmlns:a16="http://schemas.microsoft.com/office/drawing/2014/main" id="{D2FD935F-402F-908E-884F-AE658B40BF06}"/>
              </a:ext>
            </a:extLst>
          </p:cNvPr>
          <p:cNvGrpSpPr/>
          <p:nvPr/>
        </p:nvGrpSpPr>
        <p:grpSpPr>
          <a:xfrm>
            <a:off x="6794038" y="3095361"/>
            <a:ext cx="2297780" cy="307777"/>
            <a:chOff x="1687463" y="1482829"/>
            <a:chExt cx="2297780" cy="307777"/>
          </a:xfrm>
        </p:grpSpPr>
        <p:sp>
          <p:nvSpPr>
            <p:cNvPr id="56" name="Chevron 50">
              <a:extLst>
                <a:ext uri="{FF2B5EF4-FFF2-40B4-BE49-F238E27FC236}">
                  <a16:creationId xmlns:a16="http://schemas.microsoft.com/office/drawing/2014/main" id="{DDED86DA-F0ED-0350-2BC1-58E29E3DAB26}"/>
                </a:ext>
              </a:extLst>
            </p:cNvPr>
            <p:cNvSpPr/>
            <p:nvPr/>
          </p:nvSpPr>
          <p:spPr>
            <a:xfrm>
              <a:off x="1687463" y="1482829"/>
              <a:ext cx="252000" cy="252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57" name="TextBox 56">
              <a:extLst>
                <a:ext uri="{FF2B5EF4-FFF2-40B4-BE49-F238E27FC236}">
                  <a16:creationId xmlns:a16="http://schemas.microsoft.com/office/drawing/2014/main" id="{F0438980-FAE9-1F56-FE54-C2C0F92C1856}"/>
                </a:ext>
              </a:extLst>
            </p:cNvPr>
            <p:cNvSpPr txBox="1"/>
            <p:nvPr/>
          </p:nvSpPr>
          <p:spPr>
            <a:xfrm>
              <a:off x="1943256" y="1482829"/>
              <a:ext cx="204198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SUPERVISED DATA</a:t>
              </a:r>
              <a:endParaRPr lang="ko-KR" altLang="en-US" sz="1400" b="1">
                <a:solidFill>
                  <a:schemeClr val="tx1">
                    <a:lumMod val="75000"/>
                    <a:lumOff val="25000"/>
                  </a:schemeClr>
                </a:solidFill>
                <a:cs typeface="Arial" pitchFamily="34" charset="0"/>
              </a:endParaRPr>
            </a:p>
          </p:txBody>
        </p:sp>
      </p:grpSp>
      <p:sp>
        <p:nvSpPr>
          <p:cNvPr id="59" name="Text Placeholder 1">
            <a:extLst>
              <a:ext uri="{FF2B5EF4-FFF2-40B4-BE49-F238E27FC236}">
                <a16:creationId xmlns:a16="http://schemas.microsoft.com/office/drawing/2014/main" id="{4FDE20C3-4D2C-E245-EEE0-E3DF70DF3548}"/>
              </a:ext>
            </a:extLst>
          </p:cNvPr>
          <p:cNvSpPr>
            <a:spLocks noGrp="1"/>
          </p:cNvSpPr>
          <p:nvPr>
            <p:ph type="body" sz="quarter" idx="10"/>
          </p:nvPr>
        </p:nvSpPr>
        <p:spPr>
          <a:xfrm>
            <a:off x="323850" y="339725"/>
            <a:ext cx="11572875" cy="723900"/>
          </a:xfrm>
        </p:spPr>
        <p:txBody>
          <a:bodyPr>
            <a:normAutofit fontScale="47500" lnSpcReduction="20000"/>
          </a:bodyPr>
          <a:lstStyle/>
          <a:p>
            <a:r>
              <a:rPr lang="en-US" dirty="0">
                <a:cs typeface="Arial"/>
              </a:rPr>
              <a:t>Target generation</a:t>
            </a:r>
            <a:endParaRPr lang="en-US" dirty="0"/>
          </a:p>
        </p:txBody>
      </p:sp>
      <p:sp>
        <p:nvSpPr>
          <p:cNvPr id="60" name="Donut 24">
            <a:extLst>
              <a:ext uri="{FF2B5EF4-FFF2-40B4-BE49-F238E27FC236}">
                <a16:creationId xmlns:a16="http://schemas.microsoft.com/office/drawing/2014/main" id="{BC30EB17-40F2-0512-381E-DDDAB063E237}"/>
              </a:ext>
            </a:extLst>
          </p:cNvPr>
          <p:cNvSpPr/>
          <p:nvPr/>
        </p:nvSpPr>
        <p:spPr>
          <a:xfrm>
            <a:off x="7934170" y="371936"/>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41904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0" y="971043"/>
            <a:ext cx="11573197" cy="724247"/>
          </a:xfrm>
        </p:spPr>
        <p:txBody>
          <a:bodyPr>
            <a:normAutofit fontScale="47500" lnSpcReduction="20000"/>
          </a:bodyPr>
          <a:lstStyle/>
          <a:p>
            <a:pPr algn="l"/>
            <a:r>
              <a:rPr lang="en-US"/>
              <a:t>Target production</a:t>
            </a:r>
          </a:p>
        </p:txBody>
      </p:sp>
      <p:sp>
        <p:nvSpPr>
          <p:cNvPr id="17" name="Donut 24">
            <a:extLst>
              <a:ext uri="{FF2B5EF4-FFF2-40B4-BE49-F238E27FC236}">
                <a16:creationId xmlns:a16="http://schemas.microsoft.com/office/drawing/2014/main" id="{8D139B4B-B854-27C9-CDDE-0B4313FB1284}"/>
              </a:ext>
            </a:extLst>
          </p:cNvPr>
          <p:cNvSpPr/>
          <p:nvPr/>
        </p:nvSpPr>
        <p:spPr>
          <a:xfrm>
            <a:off x="104244" y="2724846"/>
            <a:ext cx="3158835" cy="268940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7" name="TextBox 86">
            <a:extLst>
              <a:ext uri="{FF2B5EF4-FFF2-40B4-BE49-F238E27FC236}">
                <a16:creationId xmlns:a16="http://schemas.microsoft.com/office/drawing/2014/main" id="{7E09A091-779A-07F2-C9F1-D3E2A7DF8F0B}"/>
              </a:ext>
            </a:extLst>
          </p:cNvPr>
          <p:cNvSpPr txBox="1"/>
          <p:nvPr/>
        </p:nvSpPr>
        <p:spPr>
          <a:xfrm>
            <a:off x="1262312" y="1683847"/>
            <a:ext cx="6093724" cy="450123"/>
          </a:xfrm>
          <a:prstGeom prst="rect">
            <a:avLst/>
          </a:prstGeom>
          <a:noFill/>
        </p:spPr>
        <p:txBody>
          <a:bodyPr wrap="square">
            <a:spAutoFit/>
          </a:bodyPr>
          <a:lstStyle/>
          <a:p>
            <a:pPr marL="0" indent="0">
              <a:lnSpc>
                <a:spcPts val="3000"/>
              </a:lnSpc>
              <a:buNone/>
            </a:pPr>
            <a:r>
              <a:rPr lang="en-US" altLang="ko-KR" sz="1800" b="1">
                <a:solidFill>
                  <a:schemeClr val="accent1"/>
                </a:solidFill>
                <a:cs typeface="Arial" pitchFamily="34" charset="0"/>
              </a:rPr>
              <a:t>Vintage Analysis</a:t>
            </a:r>
          </a:p>
        </p:txBody>
      </p:sp>
      <p:sp>
        <p:nvSpPr>
          <p:cNvPr id="3" name="Rectangle 2">
            <a:extLst>
              <a:ext uri="{FF2B5EF4-FFF2-40B4-BE49-F238E27FC236}">
                <a16:creationId xmlns:a16="http://schemas.microsoft.com/office/drawing/2014/main" id="{8007396D-2367-64F3-60A9-A141097AC67B}"/>
              </a:ext>
            </a:extLst>
          </p:cNvPr>
          <p:cNvSpPr/>
          <p:nvPr/>
        </p:nvSpPr>
        <p:spPr>
          <a:xfrm>
            <a:off x="3367322" y="0"/>
            <a:ext cx="8824678" cy="685800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 Placeholder 10">
            <a:extLst>
              <a:ext uri="{FF2B5EF4-FFF2-40B4-BE49-F238E27FC236}">
                <a16:creationId xmlns:a16="http://schemas.microsoft.com/office/drawing/2014/main" id="{C983E716-755B-4353-9395-B7007ABFC8EC}"/>
              </a:ext>
            </a:extLst>
          </p:cNvPr>
          <p:cNvSpPr txBox="1">
            <a:spLocks/>
          </p:cNvSpPr>
          <p:nvPr/>
        </p:nvSpPr>
        <p:spPr>
          <a:xfrm>
            <a:off x="3662596" y="955823"/>
            <a:ext cx="8529404" cy="4277889"/>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ts val="3000"/>
              </a:lnSpc>
            </a:pPr>
            <a:r>
              <a:rPr lang="en-US" altLang="ko-KR" sz="1200" b="1">
                <a:solidFill>
                  <a:schemeClr val="accent6"/>
                </a:solidFill>
                <a:latin typeface="Roboto Mono" panose="00000009000000000000" pitchFamily="49" charset="0"/>
                <a:ea typeface="Roboto Mono" panose="00000009000000000000" pitchFamily="49" charset="0"/>
                <a:cs typeface="Arial" pitchFamily="34" charset="0"/>
              </a:rPr>
              <a:t>Vintage analysis is a widely used method in credit risk management.</a:t>
            </a:r>
          </a:p>
          <a:p>
            <a:pPr>
              <a:lnSpc>
                <a:spcPts val="3000"/>
              </a:lnSpc>
            </a:pPr>
            <a:r>
              <a:rPr lang="en-US" altLang="ko-KR" sz="1200" b="1">
                <a:solidFill>
                  <a:schemeClr val="accent6"/>
                </a:solidFill>
                <a:latin typeface="Roboto Mono" panose="00000009000000000000" pitchFamily="49" charset="0"/>
                <a:ea typeface="Roboto Mono" panose="00000009000000000000" pitchFamily="49" charset="0"/>
                <a:cs typeface="Arial" pitchFamily="34" charset="0"/>
              </a:rPr>
              <a:t>Provides a dynamic understanding of credit portfolio performance.</a:t>
            </a:r>
          </a:p>
          <a:p>
            <a:pPr>
              <a:lnSpc>
                <a:spcPts val="3000"/>
              </a:lnSpc>
            </a:pPr>
            <a:r>
              <a:rPr lang="en-US" altLang="ko-KR" sz="1200" b="1">
                <a:solidFill>
                  <a:schemeClr val="accent6"/>
                </a:solidFill>
                <a:latin typeface="Roboto Mono" panose="00000009000000000000" pitchFamily="49" charset="0"/>
                <a:ea typeface="Roboto Mono" panose="00000009000000000000" pitchFamily="49" charset="0"/>
                <a:cs typeface="Arial" pitchFamily="34" charset="0"/>
              </a:rPr>
              <a:t>Identifies patterns in the emergence of bad customers over different periods.</a:t>
            </a:r>
          </a:p>
          <a:p>
            <a:pPr>
              <a:lnSpc>
                <a:spcPts val="3000"/>
              </a:lnSpc>
            </a:pPr>
            <a:r>
              <a:rPr lang="en-US" altLang="ko-KR" sz="1200" b="1">
                <a:solidFill>
                  <a:schemeClr val="accent6"/>
                </a:solidFill>
                <a:latin typeface="Roboto Mono" panose="00000009000000000000" pitchFamily="49" charset="0"/>
                <a:ea typeface="Roboto Mono" panose="00000009000000000000" pitchFamily="49" charset="0"/>
                <a:cs typeface="Arial" pitchFamily="34" charset="0"/>
              </a:rPr>
              <a:t>Facilitates proactive risk management strategies based on historical trends</a:t>
            </a:r>
          </a:p>
          <a:p>
            <a:pPr>
              <a:lnSpc>
                <a:spcPts val="3000"/>
              </a:lnSpc>
            </a:pPr>
            <a:r>
              <a:rPr lang="en-US" altLang="ko-KR" sz="1200" b="1">
                <a:solidFill>
                  <a:schemeClr val="accent1"/>
                </a:solidFill>
                <a:latin typeface="Roboto Mono" panose="00000009000000000000" pitchFamily="49" charset="0"/>
                <a:ea typeface="Roboto Mono" panose="00000009000000000000" pitchFamily="49" charset="0"/>
                <a:cs typeface="Arial" pitchFamily="34" charset="0"/>
              </a:rPr>
              <a:t>Evaluate the performance of customers in defined time intervals post loan or credit issuance.</a:t>
            </a:r>
          </a:p>
          <a:p>
            <a:pPr>
              <a:lnSpc>
                <a:spcPts val="3000"/>
              </a:lnSpc>
            </a:pPr>
            <a:r>
              <a:rPr lang="en-US" altLang="ko-KR" sz="1200" b="1">
                <a:solidFill>
                  <a:schemeClr val="accent1"/>
                </a:solidFill>
                <a:latin typeface="Roboto Mono" panose="00000009000000000000" pitchFamily="49" charset="0"/>
                <a:ea typeface="Roboto Mono" panose="00000009000000000000" pitchFamily="49" charset="0"/>
                <a:cs typeface="Arial" pitchFamily="34" charset="0"/>
              </a:rPr>
              <a:t>Aggregate the cumulative percentage of customers exhibiting unfavorable outcomes within each time window</a:t>
            </a:r>
          </a:p>
          <a:p>
            <a:pPr>
              <a:lnSpc>
                <a:spcPts val="3000"/>
              </a:lnSpc>
            </a:pPr>
            <a:r>
              <a:rPr lang="en-US" altLang="ko-KR" sz="1200" b="1">
                <a:solidFill>
                  <a:schemeClr val="accent3">
                    <a:lumMod val="75000"/>
                  </a:schemeClr>
                </a:solidFill>
                <a:latin typeface="Roboto Mono" panose="00000009000000000000" pitchFamily="49" charset="0"/>
                <a:ea typeface="Roboto Mono" panose="00000009000000000000" pitchFamily="49" charset="0"/>
                <a:cs typeface="Arial" pitchFamily="34" charset="0"/>
              </a:rPr>
              <a:t>It assesses the performance of a portfolio over distinct periods post the issuance of a loan or credit card</a:t>
            </a:r>
          </a:p>
          <a:p>
            <a:pPr>
              <a:lnSpc>
                <a:spcPts val="3000"/>
              </a:lnSpc>
            </a:pPr>
            <a:r>
              <a:rPr lang="en-US" altLang="ko-KR" sz="1200" b="1">
                <a:solidFill>
                  <a:schemeClr val="accent3">
                    <a:lumMod val="75000"/>
                  </a:schemeClr>
                </a:solidFill>
                <a:latin typeface="Roboto Mono" panose="00000009000000000000" pitchFamily="49" charset="0"/>
                <a:ea typeface="Roboto Mono" panose="00000009000000000000" pitchFamily="49" charset="0"/>
                <a:cs typeface="Arial" pitchFamily="34" charset="0"/>
              </a:rPr>
              <a:t>Calculate the cumulative percentage of bad customers within specific performance windows.</a:t>
            </a:r>
          </a:p>
          <a:p>
            <a:pPr>
              <a:lnSpc>
                <a:spcPts val="3000"/>
              </a:lnSpc>
            </a:pPr>
            <a:r>
              <a:rPr lang="en-US" altLang="ko-KR" sz="1200" b="1">
                <a:solidFill>
                  <a:schemeClr val="accent3">
                    <a:lumMod val="75000"/>
                  </a:schemeClr>
                </a:solidFill>
                <a:latin typeface="Roboto Mono" panose="00000009000000000000" pitchFamily="49" charset="0"/>
                <a:ea typeface="Roboto Mono" panose="00000009000000000000" pitchFamily="49" charset="0"/>
                <a:cs typeface="Arial" pitchFamily="34" charset="0"/>
              </a:rPr>
              <a:t>Create a bad customer ratio based on historical data, offering insights into the evolving risk over time.</a:t>
            </a:r>
          </a:p>
        </p:txBody>
      </p:sp>
    </p:spTree>
    <p:extLst>
      <p:ext uri="{BB962C8B-B14F-4D97-AF65-F5344CB8AC3E}">
        <p14:creationId xmlns:p14="http://schemas.microsoft.com/office/powerpoint/2010/main" val="4184600926"/>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50</Slides>
  <Notes>0</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SketchLinesVTI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DESPOINAANGELIKI MOYSIDOU</dc:creator>
  <cp:revision>63</cp:revision>
  <dcterms:created xsi:type="dcterms:W3CDTF">2024-01-20T15:34:14Z</dcterms:created>
  <dcterms:modified xsi:type="dcterms:W3CDTF">2024-01-22T14:52:10Z</dcterms:modified>
</cp:coreProperties>
</file>