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2" r:id="rId3"/>
    <p:sldId id="258" r:id="rId4"/>
    <p:sldId id="268" r:id="rId5"/>
    <p:sldId id="260" r:id="rId6"/>
    <p:sldId id="263" r:id="rId7"/>
    <p:sldId id="265" r:id="rId8"/>
    <p:sldId id="267" r:id="rId9"/>
    <p:sldId id="266" r:id="rId10"/>
    <p:sldId id="259" r:id="rId11"/>
    <p:sldId id="257" r:id="rId12"/>
    <p:sldId id="269" r:id="rId13"/>
    <p:sldId id="270" r:id="rId14"/>
    <p:sldId id="271" r:id="rId15"/>
    <p:sldId id="272"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ACEE"/>
    <a:srgbClr val="2DAA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750" autoAdjust="0"/>
  </p:normalViewPr>
  <p:slideViewPr>
    <p:cSldViewPr snapToGrid="0">
      <p:cViewPr varScale="1">
        <p:scale>
          <a:sx n="75" d="100"/>
          <a:sy n="75" d="100"/>
        </p:scale>
        <p:origin x="9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anaav\Desktop\Classifiers%20Performance%20Evaluation.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anaav\Desktop\Cities%20Tweet%20Resul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Sheet1!$B$1</c:f>
              <c:strCache>
                <c:ptCount val="1"/>
                <c:pt idx="0">
                  <c:v>Accuracy (%)</c:v>
                </c:pt>
              </c:strCache>
            </c:strRef>
          </c:tx>
          <c:spPr>
            <a:solidFill>
              <a:schemeClr val="accent1"/>
            </a:solidFill>
            <a:ln>
              <a:noFill/>
            </a:ln>
            <a:effectLst/>
          </c:spPr>
          <c:invertIfNegative val="0"/>
          <c:cat>
            <c:strRef>
              <c:f>Sheet1!$A$2:$A$6</c:f>
              <c:strCache>
                <c:ptCount val="5"/>
                <c:pt idx="0">
                  <c:v>Multinomial Naïve Bayes</c:v>
                </c:pt>
                <c:pt idx="1">
                  <c:v>Random Forest</c:v>
                </c:pt>
                <c:pt idx="2">
                  <c:v>C-Support Vector Classification</c:v>
                </c:pt>
                <c:pt idx="3">
                  <c:v>Logistic Regression</c:v>
                </c:pt>
                <c:pt idx="4">
                  <c:v>Ankit’s Ensemble Classifier</c:v>
                </c:pt>
              </c:strCache>
            </c:strRef>
          </c:cat>
          <c:val>
            <c:numRef>
              <c:f>Sheet1!$B$2:$B$6</c:f>
              <c:numCache>
                <c:formatCode>General</c:formatCode>
                <c:ptCount val="5"/>
                <c:pt idx="0">
                  <c:v>74.489999999999995</c:v>
                </c:pt>
                <c:pt idx="1">
                  <c:v>67.86</c:v>
                </c:pt>
                <c:pt idx="2">
                  <c:v>69.66</c:v>
                </c:pt>
                <c:pt idx="3">
                  <c:v>69.91</c:v>
                </c:pt>
                <c:pt idx="4">
                  <c:v>82.29</c:v>
                </c:pt>
              </c:numCache>
            </c:numRef>
          </c:val>
          <c:extLst>
            <c:ext xmlns:c16="http://schemas.microsoft.com/office/drawing/2014/chart" uri="{C3380CC4-5D6E-409C-BE32-E72D297353CC}">
              <c16:uniqueId val="{00000000-E2E6-4F12-8C1B-0AD50C37BBA6}"/>
            </c:ext>
          </c:extLst>
        </c:ser>
        <c:ser>
          <c:idx val="1"/>
          <c:order val="1"/>
          <c:tx>
            <c:strRef>
              <c:f>Sheet1!$C$1</c:f>
              <c:strCache>
                <c:ptCount val="1"/>
                <c:pt idx="0">
                  <c:v>Precision (%)</c:v>
                </c:pt>
              </c:strCache>
            </c:strRef>
          </c:tx>
          <c:spPr>
            <a:solidFill>
              <a:schemeClr val="accent3"/>
            </a:solidFill>
            <a:ln>
              <a:noFill/>
            </a:ln>
            <a:effectLst/>
          </c:spPr>
          <c:invertIfNegative val="0"/>
          <c:cat>
            <c:strRef>
              <c:f>Sheet1!$A$2:$A$6</c:f>
              <c:strCache>
                <c:ptCount val="5"/>
                <c:pt idx="0">
                  <c:v>Multinomial Naïve Bayes</c:v>
                </c:pt>
                <c:pt idx="1">
                  <c:v>Random Forest</c:v>
                </c:pt>
                <c:pt idx="2">
                  <c:v>C-Support Vector Classification</c:v>
                </c:pt>
                <c:pt idx="3">
                  <c:v>Logistic Regression</c:v>
                </c:pt>
                <c:pt idx="4">
                  <c:v>Ankit’s Ensemble Classifier</c:v>
                </c:pt>
              </c:strCache>
            </c:strRef>
          </c:cat>
          <c:val>
            <c:numRef>
              <c:f>Sheet1!$C$2:$C$6</c:f>
              <c:numCache>
                <c:formatCode>General</c:formatCode>
                <c:ptCount val="5"/>
                <c:pt idx="0">
                  <c:v>74.7</c:v>
                </c:pt>
                <c:pt idx="1">
                  <c:v>68.069999999999993</c:v>
                </c:pt>
                <c:pt idx="2">
                  <c:v>69.739999999999995</c:v>
                </c:pt>
                <c:pt idx="3">
                  <c:v>70.06</c:v>
                </c:pt>
                <c:pt idx="4">
                  <c:v>82.06</c:v>
                </c:pt>
              </c:numCache>
            </c:numRef>
          </c:val>
          <c:extLst>
            <c:ext xmlns:c16="http://schemas.microsoft.com/office/drawing/2014/chart" uri="{C3380CC4-5D6E-409C-BE32-E72D297353CC}">
              <c16:uniqueId val="{00000001-E2E6-4F12-8C1B-0AD50C37BBA6}"/>
            </c:ext>
          </c:extLst>
        </c:ser>
        <c:ser>
          <c:idx val="2"/>
          <c:order val="2"/>
          <c:tx>
            <c:strRef>
              <c:f>Sheet1!$D$1</c:f>
              <c:strCache>
                <c:ptCount val="1"/>
                <c:pt idx="0">
                  <c:v>Recall (%)</c:v>
                </c:pt>
              </c:strCache>
            </c:strRef>
          </c:tx>
          <c:spPr>
            <a:solidFill>
              <a:schemeClr val="accent5"/>
            </a:solidFill>
            <a:ln>
              <a:noFill/>
            </a:ln>
            <a:effectLst/>
          </c:spPr>
          <c:invertIfNegative val="0"/>
          <c:cat>
            <c:strRef>
              <c:f>Sheet1!$A$2:$A$6</c:f>
              <c:strCache>
                <c:ptCount val="5"/>
                <c:pt idx="0">
                  <c:v>Multinomial Naïve Bayes</c:v>
                </c:pt>
                <c:pt idx="1">
                  <c:v>Random Forest</c:v>
                </c:pt>
                <c:pt idx="2">
                  <c:v>C-Support Vector Classification</c:v>
                </c:pt>
                <c:pt idx="3">
                  <c:v>Logistic Regression</c:v>
                </c:pt>
                <c:pt idx="4">
                  <c:v>Ankit’s Ensemble Classifier</c:v>
                </c:pt>
              </c:strCache>
            </c:strRef>
          </c:cat>
          <c:val>
            <c:numRef>
              <c:f>Sheet1!$D$2:$D$6</c:f>
              <c:numCache>
                <c:formatCode>General</c:formatCode>
                <c:ptCount val="5"/>
                <c:pt idx="0">
                  <c:v>74.489999999999995</c:v>
                </c:pt>
                <c:pt idx="1">
                  <c:v>67.86</c:v>
                </c:pt>
                <c:pt idx="2">
                  <c:v>69.66</c:v>
                </c:pt>
                <c:pt idx="3">
                  <c:v>69.91</c:v>
                </c:pt>
                <c:pt idx="4">
                  <c:v>82.26</c:v>
                </c:pt>
              </c:numCache>
            </c:numRef>
          </c:val>
          <c:extLst>
            <c:ext xmlns:c16="http://schemas.microsoft.com/office/drawing/2014/chart" uri="{C3380CC4-5D6E-409C-BE32-E72D297353CC}">
              <c16:uniqueId val="{00000002-E2E6-4F12-8C1B-0AD50C37BBA6}"/>
            </c:ext>
          </c:extLst>
        </c:ser>
        <c:ser>
          <c:idx val="3"/>
          <c:order val="3"/>
          <c:tx>
            <c:strRef>
              <c:f>Sheet1!$E$1</c:f>
              <c:strCache>
                <c:ptCount val="1"/>
                <c:pt idx="0">
                  <c:v>F1 (%)</c:v>
                </c:pt>
              </c:strCache>
            </c:strRef>
          </c:tx>
          <c:spPr>
            <a:solidFill>
              <a:schemeClr val="accent1">
                <a:lumMod val="60000"/>
              </a:schemeClr>
            </a:solidFill>
            <a:ln>
              <a:noFill/>
            </a:ln>
            <a:effectLst/>
          </c:spPr>
          <c:invertIfNegative val="0"/>
          <c:cat>
            <c:strRef>
              <c:f>Sheet1!$A$2:$A$6</c:f>
              <c:strCache>
                <c:ptCount val="5"/>
                <c:pt idx="0">
                  <c:v>Multinomial Naïve Bayes</c:v>
                </c:pt>
                <c:pt idx="1">
                  <c:v>Random Forest</c:v>
                </c:pt>
                <c:pt idx="2">
                  <c:v>C-Support Vector Classification</c:v>
                </c:pt>
                <c:pt idx="3">
                  <c:v>Logistic Regression</c:v>
                </c:pt>
                <c:pt idx="4">
                  <c:v>Ankit’s Ensemble Classifier</c:v>
                </c:pt>
              </c:strCache>
            </c:strRef>
          </c:cat>
          <c:val>
            <c:numRef>
              <c:f>Sheet1!$E$2:$E$6</c:f>
              <c:numCache>
                <c:formatCode>General</c:formatCode>
                <c:ptCount val="5"/>
                <c:pt idx="0">
                  <c:v>74.430000000000007</c:v>
                </c:pt>
                <c:pt idx="1">
                  <c:v>67.790000000000006</c:v>
                </c:pt>
                <c:pt idx="2">
                  <c:v>69.63</c:v>
                </c:pt>
                <c:pt idx="3">
                  <c:v>69.86</c:v>
                </c:pt>
                <c:pt idx="4">
                  <c:v>82.16</c:v>
                </c:pt>
              </c:numCache>
            </c:numRef>
          </c:val>
          <c:extLst>
            <c:ext xmlns:c16="http://schemas.microsoft.com/office/drawing/2014/chart" uri="{C3380CC4-5D6E-409C-BE32-E72D297353CC}">
              <c16:uniqueId val="{00000003-E2E6-4F12-8C1B-0AD50C37BBA6}"/>
            </c:ext>
          </c:extLst>
        </c:ser>
        <c:dLbls>
          <c:showLegendKey val="0"/>
          <c:showVal val="0"/>
          <c:showCatName val="0"/>
          <c:showSerName val="0"/>
          <c:showPercent val="0"/>
          <c:showBubbleSize val="0"/>
        </c:dLbls>
        <c:gapWidth val="219"/>
        <c:overlap val="-27"/>
        <c:axId val="842630368"/>
        <c:axId val="843006096"/>
      </c:barChart>
      <c:catAx>
        <c:axId val="842630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843006096"/>
        <c:crosses val="autoZero"/>
        <c:auto val="1"/>
        <c:lblAlgn val="ctr"/>
        <c:lblOffset val="100"/>
        <c:noMultiLvlLbl val="0"/>
      </c:catAx>
      <c:valAx>
        <c:axId val="843006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2630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Sheet1!$B$6</c:f>
              <c:strCache>
                <c:ptCount val="1"/>
                <c:pt idx="0">
                  <c:v>Positive Tweets (%)</c:v>
                </c:pt>
              </c:strCache>
            </c:strRef>
          </c:tx>
          <c:spPr>
            <a:solidFill>
              <a:schemeClr val="accent1"/>
            </a:solidFill>
            <a:ln>
              <a:noFill/>
            </a:ln>
            <a:effectLst/>
          </c:spPr>
          <c:invertIfNegative val="0"/>
          <c:cat>
            <c:strRef>
              <c:f>Sheet1!$A$7:$A$9</c:f>
              <c:strCache>
                <c:ptCount val="3"/>
                <c:pt idx="0">
                  <c:v>Toronto</c:v>
                </c:pt>
                <c:pt idx="1">
                  <c:v>Montreal</c:v>
                </c:pt>
                <c:pt idx="2">
                  <c:v>Vancouver</c:v>
                </c:pt>
              </c:strCache>
            </c:strRef>
          </c:cat>
          <c:val>
            <c:numRef>
              <c:f>Sheet1!$B$7:$B$9</c:f>
              <c:numCache>
                <c:formatCode>0.00</c:formatCode>
                <c:ptCount val="3"/>
                <c:pt idx="0">
                  <c:v>49.477643125783537</c:v>
                </c:pt>
                <c:pt idx="1">
                  <c:v>54.284606436603333</c:v>
                </c:pt>
                <c:pt idx="2">
                  <c:v>54.574898785425098</c:v>
                </c:pt>
              </c:numCache>
            </c:numRef>
          </c:val>
          <c:extLst>
            <c:ext xmlns:c16="http://schemas.microsoft.com/office/drawing/2014/chart" uri="{C3380CC4-5D6E-409C-BE32-E72D297353CC}">
              <c16:uniqueId val="{00000000-F644-4D4F-9A0E-A232EA973148}"/>
            </c:ext>
          </c:extLst>
        </c:ser>
        <c:ser>
          <c:idx val="1"/>
          <c:order val="1"/>
          <c:tx>
            <c:strRef>
              <c:f>Sheet1!$C$6</c:f>
              <c:strCache>
                <c:ptCount val="1"/>
                <c:pt idx="0">
                  <c:v>Negative Tweets (%)</c:v>
                </c:pt>
              </c:strCache>
            </c:strRef>
          </c:tx>
          <c:spPr>
            <a:solidFill>
              <a:schemeClr val="accent3"/>
            </a:solidFill>
            <a:ln>
              <a:noFill/>
            </a:ln>
            <a:effectLst/>
          </c:spPr>
          <c:invertIfNegative val="0"/>
          <c:cat>
            <c:strRef>
              <c:f>Sheet1!$A$7:$A$9</c:f>
              <c:strCache>
                <c:ptCount val="3"/>
                <c:pt idx="0">
                  <c:v>Toronto</c:v>
                </c:pt>
                <c:pt idx="1">
                  <c:v>Montreal</c:v>
                </c:pt>
                <c:pt idx="2">
                  <c:v>Vancouver</c:v>
                </c:pt>
              </c:strCache>
            </c:strRef>
          </c:cat>
          <c:val>
            <c:numRef>
              <c:f>Sheet1!$C$7:$C$9</c:f>
              <c:numCache>
                <c:formatCode>0.00</c:formatCode>
                <c:ptCount val="3"/>
                <c:pt idx="0">
                  <c:v>50.52235687421647</c:v>
                </c:pt>
                <c:pt idx="1">
                  <c:v>45.715393563396667</c:v>
                </c:pt>
                <c:pt idx="2">
                  <c:v>45.425101214574894</c:v>
                </c:pt>
              </c:numCache>
            </c:numRef>
          </c:val>
          <c:extLst>
            <c:ext xmlns:c16="http://schemas.microsoft.com/office/drawing/2014/chart" uri="{C3380CC4-5D6E-409C-BE32-E72D297353CC}">
              <c16:uniqueId val="{00000001-F644-4D4F-9A0E-A232EA973148}"/>
            </c:ext>
          </c:extLst>
        </c:ser>
        <c:dLbls>
          <c:showLegendKey val="0"/>
          <c:showVal val="0"/>
          <c:showCatName val="0"/>
          <c:showSerName val="0"/>
          <c:showPercent val="0"/>
          <c:showBubbleSize val="0"/>
        </c:dLbls>
        <c:gapWidth val="219"/>
        <c:overlap val="-27"/>
        <c:axId val="39760080"/>
        <c:axId val="39902368"/>
      </c:barChart>
      <c:catAx>
        <c:axId val="39760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9902368"/>
        <c:crosses val="autoZero"/>
        <c:auto val="1"/>
        <c:lblAlgn val="ctr"/>
        <c:lblOffset val="100"/>
        <c:noMultiLvlLbl val="0"/>
      </c:catAx>
      <c:valAx>
        <c:axId val="3990236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9760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22D6D-9944-42DB-A6C2-A009225759C8}" type="datetimeFigureOut">
              <a:rPr lang="en-CA" smtClean="0"/>
              <a:t>2020-04-10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987E10-A624-4DF4-BBBB-5759A6193621}" type="slidenum">
              <a:rPr lang="en-CA" smtClean="0"/>
              <a:t>‹#›</a:t>
            </a:fld>
            <a:endParaRPr lang="en-CA"/>
          </a:p>
        </p:txBody>
      </p:sp>
    </p:spTree>
    <p:extLst>
      <p:ext uri="{BB962C8B-B14F-4D97-AF65-F5344CB8AC3E}">
        <p14:creationId xmlns:p14="http://schemas.microsoft.com/office/powerpoint/2010/main" val="3068908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Urban </a:t>
            </a:r>
            <a:r>
              <a:rPr lang="en-US" sz="1200" b="1" i="0" kern="1200" dirty="0">
                <a:solidFill>
                  <a:schemeClr val="tx1"/>
                </a:solidFill>
                <a:effectLst/>
                <a:latin typeface="+mn-lt"/>
                <a:ea typeface="+mn-ea"/>
                <a:cs typeface="+mn-cs"/>
              </a:rPr>
              <a:t>growth machine</a:t>
            </a:r>
            <a:r>
              <a:rPr lang="en-US" sz="1200" b="0" i="0" kern="1200" dirty="0">
                <a:solidFill>
                  <a:schemeClr val="tx1"/>
                </a:solidFill>
                <a:effectLst/>
                <a:latin typeface="+mn-lt"/>
                <a:ea typeface="+mn-ea"/>
                <a:cs typeface="+mn-cs"/>
              </a:rPr>
              <a:t> is an influential thesis of urban politics that suggests the objective of </a:t>
            </a:r>
            <a:r>
              <a:rPr lang="en-US" sz="1200" b="1" i="0" kern="1200" dirty="0">
                <a:solidFill>
                  <a:schemeClr val="tx1"/>
                </a:solidFill>
                <a:effectLst/>
                <a:latin typeface="+mn-lt"/>
                <a:ea typeface="+mn-ea"/>
                <a:cs typeface="+mn-cs"/>
              </a:rPr>
              <a:t>growth</a:t>
            </a:r>
            <a:r>
              <a:rPr lang="en-US" sz="1200" b="0" i="0" kern="1200" dirty="0">
                <a:solidFill>
                  <a:schemeClr val="tx1"/>
                </a:solidFill>
                <a:effectLst/>
                <a:latin typeface="+mn-lt"/>
                <a:ea typeface="+mn-ea"/>
                <a:cs typeface="+mn-cs"/>
              </a:rPr>
              <a:t> unites otherwise pluralistic interests in relation to a city. The thesis is situated within a broader theory about the commodification of place, where place is understood to be socially and economically valued land.</a:t>
            </a:r>
            <a:r>
              <a:rPr lang="en-US" sz="1200" dirty="0"/>
              <a:t> Its key premise is that coalitions of actors and organizations (i.e. growth machines), all sharing an interest in local growth and its effects on land values, compete with growth machines elsewhere for scarce mobile capital investment, while simultaneously attempting to gain the tacit support of local publics for such urban growth. </a:t>
            </a:r>
            <a:endParaRPr lang="en-CA" sz="1200" dirty="0"/>
          </a:p>
          <a:p>
            <a:endParaRPr lang="en-CA" dirty="0"/>
          </a:p>
        </p:txBody>
      </p:sp>
      <p:sp>
        <p:nvSpPr>
          <p:cNvPr id="4" name="Slide Number Placeholder 3"/>
          <p:cNvSpPr>
            <a:spLocks noGrp="1"/>
          </p:cNvSpPr>
          <p:nvPr>
            <p:ph type="sldNum" sz="quarter" idx="5"/>
          </p:nvPr>
        </p:nvSpPr>
        <p:spPr/>
        <p:txBody>
          <a:bodyPr/>
          <a:lstStyle/>
          <a:p>
            <a:fld id="{81987E10-A624-4DF4-BBBB-5759A6193621}" type="slidenum">
              <a:rPr lang="en-CA" smtClean="0"/>
              <a:t>2</a:t>
            </a:fld>
            <a:endParaRPr lang="en-CA"/>
          </a:p>
        </p:txBody>
      </p:sp>
    </p:spTree>
    <p:extLst>
      <p:ext uri="{BB962C8B-B14F-4D97-AF65-F5344CB8AC3E}">
        <p14:creationId xmlns:p14="http://schemas.microsoft.com/office/powerpoint/2010/main" val="619424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600" dirty="0"/>
          </a:p>
        </p:txBody>
      </p:sp>
      <p:sp>
        <p:nvSpPr>
          <p:cNvPr id="4" name="Slide Number Placeholder 3"/>
          <p:cNvSpPr>
            <a:spLocks noGrp="1"/>
          </p:cNvSpPr>
          <p:nvPr>
            <p:ph type="sldNum" sz="quarter" idx="5"/>
          </p:nvPr>
        </p:nvSpPr>
        <p:spPr/>
        <p:txBody>
          <a:bodyPr/>
          <a:lstStyle/>
          <a:p>
            <a:fld id="{81987E10-A624-4DF4-BBBB-5759A6193621}" type="slidenum">
              <a:rPr lang="en-CA" smtClean="0"/>
              <a:t>3</a:t>
            </a:fld>
            <a:endParaRPr lang="en-CA"/>
          </a:p>
        </p:txBody>
      </p:sp>
    </p:spTree>
    <p:extLst>
      <p:ext uri="{BB962C8B-B14F-4D97-AF65-F5344CB8AC3E}">
        <p14:creationId xmlns:p14="http://schemas.microsoft.com/office/powerpoint/2010/main" val="563308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Icons made by </a:t>
            </a:r>
            <a:r>
              <a:rPr lang="en-US" dirty="0" err="1"/>
              <a:t>Freepik</a:t>
            </a:r>
            <a:r>
              <a:rPr lang="en-US" dirty="0"/>
              <a:t> from flaticon.com</a:t>
            </a:r>
            <a:endParaRPr lang="en-CA" dirty="0"/>
          </a:p>
        </p:txBody>
      </p:sp>
      <p:sp>
        <p:nvSpPr>
          <p:cNvPr id="4" name="Slide Number Placeholder 3"/>
          <p:cNvSpPr>
            <a:spLocks noGrp="1"/>
          </p:cNvSpPr>
          <p:nvPr>
            <p:ph type="sldNum" sz="quarter" idx="5"/>
          </p:nvPr>
        </p:nvSpPr>
        <p:spPr/>
        <p:txBody>
          <a:bodyPr/>
          <a:lstStyle/>
          <a:p>
            <a:fld id="{81987E10-A624-4DF4-BBBB-5759A6193621}" type="slidenum">
              <a:rPr lang="en-CA" smtClean="0"/>
              <a:t>5</a:t>
            </a:fld>
            <a:endParaRPr lang="en-CA"/>
          </a:p>
        </p:txBody>
      </p:sp>
    </p:spTree>
    <p:extLst>
      <p:ext uri="{BB962C8B-B14F-4D97-AF65-F5344CB8AC3E}">
        <p14:creationId xmlns:p14="http://schemas.microsoft.com/office/powerpoint/2010/main" val="938124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Icon made by </a:t>
            </a:r>
            <a:r>
              <a:rPr lang="en-US" sz="1200" b="0" i="0" u="none" strike="noStrike" kern="1200" dirty="0" err="1">
                <a:solidFill>
                  <a:schemeClr val="tx1"/>
                </a:solidFill>
                <a:effectLst/>
                <a:latin typeface="+mn-lt"/>
                <a:ea typeface="+mn-ea"/>
                <a:cs typeface="+mn-cs"/>
              </a:rPr>
              <a:t>Freepik</a:t>
            </a:r>
            <a:r>
              <a:rPr lang="en-US" sz="1200" b="0" i="0" u="none" strike="noStrike"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from </a:t>
            </a:r>
            <a:r>
              <a:rPr lang="en-US" sz="1200" b="0" i="0" u="none" strike="noStrike" kern="1200" dirty="0">
                <a:solidFill>
                  <a:schemeClr val="tx1"/>
                </a:solidFill>
                <a:effectLst/>
                <a:latin typeface="+mn-lt"/>
                <a:ea typeface="+mn-ea"/>
                <a:cs typeface="+mn-cs"/>
              </a:rPr>
              <a:t>flaticon.com</a:t>
            </a:r>
            <a:endParaRPr lang="en-CA" dirty="0"/>
          </a:p>
        </p:txBody>
      </p:sp>
      <p:sp>
        <p:nvSpPr>
          <p:cNvPr id="4" name="Slide Number Placeholder 3"/>
          <p:cNvSpPr>
            <a:spLocks noGrp="1"/>
          </p:cNvSpPr>
          <p:nvPr>
            <p:ph type="sldNum" sz="quarter" idx="5"/>
          </p:nvPr>
        </p:nvSpPr>
        <p:spPr/>
        <p:txBody>
          <a:bodyPr/>
          <a:lstStyle/>
          <a:p>
            <a:fld id="{81987E10-A624-4DF4-BBBB-5759A6193621}" type="slidenum">
              <a:rPr lang="en-CA" smtClean="0"/>
              <a:t>6</a:t>
            </a:fld>
            <a:endParaRPr lang="en-CA"/>
          </a:p>
        </p:txBody>
      </p:sp>
    </p:spTree>
    <p:extLst>
      <p:ext uri="{BB962C8B-B14F-4D97-AF65-F5344CB8AC3E}">
        <p14:creationId xmlns:p14="http://schemas.microsoft.com/office/powerpoint/2010/main" val="3260305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1987E10-A624-4DF4-BBBB-5759A6193621}" type="slidenum">
              <a:rPr lang="en-CA" smtClean="0"/>
              <a:t>8</a:t>
            </a:fld>
            <a:endParaRPr lang="en-CA"/>
          </a:p>
        </p:txBody>
      </p:sp>
    </p:spTree>
    <p:extLst>
      <p:ext uri="{BB962C8B-B14F-4D97-AF65-F5344CB8AC3E}">
        <p14:creationId xmlns:p14="http://schemas.microsoft.com/office/powerpoint/2010/main" val="279738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http://help.sentiment140.com/for-students</a:t>
            </a:r>
          </a:p>
          <a:p>
            <a:r>
              <a:rPr lang="en-CA" dirty="0"/>
              <a:t>https://scikit-learn.org/stable/</a:t>
            </a:r>
          </a:p>
        </p:txBody>
      </p:sp>
      <p:sp>
        <p:nvSpPr>
          <p:cNvPr id="4" name="Slide Number Placeholder 3"/>
          <p:cNvSpPr>
            <a:spLocks noGrp="1"/>
          </p:cNvSpPr>
          <p:nvPr>
            <p:ph type="sldNum" sz="quarter" idx="5"/>
          </p:nvPr>
        </p:nvSpPr>
        <p:spPr/>
        <p:txBody>
          <a:bodyPr/>
          <a:lstStyle/>
          <a:p>
            <a:fld id="{81987E10-A624-4DF4-BBBB-5759A6193621}" type="slidenum">
              <a:rPr lang="en-CA" smtClean="0"/>
              <a:t>9</a:t>
            </a:fld>
            <a:endParaRPr lang="en-CA"/>
          </a:p>
        </p:txBody>
      </p:sp>
    </p:spTree>
    <p:extLst>
      <p:ext uri="{BB962C8B-B14F-4D97-AF65-F5344CB8AC3E}">
        <p14:creationId xmlns:p14="http://schemas.microsoft.com/office/powerpoint/2010/main" val="3033824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clean up any noise that </a:t>
            </a:r>
            <a:endParaRPr lang="en-CA" dirty="0"/>
          </a:p>
        </p:txBody>
      </p:sp>
      <p:sp>
        <p:nvSpPr>
          <p:cNvPr id="4" name="Slide Number Placeholder 3"/>
          <p:cNvSpPr>
            <a:spLocks noGrp="1"/>
          </p:cNvSpPr>
          <p:nvPr>
            <p:ph type="sldNum" sz="quarter" idx="5"/>
          </p:nvPr>
        </p:nvSpPr>
        <p:spPr/>
        <p:txBody>
          <a:bodyPr/>
          <a:lstStyle/>
          <a:p>
            <a:fld id="{81987E10-A624-4DF4-BBBB-5759A6193621}" type="slidenum">
              <a:rPr lang="en-CA" smtClean="0"/>
              <a:t>10</a:t>
            </a:fld>
            <a:endParaRPr lang="en-CA"/>
          </a:p>
        </p:txBody>
      </p:sp>
    </p:spTree>
    <p:extLst>
      <p:ext uri="{BB962C8B-B14F-4D97-AF65-F5344CB8AC3E}">
        <p14:creationId xmlns:p14="http://schemas.microsoft.com/office/powerpoint/2010/main" val="2846629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be able to perform sentiment analysis on text we have to map those words (sometimes even the sentences) to vectors so that they can be understood and actionable through the programming language, classifiers etc.</a:t>
            </a:r>
            <a:endParaRPr lang="en-CA" dirty="0"/>
          </a:p>
        </p:txBody>
      </p:sp>
      <p:sp>
        <p:nvSpPr>
          <p:cNvPr id="4" name="Slide Number Placeholder 3"/>
          <p:cNvSpPr>
            <a:spLocks noGrp="1"/>
          </p:cNvSpPr>
          <p:nvPr>
            <p:ph type="sldNum" sz="quarter" idx="5"/>
          </p:nvPr>
        </p:nvSpPr>
        <p:spPr/>
        <p:txBody>
          <a:bodyPr/>
          <a:lstStyle/>
          <a:p>
            <a:fld id="{81987E10-A624-4DF4-BBBB-5759A6193621}" type="slidenum">
              <a:rPr lang="en-CA" smtClean="0"/>
              <a:t>11</a:t>
            </a:fld>
            <a:endParaRPr lang="en-CA"/>
          </a:p>
        </p:txBody>
      </p:sp>
    </p:spTree>
    <p:extLst>
      <p:ext uri="{BB962C8B-B14F-4D97-AF65-F5344CB8AC3E}">
        <p14:creationId xmlns:p14="http://schemas.microsoft.com/office/powerpoint/2010/main" val="1481164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1987E10-A624-4DF4-BBBB-5759A6193621}" type="slidenum">
              <a:rPr lang="en-CA" smtClean="0"/>
              <a:t>14</a:t>
            </a:fld>
            <a:endParaRPr lang="en-CA"/>
          </a:p>
        </p:txBody>
      </p:sp>
    </p:spTree>
    <p:extLst>
      <p:ext uri="{BB962C8B-B14F-4D97-AF65-F5344CB8AC3E}">
        <p14:creationId xmlns:p14="http://schemas.microsoft.com/office/powerpoint/2010/main" val="1919955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E3BE9-DCA2-460F-B7D2-24D6323DA4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AF98071-2B09-478D-BA5F-BF3B022732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8F632CE-0F65-44F8-A0AE-B01A2002F056}"/>
              </a:ext>
            </a:extLst>
          </p:cNvPr>
          <p:cNvSpPr>
            <a:spLocks noGrp="1"/>
          </p:cNvSpPr>
          <p:nvPr>
            <p:ph type="dt" sz="half" idx="10"/>
          </p:nvPr>
        </p:nvSpPr>
        <p:spPr/>
        <p:txBody>
          <a:bodyPr/>
          <a:lstStyle/>
          <a:p>
            <a:fld id="{12F32F7A-23A4-46A7-8DC7-8A947C0F51DB}" type="datetimeFigureOut">
              <a:rPr lang="en-CA" smtClean="0"/>
              <a:t>2020-04-10</a:t>
            </a:fld>
            <a:endParaRPr lang="en-CA"/>
          </a:p>
        </p:txBody>
      </p:sp>
      <p:sp>
        <p:nvSpPr>
          <p:cNvPr id="5" name="Footer Placeholder 4">
            <a:extLst>
              <a:ext uri="{FF2B5EF4-FFF2-40B4-BE49-F238E27FC236}">
                <a16:creationId xmlns:a16="http://schemas.microsoft.com/office/drawing/2014/main" id="{81ACFDD6-CA97-4779-B2E9-286FFC61F5D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FF438F0-6445-47BB-ABF0-8FC4DEA2C159}"/>
              </a:ext>
            </a:extLst>
          </p:cNvPr>
          <p:cNvSpPr>
            <a:spLocks noGrp="1"/>
          </p:cNvSpPr>
          <p:nvPr>
            <p:ph type="sldNum" sz="quarter" idx="12"/>
          </p:nvPr>
        </p:nvSpPr>
        <p:spPr/>
        <p:txBody>
          <a:bodyPr/>
          <a:lstStyle/>
          <a:p>
            <a:fld id="{EC866253-45CE-4FAF-93A4-E9564FC04BF0}" type="slidenum">
              <a:rPr lang="en-CA" smtClean="0"/>
              <a:t>‹#›</a:t>
            </a:fld>
            <a:endParaRPr lang="en-CA"/>
          </a:p>
        </p:txBody>
      </p:sp>
    </p:spTree>
    <p:extLst>
      <p:ext uri="{BB962C8B-B14F-4D97-AF65-F5344CB8AC3E}">
        <p14:creationId xmlns:p14="http://schemas.microsoft.com/office/powerpoint/2010/main" val="16347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2357-B40F-4A45-BAB3-19E791045FD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7A37D12-0FEB-44A5-816C-58C2CA53B3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BBCD05-6C7A-4A00-A38E-C750CECF604E}"/>
              </a:ext>
            </a:extLst>
          </p:cNvPr>
          <p:cNvSpPr>
            <a:spLocks noGrp="1"/>
          </p:cNvSpPr>
          <p:nvPr>
            <p:ph type="dt" sz="half" idx="10"/>
          </p:nvPr>
        </p:nvSpPr>
        <p:spPr/>
        <p:txBody>
          <a:bodyPr/>
          <a:lstStyle/>
          <a:p>
            <a:fld id="{12F32F7A-23A4-46A7-8DC7-8A947C0F51DB}" type="datetimeFigureOut">
              <a:rPr lang="en-CA" smtClean="0"/>
              <a:t>2020-04-10</a:t>
            </a:fld>
            <a:endParaRPr lang="en-CA"/>
          </a:p>
        </p:txBody>
      </p:sp>
      <p:sp>
        <p:nvSpPr>
          <p:cNvPr id="5" name="Footer Placeholder 4">
            <a:extLst>
              <a:ext uri="{FF2B5EF4-FFF2-40B4-BE49-F238E27FC236}">
                <a16:creationId xmlns:a16="http://schemas.microsoft.com/office/drawing/2014/main" id="{2EC0E9A0-35DB-405F-988C-78382B5EA9D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2B14936-1939-4923-8AA6-191BE49596BB}"/>
              </a:ext>
            </a:extLst>
          </p:cNvPr>
          <p:cNvSpPr>
            <a:spLocks noGrp="1"/>
          </p:cNvSpPr>
          <p:nvPr>
            <p:ph type="sldNum" sz="quarter" idx="12"/>
          </p:nvPr>
        </p:nvSpPr>
        <p:spPr/>
        <p:txBody>
          <a:bodyPr/>
          <a:lstStyle/>
          <a:p>
            <a:fld id="{EC866253-45CE-4FAF-93A4-E9564FC04BF0}" type="slidenum">
              <a:rPr lang="en-CA" smtClean="0"/>
              <a:t>‹#›</a:t>
            </a:fld>
            <a:endParaRPr lang="en-CA"/>
          </a:p>
        </p:txBody>
      </p:sp>
    </p:spTree>
    <p:extLst>
      <p:ext uri="{BB962C8B-B14F-4D97-AF65-F5344CB8AC3E}">
        <p14:creationId xmlns:p14="http://schemas.microsoft.com/office/powerpoint/2010/main" val="3469501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28198D-5409-4809-96C7-4BCBFF5826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6997446-AB63-4258-9D86-D757E46125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AAEC9AA-8A4C-4D54-AB95-3517C0CA9F97}"/>
              </a:ext>
            </a:extLst>
          </p:cNvPr>
          <p:cNvSpPr>
            <a:spLocks noGrp="1"/>
          </p:cNvSpPr>
          <p:nvPr>
            <p:ph type="dt" sz="half" idx="10"/>
          </p:nvPr>
        </p:nvSpPr>
        <p:spPr/>
        <p:txBody>
          <a:bodyPr/>
          <a:lstStyle/>
          <a:p>
            <a:fld id="{12F32F7A-23A4-46A7-8DC7-8A947C0F51DB}" type="datetimeFigureOut">
              <a:rPr lang="en-CA" smtClean="0"/>
              <a:t>2020-04-10</a:t>
            </a:fld>
            <a:endParaRPr lang="en-CA"/>
          </a:p>
        </p:txBody>
      </p:sp>
      <p:sp>
        <p:nvSpPr>
          <p:cNvPr id="5" name="Footer Placeholder 4">
            <a:extLst>
              <a:ext uri="{FF2B5EF4-FFF2-40B4-BE49-F238E27FC236}">
                <a16:creationId xmlns:a16="http://schemas.microsoft.com/office/drawing/2014/main" id="{C0261A77-E754-4A2D-A9DE-D5CE78C128C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7BA2603-9FF3-45C0-A9C2-98809A6DBF37}"/>
              </a:ext>
            </a:extLst>
          </p:cNvPr>
          <p:cNvSpPr>
            <a:spLocks noGrp="1"/>
          </p:cNvSpPr>
          <p:nvPr>
            <p:ph type="sldNum" sz="quarter" idx="12"/>
          </p:nvPr>
        </p:nvSpPr>
        <p:spPr/>
        <p:txBody>
          <a:bodyPr/>
          <a:lstStyle/>
          <a:p>
            <a:fld id="{EC866253-45CE-4FAF-93A4-E9564FC04BF0}" type="slidenum">
              <a:rPr lang="en-CA" smtClean="0"/>
              <a:t>‹#›</a:t>
            </a:fld>
            <a:endParaRPr lang="en-CA"/>
          </a:p>
        </p:txBody>
      </p:sp>
    </p:spTree>
    <p:extLst>
      <p:ext uri="{BB962C8B-B14F-4D97-AF65-F5344CB8AC3E}">
        <p14:creationId xmlns:p14="http://schemas.microsoft.com/office/powerpoint/2010/main" val="497996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8C780-B93B-435F-97FE-BB1D09AE7DA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DD29CAF-0E4B-4618-BC7D-246250EAB5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E46F81B-98A3-46CB-BA09-B29C8F3233A6}"/>
              </a:ext>
            </a:extLst>
          </p:cNvPr>
          <p:cNvSpPr>
            <a:spLocks noGrp="1"/>
          </p:cNvSpPr>
          <p:nvPr>
            <p:ph type="dt" sz="half" idx="10"/>
          </p:nvPr>
        </p:nvSpPr>
        <p:spPr/>
        <p:txBody>
          <a:bodyPr/>
          <a:lstStyle/>
          <a:p>
            <a:fld id="{12F32F7A-23A4-46A7-8DC7-8A947C0F51DB}" type="datetimeFigureOut">
              <a:rPr lang="en-CA" smtClean="0"/>
              <a:t>2020-04-10</a:t>
            </a:fld>
            <a:endParaRPr lang="en-CA"/>
          </a:p>
        </p:txBody>
      </p:sp>
      <p:sp>
        <p:nvSpPr>
          <p:cNvPr id="5" name="Footer Placeholder 4">
            <a:extLst>
              <a:ext uri="{FF2B5EF4-FFF2-40B4-BE49-F238E27FC236}">
                <a16:creationId xmlns:a16="http://schemas.microsoft.com/office/drawing/2014/main" id="{F73C6C3B-EFEB-4881-88BE-E9ED91E2EDF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31F1141-D86A-405C-9FAB-4A09BFCBC08E}"/>
              </a:ext>
            </a:extLst>
          </p:cNvPr>
          <p:cNvSpPr>
            <a:spLocks noGrp="1"/>
          </p:cNvSpPr>
          <p:nvPr>
            <p:ph type="sldNum" sz="quarter" idx="12"/>
          </p:nvPr>
        </p:nvSpPr>
        <p:spPr/>
        <p:txBody>
          <a:bodyPr/>
          <a:lstStyle/>
          <a:p>
            <a:fld id="{EC866253-45CE-4FAF-93A4-E9564FC04BF0}" type="slidenum">
              <a:rPr lang="en-CA" smtClean="0"/>
              <a:t>‹#›</a:t>
            </a:fld>
            <a:endParaRPr lang="en-CA"/>
          </a:p>
        </p:txBody>
      </p:sp>
    </p:spTree>
    <p:extLst>
      <p:ext uri="{BB962C8B-B14F-4D97-AF65-F5344CB8AC3E}">
        <p14:creationId xmlns:p14="http://schemas.microsoft.com/office/powerpoint/2010/main" val="3333843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53CC0-78F8-41F3-A423-69A4F59D9D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B32BABC-A5D3-410C-AA62-7AA1ED5C15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7BD341-E154-419F-A13C-4A13AB81F5DD}"/>
              </a:ext>
            </a:extLst>
          </p:cNvPr>
          <p:cNvSpPr>
            <a:spLocks noGrp="1"/>
          </p:cNvSpPr>
          <p:nvPr>
            <p:ph type="dt" sz="half" idx="10"/>
          </p:nvPr>
        </p:nvSpPr>
        <p:spPr/>
        <p:txBody>
          <a:bodyPr/>
          <a:lstStyle/>
          <a:p>
            <a:fld id="{12F32F7A-23A4-46A7-8DC7-8A947C0F51DB}" type="datetimeFigureOut">
              <a:rPr lang="en-CA" smtClean="0"/>
              <a:t>2020-04-10</a:t>
            </a:fld>
            <a:endParaRPr lang="en-CA"/>
          </a:p>
        </p:txBody>
      </p:sp>
      <p:sp>
        <p:nvSpPr>
          <p:cNvPr id="5" name="Footer Placeholder 4">
            <a:extLst>
              <a:ext uri="{FF2B5EF4-FFF2-40B4-BE49-F238E27FC236}">
                <a16:creationId xmlns:a16="http://schemas.microsoft.com/office/drawing/2014/main" id="{E73C1283-CD77-40E1-906B-56521FCACD3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35C9561-33BC-4C69-8E0C-6A2F6F1B816A}"/>
              </a:ext>
            </a:extLst>
          </p:cNvPr>
          <p:cNvSpPr>
            <a:spLocks noGrp="1"/>
          </p:cNvSpPr>
          <p:nvPr>
            <p:ph type="sldNum" sz="quarter" idx="12"/>
          </p:nvPr>
        </p:nvSpPr>
        <p:spPr/>
        <p:txBody>
          <a:bodyPr/>
          <a:lstStyle/>
          <a:p>
            <a:fld id="{EC866253-45CE-4FAF-93A4-E9564FC04BF0}" type="slidenum">
              <a:rPr lang="en-CA" smtClean="0"/>
              <a:t>‹#›</a:t>
            </a:fld>
            <a:endParaRPr lang="en-CA"/>
          </a:p>
        </p:txBody>
      </p:sp>
    </p:spTree>
    <p:extLst>
      <p:ext uri="{BB962C8B-B14F-4D97-AF65-F5344CB8AC3E}">
        <p14:creationId xmlns:p14="http://schemas.microsoft.com/office/powerpoint/2010/main" val="1045264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51689-851B-4C7C-B711-3414B7AB095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DD7861F-1C69-4F40-91DD-55131A7221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A7434F2-3F4F-4582-89B1-5062C25549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EA0ECE6-D897-4039-9B0F-A429D2882D32}"/>
              </a:ext>
            </a:extLst>
          </p:cNvPr>
          <p:cNvSpPr>
            <a:spLocks noGrp="1"/>
          </p:cNvSpPr>
          <p:nvPr>
            <p:ph type="dt" sz="half" idx="10"/>
          </p:nvPr>
        </p:nvSpPr>
        <p:spPr/>
        <p:txBody>
          <a:bodyPr/>
          <a:lstStyle/>
          <a:p>
            <a:fld id="{12F32F7A-23A4-46A7-8DC7-8A947C0F51DB}" type="datetimeFigureOut">
              <a:rPr lang="en-CA" smtClean="0"/>
              <a:t>2020-04-10</a:t>
            </a:fld>
            <a:endParaRPr lang="en-CA"/>
          </a:p>
        </p:txBody>
      </p:sp>
      <p:sp>
        <p:nvSpPr>
          <p:cNvPr id="6" name="Footer Placeholder 5">
            <a:extLst>
              <a:ext uri="{FF2B5EF4-FFF2-40B4-BE49-F238E27FC236}">
                <a16:creationId xmlns:a16="http://schemas.microsoft.com/office/drawing/2014/main" id="{6F79F15E-45AD-48FD-AD6A-DF811D46B7D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5DC9657-899D-4218-B3E5-94894286E3F3}"/>
              </a:ext>
            </a:extLst>
          </p:cNvPr>
          <p:cNvSpPr>
            <a:spLocks noGrp="1"/>
          </p:cNvSpPr>
          <p:nvPr>
            <p:ph type="sldNum" sz="quarter" idx="12"/>
          </p:nvPr>
        </p:nvSpPr>
        <p:spPr/>
        <p:txBody>
          <a:bodyPr/>
          <a:lstStyle/>
          <a:p>
            <a:fld id="{EC866253-45CE-4FAF-93A4-E9564FC04BF0}" type="slidenum">
              <a:rPr lang="en-CA" smtClean="0"/>
              <a:t>‹#›</a:t>
            </a:fld>
            <a:endParaRPr lang="en-CA"/>
          </a:p>
        </p:txBody>
      </p:sp>
    </p:spTree>
    <p:extLst>
      <p:ext uri="{BB962C8B-B14F-4D97-AF65-F5344CB8AC3E}">
        <p14:creationId xmlns:p14="http://schemas.microsoft.com/office/powerpoint/2010/main" val="284709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311E7-00F9-466F-81C2-7872CC62C3E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4BF27A0-FD3B-46CD-B9B8-514413D9C4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369E37-9D06-4305-832B-D32646C4AF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33CB2E4-819B-4B83-A453-E2CCBCF225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161738-F7CB-4C33-AF4D-C3C95EE82B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FA8F882-73A1-4698-82D2-D4FC091D67F7}"/>
              </a:ext>
            </a:extLst>
          </p:cNvPr>
          <p:cNvSpPr>
            <a:spLocks noGrp="1"/>
          </p:cNvSpPr>
          <p:nvPr>
            <p:ph type="dt" sz="half" idx="10"/>
          </p:nvPr>
        </p:nvSpPr>
        <p:spPr/>
        <p:txBody>
          <a:bodyPr/>
          <a:lstStyle/>
          <a:p>
            <a:fld id="{12F32F7A-23A4-46A7-8DC7-8A947C0F51DB}" type="datetimeFigureOut">
              <a:rPr lang="en-CA" smtClean="0"/>
              <a:t>2020-04-10</a:t>
            </a:fld>
            <a:endParaRPr lang="en-CA"/>
          </a:p>
        </p:txBody>
      </p:sp>
      <p:sp>
        <p:nvSpPr>
          <p:cNvPr id="8" name="Footer Placeholder 7">
            <a:extLst>
              <a:ext uri="{FF2B5EF4-FFF2-40B4-BE49-F238E27FC236}">
                <a16:creationId xmlns:a16="http://schemas.microsoft.com/office/drawing/2014/main" id="{F1352E85-439D-4064-A06A-76E3F052BCF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CBA5032-2D51-471A-8ABE-72031511949B}"/>
              </a:ext>
            </a:extLst>
          </p:cNvPr>
          <p:cNvSpPr>
            <a:spLocks noGrp="1"/>
          </p:cNvSpPr>
          <p:nvPr>
            <p:ph type="sldNum" sz="quarter" idx="12"/>
          </p:nvPr>
        </p:nvSpPr>
        <p:spPr/>
        <p:txBody>
          <a:bodyPr/>
          <a:lstStyle/>
          <a:p>
            <a:fld id="{EC866253-45CE-4FAF-93A4-E9564FC04BF0}" type="slidenum">
              <a:rPr lang="en-CA" smtClean="0"/>
              <a:t>‹#›</a:t>
            </a:fld>
            <a:endParaRPr lang="en-CA"/>
          </a:p>
        </p:txBody>
      </p:sp>
    </p:spTree>
    <p:extLst>
      <p:ext uri="{BB962C8B-B14F-4D97-AF65-F5344CB8AC3E}">
        <p14:creationId xmlns:p14="http://schemas.microsoft.com/office/powerpoint/2010/main" val="1819117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57658-27AE-44C6-B7E4-BCE405B75CB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38079E0-C7AC-4D36-8168-1463DAE7F193}"/>
              </a:ext>
            </a:extLst>
          </p:cNvPr>
          <p:cNvSpPr>
            <a:spLocks noGrp="1"/>
          </p:cNvSpPr>
          <p:nvPr>
            <p:ph type="dt" sz="half" idx="10"/>
          </p:nvPr>
        </p:nvSpPr>
        <p:spPr/>
        <p:txBody>
          <a:bodyPr/>
          <a:lstStyle/>
          <a:p>
            <a:fld id="{12F32F7A-23A4-46A7-8DC7-8A947C0F51DB}" type="datetimeFigureOut">
              <a:rPr lang="en-CA" smtClean="0"/>
              <a:t>2020-04-10</a:t>
            </a:fld>
            <a:endParaRPr lang="en-CA"/>
          </a:p>
        </p:txBody>
      </p:sp>
      <p:sp>
        <p:nvSpPr>
          <p:cNvPr id="4" name="Footer Placeholder 3">
            <a:extLst>
              <a:ext uri="{FF2B5EF4-FFF2-40B4-BE49-F238E27FC236}">
                <a16:creationId xmlns:a16="http://schemas.microsoft.com/office/drawing/2014/main" id="{3DB9BBD5-F128-48FA-81FD-ADAAB5001ED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E0A5561-88CC-4082-A3C7-8A88F0104078}"/>
              </a:ext>
            </a:extLst>
          </p:cNvPr>
          <p:cNvSpPr>
            <a:spLocks noGrp="1"/>
          </p:cNvSpPr>
          <p:nvPr>
            <p:ph type="sldNum" sz="quarter" idx="12"/>
          </p:nvPr>
        </p:nvSpPr>
        <p:spPr/>
        <p:txBody>
          <a:bodyPr/>
          <a:lstStyle/>
          <a:p>
            <a:fld id="{EC866253-45CE-4FAF-93A4-E9564FC04BF0}" type="slidenum">
              <a:rPr lang="en-CA" smtClean="0"/>
              <a:t>‹#›</a:t>
            </a:fld>
            <a:endParaRPr lang="en-CA"/>
          </a:p>
        </p:txBody>
      </p:sp>
    </p:spTree>
    <p:extLst>
      <p:ext uri="{BB962C8B-B14F-4D97-AF65-F5344CB8AC3E}">
        <p14:creationId xmlns:p14="http://schemas.microsoft.com/office/powerpoint/2010/main" val="93228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0A8187-98B5-498D-BB64-2260877A2BC1}"/>
              </a:ext>
            </a:extLst>
          </p:cNvPr>
          <p:cNvSpPr>
            <a:spLocks noGrp="1"/>
          </p:cNvSpPr>
          <p:nvPr>
            <p:ph type="dt" sz="half" idx="10"/>
          </p:nvPr>
        </p:nvSpPr>
        <p:spPr/>
        <p:txBody>
          <a:bodyPr/>
          <a:lstStyle/>
          <a:p>
            <a:fld id="{12F32F7A-23A4-46A7-8DC7-8A947C0F51DB}" type="datetimeFigureOut">
              <a:rPr lang="en-CA" smtClean="0"/>
              <a:t>2020-04-10</a:t>
            </a:fld>
            <a:endParaRPr lang="en-CA"/>
          </a:p>
        </p:txBody>
      </p:sp>
      <p:sp>
        <p:nvSpPr>
          <p:cNvPr id="3" name="Footer Placeholder 2">
            <a:extLst>
              <a:ext uri="{FF2B5EF4-FFF2-40B4-BE49-F238E27FC236}">
                <a16:creationId xmlns:a16="http://schemas.microsoft.com/office/drawing/2014/main" id="{75791A6E-20B0-4078-A33D-DE542B40984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A8756E2-B7AF-4457-8C04-FD0E94E288AD}"/>
              </a:ext>
            </a:extLst>
          </p:cNvPr>
          <p:cNvSpPr>
            <a:spLocks noGrp="1"/>
          </p:cNvSpPr>
          <p:nvPr>
            <p:ph type="sldNum" sz="quarter" idx="12"/>
          </p:nvPr>
        </p:nvSpPr>
        <p:spPr/>
        <p:txBody>
          <a:bodyPr/>
          <a:lstStyle/>
          <a:p>
            <a:fld id="{EC866253-45CE-4FAF-93A4-E9564FC04BF0}" type="slidenum">
              <a:rPr lang="en-CA" smtClean="0"/>
              <a:t>‹#›</a:t>
            </a:fld>
            <a:endParaRPr lang="en-CA"/>
          </a:p>
        </p:txBody>
      </p:sp>
    </p:spTree>
    <p:extLst>
      <p:ext uri="{BB962C8B-B14F-4D97-AF65-F5344CB8AC3E}">
        <p14:creationId xmlns:p14="http://schemas.microsoft.com/office/powerpoint/2010/main" val="2281461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4955-48F1-461C-A059-AB3C7AA709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834992F-22D9-4594-92B6-35747505AD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476E2D4-4693-4C60-8456-C87B49FBF0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F538FD-0FFF-4CB1-AB2C-0823A96E5251}"/>
              </a:ext>
            </a:extLst>
          </p:cNvPr>
          <p:cNvSpPr>
            <a:spLocks noGrp="1"/>
          </p:cNvSpPr>
          <p:nvPr>
            <p:ph type="dt" sz="half" idx="10"/>
          </p:nvPr>
        </p:nvSpPr>
        <p:spPr/>
        <p:txBody>
          <a:bodyPr/>
          <a:lstStyle/>
          <a:p>
            <a:fld id="{12F32F7A-23A4-46A7-8DC7-8A947C0F51DB}" type="datetimeFigureOut">
              <a:rPr lang="en-CA" smtClean="0"/>
              <a:t>2020-04-10</a:t>
            </a:fld>
            <a:endParaRPr lang="en-CA"/>
          </a:p>
        </p:txBody>
      </p:sp>
      <p:sp>
        <p:nvSpPr>
          <p:cNvPr id="6" name="Footer Placeholder 5">
            <a:extLst>
              <a:ext uri="{FF2B5EF4-FFF2-40B4-BE49-F238E27FC236}">
                <a16:creationId xmlns:a16="http://schemas.microsoft.com/office/drawing/2014/main" id="{B53B6305-F8A6-43E1-A476-A845969749F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BDB2064-258A-4A19-93FE-B3D7926FEAD4}"/>
              </a:ext>
            </a:extLst>
          </p:cNvPr>
          <p:cNvSpPr>
            <a:spLocks noGrp="1"/>
          </p:cNvSpPr>
          <p:nvPr>
            <p:ph type="sldNum" sz="quarter" idx="12"/>
          </p:nvPr>
        </p:nvSpPr>
        <p:spPr/>
        <p:txBody>
          <a:bodyPr/>
          <a:lstStyle/>
          <a:p>
            <a:fld id="{EC866253-45CE-4FAF-93A4-E9564FC04BF0}" type="slidenum">
              <a:rPr lang="en-CA" smtClean="0"/>
              <a:t>‹#›</a:t>
            </a:fld>
            <a:endParaRPr lang="en-CA"/>
          </a:p>
        </p:txBody>
      </p:sp>
    </p:spTree>
    <p:extLst>
      <p:ext uri="{BB962C8B-B14F-4D97-AF65-F5344CB8AC3E}">
        <p14:creationId xmlns:p14="http://schemas.microsoft.com/office/powerpoint/2010/main" val="2332754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E1976-F5EC-4D18-B8AB-2698927AEA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A4E7E2C-7267-4074-8BF9-300063A62F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E455B4B-315E-4AAC-BF70-D02CC440B8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629F67-2EC8-4DA7-94F9-C266E9E88701}"/>
              </a:ext>
            </a:extLst>
          </p:cNvPr>
          <p:cNvSpPr>
            <a:spLocks noGrp="1"/>
          </p:cNvSpPr>
          <p:nvPr>
            <p:ph type="dt" sz="half" idx="10"/>
          </p:nvPr>
        </p:nvSpPr>
        <p:spPr/>
        <p:txBody>
          <a:bodyPr/>
          <a:lstStyle/>
          <a:p>
            <a:fld id="{12F32F7A-23A4-46A7-8DC7-8A947C0F51DB}" type="datetimeFigureOut">
              <a:rPr lang="en-CA" smtClean="0"/>
              <a:t>2020-04-10</a:t>
            </a:fld>
            <a:endParaRPr lang="en-CA"/>
          </a:p>
        </p:txBody>
      </p:sp>
      <p:sp>
        <p:nvSpPr>
          <p:cNvPr id="6" name="Footer Placeholder 5">
            <a:extLst>
              <a:ext uri="{FF2B5EF4-FFF2-40B4-BE49-F238E27FC236}">
                <a16:creationId xmlns:a16="http://schemas.microsoft.com/office/drawing/2014/main" id="{C082AE3F-4445-42BC-8C54-BA6DC54087B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16BD1C9-3D4C-48EF-A473-5555F6CB213E}"/>
              </a:ext>
            </a:extLst>
          </p:cNvPr>
          <p:cNvSpPr>
            <a:spLocks noGrp="1"/>
          </p:cNvSpPr>
          <p:nvPr>
            <p:ph type="sldNum" sz="quarter" idx="12"/>
          </p:nvPr>
        </p:nvSpPr>
        <p:spPr/>
        <p:txBody>
          <a:bodyPr/>
          <a:lstStyle/>
          <a:p>
            <a:fld id="{EC866253-45CE-4FAF-93A4-E9564FC04BF0}" type="slidenum">
              <a:rPr lang="en-CA" smtClean="0"/>
              <a:t>‹#›</a:t>
            </a:fld>
            <a:endParaRPr lang="en-CA"/>
          </a:p>
        </p:txBody>
      </p:sp>
    </p:spTree>
    <p:extLst>
      <p:ext uri="{BB962C8B-B14F-4D97-AF65-F5344CB8AC3E}">
        <p14:creationId xmlns:p14="http://schemas.microsoft.com/office/powerpoint/2010/main" val="2319907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E645D9-2289-4E12-9738-80DB1A466A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43F28C6-B496-42D7-A873-DF3F695DB7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D47C480-129E-4A0F-90CE-E58E43CD5B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F32F7A-23A4-46A7-8DC7-8A947C0F51DB}" type="datetimeFigureOut">
              <a:rPr lang="en-CA" smtClean="0"/>
              <a:t>2020-04-10</a:t>
            </a:fld>
            <a:endParaRPr lang="en-CA"/>
          </a:p>
        </p:txBody>
      </p:sp>
      <p:sp>
        <p:nvSpPr>
          <p:cNvPr id="5" name="Footer Placeholder 4">
            <a:extLst>
              <a:ext uri="{FF2B5EF4-FFF2-40B4-BE49-F238E27FC236}">
                <a16:creationId xmlns:a16="http://schemas.microsoft.com/office/drawing/2014/main" id="{BEDE7EB7-9C6A-4E31-9229-FAB21B249C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7F17C32E-E708-40B3-BF81-5E5E1C3192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866253-45CE-4FAF-93A4-E9564FC04BF0}" type="slidenum">
              <a:rPr lang="en-CA" smtClean="0"/>
              <a:t>‹#›</a:t>
            </a:fld>
            <a:endParaRPr lang="en-CA"/>
          </a:p>
        </p:txBody>
      </p:sp>
    </p:spTree>
    <p:extLst>
      <p:ext uri="{BB962C8B-B14F-4D97-AF65-F5344CB8AC3E}">
        <p14:creationId xmlns:p14="http://schemas.microsoft.com/office/powerpoint/2010/main" val="346307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arxiv.or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145/2938640" TargetMode="External"/><Relationship Id="rId2" Type="http://schemas.openxmlformats.org/officeDocument/2006/relationships/hyperlink" Target="https://doi.org/10.1016/j.procs.2018.05.109" TargetMode="External"/><Relationship Id="rId1" Type="http://schemas.openxmlformats.org/officeDocument/2006/relationships/slideLayout" Target="../slideLayouts/slideLayout2.xml"/><Relationship Id="rId5" Type="http://schemas.openxmlformats.org/officeDocument/2006/relationships/hyperlink" Target="https://doi.org/10.5120/ijca2018917395" TargetMode="External"/><Relationship Id="rId4" Type="http://schemas.openxmlformats.org/officeDocument/2006/relationships/hyperlink" Target="https://doi.org/10.1177/073112141453320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8E3B6-CE40-41CE-99D5-A1B51DD35316}"/>
              </a:ext>
            </a:extLst>
          </p:cNvPr>
          <p:cNvSpPr>
            <a:spLocks noGrp="1"/>
          </p:cNvSpPr>
          <p:nvPr>
            <p:ph type="ctrTitle"/>
          </p:nvPr>
        </p:nvSpPr>
        <p:spPr/>
        <p:txBody>
          <a:bodyPr>
            <a:normAutofit/>
          </a:bodyPr>
          <a:lstStyle/>
          <a:p>
            <a:r>
              <a:rPr lang="en-US" sz="4800" dirty="0"/>
              <a:t>Identifying Opinions of Toronto Neighborhoods from Twitter </a:t>
            </a:r>
            <a:br>
              <a:rPr lang="en-US" sz="4800" dirty="0"/>
            </a:br>
            <a:r>
              <a:rPr lang="en-US" sz="4800" dirty="0"/>
              <a:t>Using Sentiment Analysis</a:t>
            </a:r>
            <a:endParaRPr lang="en-CA" sz="4800" dirty="0"/>
          </a:p>
        </p:txBody>
      </p:sp>
      <p:sp>
        <p:nvSpPr>
          <p:cNvPr id="3" name="Subtitle 2">
            <a:extLst>
              <a:ext uri="{FF2B5EF4-FFF2-40B4-BE49-F238E27FC236}">
                <a16:creationId xmlns:a16="http://schemas.microsoft.com/office/drawing/2014/main" id="{62BD6A80-0B33-4319-A1E6-857DEA6E3001}"/>
              </a:ext>
            </a:extLst>
          </p:cNvPr>
          <p:cNvSpPr>
            <a:spLocks noGrp="1"/>
          </p:cNvSpPr>
          <p:nvPr>
            <p:ph type="subTitle" idx="1"/>
          </p:nvPr>
        </p:nvSpPr>
        <p:spPr/>
        <p:txBody>
          <a:bodyPr/>
          <a:lstStyle/>
          <a:p>
            <a:r>
              <a:rPr lang="en-US" dirty="0"/>
              <a:t>Ana Vrana for CKME136 </a:t>
            </a:r>
          </a:p>
          <a:p>
            <a:r>
              <a:rPr lang="en-US" dirty="0"/>
              <a:t>15 April 2020</a:t>
            </a:r>
            <a:endParaRPr lang="en-CA" dirty="0"/>
          </a:p>
        </p:txBody>
      </p:sp>
    </p:spTree>
    <p:extLst>
      <p:ext uri="{BB962C8B-B14F-4D97-AF65-F5344CB8AC3E}">
        <p14:creationId xmlns:p14="http://schemas.microsoft.com/office/powerpoint/2010/main" val="128460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B4550-5949-4296-BB4C-290A02CD1064}"/>
              </a:ext>
            </a:extLst>
          </p:cNvPr>
          <p:cNvSpPr>
            <a:spLocks noGrp="1"/>
          </p:cNvSpPr>
          <p:nvPr>
            <p:ph type="title"/>
          </p:nvPr>
        </p:nvSpPr>
        <p:spPr/>
        <p:txBody>
          <a:bodyPr/>
          <a:lstStyle/>
          <a:p>
            <a:r>
              <a:rPr lang="en-US" dirty="0"/>
              <a:t>Data Pre-Processing</a:t>
            </a:r>
            <a:endParaRPr lang="en-CA" dirty="0"/>
          </a:p>
        </p:txBody>
      </p:sp>
      <p:sp>
        <p:nvSpPr>
          <p:cNvPr id="4" name="TextBox 3">
            <a:extLst>
              <a:ext uri="{FF2B5EF4-FFF2-40B4-BE49-F238E27FC236}">
                <a16:creationId xmlns:a16="http://schemas.microsoft.com/office/drawing/2014/main" id="{66A255BB-6D16-451D-A9F1-70864E53597C}"/>
              </a:ext>
            </a:extLst>
          </p:cNvPr>
          <p:cNvSpPr txBox="1"/>
          <p:nvPr/>
        </p:nvSpPr>
        <p:spPr>
          <a:xfrm>
            <a:off x="879543" y="2240758"/>
            <a:ext cx="10474257" cy="477054"/>
          </a:xfrm>
          <a:prstGeom prst="rect">
            <a:avLst/>
          </a:prstGeom>
          <a:noFill/>
        </p:spPr>
        <p:txBody>
          <a:bodyPr wrap="square" rtlCol="0">
            <a:spAutoFit/>
          </a:bodyPr>
          <a:lstStyle/>
          <a:p>
            <a:pPr algn="ctr"/>
            <a:r>
              <a:rPr lang="en-US" sz="2500" dirty="0">
                <a:latin typeface="+mj-lt"/>
              </a:rPr>
              <a:t>“example”, “tweet”, “clean” </a:t>
            </a:r>
            <a:endParaRPr lang="en-CA" sz="2500" dirty="0">
              <a:solidFill>
                <a:srgbClr val="55ACEE"/>
              </a:solidFill>
              <a:latin typeface="+mj-lt"/>
            </a:endParaRPr>
          </a:p>
        </p:txBody>
      </p:sp>
      <p:pic>
        <p:nvPicPr>
          <p:cNvPr id="12" name="Picture 4" descr="Twitter Logo transparent PNG - StickPNG">
            <a:extLst>
              <a:ext uri="{FF2B5EF4-FFF2-40B4-BE49-F238E27FC236}">
                <a16:creationId xmlns:a16="http://schemas.microsoft.com/office/drawing/2014/main" id="{B5F7DC81-5F5F-4960-B871-B63C18BB37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007" t="12947" r="10007" b="12948"/>
          <a:stretch/>
        </p:blipFill>
        <p:spPr bwMode="auto">
          <a:xfrm>
            <a:off x="879543" y="1641305"/>
            <a:ext cx="514902" cy="477055"/>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614B61EB-AF17-4245-ADA3-7CF88C4DBE33}"/>
              </a:ext>
            </a:extLst>
          </p:cNvPr>
          <p:cNvSpPr/>
          <p:nvPr/>
        </p:nvSpPr>
        <p:spPr>
          <a:xfrm>
            <a:off x="1445246" y="1705611"/>
            <a:ext cx="1664276" cy="382607"/>
          </a:xfrm>
          <a:prstGeom prst="rect">
            <a:avLst/>
          </a:prstGeom>
          <a:pattFill prst="pct20">
            <a:fgClr>
              <a:srgbClr val="FF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Rectangle 37">
            <a:extLst>
              <a:ext uri="{FF2B5EF4-FFF2-40B4-BE49-F238E27FC236}">
                <a16:creationId xmlns:a16="http://schemas.microsoft.com/office/drawing/2014/main" id="{CF2790C3-F2AD-4243-AACF-A89C1127892E}"/>
              </a:ext>
            </a:extLst>
          </p:cNvPr>
          <p:cNvSpPr/>
          <p:nvPr/>
        </p:nvSpPr>
        <p:spPr>
          <a:xfrm>
            <a:off x="9227805" y="1705611"/>
            <a:ext cx="2176796" cy="382607"/>
          </a:xfrm>
          <a:prstGeom prst="rect">
            <a:avLst/>
          </a:prstGeom>
          <a:pattFill prst="pct20">
            <a:fgClr>
              <a:srgbClr val="FF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6803C90B-D33E-47AF-BEAF-B136D28A786B}"/>
              </a:ext>
            </a:extLst>
          </p:cNvPr>
          <p:cNvSpPr/>
          <p:nvPr/>
        </p:nvSpPr>
        <p:spPr>
          <a:xfrm>
            <a:off x="8509177" y="1713146"/>
            <a:ext cx="718628" cy="382607"/>
          </a:xfrm>
          <a:prstGeom prst="rect">
            <a:avLst/>
          </a:prstGeom>
          <a:pattFill prst="pct20">
            <a:fgClr>
              <a:srgbClr val="FF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a:extLst>
              <a:ext uri="{FF2B5EF4-FFF2-40B4-BE49-F238E27FC236}">
                <a16:creationId xmlns:a16="http://schemas.microsoft.com/office/drawing/2014/main" id="{A9B4ADC6-39CF-42C2-8B01-421D3BD336BE}"/>
              </a:ext>
            </a:extLst>
          </p:cNvPr>
          <p:cNvSpPr/>
          <p:nvPr/>
        </p:nvSpPr>
        <p:spPr>
          <a:xfrm>
            <a:off x="8173897" y="1720682"/>
            <a:ext cx="335280" cy="382607"/>
          </a:xfrm>
          <a:prstGeom prst="rect">
            <a:avLst/>
          </a:prstGeom>
          <a:pattFill prst="pct20">
            <a:fgClr>
              <a:srgbClr val="FF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Rectangle 40">
            <a:extLst>
              <a:ext uri="{FF2B5EF4-FFF2-40B4-BE49-F238E27FC236}">
                <a16:creationId xmlns:a16="http://schemas.microsoft.com/office/drawing/2014/main" id="{67C43277-31D5-4AD4-9418-DE5B6263A31F}"/>
              </a:ext>
            </a:extLst>
          </p:cNvPr>
          <p:cNvSpPr/>
          <p:nvPr/>
        </p:nvSpPr>
        <p:spPr>
          <a:xfrm>
            <a:off x="7814583" y="1720681"/>
            <a:ext cx="359314" cy="382607"/>
          </a:xfrm>
          <a:prstGeom prst="rect">
            <a:avLst/>
          </a:prstGeom>
          <a:pattFill prst="pct20">
            <a:fgClr>
              <a:srgbClr val="FF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Rectangle 41">
            <a:extLst>
              <a:ext uri="{FF2B5EF4-FFF2-40B4-BE49-F238E27FC236}">
                <a16:creationId xmlns:a16="http://schemas.microsoft.com/office/drawing/2014/main" id="{0EFA5238-44C1-4C67-AB91-28FBC4919D53}"/>
              </a:ext>
            </a:extLst>
          </p:cNvPr>
          <p:cNvSpPr/>
          <p:nvPr/>
        </p:nvSpPr>
        <p:spPr>
          <a:xfrm>
            <a:off x="6332383" y="1720681"/>
            <a:ext cx="763572" cy="382607"/>
          </a:xfrm>
          <a:prstGeom prst="rect">
            <a:avLst/>
          </a:prstGeom>
          <a:pattFill prst="pct20">
            <a:fgClr>
              <a:srgbClr val="FF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Rectangle 42">
            <a:extLst>
              <a:ext uri="{FF2B5EF4-FFF2-40B4-BE49-F238E27FC236}">
                <a16:creationId xmlns:a16="http://schemas.microsoft.com/office/drawing/2014/main" id="{39586991-01CD-4C43-943C-31355BE0F82E}"/>
              </a:ext>
            </a:extLst>
          </p:cNvPr>
          <p:cNvSpPr/>
          <p:nvPr/>
        </p:nvSpPr>
        <p:spPr>
          <a:xfrm>
            <a:off x="3165017" y="1728469"/>
            <a:ext cx="304172" cy="351959"/>
          </a:xfrm>
          <a:prstGeom prst="rect">
            <a:avLst/>
          </a:prstGeom>
          <a:pattFill prst="pct20">
            <a:fgClr>
              <a:srgbClr val="FF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Rectangle 43">
            <a:extLst>
              <a:ext uri="{FF2B5EF4-FFF2-40B4-BE49-F238E27FC236}">
                <a16:creationId xmlns:a16="http://schemas.microsoft.com/office/drawing/2014/main" id="{D55553D6-8AA4-4899-86BC-3F8050F46C31}"/>
              </a:ext>
            </a:extLst>
          </p:cNvPr>
          <p:cNvSpPr/>
          <p:nvPr/>
        </p:nvSpPr>
        <p:spPr>
          <a:xfrm>
            <a:off x="3469189" y="1728469"/>
            <a:ext cx="305428" cy="351959"/>
          </a:xfrm>
          <a:prstGeom prst="rect">
            <a:avLst/>
          </a:prstGeom>
          <a:pattFill prst="pct20">
            <a:fgClr>
              <a:srgbClr val="FF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Rectangle 44">
            <a:extLst>
              <a:ext uri="{FF2B5EF4-FFF2-40B4-BE49-F238E27FC236}">
                <a16:creationId xmlns:a16="http://schemas.microsoft.com/office/drawing/2014/main" id="{58DCAB85-FD64-46D8-BDB6-0F94173C9534}"/>
              </a:ext>
            </a:extLst>
          </p:cNvPr>
          <p:cNvSpPr/>
          <p:nvPr/>
        </p:nvSpPr>
        <p:spPr>
          <a:xfrm>
            <a:off x="5286317" y="1728469"/>
            <a:ext cx="211101" cy="351959"/>
          </a:xfrm>
          <a:prstGeom prst="rect">
            <a:avLst/>
          </a:prstGeom>
          <a:pattFill prst="pct20">
            <a:fgClr>
              <a:srgbClr val="FF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7" name="Rectangle 46">
            <a:extLst>
              <a:ext uri="{FF2B5EF4-FFF2-40B4-BE49-F238E27FC236}">
                <a16:creationId xmlns:a16="http://schemas.microsoft.com/office/drawing/2014/main" id="{23107C3B-2AC5-438C-9DF8-8DEFF218949B}"/>
              </a:ext>
            </a:extLst>
          </p:cNvPr>
          <p:cNvSpPr/>
          <p:nvPr/>
        </p:nvSpPr>
        <p:spPr>
          <a:xfrm>
            <a:off x="4989033" y="1728469"/>
            <a:ext cx="273250" cy="351959"/>
          </a:xfrm>
          <a:prstGeom prst="rect">
            <a:avLst/>
          </a:prstGeom>
          <a:pattFill prst="pct20">
            <a:fgClr>
              <a:srgbClr val="FF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834E31C2-E5D8-412A-B15E-38BC36318A95}"/>
              </a:ext>
            </a:extLst>
          </p:cNvPr>
          <p:cNvSpPr txBox="1"/>
          <p:nvPr/>
        </p:nvSpPr>
        <p:spPr>
          <a:xfrm>
            <a:off x="1359520" y="1641306"/>
            <a:ext cx="10111120" cy="477054"/>
          </a:xfrm>
          <a:prstGeom prst="rect">
            <a:avLst/>
          </a:prstGeom>
          <a:noFill/>
        </p:spPr>
        <p:txBody>
          <a:bodyPr wrap="square" rtlCol="0">
            <a:spAutoFit/>
          </a:bodyPr>
          <a:lstStyle/>
          <a:p>
            <a:r>
              <a:rPr lang="en-US" sz="2500" dirty="0">
                <a:solidFill>
                  <a:srgbClr val="55ACEE"/>
                </a:solidFill>
                <a:latin typeface="+mj-lt"/>
              </a:rPr>
              <a:t>@report </a:t>
            </a:r>
            <a:r>
              <a:rPr lang="en-US" sz="2500" dirty="0">
                <a:latin typeface="+mj-lt"/>
              </a:rPr>
              <a:t>This is an example of a tweet being cleaned. </a:t>
            </a:r>
            <a:r>
              <a:rPr lang="en-US" sz="2500" dirty="0">
                <a:latin typeface="+mj-lt"/>
                <a:sym typeface="Wingdings" panose="05000000000000000000" pitchFamily="2" charset="2"/>
              </a:rPr>
              <a:t></a:t>
            </a:r>
            <a:r>
              <a:rPr lang="en-US" sz="2500" dirty="0">
                <a:latin typeface="+mj-lt"/>
              </a:rPr>
              <a:t> </a:t>
            </a:r>
            <a:r>
              <a:rPr lang="en-US" sz="2500" dirty="0">
                <a:solidFill>
                  <a:srgbClr val="55ACEE"/>
                </a:solidFill>
                <a:latin typeface="+mj-lt"/>
              </a:rPr>
              <a:t>#NLP </a:t>
            </a:r>
            <a:r>
              <a:rPr lang="en-US" sz="2500" dirty="0">
                <a:solidFill>
                  <a:srgbClr val="55ACEE"/>
                </a:solidFill>
                <a:latin typeface="+mj-lt"/>
                <a:hlinkClick r:id="rId4">
                  <a:extLst>
                    <a:ext uri="{A12FA001-AC4F-418D-AE19-62706E023703}">
                      <ahyp:hlinkClr xmlns:ahyp="http://schemas.microsoft.com/office/drawing/2018/hyperlinkcolor" val="tx"/>
                    </a:ext>
                  </a:extLst>
                </a:hlinkClick>
              </a:rPr>
              <a:t>https://arxiv.org</a:t>
            </a:r>
            <a:r>
              <a:rPr lang="en-US" sz="2500" dirty="0">
                <a:solidFill>
                  <a:srgbClr val="55ACEE"/>
                </a:solidFill>
                <a:latin typeface="+mj-lt"/>
              </a:rPr>
              <a:t> </a:t>
            </a:r>
            <a:endParaRPr lang="en-CA" sz="2500" dirty="0">
              <a:solidFill>
                <a:srgbClr val="55ACEE"/>
              </a:solidFill>
              <a:latin typeface="+mj-lt"/>
            </a:endParaRPr>
          </a:p>
        </p:txBody>
      </p:sp>
      <p:sp>
        <p:nvSpPr>
          <p:cNvPr id="49" name="TextBox 48">
            <a:extLst>
              <a:ext uri="{FF2B5EF4-FFF2-40B4-BE49-F238E27FC236}">
                <a16:creationId xmlns:a16="http://schemas.microsoft.com/office/drawing/2014/main" id="{205A42D1-472C-4025-A57D-14491ED6ADEE}"/>
              </a:ext>
            </a:extLst>
          </p:cNvPr>
          <p:cNvSpPr txBox="1"/>
          <p:nvPr/>
        </p:nvSpPr>
        <p:spPr>
          <a:xfrm>
            <a:off x="2329517" y="2270900"/>
            <a:ext cx="1384140" cy="461665"/>
          </a:xfrm>
          <a:prstGeom prst="rect">
            <a:avLst/>
          </a:prstGeom>
          <a:noFill/>
        </p:spPr>
        <p:txBody>
          <a:bodyPr wrap="square" rtlCol="0">
            <a:spAutoFit/>
          </a:bodyPr>
          <a:lstStyle/>
          <a:p>
            <a:r>
              <a:rPr lang="en-US" sz="2400" dirty="0">
                <a:solidFill>
                  <a:srgbClr val="55ACEE"/>
                </a:solidFill>
              </a:rPr>
              <a:t>tokenized</a:t>
            </a:r>
            <a:endParaRPr lang="en-CA" sz="2400" dirty="0">
              <a:solidFill>
                <a:srgbClr val="55ACEE"/>
              </a:solidFill>
            </a:endParaRPr>
          </a:p>
        </p:txBody>
      </p:sp>
      <p:cxnSp>
        <p:nvCxnSpPr>
          <p:cNvPr id="51" name="Straight Arrow Connector 50">
            <a:extLst>
              <a:ext uri="{FF2B5EF4-FFF2-40B4-BE49-F238E27FC236}">
                <a16:creationId xmlns:a16="http://schemas.microsoft.com/office/drawing/2014/main" id="{71CF8DEF-C146-4971-A956-E1BB506FC9B8}"/>
              </a:ext>
            </a:extLst>
          </p:cNvPr>
          <p:cNvCxnSpPr>
            <a:cxnSpLocks/>
          </p:cNvCxnSpPr>
          <p:nvPr/>
        </p:nvCxnSpPr>
        <p:spPr>
          <a:xfrm>
            <a:off x="3718560" y="2529747"/>
            <a:ext cx="548640" cy="0"/>
          </a:xfrm>
          <a:prstGeom prst="straightConnector1">
            <a:avLst/>
          </a:prstGeom>
          <a:ln w="15875">
            <a:solidFill>
              <a:srgbClr val="55ACEE"/>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2671E91-4FAE-4560-B010-38CFEE230F47}"/>
              </a:ext>
            </a:extLst>
          </p:cNvPr>
          <p:cNvSpPr txBox="1"/>
          <p:nvPr/>
        </p:nvSpPr>
        <p:spPr>
          <a:xfrm>
            <a:off x="1652473" y="3021554"/>
            <a:ext cx="9187862" cy="3139321"/>
          </a:xfrm>
          <a:prstGeom prst="rect">
            <a:avLst/>
          </a:prstGeom>
          <a:noFill/>
        </p:spPr>
        <p:txBody>
          <a:bodyPr wrap="square" numCol="2" rtlCol="0">
            <a:spAutoFit/>
          </a:bodyPr>
          <a:lstStyle/>
          <a:p>
            <a:pPr marL="285750" indent="-285750">
              <a:lnSpc>
                <a:spcPct val="150000"/>
              </a:lnSpc>
              <a:buFont typeface="Arial" panose="020B0604020202020204" pitchFamily="34" charset="0"/>
              <a:buChar char="•"/>
            </a:pPr>
            <a:r>
              <a:rPr lang="en-US" sz="2200" dirty="0"/>
              <a:t>Remove URLs</a:t>
            </a:r>
            <a:endParaRPr lang="en-CA" sz="2200" dirty="0"/>
          </a:p>
          <a:p>
            <a:pPr marL="285750" indent="-285750">
              <a:lnSpc>
                <a:spcPct val="150000"/>
              </a:lnSpc>
              <a:buFont typeface="Arial" panose="020B0604020202020204" pitchFamily="34" charset="0"/>
              <a:buChar char="•"/>
            </a:pPr>
            <a:r>
              <a:rPr lang="en-US" sz="2200" dirty="0"/>
              <a:t>Remove Hashtags</a:t>
            </a:r>
            <a:endParaRPr lang="en-CA" sz="2200" dirty="0"/>
          </a:p>
          <a:p>
            <a:pPr marL="285750" indent="-285750">
              <a:lnSpc>
                <a:spcPct val="150000"/>
              </a:lnSpc>
              <a:buFont typeface="Arial" panose="020B0604020202020204" pitchFamily="34" charset="0"/>
              <a:buChar char="•"/>
            </a:pPr>
            <a:r>
              <a:rPr lang="en-US" sz="2200" dirty="0"/>
              <a:t>Remove Mentions</a:t>
            </a:r>
            <a:endParaRPr lang="en-CA" sz="2200" dirty="0"/>
          </a:p>
          <a:p>
            <a:pPr marL="285750" indent="-285750">
              <a:lnSpc>
                <a:spcPct val="150000"/>
              </a:lnSpc>
              <a:buFont typeface="Arial" panose="020B0604020202020204" pitchFamily="34" charset="0"/>
              <a:buChar char="•"/>
            </a:pPr>
            <a:r>
              <a:rPr lang="en-US" sz="2200" dirty="0"/>
              <a:t>Remove reserved words (RT, FAV)</a:t>
            </a:r>
            <a:endParaRPr lang="en-CA" sz="2200" dirty="0"/>
          </a:p>
          <a:p>
            <a:pPr marL="285750" indent="-285750">
              <a:lnSpc>
                <a:spcPct val="150000"/>
              </a:lnSpc>
              <a:buFont typeface="Arial" panose="020B0604020202020204" pitchFamily="34" charset="0"/>
              <a:buChar char="•"/>
            </a:pPr>
            <a:r>
              <a:rPr lang="en-US" sz="2200" dirty="0"/>
              <a:t>Tokenize the tweets</a:t>
            </a:r>
            <a:endParaRPr lang="en-CA" sz="2200" dirty="0"/>
          </a:p>
          <a:p>
            <a:pPr>
              <a:lnSpc>
                <a:spcPct val="150000"/>
              </a:lnSpc>
            </a:pPr>
            <a:endParaRPr lang="en-US" sz="2200" dirty="0"/>
          </a:p>
          <a:p>
            <a:pPr marL="285750" indent="-285750">
              <a:lnSpc>
                <a:spcPct val="150000"/>
              </a:lnSpc>
              <a:buFont typeface="Arial" panose="020B0604020202020204" pitchFamily="34" charset="0"/>
              <a:buChar char="•"/>
            </a:pPr>
            <a:r>
              <a:rPr lang="en-US" sz="2200" dirty="0"/>
              <a:t>Lemmatize tweets </a:t>
            </a:r>
          </a:p>
          <a:p>
            <a:pPr marL="285750" indent="-285750">
              <a:lnSpc>
                <a:spcPct val="150000"/>
              </a:lnSpc>
              <a:buFont typeface="Arial" panose="020B0604020202020204" pitchFamily="34" charset="0"/>
              <a:buChar char="•"/>
            </a:pPr>
            <a:r>
              <a:rPr lang="en-US" sz="2200" dirty="0"/>
              <a:t>Filter Out Punctuation</a:t>
            </a:r>
            <a:endParaRPr lang="en-CA" sz="2200" dirty="0"/>
          </a:p>
          <a:p>
            <a:pPr marL="285750" indent="-285750">
              <a:lnSpc>
                <a:spcPct val="150000"/>
              </a:lnSpc>
              <a:buFont typeface="Arial" panose="020B0604020202020204" pitchFamily="34" charset="0"/>
              <a:buChar char="•"/>
            </a:pPr>
            <a:r>
              <a:rPr lang="en-US" sz="2200" dirty="0"/>
              <a:t>Filter out Stop Words (and Pipeline)</a:t>
            </a:r>
          </a:p>
          <a:p>
            <a:pPr marL="285750" indent="-285750">
              <a:lnSpc>
                <a:spcPct val="150000"/>
              </a:lnSpc>
              <a:buFont typeface="Arial" panose="020B0604020202020204" pitchFamily="34" charset="0"/>
              <a:buChar char="•"/>
            </a:pPr>
            <a:r>
              <a:rPr lang="en-US" sz="2200" dirty="0"/>
              <a:t>Replace emoticons and emoji with their equivalent meaning</a:t>
            </a:r>
            <a:endParaRPr lang="en-CA" sz="2200" dirty="0"/>
          </a:p>
        </p:txBody>
      </p:sp>
    </p:spTree>
    <p:extLst>
      <p:ext uri="{BB962C8B-B14F-4D97-AF65-F5344CB8AC3E}">
        <p14:creationId xmlns:p14="http://schemas.microsoft.com/office/powerpoint/2010/main" val="607916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980D8-95CE-446D-A0B4-34A3E4688E9C}"/>
              </a:ext>
            </a:extLst>
          </p:cNvPr>
          <p:cNvSpPr>
            <a:spLocks noGrp="1"/>
          </p:cNvSpPr>
          <p:nvPr>
            <p:ph type="title"/>
          </p:nvPr>
        </p:nvSpPr>
        <p:spPr/>
        <p:txBody>
          <a:bodyPr>
            <a:normAutofit/>
          </a:bodyPr>
          <a:lstStyle/>
          <a:p>
            <a:r>
              <a:rPr lang="en-US" dirty="0"/>
              <a:t>Feature Extraction</a:t>
            </a:r>
            <a:endParaRPr lang="en-CA" dirty="0"/>
          </a:p>
        </p:txBody>
      </p:sp>
      <p:sp>
        <p:nvSpPr>
          <p:cNvPr id="4" name="TextBox 3">
            <a:extLst>
              <a:ext uri="{FF2B5EF4-FFF2-40B4-BE49-F238E27FC236}">
                <a16:creationId xmlns:a16="http://schemas.microsoft.com/office/drawing/2014/main" id="{FE51A389-D185-40DD-9374-C14363E437B9}"/>
              </a:ext>
            </a:extLst>
          </p:cNvPr>
          <p:cNvSpPr txBox="1"/>
          <p:nvPr/>
        </p:nvSpPr>
        <p:spPr>
          <a:xfrm>
            <a:off x="838200" y="1578928"/>
            <a:ext cx="10515600" cy="2244717"/>
          </a:xfrm>
          <a:prstGeom prst="rect">
            <a:avLst/>
          </a:prstGeom>
          <a:noFill/>
        </p:spPr>
        <p:txBody>
          <a:bodyPr wrap="square" rtlCol="0">
            <a:spAutoFit/>
          </a:bodyPr>
          <a:lstStyle/>
          <a:p>
            <a:pPr>
              <a:lnSpc>
                <a:spcPct val="120000"/>
              </a:lnSpc>
              <a:spcBef>
                <a:spcPts val="1000"/>
              </a:spcBef>
            </a:pPr>
            <a:r>
              <a:rPr lang="en-US" sz="2400" u="sng" dirty="0"/>
              <a:t>TF-IDF Technique</a:t>
            </a:r>
          </a:p>
          <a:p>
            <a:pPr marL="800100" lvl="1" indent="-342900">
              <a:lnSpc>
                <a:spcPct val="120000"/>
              </a:lnSpc>
              <a:spcBef>
                <a:spcPts val="1000"/>
              </a:spcBef>
              <a:buFont typeface="Arial" panose="020B0604020202020204" pitchFamily="34" charset="0"/>
              <a:buChar char="•"/>
            </a:pPr>
            <a:r>
              <a:rPr lang="en-US" sz="2000" b="1" dirty="0"/>
              <a:t>TF</a:t>
            </a:r>
            <a:r>
              <a:rPr lang="en-US" sz="2000" dirty="0"/>
              <a:t> (term frequency) of a word is the frequency of a word (i.e. number of times it appears) in a document.</a:t>
            </a:r>
          </a:p>
          <a:p>
            <a:pPr marL="800100" lvl="1" indent="-342900">
              <a:lnSpc>
                <a:spcPct val="120000"/>
              </a:lnSpc>
              <a:spcBef>
                <a:spcPts val="1000"/>
              </a:spcBef>
              <a:buFont typeface="Arial" panose="020B0604020202020204" pitchFamily="34" charset="0"/>
              <a:buChar char="•"/>
            </a:pPr>
            <a:r>
              <a:rPr lang="en-US" sz="2000" b="1" dirty="0"/>
              <a:t>IDF </a:t>
            </a:r>
            <a:r>
              <a:rPr lang="en-US" sz="2000" dirty="0"/>
              <a:t>(inverse document frequency) of a word is the measure of how significant that term is in the whole corpus.</a:t>
            </a:r>
            <a:endParaRPr lang="en-CA" dirty="0"/>
          </a:p>
        </p:txBody>
      </p:sp>
      <p:pic>
        <p:nvPicPr>
          <p:cNvPr id="1026" name="Picture 2">
            <a:extLst>
              <a:ext uri="{FF2B5EF4-FFF2-40B4-BE49-F238E27FC236}">
                <a16:creationId xmlns:a16="http://schemas.microsoft.com/office/drawing/2014/main" id="{D07812F9-401C-44C2-B41E-D3D7C4FF7F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1310" y="3813485"/>
            <a:ext cx="8528050" cy="94938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060F5EB-E341-4B9C-8ED4-911F9BED9EF3}"/>
              </a:ext>
            </a:extLst>
          </p:cNvPr>
          <p:cNvSpPr txBox="1"/>
          <p:nvPr/>
        </p:nvSpPr>
        <p:spPr>
          <a:xfrm>
            <a:off x="838200" y="5037448"/>
            <a:ext cx="10515600" cy="806375"/>
          </a:xfrm>
          <a:prstGeom prst="rect">
            <a:avLst/>
          </a:prstGeom>
          <a:noFill/>
        </p:spPr>
        <p:txBody>
          <a:bodyPr wrap="square" rtlCol="0">
            <a:spAutoFit/>
          </a:bodyPr>
          <a:lstStyle/>
          <a:p>
            <a:pPr>
              <a:lnSpc>
                <a:spcPct val="120000"/>
              </a:lnSpc>
            </a:pPr>
            <a:r>
              <a:rPr lang="en-US" sz="2000" dirty="0"/>
              <a:t>The more tweets a word appears in, the less valuable that word is as a signal to differentiate any given tweet. TF-IDF leaves only the frequent AND distinctive words as markers. </a:t>
            </a:r>
            <a:endParaRPr lang="en-CA" sz="2000" dirty="0"/>
          </a:p>
        </p:txBody>
      </p:sp>
    </p:spTree>
    <p:extLst>
      <p:ext uri="{BB962C8B-B14F-4D97-AF65-F5344CB8AC3E}">
        <p14:creationId xmlns:p14="http://schemas.microsoft.com/office/powerpoint/2010/main" val="632262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E119-420D-48D3-BDDA-0A9AC255B0E8}"/>
              </a:ext>
            </a:extLst>
          </p:cNvPr>
          <p:cNvSpPr>
            <a:spLocks noGrp="1"/>
          </p:cNvSpPr>
          <p:nvPr>
            <p:ph type="title"/>
          </p:nvPr>
        </p:nvSpPr>
        <p:spPr/>
        <p:txBody>
          <a:bodyPr/>
          <a:lstStyle/>
          <a:p>
            <a:r>
              <a:rPr lang="en-US" dirty="0"/>
              <a:t>Results</a:t>
            </a:r>
            <a:endParaRPr lang="en-CA" dirty="0"/>
          </a:p>
        </p:txBody>
      </p:sp>
      <p:sp>
        <p:nvSpPr>
          <p:cNvPr id="3" name="Content Placeholder 2">
            <a:extLst>
              <a:ext uri="{FF2B5EF4-FFF2-40B4-BE49-F238E27FC236}">
                <a16:creationId xmlns:a16="http://schemas.microsoft.com/office/drawing/2014/main" id="{972A8492-577B-44EA-9C14-E07C6B8C3484}"/>
              </a:ext>
            </a:extLst>
          </p:cNvPr>
          <p:cNvSpPr>
            <a:spLocks noGrp="1"/>
          </p:cNvSpPr>
          <p:nvPr>
            <p:ph idx="1"/>
          </p:nvPr>
        </p:nvSpPr>
        <p:spPr>
          <a:xfrm>
            <a:off x="838200" y="1584660"/>
            <a:ext cx="10515600" cy="4351338"/>
          </a:xfrm>
        </p:spPr>
        <p:txBody>
          <a:bodyPr/>
          <a:lstStyle/>
          <a:p>
            <a:pPr marL="0" indent="0">
              <a:buNone/>
            </a:pPr>
            <a:r>
              <a:rPr lang="en-US" dirty="0"/>
              <a:t>The ensemble classifier performed significantly better than the base classifiers as Ankit (2018) had found.</a:t>
            </a:r>
            <a:endParaRPr lang="en-CA" dirty="0"/>
          </a:p>
        </p:txBody>
      </p:sp>
      <p:graphicFrame>
        <p:nvGraphicFramePr>
          <p:cNvPr id="5" name="Table 4">
            <a:extLst>
              <a:ext uri="{FF2B5EF4-FFF2-40B4-BE49-F238E27FC236}">
                <a16:creationId xmlns:a16="http://schemas.microsoft.com/office/drawing/2014/main" id="{C02A4D46-2120-4F07-A077-78D8D9038503}"/>
              </a:ext>
            </a:extLst>
          </p:cNvPr>
          <p:cNvGraphicFramePr>
            <a:graphicFrameLocks noGrp="1"/>
          </p:cNvGraphicFramePr>
          <p:nvPr>
            <p:extLst>
              <p:ext uri="{D42A27DB-BD31-4B8C-83A1-F6EECF244321}">
                <p14:modId xmlns:p14="http://schemas.microsoft.com/office/powerpoint/2010/main" val="2669507332"/>
              </p:ext>
            </p:extLst>
          </p:nvPr>
        </p:nvGraphicFramePr>
        <p:xfrm>
          <a:off x="993774" y="3034919"/>
          <a:ext cx="9623424" cy="2330196"/>
        </p:xfrm>
        <a:graphic>
          <a:graphicData uri="http://schemas.openxmlformats.org/drawingml/2006/table">
            <a:tbl>
              <a:tblPr firstRow="1" firstCol="1" bandRow="1"/>
              <a:tblGrid>
                <a:gridCol w="3205064">
                  <a:extLst>
                    <a:ext uri="{9D8B030D-6E8A-4147-A177-3AD203B41FA5}">
                      <a16:colId xmlns:a16="http://schemas.microsoft.com/office/drawing/2014/main" val="3839105332"/>
                    </a:ext>
                  </a:extLst>
                </a:gridCol>
                <a:gridCol w="1604590">
                  <a:extLst>
                    <a:ext uri="{9D8B030D-6E8A-4147-A177-3AD203B41FA5}">
                      <a16:colId xmlns:a16="http://schemas.microsoft.com/office/drawing/2014/main" val="3915479089"/>
                    </a:ext>
                  </a:extLst>
                </a:gridCol>
                <a:gridCol w="1604590">
                  <a:extLst>
                    <a:ext uri="{9D8B030D-6E8A-4147-A177-3AD203B41FA5}">
                      <a16:colId xmlns:a16="http://schemas.microsoft.com/office/drawing/2014/main" val="3322780560"/>
                    </a:ext>
                  </a:extLst>
                </a:gridCol>
                <a:gridCol w="1604590">
                  <a:extLst>
                    <a:ext uri="{9D8B030D-6E8A-4147-A177-3AD203B41FA5}">
                      <a16:colId xmlns:a16="http://schemas.microsoft.com/office/drawing/2014/main" val="3945116586"/>
                    </a:ext>
                  </a:extLst>
                </a:gridCol>
                <a:gridCol w="1604590">
                  <a:extLst>
                    <a:ext uri="{9D8B030D-6E8A-4147-A177-3AD203B41FA5}">
                      <a16:colId xmlns:a16="http://schemas.microsoft.com/office/drawing/2014/main" val="802418035"/>
                    </a:ext>
                  </a:extLst>
                </a:gridCol>
              </a:tblGrid>
              <a:tr h="252095">
                <a:tc>
                  <a:txBody>
                    <a:bodyPr/>
                    <a:lstStyle/>
                    <a:p>
                      <a:pPr>
                        <a:lnSpc>
                          <a:spcPct val="115000"/>
                        </a:lnSpc>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Techniques</a:t>
                      </a:r>
                      <a:endParaRPr lang="en-CA"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000">
                          <a:effectLst/>
                          <a:latin typeface="Calibri" panose="020F0502020204030204" pitchFamily="34" charset="0"/>
                          <a:ea typeface="Calibri" panose="020F0502020204030204" pitchFamily="34" charset="0"/>
                          <a:cs typeface="Arial" panose="020B0604020202020204" pitchFamily="34" charset="0"/>
                        </a:rPr>
                        <a:t>Accuracy (%)</a:t>
                      </a:r>
                      <a:endParaRPr lang="en-CA"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000">
                          <a:effectLst/>
                          <a:latin typeface="Calibri" panose="020F0502020204030204" pitchFamily="34" charset="0"/>
                          <a:ea typeface="Calibri" panose="020F0502020204030204" pitchFamily="34" charset="0"/>
                          <a:cs typeface="Arial" panose="020B0604020202020204" pitchFamily="34" charset="0"/>
                        </a:rPr>
                        <a:t>Precision (%)</a:t>
                      </a:r>
                      <a:endParaRPr lang="en-CA"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000">
                          <a:effectLst/>
                          <a:latin typeface="Calibri" panose="020F0502020204030204" pitchFamily="34" charset="0"/>
                          <a:ea typeface="Calibri" panose="020F0502020204030204" pitchFamily="34" charset="0"/>
                          <a:cs typeface="Arial" panose="020B0604020202020204" pitchFamily="34" charset="0"/>
                        </a:rPr>
                        <a:t>Recall (%)</a:t>
                      </a:r>
                      <a:endParaRPr lang="en-CA"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000">
                          <a:effectLst/>
                          <a:latin typeface="Calibri" panose="020F0502020204030204" pitchFamily="34" charset="0"/>
                          <a:ea typeface="Calibri" panose="020F0502020204030204" pitchFamily="34" charset="0"/>
                          <a:cs typeface="Arial" panose="020B0604020202020204" pitchFamily="34" charset="0"/>
                        </a:rPr>
                        <a:t>F1 (%)</a:t>
                      </a:r>
                      <a:endParaRPr lang="en-CA"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4429363"/>
                  </a:ext>
                </a:extLst>
              </a:tr>
              <a:tr h="252095">
                <a:tc>
                  <a:txBody>
                    <a:bodyPr/>
                    <a:lstStyle/>
                    <a:p>
                      <a:pPr>
                        <a:lnSpc>
                          <a:spcPct val="115000"/>
                        </a:lnSpc>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Multinomial Naïve Bayes</a:t>
                      </a:r>
                      <a:endParaRPr lang="en-CA"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2000">
                          <a:effectLst/>
                          <a:latin typeface="Calibri" panose="020F0502020204030204" pitchFamily="34" charset="0"/>
                          <a:ea typeface="Calibri" panose="020F0502020204030204" pitchFamily="34" charset="0"/>
                          <a:cs typeface="Arial" panose="020B0604020202020204" pitchFamily="34" charset="0"/>
                        </a:rPr>
                        <a:t>74.49</a:t>
                      </a:r>
                      <a:endParaRPr lang="en-CA"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2000">
                          <a:effectLst/>
                          <a:latin typeface="Calibri" panose="020F0502020204030204" pitchFamily="34" charset="0"/>
                          <a:ea typeface="Calibri" panose="020F0502020204030204" pitchFamily="34" charset="0"/>
                          <a:cs typeface="Arial" panose="020B0604020202020204" pitchFamily="34" charset="0"/>
                        </a:rPr>
                        <a:t>74.70</a:t>
                      </a:r>
                      <a:endParaRPr lang="en-CA"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2000">
                          <a:effectLst/>
                          <a:latin typeface="Calibri" panose="020F0502020204030204" pitchFamily="34" charset="0"/>
                          <a:ea typeface="Calibri" panose="020F0502020204030204" pitchFamily="34" charset="0"/>
                          <a:cs typeface="Arial" panose="020B0604020202020204" pitchFamily="34" charset="0"/>
                        </a:rPr>
                        <a:t>74.49</a:t>
                      </a:r>
                      <a:endParaRPr lang="en-CA"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2000">
                          <a:effectLst/>
                          <a:latin typeface="Calibri" panose="020F0502020204030204" pitchFamily="34" charset="0"/>
                          <a:ea typeface="Calibri" panose="020F0502020204030204" pitchFamily="34" charset="0"/>
                          <a:cs typeface="Arial" panose="020B0604020202020204" pitchFamily="34" charset="0"/>
                        </a:rPr>
                        <a:t>74.43</a:t>
                      </a:r>
                      <a:endParaRPr lang="en-CA"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106238867"/>
                  </a:ext>
                </a:extLst>
              </a:tr>
              <a:tr h="252095">
                <a:tc>
                  <a:txBody>
                    <a:bodyPr/>
                    <a:lstStyle/>
                    <a:p>
                      <a:pPr>
                        <a:lnSpc>
                          <a:spcPct val="115000"/>
                        </a:lnSpc>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Random Forest</a:t>
                      </a:r>
                      <a:endParaRPr lang="en-CA"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US" sz="2000">
                          <a:effectLst/>
                          <a:latin typeface="Calibri" panose="020F0502020204030204" pitchFamily="34" charset="0"/>
                          <a:ea typeface="Calibri" panose="020F0502020204030204" pitchFamily="34" charset="0"/>
                          <a:cs typeface="Arial" panose="020B0604020202020204" pitchFamily="34" charset="0"/>
                        </a:rPr>
                        <a:t>67.86</a:t>
                      </a:r>
                      <a:endParaRPr lang="en-CA"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US" sz="2000">
                          <a:effectLst/>
                          <a:latin typeface="Calibri" panose="020F0502020204030204" pitchFamily="34" charset="0"/>
                          <a:ea typeface="Calibri" panose="020F0502020204030204" pitchFamily="34" charset="0"/>
                          <a:cs typeface="Arial" panose="020B0604020202020204" pitchFamily="34" charset="0"/>
                        </a:rPr>
                        <a:t>68.07</a:t>
                      </a:r>
                      <a:endParaRPr lang="en-CA"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US" sz="2000">
                          <a:effectLst/>
                          <a:latin typeface="Calibri" panose="020F0502020204030204" pitchFamily="34" charset="0"/>
                          <a:ea typeface="Calibri" panose="020F0502020204030204" pitchFamily="34" charset="0"/>
                          <a:cs typeface="Arial" panose="020B0604020202020204" pitchFamily="34" charset="0"/>
                        </a:rPr>
                        <a:t>67.86</a:t>
                      </a:r>
                      <a:endParaRPr lang="en-CA"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US" sz="2000">
                          <a:effectLst/>
                          <a:latin typeface="Calibri" panose="020F0502020204030204" pitchFamily="34" charset="0"/>
                          <a:ea typeface="Calibri" panose="020F0502020204030204" pitchFamily="34" charset="0"/>
                          <a:cs typeface="Arial" panose="020B0604020202020204" pitchFamily="34" charset="0"/>
                        </a:rPr>
                        <a:t>67.79</a:t>
                      </a:r>
                      <a:endParaRPr lang="en-CA"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3795688317"/>
                  </a:ext>
                </a:extLst>
              </a:tr>
              <a:tr h="252095">
                <a:tc>
                  <a:txBody>
                    <a:bodyPr/>
                    <a:lstStyle/>
                    <a:p>
                      <a:pPr>
                        <a:lnSpc>
                          <a:spcPct val="115000"/>
                        </a:lnSpc>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C-Support Vector Classification</a:t>
                      </a:r>
                      <a:endParaRPr lang="en-CA"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US" sz="2000">
                          <a:effectLst/>
                          <a:latin typeface="Calibri" panose="020F0502020204030204" pitchFamily="34" charset="0"/>
                          <a:ea typeface="Calibri" panose="020F0502020204030204" pitchFamily="34" charset="0"/>
                          <a:cs typeface="Arial" panose="020B0604020202020204" pitchFamily="34" charset="0"/>
                        </a:rPr>
                        <a:t>69.66</a:t>
                      </a:r>
                      <a:endParaRPr lang="en-CA"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US" sz="2000">
                          <a:effectLst/>
                          <a:latin typeface="Calibri" panose="020F0502020204030204" pitchFamily="34" charset="0"/>
                          <a:ea typeface="Calibri" panose="020F0502020204030204" pitchFamily="34" charset="0"/>
                          <a:cs typeface="Arial" panose="020B0604020202020204" pitchFamily="34" charset="0"/>
                        </a:rPr>
                        <a:t>69.74</a:t>
                      </a:r>
                      <a:endParaRPr lang="en-CA"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US" sz="2000">
                          <a:effectLst/>
                          <a:latin typeface="Calibri" panose="020F0502020204030204" pitchFamily="34" charset="0"/>
                          <a:ea typeface="Calibri" panose="020F0502020204030204" pitchFamily="34" charset="0"/>
                          <a:cs typeface="Arial" panose="020B0604020202020204" pitchFamily="34" charset="0"/>
                        </a:rPr>
                        <a:t>69.66</a:t>
                      </a:r>
                      <a:endParaRPr lang="en-CA"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US" sz="2000">
                          <a:effectLst/>
                          <a:latin typeface="Calibri" panose="020F0502020204030204" pitchFamily="34" charset="0"/>
                          <a:ea typeface="Calibri" panose="020F0502020204030204" pitchFamily="34" charset="0"/>
                          <a:cs typeface="Arial" panose="020B0604020202020204" pitchFamily="34" charset="0"/>
                        </a:rPr>
                        <a:t>69.63</a:t>
                      </a:r>
                      <a:endParaRPr lang="en-CA"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2942875008"/>
                  </a:ext>
                </a:extLst>
              </a:tr>
              <a:tr h="252095">
                <a:tc>
                  <a:txBody>
                    <a:bodyPr/>
                    <a:lstStyle/>
                    <a:p>
                      <a:pPr>
                        <a:lnSpc>
                          <a:spcPct val="115000"/>
                        </a:lnSpc>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Logistic Regression</a:t>
                      </a:r>
                      <a:endParaRPr lang="en-CA"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000">
                          <a:effectLst/>
                          <a:latin typeface="Calibri" panose="020F0502020204030204" pitchFamily="34" charset="0"/>
                          <a:ea typeface="Calibri" panose="020F0502020204030204" pitchFamily="34" charset="0"/>
                          <a:cs typeface="Arial" panose="020B0604020202020204" pitchFamily="34" charset="0"/>
                        </a:rPr>
                        <a:t>69.91</a:t>
                      </a:r>
                      <a:endParaRPr lang="en-CA"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000">
                          <a:effectLst/>
                          <a:latin typeface="Calibri" panose="020F0502020204030204" pitchFamily="34" charset="0"/>
                          <a:ea typeface="Calibri" panose="020F0502020204030204" pitchFamily="34" charset="0"/>
                          <a:cs typeface="Arial" panose="020B0604020202020204" pitchFamily="34" charset="0"/>
                        </a:rPr>
                        <a:t>70.06</a:t>
                      </a:r>
                      <a:endParaRPr lang="en-CA"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000">
                          <a:effectLst/>
                          <a:latin typeface="Calibri" panose="020F0502020204030204" pitchFamily="34" charset="0"/>
                          <a:ea typeface="Calibri" panose="020F0502020204030204" pitchFamily="34" charset="0"/>
                          <a:cs typeface="Arial" panose="020B0604020202020204" pitchFamily="34" charset="0"/>
                        </a:rPr>
                        <a:t>69.91</a:t>
                      </a:r>
                      <a:endParaRPr lang="en-CA"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69.86</a:t>
                      </a:r>
                      <a:endParaRPr lang="en-CA"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19905"/>
                  </a:ext>
                </a:extLst>
              </a:tr>
              <a:tr h="252095">
                <a:tc>
                  <a:txBody>
                    <a:bodyPr/>
                    <a:lstStyle/>
                    <a:p>
                      <a:pPr>
                        <a:lnSpc>
                          <a:spcPct val="115000"/>
                        </a:lnSpc>
                        <a:spcAft>
                          <a:spcPts val="0"/>
                        </a:spcAft>
                      </a:pPr>
                      <a:r>
                        <a:rPr lang="en-US" sz="2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Ankit’s Ensemble Classifier</a:t>
                      </a:r>
                      <a:endParaRPr lang="en-CA" sz="2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ct val="115000"/>
                        </a:lnSpc>
                        <a:spcAft>
                          <a:spcPts val="0"/>
                        </a:spcAft>
                      </a:pPr>
                      <a:r>
                        <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82.29</a:t>
                      </a:r>
                      <a:endParaRPr lang="en-CA" sz="2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ct val="115000"/>
                        </a:lnSpc>
                        <a:spcAft>
                          <a:spcPts val="0"/>
                        </a:spcAft>
                      </a:pPr>
                      <a:r>
                        <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82.06</a:t>
                      </a:r>
                      <a:endParaRPr lang="en-CA" sz="2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ct val="115000"/>
                        </a:lnSpc>
                        <a:spcAft>
                          <a:spcPts val="0"/>
                        </a:spcAft>
                      </a:pPr>
                      <a:r>
                        <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82.26</a:t>
                      </a:r>
                      <a:endParaRPr lang="en-CA" sz="2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ct val="115000"/>
                        </a:lnSpc>
                        <a:spcAft>
                          <a:spcPts val="0"/>
                        </a:spcAft>
                      </a:pPr>
                      <a:r>
                        <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82.16</a:t>
                      </a:r>
                      <a:endParaRPr lang="en-CA" sz="2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29724043"/>
                  </a:ext>
                </a:extLst>
              </a:tr>
            </a:tbl>
          </a:graphicData>
        </a:graphic>
      </p:graphicFrame>
    </p:spTree>
    <p:extLst>
      <p:ext uri="{BB962C8B-B14F-4D97-AF65-F5344CB8AC3E}">
        <p14:creationId xmlns:p14="http://schemas.microsoft.com/office/powerpoint/2010/main" val="778278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E119-420D-48D3-BDDA-0A9AC255B0E8}"/>
              </a:ext>
            </a:extLst>
          </p:cNvPr>
          <p:cNvSpPr>
            <a:spLocks noGrp="1"/>
          </p:cNvSpPr>
          <p:nvPr>
            <p:ph type="title"/>
          </p:nvPr>
        </p:nvSpPr>
        <p:spPr/>
        <p:txBody>
          <a:bodyPr/>
          <a:lstStyle/>
          <a:p>
            <a:r>
              <a:rPr lang="en-US" dirty="0"/>
              <a:t>Results</a:t>
            </a:r>
            <a:endParaRPr lang="en-CA" dirty="0"/>
          </a:p>
        </p:txBody>
      </p:sp>
      <p:graphicFrame>
        <p:nvGraphicFramePr>
          <p:cNvPr id="7" name="Chart 6">
            <a:extLst>
              <a:ext uri="{FF2B5EF4-FFF2-40B4-BE49-F238E27FC236}">
                <a16:creationId xmlns:a16="http://schemas.microsoft.com/office/drawing/2014/main" id="{5CFA2590-A7FF-4DA7-BFF3-F88984FD28E8}"/>
              </a:ext>
            </a:extLst>
          </p:cNvPr>
          <p:cNvGraphicFramePr/>
          <p:nvPr>
            <p:extLst>
              <p:ext uri="{D42A27DB-BD31-4B8C-83A1-F6EECF244321}">
                <p14:modId xmlns:p14="http://schemas.microsoft.com/office/powerpoint/2010/main" val="3067577049"/>
              </p:ext>
            </p:extLst>
          </p:nvPr>
        </p:nvGraphicFramePr>
        <p:xfrm>
          <a:off x="955040" y="1513840"/>
          <a:ext cx="9984740" cy="45008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78208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E119-420D-48D3-BDDA-0A9AC255B0E8}"/>
              </a:ext>
            </a:extLst>
          </p:cNvPr>
          <p:cNvSpPr>
            <a:spLocks noGrp="1"/>
          </p:cNvSpPr>
          <p:nvPr>
            <p:ph type="title"/>
          </p:nvPr>
        </p:nvSpPr>
        <p:spPr/>
        <p:txBody>
          <a:bodyPr/>
          <a:lstStyle/>
          <a:p>
            <a:r>
              <a:rPr lang="en-US" dirty="0"/>
              <a:t>Results</a:t>
            </a:r>
            <a:endParaRPr lang="en-CA" dirty="0"/>
          </a:p>
        </p:txBody>
      </p:sp>
      <p:sp>
        <p:nvSpPr>
          <p:cNvPr id="3" name="Content Placeholder 2">
            <a:extLst>
              <a:ext uri="{FF2B5EF4-FFF2-40B4-BE49-F238E27FC236}">
                <a16:creationId xmlns:a16="http://schemas.microsoft.com/office/drawing/2014/main" id="{972A8492-577B-44EA-9C14-E07C6B8C3484}"/>
              </a:ext>
            </a:extLst>
          </p:cNvPr>
          <p:cNvSpPr>
            <a:spLocks noGrp="1"/>
          </p:cNvSpPr>
          <p:nvPr>
            <p:ph idx="1"/>
          </p:nvPr>
        </p:nvSpPr>
        <p:spPr>
          <a:xfrm>
            <a:off x="838200" y="1584660"/>
            <a:ext cx="10515600" cy="4351338"/>
          </a:xfrm>
        </p:spPr>
        <p:txBody>
          <a:bodyPr/>
          <a:lstStyle/>
          <a:p>
            <a:pPr marL="0" indent="0">
              <a:buNone/>
            </a:pPr>
            <a:r>
              <a:rPr lang="en-US" dirty="0"/>
              <a:t>Comparing the Toronto, Montreal &amp; Vancouver dataset results. Toronto has the higher percentage of negative tweets overall.</a:t>
            </a:r>
            <a:endParaRPr lang="en-CA" dirty="0"/>
          </a:p>
        </p:txBody>
      </p:sp>
      <p:graphicFrame>
        <p:nvGraphicFramePr>
          <p:cNvPr id="6" name="Chart 5">
            <a:extLst>
              <a:ext uri="{FF2B5EF4-FFF2-40B4-BE49-F238E27FC236}">
                <a16:creationId xmlns:a16="http://schemas.microsoft.com/office/drawing/2014/main" id="{63691798-9E6C-45F3-8408-3A078165532F}"/>
              </a:ext>
            </a:extLst>
          </p:cNvPr>
          <p:cNvGraphicFramePr>
            <a:graphicFrameLocks/>
          </p:cNvGraphicFramePr>
          <p:nvPr>
            <p:extLst>
              <p:ext uri="{D42A27DB-BD31-4B8C-83A1-F6EECF244321}">
                <p14:modId xmlns:p14="http://schemas.microsoft.com/office/powerpoint/2010/main" val="2500195966"/>
              </p:ext>
            </p:extLst>
          </p:nvPr>
        </p:nvGraphicFramePr>
        <p:xfrm>
          <a:off x="1727200" y="2473960"/>
          <a:ext cx="8442960" cy="38760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34883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E119-420D-48D3-BDDA-0A9AC255B0E8}"/>
              </a:ext>
            </a:extLst>
          </p:cNvPr>
          <p:cNvSpPr>
            <a:spLocks noGrp="1"/>
          </p:cNvSpPr>
          <p:nvPr>
            <p:ph type="title"/>
          </p:nvPr>
        </p:nvSpPr>
        <p:spPr/>
        <p:txBody>
          <a:bodyPr/>
          <a:lstStyle/>
          <a:p>
            <a:r>
              <a:rPr lang="en-US" dirty="0"/>
              <a:t>Conclusion</a:t>
            </a:r>
            <a:endParaRPr lang="en-CA" dirty="0"/>
          </a:p>
        </p:txBody>
      </p:sp>
      <p:sp>
        <p:nvSpPr>
          <p:cNvPr id="3" name="Content Placeholder 2">
            <a:extLst>
              <a:ext uri="{FF2B5EF4-FFF2-40B4-BE49-F238E27FC236}">
                <a16:creationId xmlns:a16="http://schemas.microsoft.com/office/drawing/2014/main" id="{972A8492-577B-44EA-9C14-E07C6B8C3484}"/>
              </a:ext>
            </a:extLst>
          </p:cNvPr>
          <p:cNvSpPr>
            <a:spLocks noGrp="1"/>
          </p:cNvSpPr>
          <p:nvPr>
            <p:ph idx="1"/>
          </p:nvPr>
        </p:nvSpPr>
        <p:spPr>
          <a:xfrm>
            <a:off x="838200" y="1684656"/>
            <a:ext cx="10515600" cy="4351338"/>
          </a:xfrm>
        </p:spPr>
        <p:txBody>
          <a:bodyPr>
            <a:normAutofit/>
          </a:bodyPr>
          <a:lstStyle/>
          <a:p>
            <a:pPr>
              <a:lnSpc>
                <a:spcPct val="120000"/>
              </a:lnSpc>
            </a:pPr>
            <a:r>
              <a:rPr lang="en-US" sz="2400" dirty="0"/>
              <a:t>The results from the Twitter sentiment Analysis can be used to then inform key decision makers and urban planners when having to decide which neighbourhoods require support for revitalization over others, especially since funding for these types of projects is finite</a:t>
            </a:r>
          </a:p>
          <a:p>
            <a:pPr>
              <a:lnSpc>
                <a:spcPct val="120000"/>
              </a:lnSpc>
            </a:pPr>
            <a:r>
              <a:rPr lang="en-US" sz="2400" dirty="0"/>
              <a:t>Data collection methods using Twitter with NLP sentiment analysis can potentially help to either alleviate some of the burden around the creation and production of civic surveys or can complement the data collected by those means, providing new approaches to evidence gathering and analysis for governments that are seeking them  </a:t>
            </a:r>
            <a:endParaRPr lang="en-CA" sz="2400" dirty="0"/>
          </a:p>
        </p:txBody>
      </p:sp>
    </p:spTree>
    <p:extLst>
      <p:ext uri="{BB962C8B-B14F-4D97-AF65-F5344CB8AC3E}">
        <p14:creationId xmlns:p14="http://schemas.microsoft.com/office/powerpoint/2010/main" val="4014410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B3A7A-3719-4911-902C-96D61144AA04}"/>
              </a:ext>
            </a:extLst>
          </p:cNvPr>
          <p:cNvSpPr>
            <a:spLocks noGrp="1"/>
          </p:cNvSpPr>
          <p:nvPr>
            <p:ph type="title"/>
          </p:nvPr>
        </p:nvSpPr>
        <p:spPr/>
        <p:txBody>
          <a:bodyPr/>
          <a:lstStyle/>
          <a:p>
            <a:r>
              <a:rPr lang="en-US" dirty="0"/>
              <a:t>References</a:t>
            </a:r>
            <a:endParaRPr lang="en-CA" dirty="0"/>
          </a:p>
        </p:txBody>
      </p:sp>
      <p:sp>
        <p:nvSpPr>
          <p:cNvPr id="3" name="Content Placeholder 2">
            <a:extLst>
              <a:ext uri="{FF2B5EF4-FFF2-40B4-BE49-F238E27FC236}">
                <a16:creationId xmlns:a16="http://schemas.microsoft.com/office/drawing/2014/main" id="{B134840E-CB49-4E68-830B-50D93EA2C06F}"/>
              </a:ext>
            </a:extLst>
          </p:cNvPr>
          <p:cNvSpPr>
            <a:spLocks noGrp="1"/>
          </p:cNvSpPr>
          <p:nvPr>
            <p:ph idx="1"/>
          </p:nvPr>
        </p:nvSpPr>
        <p:spPr>
          <a:xfrm>
            <a:off x="838200" y="1690688"/>
            <a:ext cx="10515600" cy="4351338"/>
          </a:xfrm>
        </p:spPr>
        <p:txBody>
          <a:bodyPr>
            <a:normAutofit lnSpcReduction="10000"/>
          </a:bodyPr>
          <a:lstStyle/>
          <a:p>
            <a:pPr marL="0" indent="0">
              <a:lnSpc>
                <a:spcPct val="120000"/>
              </a:lnSpc>
              <a:spcAft>
                <a:spcPts val="1000"/>
              </a:spcAft>
              <a:buNone/>
            </a:pPr>
            <a:r>
              <a:rPr lang="en-US" sz="2000" dirty="0"/>
              <a:t>Ankit, N. S. (2018). An ensemble classification system for Twitter sentiment analysis. </a:t>
            </a:r>
            <a:r>
              <a:rPr lang="en-US" sz="2000" i="1" dirty="0"/>
              <a:t>Procedia 	Computer Science, 132</a:t>
            </a:r>
            <a:r>
              <a:rPr lang="en-US" sz="2000" dirty="0"/>
              <a:t>, 937-946. </a:t>
            </a:r>
            <a:r>
              <a:rPr lang="en-US" sz="2000" dirty="0">
                <a:hlinkClick r:id="rId2"/>
              </a:rPr>
              <a:t>https://doi.org/10.1016/j.procs.2018.05.109</a:t>
            </a:r>
            <a:r>
              <a:rPr lang="en-US" sz="2000" dirty="0"/>
              <a:t>. </a:t>
            </a:r>
          </a:p>
          <a:p>
            <a:pPr marL="0" indent="0">
              <a:lnSpc>
                <a:spcPct val="120000"/>
              </a:lnSpc>
              <a:spcAft>
                <a:spcPts val="1000"/>
              </a:spcAft>
              <a:buNone/>
            </a:pPr>
            <a:r>
              <a:rPr lang="en-US" sz="2000" dirty="0" err="1"/>
              <a:t>Giachanou</a:t>
            </a:r>
            <a:r>
              <a:rPr lang="en-US" sz="2000" dirty="0"/>
              <a:t>, Anastasia &amp; </a:t>
            </a:r>
            <a:r>
              <a:rPr lang="en-US" sz="2000" dirty="0" err="1"/>
              <a:t>Crestani</a:t>
            </a:r>
            <a:r>
              <a:rPr lang="en-US" sz="2000" dirty="0"/>
              <a:t>, Fabio. (2016). Like it or not: A survey of Twitter sentiment analysis 	methods. ACM Computing Surveys, 49(2), 1-41. </a:t>
            </a:r>
            <a:r>
              <a:rPr lang="en-US" sz="2000" dirty="0">
                <a:hlinkClick r:id="rId3"/>
              </a:rPr>
              <a:t>https://doi.org/10.1145/2938640</a:t>
            </a:r>
            <a:r>
              <a:rPr lang="en-US" sz="2000" dirty="0"/>
              <a:t>. </a:t>
            </a:r>
          </a:p>
          <a:p>
            <a:pPr marL="0" indent="0">
              <a:lnSpc>
                <a:spcPct val="120000"/>
              </a:lnSpc>
              <a:spcAft>
                <a:spcPts val="1000"/>
              </a:spcAft>
              <a:buNone/>
            </a:pPr>
            <a:r>
              <a:rPr lang="en-US" sz="2000" dirty="0" err="1"/>
              <a:t>Pais</a:t>
            </a:r>
            <a:r>
              <a:rPr lang="en-US" sz="2000" dirty="0"/>
              <a:t>, J., Batson, C. D., &amp; </a:t>
            </a:r>
            <a:r>
              <a:rPr lang="en-US" sz="2000" dirty="0" err="1"/>
              <a:t>Monnat</a:t>
            </a:r>
            <a:r>
              <a:rPr lang="en-US" sz="2000" dirty="0"/>
              <a:t>, S. M. (2014). Neighborhood Reputation and Resident Sentiment in 	the Wake of the Las Vegas Foreclosure Crisis. </a:t>
            </a:r>
            <a:r>
              <a:rPr lang="en-US" sz="2000" i="1" dirty="0"/>
              <a:t>Sociological Perspectives, 57</a:t>
            </a:r>
            <a:r>
              <a:rPr lang="en-US" sz="2000" dirty="0"/>
              <a:t>(3), 343–363. 	</a:t>
            </a:r>
            <a:r>
              <a:rPr lang="en-US" sz="2000" dirty="0">
                <a:hlinkClick r:id="rId4"/>
              </a:rPr>
              <a:t>https://doi.org/10.1177/0731121414533203</a:t>
            </a:r>
            <a:r>
              <a:rPr lang="en-US" sz="2000" dirty="0"/>
              <a:t>. </a:t>
            </a:r>
          </a:p>
          <a:p>
            <a:pPr marL="0" indent="0">
              <a:lnSpc>
                <a:spcPct val="120000"/>
              </a:lnSpc>
              <a:spcAft>
                <a:spcPts val="1000"/>
              </a:spcAft>
              <a:buNone/>
            </a:pPr>
            <a:r>
              <a:rPr lang="en-US" sz="2000" dirty="0" err="1"/>
              <a:t>Qaiser</a:t>
            </a:r>
            <a:r>
              <a:rPr lang="en-US" sz="2000" dirty="0"/>
              <a:t>, S., &amp; Ali, R. (2018). Text Mining: Use of TF-IDF to Examine the Relevance of Words to 	Documents. </a:t>
            </a:r>
            <a:r>
              <a:rPr lang="en-US" sz="2000" i="1" dirty="0"/>
              <a:t>International Journal of Computer Applications, 181</a:t>
            </a:r>
            <a:r>
              <a:rPr lang="en-US" sz="2000" dirty="0"/>
              <a:t>(1),25-29. 	</a:t>
            </a:r>
            <a:r>
              <a:rPr lang="en-US" sz="2000" dirty="0">
                <a:hlinkClick r:id="rId5"/>
              </a:rPr>
              <a:t>https://doi.org/10.5120/ijca2018917395</a:t>
            </a:r>
            <a:r>
              <a:rPr lang="en-US" sz="2000" dirty="0"/>
              <a:t>. </a:t>
            </a:r>
            <a:endParaRPr lang="en-CA" sz="2000" dirty="0"/>
          </a:p>
        </p:txBody>
      </p:sp>
    </p:spTree>
    <p:extLst>
      <p:ext uri="{BB962C8B-B14F-4D97-AF65-F5344CB8AC3E}">
        <p14:creationId xmlns:p14="http://schemas.microsoft.com/office/powerpoint/2010/main" val="4216864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2B711-BB2A-4B4A-ACF7-A56298A75A63}"/>
              </a:ext>
            </a:extLst>
          </p:cNvPr>
          <p:cNvSpPr>
            <a:spLocks noGrp="1"/>
          </p:cNvSpPr>
          <p:nvPr>
            <p:ph type="title"/>
          </p:nvPr>
        </p:nvSpPr>
        <p:spPr/>
        <p:txBody>
          <a:bodyPr/>
          <a:lstStyle/>
          <a:p>
            <a:r>
              <a:rPr lang="en-US" dirty="0"/>
              <a:t>Neighbourhood Sentiments</a:t>
            </a:r>
            <a:endParaRPr lang="en-CA" dirty="0"/>
          </a:p>
        </p:txBody>
      </p:sp>
      <p:sp>
        <p:nvSpPr>
          <p:cNvPr id="4" name="Content Placeholder 3">
            <a:extLst>
              <a:ext uri="{FF2B5EF4-FFF2-40B4-BE49-F238E27FC236}">
                <a16:creationId xmlns:a16="http://schemas.microsoft.com/office/drawing/2014/main" id="{0B13B20E-F95D-478A-ACAA-64CCB4923C19}"/>
              </a:ext>
            </a:extLst>
          </p:cNvPr>
          <p:cNvSpPr txBox="1">
            <a:spLocks noGrp="1"/>
          </p:cNvSpPr>
          <p:nvPr>
            <p:ph idx="1"/>
          </p:nvPr>
        </p:nvSpPr>
        <p:spPr>
          <a:xfrm>
            <a:off x="1358282" y="2012056"/>
            <a:ext cx="9436965" cy="2643159"/>
          </a:xfrm>
          <a:prstGeom prst="rect">
            <a:avLst/>
          </a:prstGeom>
          <a:noFill/>
        </p:spPr>
        <p:txBody>
          <a:bodyPr wrap="square" rtlCol="0">
            <a:spAutoFit/>
          </a:bodyPr>
          <a:lstStyle/>
          <a:p>
            <a:pPr marL="0" indent="0">
              <a:lnSpc>
                <a:spcPct val="120000"/>
              </a:lnSpc>
              <a:buNone/>
            </a:pPr>
            <a:r>
              <a:rPr lang="en-US" i="1" dirty="0">
                <a:latin typeface="+mj-lt"/>
              </a:rPr>
              <a:t>[Sentiments about neighbourhood quality can guide] ..residential mobility decisions, reinforce stigmas in urban communities and perpetuate urban spatial inequalities, influence growth machine politics, and potentially affect the resiliency of a community in the wake of catastrophe” </a:t>
            </a:r>
            <a:r>
              <a:rPr lang="en-US" dirty="0">
                <a:latin typeface="+mj-lt"/>
              </a:rPr>
              <a:t>(</a:t>
            </a:r>
            <a:r>
              <a:rPr lang="en-US" dirty="0" err="1">
                <a:latin typeface="+mj-lt"/>
              </a:rPr>
              <a:t>Pais</a:t>
            </a:r>
            <a:r>
              <a:rPr lang="en-US" dirty="0">
                <a:latin typeface="+mj-lt"/>
              </a:rPr>
              <a:t>, Batson &amp; </a:t>
            </a:r>
            <a:r>
              <a:rPr lang="en-US" dirty="0" err="1">
                <a:latin typeface="+mj-lt"/>
              </a:rPr>
              <a:t>Monnat</a:t>
            </a:r>
            <a:r>
              <a:rPr lang="en-US" dirty="0">
                <a:latin typeface="+mj-lt"/>
              </a:rPr>
              <a:t>, 2014).</a:t>
            </a:r>
            <a:endParaRPr lang="en-CA" i="1" dirty="0">
              <a:latin typeface="+mj-lt"/>
            </a:endParaRPr>
          </a:p>
        </p:txBody>
      </p:sp>
      <p:sp>
        <p:nvSpPr>
          <p:cNvPr id="5" name="TextBox 4">
            <a:extLst>
              <a:ext uri="{FF2B5EF4-FFF2-40B4-BE49-F238E27FC236}">
                <a16:creationId xmlns:a16="http://schemas.microsoft.com/office/drawing/2014/main" id="{68EDD3CE-C0C1-4FF8-94A8-D815B0D6AA39}"/>
              </a:ext>
            </a:extLst>
          </p:cNvPr>
          <p:cNvSpPr txBox="1"/>
          <p:nvPr/>
        </p:nvSpPr>
        <p:spPr>
          <a:xfrm>
            <a:off x="838200" y="1802166"/>
            <a:ext cx="319596" cy="923330"/>
          </a:xfrm>
          <a:prstGeom prst="rect">
            <a:avLst/>
          </a:prstGeom>
          <a:noFill/>
        </p:spPr>
        <p:txBody>
          <a:bodyPr wrap="square" rtlCol="0">
            <a:spAutoFit/>
          </a:bodyPr>
          <a:lstStyle/>
          <a:p>
            <a:r>
              <a:rPr lang="en-US" sz="5400" dirty="0">
                <a:latin typeface="Times New Roman" panose="02020603050405020304" pitchFamily="18" charset="0"/>
                <a:cs typeface="Times New Roman" panose="02020603050405020304" pitchFamily="18" charset="0"/>
              </a:rPr>
              <a:t>“</a:t>
            </a:r>
            <a:endParaRPr lang="en-CA"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4120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68AD-9265-4711-847A-E4B0CAC8102C}"/>
              </a:ext>
            </a:extLst>
          </p:cNvPr>
          <p:cNvSpPr>
            <a:spLocks noGrp="1"/>
          </p:cNvSpPr>
          <p:nvPr>
            <p:ph type="title"/>
          </p:nvPr>
        </p:nvSpPr>
        <p:spPr/>
        <p:txBody>
          <a:bodyPr/>
          <a:lstStyle/>
          <a:p>
            <a:r>
              <a:rPr lang="en-US" dirty="0"/>
              <a:t>Research Question</a:t>
            </a:r>
            <a:endParaRPr lang="en-CA" dirty="0"/>
          </a:p>
        </p:txBody>
      </p:sp>
      <p:sp>
        <p:nvSpPr>
          <p:cNvPr id="3" name="TextBox 2">
            <a:extLst>
              <a:ext uri="{FF2B5EF4-FFF2-40B4-BE49-F238E27FC236}">
                <a16:creationId xmlns:a16="http://schemas.microsoft.com/office/drawing/2014/main" id="{F2456BA5-28D7-40C3-BF43-2F23897B32F7}"/>
              </a:ext>
            </a:extLst>
          </p:cNvPr>
          <p:cNvSpPr txBox="1"/>
          <p:nvPr/>
        </p:nvSpPr>
        <p:spPr>
          <a:xfrm>
            <a:off x="838200" y="1628543"/>
            <a:ext cx="10515600" cy="4252254"/>
          </a:xfrm>
          <a:prstGeom prst="rect">
            <a:avLst/>
          </a:prstGeom>
          <a:noFill/>
        </p:spPr>
        <p:txBody>
          <a:bodyPr wrap="square" rtlCol="0">
            <a:spAutoFit/>
          </a:bodyPr>
          <a:lstStyle/>
          <a:p>
            <a:pPr marL="285750" indent="-285750">
              <a:lnSpc>
                <a:spcPct val="120000"/>
              </a:lnSpc>
              <a:spcBef>
                <a:spcPts val="1200"/>
              </a:spcBef>
              <a:buFont typeface="Arial" panose="020B0604020202020204" pitchFamily="34" charset="0"/>
              <a:buChar char="•"/>
            </a:pPr>
            <a:r>
              <a:rPr lang="en-US" sz="2100" dirty="0"/>
              <a:t>Neighbourhood revitalization projects aim to help improve neighbourhoods by identifying issues, challenges and the potential of a particular area and creating development plans to support communities in addressing those issues and challenges.</a:t>
            </a:r>
          </a:p>
          <a:p>
            <a:pPr marL="285750" indent="-285750">
              <a:lnSpc>
                <a:spcPct val="120000"/>
              </a:lnSpc>
              <a:spcBef>
                <a:spcPts val="1200"/>
              </a:spcBef>
              <a:buFont typeface="Arial" panose="020B0604020202020204" pitchFamily="34" charset="0"/>
              <a:buChar char="•"/>
            </a:pPr>
            <a:r>
              <a:rPr lang="en-US" sz="2100" dirty="0"/>
              <a:t>Neighbourhood revitalization projects involve municipal governments having to make decisions on which neighbourhoods require the most support as there is a limitation on the fiscal support a government can provide.</a:t>
            </a:r>
          </a:p>
          <a:p>
            <a:pPr marL="285750" indent="-285750">
              <a:lnSpc>
                <a:spcPct val="120000"/>
              </a:lnSpc>
              <a:spcBef>
                <a:spcPts val="1200"/>
              </a:spcBef>
              <a:buFont typeface="Arial" panose="020B0604020202020204" pitchFamily="34" charset="0"/>
              <a:buChar char="•"/>
            </a:pPr>
            <a:r>
              <a:rPr lang="en-US" sz="2100" dirty="0"/>
              <a:t>This project proposes that governments can turn to Twitter sentiment analysis to provide evidence towards what neighbourhoods are potentially the most in need, by extracting tweets about neighbourhoods and ranking them based on those neighbourhoods with the most negative labeled tweets.</a:t>
            </a:r>
            <a:endParaRPr lang="en-CA" sz="2100" dirty="0"/>
          </a:p>
        </p:txBody>
      </p:sp>
    </p:spTree>
    <p:extLst>
      <p:ext uri="{BB962C8B-B14F-4D97-AF65-F5344CB8AC3E}">
        <p14:creationId xmlns:p14="http://schemas.microsoft.com/office/powerpoint/2010/main" val="139230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85F15-2454-403A-8975-395700A9F313}"/>
              </a:ext>
            </a:extLst>
          </p:cNvPr>
          <p:cNvSpPr>
            <a:spLocks noGrp="1"/>
          </p:cNvSpPr>
          <p:nvPr>
            <p:ph type="title"/>
          </p:nvPr>
        </p:nvSpPr>
        <p:spPr/>
        <p:txBody>
          <a:bodyPr/>
          <a:lstStyle/>
          <a:p>
            <a:r>
              <a:rPr lang="en-US" dirty="0"/>
              <a:t>Literature Review</a:t>
            </a:r>
            <a:endParaRPr lang="en-CA" dirty="0"/>
          </a:p>
        </p:txBody>
      </p:sp>
      <p:sp>
        <p:nvSpPr>
          <p:cNvPr id="3" name="Content Placeholder 2">
            <a:extLst>
              <a:ext uri="{FF2B5EF4-FFF2-40B4-BE49-F238E27FC236}">
                <a16:creationId xmlns:a16="http://schemas.microsoft.com/office/drawing/2014/main" id="{A605938B-14C4-4393-A547-6F5E4515A21D}"/>
              </a:ext>
            </a:extLst>
          </p:cNvPr>
          <p:cNvSpPr>
            <a:spLocks noGrp="1"/>
          </p:cNvSpPr>
          <p:nvPr>
            <p:ph idx="1"/>
          </p:nvPr>
        </p:nvSpPr>
        <p:spPr>
          <a:xfrm>
            <a:off x="838200" y="1690688"/>
            <a:ext cx="10515600" cy="4351338"/>
          </a:xfrm>
        </p:spPr>
        <p:txBody>
          <a:bodyPr/>
          <a:lstStyle/>
          <a:p>
            <a:pPr>
              <a:lnSpc>
                <a:spcPct val="120000"/>
              </a:lnSpc>
              <a:spcAft>
                <a:spcPts val="1000"/>
              </a:spcAft>
            </a:pPr>
            <a:r>
              <a:rPr lang="en-US" sz="2200" dirty="0" err="1"/>
              <a:t>Giachanou</a:t>
            </a:r>
            <a:r>
              <a:rPr lang="en-US" sz="2200" dirty="0"/>
              <a:t> &amp; </a:t>
            </a:r>
            <a:r>
              <a:rPr lang="en-US" sz="2200" dirty="0" err="1"/>
              <a:t>Crestani’s</a:t>
            </a:r>
            <a:r>
              <a:rPr lang="en-US" sz="2200" dirty="0"/>
              <a:t> (2018) – Provide a com prehensive survey succinctly outline all the challenges that come with developing SA methods specific to Twitter. </a:t>
            </a:r>
          </a:p>
          <a:p>
            <a:pPr>
              <a:lnSpc>
                <a:spcPct val="120000"/>
              </a:lnSpc>
              <a:spcAft>
                <a:spcPts val="1000"/>
              </a:spcAft>
            </a:pPr>
            <a:r>
              <a:rPr lang="en-US" sz="2200" dirty="0"/>
              <a:t>Ankit (2018) – </a:t>
            </a:r>
            <a:r>
              <a:rPr lang="en-CA" sz="2200" dirty="0"/>
              <a:t>Provides an ensemble algorithm which takes the predictions of the base classifiers (Naïve Bayes, Random Forest, Support Vector Machine and Logistic Regression) to enhance the performance and accuracy of base learning techniques. </a:t>
            </a:r>
          </a:p>
          <a:p>
            <a:pPr>
              <a:lnSpc>
                <a:spcPct val="120000"/>
              </a:lnSpc>
              <a:spcAft>
                <a:spcPts val="1000"/>
              </a:spcAft>
            </a:pPr>
            <a:r>
              <a:rPr lang="en-US" sz="2200" dirty="0" err="1"/>
              <a:t>Qaiser</a:t>
            </a:r>
            <a:r>
              <a:rPr lang="en-US" sz="2200" dirty="0"/>
              <a:t> &amp; Ali (2018) – Show the use of term frequency inverse document frequency (TF-IDF) for examining the relevance of terms in a document while also discussing the  strengths and weaknesses of TD-IDF algorithm.</a:t>
            </a:r>
            <a:endParaRPr lang="en-CA" sz="2200" dirty="0"/>
          </a:p>
          <a:p>
            <a:pPr>
              <a:lnSpc>
                <a:spcPct val="120000"/>
              </a:lnSpc>
              <a:spcAft>
                <a:spcPts val="1000"/>
              </a:spcAft>
            </a:pPr>
            <a:endParaRPr lang="en-CA" sz="2400" dirty="0"/>
          </a:p>
          <a:p>
            <a:pPr>
              <a:lnSpc>
                <a:spcPct val="120000"/>
              </a:lnSpc>
              <a:spcAft>
                <a:spcPts val="1000"/>
              </a:spcAft>
            </a:pPr>
            <a:endParaRPr lang="en-CA" sz="2400" dirty="0"/>
          </a:p>
          <a:p>
            <a:endParaRPr lang="en-CA" dirty="0"/>
          </a:p>
        </p:txBody>
      </p:sp>
    </p:spTree>
    <p:extLst>
      <p:ext uri="{BB962C8B-B14F-4D97-AF65-F5344CB8AC3E}">
        <p14:creationId xmlns:p14="http://schemas.microsoft.com/office/powerpoint/2010/main" val="3393646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05A8A-ED64-4232-9DEC-6E3921D43573}"/>
              </a:ext>
            </a:extLst>
          </p:cNvPr>
          <p:cNvSpPr>
            <a:spLocks noGrp="1"/>
          </p:cNvSpPr>
          <p:nvPr>
            <p:ph type="title"/>
          </p:nvPr>
        </p:nvSpPr>
        <p:spPr/>
        <p:txBody>
          <a:bodyPr/>
          <a:lstStyle/>
          <a:p>
            <a:r>
              <a:rPr lang="en-US" dirty="0"/>
              <a:t>Data Challenges</a:t>
            </a:r>
            <a:endParaRPr lang="en-CA" dirty="0"/>
          </a:p>
        </p:txBody>
      </p:sp>
      <p:sp>
        <p:nvSpPr>
          <p:cNvPr id="3" name="Content Placeholder 2">
            <a:extLst>
              <a:ext uri="{FF2B5EF4-FFF2-40B4-BE49-F238E27FC236}">
                <a16:creationId xmlns:a16="http://schemas.microsoft.com/office/drawing/2014/main" id="{D642D191-468D-46DA-BDBA-5B70B2937F8D}"/>
              </a:ext>
            </a:extLst>
          </p:cNvPr>
          <p:cNvSpPr>
            <a:spLocks noGrp="1"/>
          </p:cNvSpPr>
          <p:nvPr>
            <p:ph idx="1"/>
          </p:nvPr>
        </p:nvSpPr>
        <p:spPr>
          <a:xfrm>
            <a:off x="838200" y="1589366"/>
            <a:ext cx="10515600" cy="4351338"/>
          </a:xfrm>
        </p:spPr>
        <p:txBody>
          <a:bodyPr>
            <a:normAutofit fontScale="92500"/>
          </a:bodyPr>
          <a:lstStyle/>
          <a:p>
            <a:pPr marL="0" indent="0">
              <a:lnSpc>
                <a:spcPct val="120000"/>
              </a:lnSpc>
              <a:spcAft>
                <a:spcPts val="1000"/>
              </a:spcAft>
              <a:buNone/>
            </a:pPr>
            <a:r>
              <a:rPr lang="en-US" sz="2600" dirty="0"/>
              <a:t>Initially data was to be pulled from twitter using different Toronto neighbourhoods as keywords and limiting the geocode to the Toronto area. </a:t>
            </a:r>
          </a:p>
          <a:p>
            <a:pPr marL="0" indent="0" algn="ctr">
              <a:lnSpc>
                <a:spcPct val="120000"/>
              </a:lnSpc>
              <a:spcBef>
                <a:spcPts val="0"/>
              </a:spcBef>
              <a:buNone/>
            </a:pPr>
            <a:r>
              <a:rPr lang="en-CA" sz="3200" dirty="0">
                <a:solidFill>
                  <a:srgbClr val="55ACEE"/>
                </a:solidFill>
              </a:rPr>
              <a:t>However…</a:t>
            </a:r>
          </a:p>
          <a:p>
            <a:pPr marL="914400" lvl="2" indent="0">
              <a:lnSpc>
                <a:spcPct val="120000"/>
              </a:lnSpc>
              <a:spcBef>
                <a:spcPts val="1000"/>
              </a:spcBef>
              <a:spcAft>
                <a:spcPts val="1000"/>
              </a:spcAft>
              <a:buNone/>
            </a:pPr>
            <a:r>
              <a:rPr lang="en-CA" sz="2600" dirty="0"/>
              <a:t>Due to only having access to the last 30 days of tweets (and not being able to pull data beyond that time frame)</a:t>
            </a:r>
          </a:p>
          <a:p>
            <a:pPr marL="914400" lvl="2" indent="0">
              <a:lnSpc>
                <a:spcPct val="120000"/>
              </a:lnSpc>
              <a:spcBef>
                <a:spcPts val="1000"/>
              </a:spcBef>
              <a:spcAft>
                <a:spcPts val="1000"/>
              </a:spcAft>
              <a:buNone/>
            </a:pPr>
            <a:r>
              <a:rPr lang="en-CA" sz="2600" dirty="0"/>
              <a:t>And the COVID-19 pandemic taking over as the most tweeted about topic</a:t>
            </a:r>
          </a:p>
          <a:p>
            <a:pPr marL="0" lvl="2" indent="0">
              <a:lnSpc>
                <a:spcPct val="120000"/>
              </a:lnSpc>
              <a:spcBef>
                <a:spcPts val="1400"/>
              </a:spcBef>
              <a:spcAft>
                <a:spcPts val="1000"/>
              </a:spcAft>
              <a:buNone/>
            </a:pPr>
            <a:r>
              <a:rPr lang="en-CA" sz="2600" u="sng" dirty="0"/>
              <a:t>Not enough data related to neighbourhoods could be pulled.</a:t>
            </a:r>
          </a:p>
        </p:txBody>
      </p:sp>
      <p:pic>
        <p:nvPicPr>
          <p:cNvPr id="5" name="Graphic 4">
            <a:extLst>
              <a:ext uri="{FF2B5EF4-FFF2-40B4-BE49-F238E27FC236}">
                <a16:creationId xmlns:a16="http://schemas.microsoft.com/office/drawing/2014/main" id="{A862E051-A0FE-4A94-B8B6-7360F976BF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1548" y="4411057"/>
            <a:ext cx="520085" cy="520085"/>
          </a:xfrm>
          <a:prstGeom prst="rect">
            <a:avLst/>
          </a:prstGeom>
        </p:spPr>
      </p:pic>
      <p:pic>
        <p:nvPicPr>
          <p:cNvPr id="7" name="Graphic 6">
            <a:extLst>
              <a:ext uri="{FF2B5EF4-FFF2-40B4-BE49-F238E27FC236}">
                <a16:creationId xmlns:a16="http://schemas.microsoft.com/office/drawing/2014/main" id="{4CBF765A-2A5E-4F14-87CD-8A4C5912ED2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56320" y="3429000"/>
            <a:ext cx="450542" cy="450542"/>
          </a:xfrm>
          <a:prstGeom prst="rect">
            <a:avLst/>
          </a:prstGeom>
        </p:spPr>
      </p:pic>
    </p:spTree>
    <p:extLst>
      <p:ext uri="{BB962C8B-B14F-4D97-AF65-F5344CB8AC3E}">
        <p14:creationId xmlns:p14="http://schemas.microsoft.com/office/powerpoint/2010/main" val="1124470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E8582-1877-4855-8368-87E5C9EB00C9}"/>
              </a:ext>
            </a:extLst>
          </p:cNvPr>
          <p:cNvSpPr>
            <a:spLocks noGrp="1"/>
          </p:cNvSpPr>
          <p:nvPr>
            <p:ph type="title"/>
          </p:nvPr>
        </p:nvSpPr>
        <p:spPr/>
        <p:txBody>
          <a:bodyPr/>
          <a:lstStyle/>
          <a:p>
            <a:r>
              <a:rPr lang="en-US" dirty="0"/>
              <a:t>Data Solution</a:t>
            </a:r>
            <a:endParaRPr lang="en-CA" dirty="0"/>
          </a:p>
        </p:txBody>
      </p:sp>
      <p:sp>
        <p:nvSpPr>
          <p:cNvPr id="3" name="Content Placeholder 2">
            <a:extLst>
              <a:ext uri="{FF2B5EF4-FFF2-40B4-BE49-F238E27FC236}">
                <a16:creationId xmlns:a16="http://schemas.microsoft.com/office/drawing/2014/main" id="{D720ECB9-71B0-4527-B784-57B4EE30F150}"/>
              </a:ext>
            </a:extLst>
          </p:cNvPr>
          <p:cNvSpPr>
            <a:spLocks noGrp="1"/>
          </p:cNvSpPr>
          <p:nvPr>
            <p:ph idx="1"/>
          </p:nvPr>
        </p:nvSpPr>
        <p:spPr>
          <a:xfrm>
            <a:off x="838200" y="1680528"/>
            <a:ext cx="10515600" cy="3884059"/>
          </a:xfrm>
        </p:spPr>
        <p:txBody>
          <a:bodyPr/>
          <a:lstStyle/>
          <a:p>
            <a:pPr marL="0" indent="0">
              <a:lnSpc>
                <a:spcPct val="120000"/>
              </a:lnSpc>
              <a:spcAft>
                <a:spcPts val="1000"/>
              </a:spcAft>
              <a:buNone/>
            </a:pPr>
            <a:r>
              <a:rPr lang="en-US" sz="2400" dirty="0"/>
              <a:t>Due to the overwhelming amount of tweets regarding the COVID-19 pandemic and the time constraint of the API it was decided that we would look at the tweets about different city responses to COVID-19 using the same method that was intended to look at different neighbourhood tweets. This method can then be used under more optimal circumstances to pull Twitter data regarding neighbourhoods.</a:t>
            </a:r>
          </a:p>
          <a:p>
            <a:pPr lvl="1"/>
            <a:endParaRPr lang="en-CA" dirty="0"/>
          </a:p>
        </p:txBody>
      </p:sp>
      <p:pic>
        <p:nvPicPr>
          <p:cNvPr id="5" name="Graphic 4">
            <a:extLst>
              <a:ext uri="{FF2B5EF4-FFF2-40B4-BE49-F238E27FC236}">
                <a16:creationId xmlns:a16="http://schemas.microsoft.com/office/drawing/2014/main" id="{29E00A97-5883-45FF-BA8D-F9597DB2CC7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47360" y="4467307"/>
            <a:ext cx="1097280" cy="1097280"/>
          </a:xfrm>
          <a:prstGeom prst="rect">
            <a:avLst/>
          </a:prstGeom>
        </p:spPr>
      </p:pic>
    </p:spTree>
    <p:extLst>
      <p:ext uri="{BB962C8B-B14F-4D97-AF65-F5344CB8AC3E}">
        <p14:creationId xmlns:p14="http://schemas.microsoft.com/office/powerpoint/2010/main" val="2641201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DFDC89-A176-4A30-A329-4D0CA67868AA}"/>
              </a:ext>
            </a:extLst>
          </p:cNvPr>
          <p:cNvSpPr>
            <a:spLocks noGrp="1"/>
          </p:cNvSpPr>
          <p:nvPr>
            <p:ph type="title"/>
          </p:nvPr>
        </p:nvSpPr>
        <p:spPr>
          <a:xfrm>
            <a:off x="838200" y="365125"/>
            <a:ext cx="10515600" cy="1325563"/>
          </a:xfrm>
        </p:spPr>
        <p:txBody>
          <a:bodyPr/>
          <a:lstStyle/>
          <a:p>
            <a:r>
              <a:rPr lang="en-US" dirty="0"/>
              <a:t>The Data</a:t>
            </a:r>
            <a:endParaRPr lang="en-CA" dirty="0"/>
          </a:p>
        </p:txBody>
      </p:sp>
      <p:sp>
        <p:nvSpPr>
          <p:cNvPr id="5" name="Content Placeholder 2">
            <a:extLst>
              <a:ext uri="{FF2B5EF4-FFF2-40B4-BE49-F238E27FC236}">
                <a16:creationId xmlns:a16="http://schemas.microsoft.com/office/drawing/2014/main" id="{16766493-E3CC-4908-AD40-C6B553FD4EFA}"/>
              </a:ext>
            </a:extLst>
          </p:cNvPr>
          <p:cNvSpPr>
            <a:spLocks noGrp="1"/>
          </p:cNvSpPr>
          <p:nvPr>
            <p:ph idx="1"/>
          </p:nvPr>
        </p:nvSpPr>
        <p:spPr>
          <a:xfrm>
            <a:off x="838200" y="1690688"/>
            <a:ext cx="10515600" cy="3856718"/>
          </a:xfrm>
        </p:spPr>
        <p:txBody>
          <a:bodyPr>
            <a:normAutofit/>
          </a:bodyPr>
          <a:lstStyle/>
          <a:p>
            <a:r>
              <a:rPr lang="en-US" sz="2500" dirty="0"/>
              <a:t>Data was pulled from Twitter using </a:t>
            </a:r>
            <a:r>
              <a:rPr lang="en-US" sz="2500" dirty="0" err="1"/>
              <a:t>Tweepy</a:t>
            </a:r>
            <a:r>
              <a:rPr lang="en-US" sz="2500" dirty="0"/>
              <a:t> python library for accessing the Twitter API.</a:t>
            </a:r>
          </a:p>
          <a:p>
            <a:r>
              <a:rPr lang="en-CA" sz="2500" dirty="0"/>
              <a:t>Toronto, Montreal and Vancouver were chosen as the comparison cities</a:t>
            </a:r>
          </a:p>
          <a:p>
            <a:r>
              <a:rPr lang="en-CA" sz="2500" dirty="0"/>
              <a:t>The following operators were used:</a:t>
            </a:r>
          </a:p>
          <a:p>
            <a:pPr lvl="2"/>
            <a:r>
              <a:rPr lang="en-CA" sz="2400" dirty="0">
                <a:solidFill>
                  <a:srgbClr val="55ACEE"/>
                </a:solidFill>
              </a:rPr>
              <a:t>Keyword</a:t>
            </a:r>
            <a:r>
              <a:rPr lang="en-CA" sz="2400" dirty="0"/>
              <a:t>: corona virus OR covid-19 AND </a:t>
            </a:r>
            <a:r>
              <a:rPr lang="en-CA" sz="2400" dirty="0" err="1"/>
              <a:t>toronto</a:t>
            </a:r>
            <a:r>
              <a:rPr lang="en-CA" sz="2400" dirty="0"/>
              <a:t>; </a:t>
            </a:r>
            <a:r>
              <a:rPr lang="en-CA" sz="2400" dirty="0" err="1"/>
              <a:t>montreal</a:t>
            </a:r>
            <a:r>
              <a:rPr lang="en-CA" sz="2400" dirty="0"/>
              <a:t>; </a:t>
            </a:r>
            <a:r>
              <a:rPr lang="en-CA" sz="2400" dirty="0" err="1"/>
              <a:t>vancouver</a:t>
            </a:r>
            <a:endParaRPr lang="en-CA" sz="2400" dirty="0"/>
          </a:p>
          <a:p>
            <a:pPr lvl="2"/>
            <a:r>
              <a:rPr lang="en-CA" sz="2400" dirty="0">
                <a:solidFill>
                  <a:srgbClr val="55ACEE"/>
                </a:solidFill>
              </a:rPr>
              <a:t>Language</a:t>
            </a:r>
            <a:r>
              <a:rPr lang="en-CA" sz="2400" dirty="0"/>
              <a:t>: </a:t>
            </a:r>
            <a:r>
              <a:rPr lang="en-CA" sz="2400" dirty="0" err="1"/>
              <a:t>en</a:t>
            </a:r>
            <a:endParaRPr lang="en-CA" sz="2400" dirty="0"/>
          </a:p>
          <a:p>
            <a:pPr lvl="2"/>
            <a:r>
              <a:rPr lang="en-CA" sz="2400" dirty="0">
                <a:solidFill>
                  <a:srgbClr val="55ACEE"/>
                </a:solidFill>
              </a:rPr>
              <a:t>Tweet mode</a:t>
            </a:r>
            <a:r>
              <a:rPr lang="en-CA" sz="2400" dirty="0"/>
              <a:t>: extended</a:t>
            </a:r>
          </a:p>
          <a:p>
            <a:pPr lvl="2"/>
            <a:r>
              <a:rPr lang="en-CA" sz="2400" dirty="0"/>
              <a:t>Filtering out retweets</a:t>
            </a:r>
          </a:p>
          <a:p>
            <a:pPr lvl="2"/>
            <a:r>
              <a:rPr lang="en-CA" sz="2400" dirty="0"/>
              <a:t>Limiting results to 5000 tweets for each city</a:t>
            </a:r>
          </a:p>
          <a:p>
            <a:pPr lvl="2"/>
            <a:endParaRPr lang="en-CA" sz="2400" dirty="0"/>
          </a:p>
          <a:p>
            <a:pPr lvl="2"/>
            <a:endParaRPr lang="en-CA" sz="2400" dirty="0"/>
          </a:p>
          <a:p>
            <a:pPr lvl="2"/>
            <a:endParaRPr lang="en-CA" sz="1700" dirty="0"/>
          </a:p>
        </p:txBody>
      </p:sp>
      <p:pic>
        <p:nvPicPr>
          <p:cNvPr id="8" name="Graphic 7">
            <a:extLst>
              <a:ext uri="{FF2B5EF4-FFF2-40B4-BE49-F238E27FC236}">
                <a16:creationId xmlns:a16="http://schemas.microsoft.com/office/drawing/2014/main" id="{5338B92A-39B1-4B08-B8F0-CEE100B204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23840" y="4008120"/>
            <a:ext cx="675640" cy="675640"/>
          </a:xfrm>
          <a:prstGeom prst="rect">
            <a:avLst/>
          </a:prstGeom>
        </p:spPr>
      </p:pic>
      <p:pic>
        <p:nvPicPr>
          <p:cNvPr id="9" name="Picture 4" descr="Twitter Logo transparent PNG - StickPNG">
            <a:extLst>
              <a:ext uri="{FF2B5EF4-FFF2-40B4-BE49-F238E27FC236}">
                <a16:creationId xmlns:a16="http://schemas.microsoft.com/office/drawing/2014/main" id="{207312B0-F1C4-4E5D-A46A-DF1A3082804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007" t="12947" r="10007" b="12948"/>
          <a:stretch/>
        </p:blipFill>
        <p:spPr bwMode="auto">
          <a:xfrm>
            <a:off x="3094422" y="727869"/>
            <a:ext cx="603817" cy="559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581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19FC0-3E55-41E4-8D95-BB2934F51448}"/>
              </a:ext>
            </a:extLst>
          </p:cNvPr>
          <p:cNvSpPr>
            <a:spLocks noGrp="1"/>
          </p:cNvSpPr>
          <p:nvPr>
            <p:ph type="title"/>
          </p:nvPr>
        </p:nvSpPr>
        <p:spPr/>
        <p:txBody>
          <a:bodyPr/>
          <a:lstStyle/>
          <a:p>
            <a:r>
              <a:rPr lang="en-US" dirty="0"/>
              <a:t>The Classifiers</a:t>
            </a:r>
            <a:endParaRPr lang="en-CA" dirty="0"/>
          </a:p>
        </p:txBody>
      </p:sp>
      <p:sp>
        <p:nvSpPr>
          <p:cNvPr id="3" name="Content Placeholder 2">
            <a:extLst>
              <a:ext uri="{FF2B5EF4-FFF2-40B4-BE49-F238E27FC236}">
                <a16:creationId xmlns:a16="http://schemas.microsoft.com/office/drawing/2014/main" id="{888719C6-3939-4328-A217-595372721B7C}"/>
              </a:ext>
            </a:extLst>
          </p:cNvPr>
          <p:cNvSpPr>
            <a:spLocks noGrp="1"/>
          </p:cNvSpPr>
          <p:nvPr>
            <p:ph idx="1"/>
          </p:nvPr>
        </p:nvSpPr>
        <p:spPr>
          <a:xfrm>
            <a:off x="838200" y="1571625"/>
            <a:ext cx="10515600" cy="2342649"/>
          </a:xfrm>
        </p:spPr>
        <p:txBody>
          <a:bodyPr/>
          <a:lstStyle/>
          <a:p>
            <a:r>
              <a:rPr lang="en-US" sz="2400" dirty="0"/>
              <a:t>Multinomial </a:t>
            </a:r>
            <a:r>
              <a:rPr lang="en-CA" sz="2400" dirty="0"/>
              <a:t>Naïve Bayes</a:t>
            </a:r>
          </a:p>
          <a:p>
            <a:r>
              <a:rPr lang="en-CA" sz="2400" dirty="0"/>
              <a:t>Random Forest</a:t>
            </a:r>
          </a:p>
          <a:p>
            <a:pPr lvl="0"/>
            <a:r>
              <a:rPr lang="en-CA" sz="2400" dirty="0"/>
              <a:t>Support Vector Machines (SVM) – specifically C-Support Vector Classification </a:t>
            </a:r>
          </a:p>
          <a:p>
            <a:pPr lvl="0"/>
            <a:r>
              <a:rPr lang="en-CA" sz="2400" dirty="0"/>
              <a:t>Logistic Regression</a:t>
            </a:r>
          </a:p>
          <a:p>
            <a:r>
              <a:rPr lang="en-CA" sz="2400" dirty="0"/>
              <a:t>Ankit’s (2018) Ensemble Classifier </a:t>
            </a:r>
          </a:p>
        </p:txBody>
      </p:sp>
      <p:sp>
        <p:nvSpPr>
          <p:cNvPr id="4" name="Rectangle: Rounded Corners 3">
            <a:extLst>
              <a:ext uri="{FF2B5EF4-FFF2-40B4-BE49-F238E27FC236}">
                <a16:creationId xmlns:a16="http://schemas.microsoft.com/office/drawing/2014/main" id="{85EE887B-1AB3-4C8A-AC76-67D37C5D1325}"/>
              </a:ext>
            </a:extLst>
          </p:cNvPr>
          <p:cNvSpPr/>
          <p:nvPr/>
        </p:nvSpPr>
        <p:spPr>
          <a:xfrm>
            <a:off x="537411" y="4381584"/>
            <a:ext cx="1022684" cy="1010652"/>
          </a:xfrm>
          <a:prstGeom prst="roundRect">
            <a:avLst/>
          </a:prstGeom>
          <a:noFill/>
          <a:ln w="44450">
            <a:solidFill>
              <a:srgbClr val="55AC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Training data set</a:t>
            </a:r>
            <a:endParaRPr lang="en-CA" sz="1600" dirty="0">
              <a:solidFill>
                <a:sysClr val="windowText" lastClr="000000"/>
              </a:solidFill>
            </a:endParaRPr>
          </a:p>
        </p:txBody>
      </p:sp>
      <p:sp>
        <p:nvSpPr>
          <p:cNvPr id="5" name="Rectangle: Rounded Corners 4">
            <a:extLst>
              <a:ext uri="{FF2B5EF4-FFF2-40B4-BE49-F238E27FC236}">
                <a16:creationId xmlns:a16="http://schemas.microsoft.com/office/drawing/2014/main" id="{600E0775-4429-4089-B167-FDCE6E9144EE}"/>
              </a:ext>
            </a:extLst>
          </p:cNvPr>
          <p:cNvSpPr/>
          <p:nvPr/>
        </p:nvSpPr>
        <p:spPr>
          <a:xfrm>
            <a:off x="1985217" y="4509921"/>
            <a:ext cx="1463844" cy="753978"/>
          </a:xfrm>
          <a:prstGeom prst="roundRect">
            <a:avLst/>
          </a:prstGeom>
          <a:noFill/>
          <a:ln w="44450">
            <a:solidFill>
              <a:srgbClr val="55AC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ysClr val="windowText" lastClr="000000"/>
                </a:solidFill>
              </a:rPr>
              <a:t>Data preprocessing</a:t>
            </a:r>
            <a:endParaRPr lang="en-CA" sz="1600" dirty="0">
              <a:solidFill>
                <a:sysClr val="windowText" lastClr="000000"/>
              </a:solidFill>
            </a:endParaRPr>
          </a:p>
        </p:txBody>
      </p:sp>
      <p:sp>
        <p:nvSpPr>
          <p:cNvPr id="6" name="Rectangle: Rounded Corners 5">
            <a:extLst>
              <a:ext uri="{FF2B5EF4-FFF2-40B4-BE49-F238E27FC236}">
                <a16:creationId xmlns:a16="http://schemas.microsoft.com/office/drawing/2014/main" id="{21BE736D-4DC7-45E7-A40E-301FD76E9194}"/>
              </a:ext>
            </a:extLst>
          </p:cNvPr>
          <p:cNvSpPr/>
          <p:nvPr/>
        </p:nvSpPr>
        <p:spPr>
          <a:xfrm>
            <a:off x="3888210" y="4582109"/>
            <a:ext cx="886327" cy="609601"/>
          </a:xfrm>
          <a:prstGeom prst="roundRect">
            <a:avLst/>
          </a:prstGeom>
          <a:noFill/>
          <a:ln w="44450">
            <a:solidFill>
              <a:srgbClr val="55AC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ysClr val="windowText" lastClr="000000"/>
                </a:solidFill>
              </a:rPr>
              <a:t>TF-IDF</a:t>
            </a:r>
            <a:endParaRPr lang="en-CA" sz="1600" dirty="0">
              <a:solidFill>
                <a:sysClr val="windowText" lastClr="000000"/>
              </a:solidFill>
            </a:endParaRPr>
          </a:p>
        </p:txBody>
      </p:sp>
      <p:sp>
        <p:nvSpPr>
          <p:cNvPr id="7" name="Rectangle: Rounded Corners 6">
            <a:extLst>
              <a:ext uri="{FF2B5EF4-FFF2-40B4-BE49-F238E27FC236}">
                <a16:creationId xmlns:a16="http://schemas.microsoft.com/office/drawing/2014/main" id="{7525F6D5-68BB-4061-86F4-C6B48F554218}"/>
              </a:ext>
            </a:extLst>
          </p:cNvPr>
          <p:cNvSpPr/>
          <p:nvPr/>
        </p:nvSpPr>
        <p:spPr>
          <a:xfrm>
            <a:off x="6218321" y="3451142"/>
            <a:ext cx="1225215" cy="609601"/>
          </a:xfrm>
          <a:prstGeom prst="roundRect">
            <a:avLst/>
          </a:prstGeom>
          <a:noFill/>
          <a:ln w="44450">
            <a:solidFill>
              <a:srgbClr val="55AC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ysClr val="windowText" lastClr="000000"/>
                </a:solidFill>
              </a:rPr>
              <a:t>Naïve Bayes</a:t>
            </a:r>
          </a:p>
        </p:txBody>
      </p:sp>
      <p:sp>
        <p:nvSpPr>
          <p:cNvPr id="8" name="Rectangle: Rounded Corners 7">
            <a:extLst>
              <a:ext uri="{FF2B5EF4-FFF2-40B4-BE49-F238E27FC236}">
                <a16:creationId xmlns:a16="http://schemas.microsoft.com/office/drawing/2014/main" id="{02606A93-FDBE-4E03-AA1A-FEBAEFD17595}"/>
              </a:ext>
            </a:extLst>
          </p:cNvPr>
          <p:cNvSpPr/>
          <p:nvPr/>
        </p:nvSpPr>
        <p:spPr>
          <a:xfrm>
            <a:off x="6218321" y="4269289"/>
            <a:ext cx="1225215" cy="609601"/>
          </a:xfrm>
          <a:prstGeom prst="roundRect">
            <a:avLst/>
          </a:prstGeom>
          <a:noFill/>
          <a:ln w="44450">
            <a:solidFill>
              <a:srgbClr val="55AC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ysClr val="windowText" lastClr="000000"/>
                </a:solidFill>
              </a:rPr>
              <a:t>Random Forest</a:t>
            </a:r>
          </a:p>
        </p:txBody>
      </p:sp>
      <p:sp>
        <p:nvSpPr>
          <p:cNvPr id="9" name="Rectangle: Rounded Corners 8">
            <a:extLst>
              <a:ext uri="{FF2B5EF4-FFF2-40B4-BE49-F238E27FC236}">
                <a16:creationId xmlns:a16="http://schemas.microsoft.com/office/drawing/2014/main" id="{D407FAF5-F9F7-4A9B-87F2-6C8D563B7A48}"/>
              </a:ext>
            </a:extLst>
          </p:cNvPr>
          <p:cNvSpPr/>
          <p:nvPr/>
        </p:nvSpPr>
        <p:spPr>
          <a:xfrm>
            <a:off x="6218321" y="5151605"/>
            <a:ext cx="1225215" cy="401052"/>
          </a:xfrm>
          <a:prstGeom prst="roundRect">
            <a:avLst/>
          </a:prstGeom>
          <a:noFill/>
          <a:ln w="44450">
            <a:solidFill>
              <a:srgbClr val="55AC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ysClr val="windowText" lastClr="000000"/>
                </a:solidFill>
              </a:rPr>
              <a:t>SVM</a:t>
            </a:r>
          </a:p>
        </p:txBody>
      </p:sp>
      <p:sp>
        <p:nvSpPr>
          <p:cNvPr id="10" name="Rectangle: Rounded Corners 9">
            <a:extLst>
              <a:ext uri="{FF2B5EF4-FFF2-40B4-BE49-F238E27FC236}">
                <a16:creationId xmlns:a16="http://schemas.microsoft.com/office/drawing/2014/main" id="{11F27DBB-7B34-4C10-B41A-7101AFCB771C}"/>
              </a:ext>
            </a:extLst>
          </p:cNvPr>
          <p:cNvSpPr/>
          <p:nvPr/>
        </p:nvSpPr>
        <p:spPr>
          <a:xfrm>
            <a:off x="6218320" y="5795042"/>
            <a:ext cx="1225216" cy="609601"/>
          </a:xfrm>
          <a:prstGeom prst="roundRect">
            <a:avLst/>
          </a:prstGeom>
          <a:noFill/>
          <a:ln w="44450">
            <a:solidFill>
              <a:srgbClr val="55AC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ysClr val="windowText" lastClr="000000"/>
                </a:solidFill>
              </a:rPr>
              <a:t>Logistic Regression</a:t>
            </a:r>
          </a:p>
        </p:txBody>
      </p:sp>
      <p:cxnSp>
        <p:nvCxnSpPr>
          <p:cNvPr id="12" name="Straight Arrow Connector 11">
            <a:extLst>
              <a:ext uri="{FF2B5EF4-FFF2-40B4-BE49-F238E27FC236}">
                <a16:creationId xmlns:a16="http://schemas.microsoft.com/office/drawing/2014/main" id="{DB77864E-A0F7-43F6-A79A-5366E959E686}"/>
              </a:ext>
            </a:extLst>
          </p:cNvPr>
          <p:cNvCxnSpPr>
            <a:cxnSpLocks/>
            <a:stCxn id="4" idx="3"/>
            <a:endCxn id="5" idx="1"/>
          </p:cNvCxnSpPr>
          <p:nvPr/>
        </p:nvCxnSpPr>
        <p:spPr>
          <a:xfrm>
            <a:off x="1560095" y="4886910"/>
            <a:ext cx="425122" cy="0"/>
          </a:xfrm>
          <a:prstGeom prst="straightConnector1">
            <a:avLst/>
          </a:prstGeom>
          <a:ln w="44450">
            <a:solidFill>
              <a:srgbClr val="55ACEE"/>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EBD5C31-4AD8-4B58-8E37-10EECF01EC1E}"/>
              </a:ext>
            </a:extLst>
          </p:cNvPr>
          <p:cNvCxnSpPr>
            <a:cxnSpLocks/>
            <a:stCxn id="5" idx="3"/>
            <a:endCxn id="6" idx="1"/>
          </p:cNvCxnSpPr>
          <p:nvPr/>
        </p:nvCxnSpPr>
        <p:spPr>
          <a:xfrm>
            <a:off x="3449061" y="4886910"/>
            <a:ext cx="439149" cy="0"/>
          </a:xfrm>
          <a:prstGeom prst="straightConnector1">
            <a:avLst/>
          </a:prstGeom>
          <a:ln w="44450">
            <a:solidFill>
              <a:srgbClr val="55ACEE"/>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A53D6A7-2DF7-4174-895E-508272E76684}"/>
              </a:ext>
            </a:extLst>
          </p:cNvPr>
          <p:cNvCxnSpPr>
            <a:cxnSpLocks/>
            <a:stCxn id="6" idx="3"/>
            <a:endCxn id="7" idx="1"/>
          </p:cNvCxnSpPr>
          <p:nvPr/>
        </p:nvCxnSpPr>
        <p:spPr>
          <a:xfrm flipV="1">
            <a:off x="4774537" y="3755943"/>
            <a:ext cx="1443784" cy="1130967"/>
          </a:xfrm>
          <a:prstGeom prst="curvedConnector3">
            <a:avLst>
              <a:gd name="adj1" fmla="val 50000"/>
            </a:avLst>
          </a:prstGeom>
          <a:ln w="44450">
            <a:solidFill>
              <a:srgbClr val="55ACEE"/>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5">
            <a:extLst>
              <a:ext uri="{FF2B5EF4-FFF2-40B4-BE49-F238E27FC236}">
                <a16:creationId xmlns:a16="http://schemas.microsoft.com/office/drawing/2014/main" id="{51CBD887-4667-4EF2-83CF-DCAB773568E5}"/>
              </a:ext>
            </a:extLst>
          </p:cNvPr>
          <p:cNvCxnSpPr>
            <a:cxnSpLocks/>
            <a:stCxn id="6" idx="3"/>
            <a:endCxn id="8" idx="1"/>
          </p:cNvCxnSpPr>
          <p:nvPr/>
        </p:nvCxnSpPr>
        <p:spPr>
          <a:xfrm flipV="1">
            <a:off x="4774537" y="4574090"/>
            <a:ext cx="1443784" cy="312820"/>
          </a:xfrm>
          <a:prstGeom prst="curvedConnector3">
            <a:avLst>
              <a:gd name="adj1" fmla="val 50000"/>
            </a:avLst>
          </a:prstGeom>
          <a:ln w="44450">
            <a:solidFill>
              <a:srgbClr val="55ACEE"/>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15">
            <a:extLst>
              <a:ext uri="{FF2B5EF4-FFF2-40B4-BE49-F238E27FC236}">
                <a16:creationId xmlns:a16="http://schemas.microsoft.com/office/drawing/2014/main" id="{C5A893A0-4B14-4961-BAE0-72C6353C11C1}"/>
              </a:ext>
            </a:extLst>
          </p:cNvPr>
          <p:cNvCxnSpPr>
            <a:cxnSpLocks/>
            <a:stCxn id="6" idx="3"/>
            <a:endCxn id="9" idx="1"/>
          </p:cNvCxnSpPr>
          <p:nvPr/>
        </p:nvCxnSpPr>
        <p:spPr>
          <a:xfrm>
            <a:off x="4774537" y="4886910"/>
            <a:ext cx="1443784" cy="465221"/>
          </a:xfrm>
          <a:prstGeom prst="curvedConnector3">
            <a:avLst>
              <a:gd name="adj1" fmla="val 50000"/>
            </a:avLst>
          </a:prstGeom>
          <a:ln w="44450">
            <a:solidFill>
              <a:srgbClr val="55ACEE"/>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15">
            <a:extLst>
              <a:ext uri="{FF2B5EF4-FFF2-40B4-BE49-F238E27FC236}">
                <a16:creationId xmlns:a16="http://schemas.microsoft.com/office/drawing/2014/main" id="{36909270-961B-4B40-9C81-C1749723BAE7}"/>
              </a:ext>
            </a:extLst>
          </p:cNvPr>
          <p:cNvCxnSpPr>
            <a:cxnSpLocks/>
            <a:stCxn id="6" idx="3"/>
          </p:cNvCxnSpPr>
          <p:nvPr/>
        </p:nvCxnSpPr>
        <p:spPr>
          <a:xfrm>
            <a:off x="4774537" y="4886910"/>
            <a:ext cx="1443783" cy="1204913"/>
          </a:xfrm>
          <a:prstGeom prst="curvedConnector3">
            <a:avLst>
              <a:gd name="adj1" fmla="val 50000"/>
            </a:avLst>
          </a:prstGeom>
          <a:ln w="44450">
            <a:solidFill>
              <a:srgbClr val="55ACEE"/>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0E1D15A9-4319-46DB-ADE9-CB2326EE0E8A}"/>
              </a:ext>
            </a:extLst>
          </p:cNvPr>
          <p:cNvSpPr/>
          <p:nvPr/>
        </p:nvSpPr>
        <p:spPr>
          <a:xfrm>
            <a:off x="8658720" y="4471066"/>
            <a:ext cx="1403684" cy="609601"/>
          </a:xfrm>
          <a:prstGeom prst="roundRect">
            <a:avLst/>
          </a:prstGeom>
          <a:noFill/>
          <a:ln w="44450">
            <a:solidFill>
              <a:srgbClr val="55AC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ysClr val="windowText" lastClr="000000"/>
                </a:solidFill>
              </a:rPr>
              <a:t>Ensemble Classifier</a:t>
            </a:r>
            <a:endParaRPr lang="en-CA" sz="1600" dirty="0">
              <a:solidFill>
                <a:sysClr val="windowText" lastClr="000000"/>
              </a:solidFill>
            </a:endParaRPr>
          </a:p>
        </p:txBody>
      </p:sp>
      <p:sp>
        <p:nvSpPr>
          <p:cNvPr id="43" name="Rectangle: Rounded Corners 42">
            <a:extLst>
              <a:ext uri="{FF2B5EF4-FFF2-40B4-BE49-F238E27FC236}">
                <a16:creationId xmlns:a16="http://schemas.microsoft.com/office/drawing/2014/main" id="{99179C33-B043-4C3E-BCC2-8F37A74CA4C1}"/>
              </a:ext>
            </a:extLst>
          </p:cNvPr>
          <p:cNvSpPr/>
          <p:nvPr/>
        </p:nvSpPr>
        <p:spPr>
          <a:xfrm>
            <a:off x="10487526" y="4509921"/>
            <a:ext cx="1263316" cy="515434"/>
          </a:xfrm>
          <a:prstGeom prst="roundRect">
            <a:avLst/>
          </a:prstGeom>
          <a:noFill/>
          <a:ln w="44450">
            <a:solidFill>
              <a:srgbClr val="55AC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ysClr val="windowText" lastClr="000000"/>
                </a:solidFill>
              </a:rPr>
              <a:t>Prediction</a:t>
            </a:r>
            <a:endParaRPr lang="en-CA" sz="1600" dirty="0">
              <a:solidFill>
                <a:sysClr val="windowText" lastClr="000000"/>
              </a:solidFill>
            </a:endParaRPr>
          </a:p>
        </p:txBody>
      </p:sp>
      <p:cxnSp>
        <p:nvCxnSpPr>
          <p:cNvPr id="44" name="Straight Arrow Connector 15">
            <a:extLst>
              <a:ext uri="{FF2B5EF4-FFF2-40B4-BE49-F238E27FC236}">
                <a16:creationId xmlns:a16="http://schemas.microsoft.com/office/drawing/2014/main" id="{A78BD81E-9014-48B5-8D9B-2714F231D125}"/>
              </a:ext>
            </a:extLst>
          </p:cNvPr>
          <p:cNvCxnSpPr>
            <a:cxnSpLocks/>
            <a:stCxn id="7" idx="3"/>
            <a:endCxn id="30" idx="0"/>
          </p:cNvCxnSpPr>
          <p:nvPr/>
        </p:nvCxnSpPr>
        <p:spPr>
          <a:xfrm>
            <a:off x="7443536" y="3755943"/>
            <a:ext cx="1917026" cy="715123"/>
          </a:xfrm>
          <a:prstGeom prst="curvedConnector2">
            <a:avLst/>
          </a:prstGeom>
          <a:ln w="44450">
            <a:solidFill>
              <a:srgbClr val="55ACEE"/>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15">
            <a:extLst>
              <a:ext uri="{FF2B5EF4-FFF2-40B4-BE49-F238E27FC236}">
                <a16:creationId xmlns:a16="http://schemas.microsoft.com/office/drawing/2014/main" id="{44E6A11E-D376-4824-8965-D7B22DA4C742}"/>
              </a:ext>
            </a:extLst>
          </p:cNvPr>
          <p:cNvCxnSpPr>
            <a:cxnSpLocks/>
            <a:stCxn id="8" idx="3"/>
            <a:endCxn id="30" idx="1"/>
          </p:cNvCxnSpPr>
          <p:nvPr/>
        </p:nvCxnSpPr>
        <p:spPr>
          <a:xfrm>
            <a:off x="7443536" y="4574090"/>
            <a:ext cx="1215184" cy="201777"/>
          </a:xfrm>
          <a:prstGeom prst="curvedConnector3">
            <a:avLst>
              <a:gd name="adj1" fmla="val 50000"/>
            </a:avLst>
          </a:prstGeom>
          <a:ln w="44450">
            <a:solidFill>
              <a:srgbClr val="55ACEE"/>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15">
            <a:extLst>
              <a:ext uri="{FF2B5EF4-FFF2-40B4-BE49-F238E27FC236}">
                <a16:creationId xmlns:a16="http://schemas.microsoft.com/office/drawing/2014/main" id="{8F89D312-D4FD-48BF-B02C-AD113A9C011E}"/>
              </a:ext>
            </a:extLst>
          </p:cNvPr>
          <p:cNvCxnSpPr>
            <a:cxnSpLocks/>
            <a:stCxn id="9" idx="3"/>
            <a:endCxn id="30" idx="1"/>
          </p:cNvCxnSpPr>
          <p:nvPr/>
        </p:nvCxnSpPr>
        <p:spPr>
          <a:xfrm flipV="1">
            <a:off x="7443536" y="4775867"/>
            <a:ext cx="1215184" cy="576264"/>
          </a:xfrm>
          <a:prstGeom prst="curvedConnector3">
            <a:avLst>
              <a:gd name="adj1" fmla="val 50000"/>
            </a:avLst>
          </a:prstGeom>
          <a:ln w="44450">
            <a:solidFill>
              <a:srgbClr val="55ACEE"/>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15">
            <a:extLst>
              <a:ext uri="{FF2B5EF4-FFF2-40B4-BE49-F238E27FC236}">
                <a16:creationId xmlns:a16="http://schemas.microsoft.com/office/drawing/2014/main" id="{69B2BFF2-775F-439A-BA01-FC31A0CD9D7F}"/>
              </a:ext>
            </a:extLst>
          </p:cNvPr>
          <p:cNvCxnSpPr>
            <a:cxnSpLocks/>
            <a:endCxn id="30" idx="2"/>
          </p:cNvCxnSpPr>
          <p:nvPr/>
        </p:nvCxnSpPr>
        <p:spPr>
          <a:xfrm flipV="1">
            <a:off x="7443536" y="5080667"/>
            <a:ext cx="1917026" cy="1011156"/>
          </a:xfrm>
          <a:prstGeom prst="curvedConnector2">
            <a:avLst/>
          </a:prstGeom>
          <a:ln w="44450">
            <a:solidFill>
              <a:srgbClr val="55ACEE"/>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2617A3C-6F01-4808-8C1F-40879CAA9092}"/>
              </a:ext>
            </a:extLst>
          </p:cNvPr>
          <p:cNvCxnSpPr>
            <a:cxnSpLocks/>
            <a:stCxn id="30" idx="3"/>
            <a:endCxn id="43" idx="1"/>
          </p:cNvCxnSpPr>
          <p:nvPr/>
        </p:nvCxnSpPr>
        <p:spPr>
          <a:xfrm flipV="1">
            <a:off x="10062404" y="4767638"/>
            <a:ext cx="425122" cy="8229"/>
          </a:xfrm>
          <a:prstGeom prst="straightConnector1">
            <a:avLst/>
          </a:prstGeom>
          <a:ln w="44450">
            <a:solidFill>
              <a:srgbClr val="55ACEE"/>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E99BC156-3310-4FB9-950A-04C90A0835D5}"/>
              </a:ext>
            </a:extLst>
          </p:cNvPr>
          <p:cNvSpPr txBox="1"/>
          <p:nvPr/>
        </p:nvSpPr>
        <p:spPr>
          <a:xfrm rot="1049205">
            <a:off x="7924288" y="3576829"/>
            <a:ext cx="1468864" cy="369332"/>
          </a:xfrm>
          <a:prstGeom prst="rect">
            <a:avLst/>
          </a:prstGeom>
          <a:noFill/>
        </p:spPr>
        <p:txBody>
          <a:bodyPr wrap="none" rtlCol="0">
            <a:spAutoFit/>
          </a:bodyPr>
          <a:lstStyle/>
          <a:p>
            <a:r>
              <a:rPr lang="en-US" dirty="0">
                <a:solidFill>
                  <a:srgbClr val="55ACEE"/>
                </a:solidFill>
              </a:rPr>
              <a:t>Prediction NB</a:t>
            </a:r>
            <a:endParaRPr lang="en-CA" dirty="0">
              <a:solidFill>
                <a:srgbClr val="55ACEE"/>
              </a:solidFill>
            </a:endParaRPr>
          </a:p>
        </p:txBody>
      </p:sp>
      <p:sp>
        <p:nvSpPr>
          <p:cNvPr id="67" name="TextBox 66">
            <a:extLst>
              <a:ext uri="{FF2B5EF4-FFF2-40B4-BE49-F238E27FC236}">
                <a16:creationId xmlns:a16="http://schemas.microsoft.com/office/drawing/2014/main" id="{F263B607-9514-4D82-AE69-C9310FC33059}"/>
              </a:ext>
            </a:extLst>
          </p:cNvPr>
          <p:cNvSpPr txBox="1"/>
          <p:nvPr/>
        </p:nvSpPr>
        <p:spPr>
          <a:xfrm rot="432177">
            <a:off x="7446616" y="4132304"/>
            <a:ext cx="1425583" cy="369332"/>
          </a:xfrm>
          <a:prstGeom prst="rect">
            <a:avLst/>
          </a:prstGeom>
          <a:noFill/>
        </p:spPr>
        <p:txBody>
          <a:bodyPr wrap="none" rtlCol="0">
            <a:spAutoFit/>
          </a:bodyPr>
          <a:lstStyle/>
          <a:p>
            <a:r>
              <a:rPr lang="en-US" dirty="0">
                <a:solidFill>
                  <a:srgbClr val="55ACEE"/>
                </a:solidFill>
              </a:rPr>
              <a:t>Prediction RF</a:t>
            </a:r>
            <a:endParaRPr lang="en-CA" dirty="0">
              <a:solidFill>
                <a:srgbClr val="55ACEE"/>
              </a:solidFill>
            </a:endParaRPr>
          </a:p>
        </p:txBody>
      </p:sp>
      <p:sp>
        <p:nvSpPr>
          <p:cNvPr id="68" name="TextBox 67">
            <a:extLst>
              <a:ext uri="{FF2B5EF4-FFF2-40B4-BE49-F238E27FC236}">
                <a16:creationId xmlns:a16="http://schemas.microsoft.com/office/drawing/2014/main" id="{912EB01A-BCEC-40EE-81DC-B4E05CA6BC14}"/>
              </a:ext>
            </a:extLst>
          </p:cNvPr>
          <p:cNvSpPr txBox="1"/>
          <p:nvPr/>
        </p:nvSpPr>
        <p:spPr>
          <a:xfrm rot="21010251">
            <a:off x="7448665" y="5207570"/>
            <a:ext cx="1627561" cy="369332"/>
          </a:xfrm>
          <a:prstGeom prst="rect">
            <a:avLst/>
          </a:prstGeom>
          <a:noFill/>
        </p:spPr>
        <p:txBody>
          <a:bodyPr wrap="none" rtlCol="0">
            <a:spAutoFit/>
          </a:bodyPr>
          <a:lstStyle/>
          <a:p>
            <a:r>
              <a:rPr lang="en-US" dirty="0">
                <a:solidFill>
                  <a:srgbClr val="55ACEE"/>
                </a:solidFill>
              </a:rPr>
              <a:t>Prediction SVM</a:t>
            </a:r>
            <a:endParaRPr lang="en-CA" dirty="0">
              <a:solidFill>
                <a:srgbClr val="55ACEE"/>
              </a:solidFill>
            </a:endParaRPr>
          </a:p>
        </p:txBody>
      </p:sp>
      <p:sp>
        <p:nvSpPr>
          <p:cNvPr id="69" name="TextBox 68">
            <a:extLst>
              <a:ext uri="{FF2B5EF4-FFF2-40B4-BE49-F238E27FC236}">
                <a16:creationId xmlns:a16="http://schemas.microsoft.com/office/drawing/2014/main" id="{F559C2A2-E467-4AFF-80F7-578A9F69B906}"/>
              </a:ext>
            </a:extLst>
          </p:cNvPr>
          <p:cNvSpPr txBox="1"/>
          <p:nvPr/>
        </p:nvSpPr>
        <p:spPr>
          <a:xfrm rot="20538435">
            <a:off x="7818419" y="6021539"/>
            <a:ext cx="1417568" cy="369332"/>
          </a:xfrm>
          <a:prstGeom prst="rect">
            <a:avLst/>
          </a:prstGeom>
          <a:noFill/>
        </p:spPr>
        <p:txBody>
          <a:bodyPr wrap="none" rtlCol="0">
            <a:spAutoFit/>
          </a:bodyPr>
          <a:lstStyle/>
          <a:p>
            <a:r>
              <a:rPr lang="en-US" dirty="0">
                <a:solidFill>
                  <a:srgbClr val="55ACEE"/>
                </a:solidFill>
              </a:rPr>
              <a:t>Prediction LR</a:t>
            </a:r>
            <a:endParaRPr lang="en-CA" dirty="0">
              <a:solidFill>
                <a:srgbClr val="55ACEE"/>
              </a:solidFill>
            </a:endParaRPr>
          </a:p>
        </p:txBody>
      </p:sp>
    </p:spTree>
    <p:extLst>
      <p:ext uri="{BB962C8B-B14F-4D97-AF65-F5344CB8AC3E}">
        <p14:creationId xmlns:p14="http://schemas.microsoft.com/office/powerpoint/2010/main" val="541975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8F63D-BEE0-4ECB-9CF1-041321FBAA29}"/>
              </a:ext>
            </a:extLst>
          </p:cNvPr>
          <p:cNvSpPr>
            <a:spLocks noGrp="1"/>
          </p:cNvSpPr>
          <p:nvPr>
            <p:ph type="title"/>
          </p:nvPr>
        </p:nvSpPr>
        <p:spPr/>
        <p:txBody>
          <a:bodyPr/>
          <a:lstStyle/>
          <a:p>
            <a:r>
              <a:rPr lang="en-US" dirty="0"/>
              <a:t>Model Training, Testing, Tuning &amp; Evaluation</a:t>
            </a:r>
            <a:endParaRPr lang="en-CA" dirty="0"/>
          </a:p>
        </p:txBody>
      </p:sp>
      <p:sp>
        <p:nvSpPr>
          <p:cNvPr id="3" name="Content Placeholder 2">
            <a:extLst>
              <a:ext uri="{FF2B5EF4-FFF2-40B4-BE49-F238E27FC236}">
                <a16:creationId xmlns:a16="http://schemas.microsoft.com/office/drawing/2014/main" id="{7287500C-8C7C-4756-B371-E8F67E3030EB}"/>
              </a:ext>
            </a:extLst>
          </p:cNvPr>
          <p:cNvSpPr>
            <a:spLocks noGrp="1"/>
          </p:cNvSpPr>
          <p:nvPr>
            <p:ph idx="1"/>
          </p:nvPr>
        </p:nvSpPr>
        <p:spPr>
          <a:xfrm>
            <a:off x="838200" y="1619568"/>
            <a:ext cx="10515600" cy="4351338"/>
          </a:xfrm>
        </p:spPr>
        <p:txBody>
          <a:bodyPr/>
          <a:lstStyle/>
          <a:p>
            <a:pPr>
              <a:lnSpc>
                <a:spcPct val="120000"/>
              </a:lnSpc>
            </a:pPr>
            <a:r>
              <a:rPr lang="en-US" dirty="0"/>
              <a:t>The Stanford Sentiment140 Twitter corpus was used for training and testing the classifiers – extracted 10, 000 positive and then negative tweets from the data set</a:t>
            </a:r>
          </a:p>
          <a:p>
            <a:pPr>
              <a:lnSpc>
                <a:spcPct val="120000"/>
              </a:lnSpc>
            </a:pPr>
            <a:r>
              <a:rPr lang="en-US" dirty="0"/>
              <a:t>Used 10-fold cross validation to split the data into training and testing</a:t>
            </a:r>
          </a:p>
          <a:p>
            <a:pPr>
              <a:lnSpc>
                <a:spcPct val="120000"/>
              </a:lnSpc>
            </a:pPr>
            <a:r>
              <a:rPr lang="en-US" dirty="0"/>
              <a:t>Used hyperparameter optimization on the classifiers – particularly </a:t>
            </a:r>
            <a:r>
              <a:rPr lang="en-US" dirty="0" err="1"/>
              <a:t>GridSearchCV</a:t>
            </a:r>
            <a:r>
              <a:rPr lang="en-US" dirty="0"/>
              <a:t> from the scikit-learn python library to tune parameters </a:t>
            </a:r>
          </a:p>
          <a:p>
            <a:pPr>
              <a:lnSpc>
                <a:spcPct val="120000"/>
              </a:lnSpc>
            </a:pPr>
            <a:r>
              <a:rPr lang="en-US" dirty="0"/>
              <a:t>Evaluated classifiers based on accuracy, precision, recall &amp; F1 score</a:t>
            </a:r>
          </a:p>
          <a:p>
            <a:pPr>
              <a:lnSpc>
                <a:spcPct val="120000"/>
              </a:lnSpc>
            </a:pPr>
            <a:endParaRPr lang="en-US" dirty="0"/>
          </a:p>
          <a:p>
            <a:pPr>
              <a:lnSpc>
                <a:spcPct val="120000"/>
              </a:lnSpc>
            </a:pPr>
            <a:endParaRPr lang="en-US" dirty="0"/>
          </a:p>
          <a:p>
            <a:pPr>
              <a:lnSpc>
                <a:spcPct val="120000"/>
              </a:lnSpc>
            </a:pPr>
            <a:endParaRPr lang="en-CA" dirty="0"/>
          </a:p>
        </p:txBody>
      </p:sp>
    </p:spTree>
    <p:extLst>
      <p:ext uri="{BB962C8B-B14F-4D97-AF65-F5344CB8AC3E}">
        <p14:creationId xmlns:p14="http://schemas.microsoft.com/office/powerpoint/2010/main" val="3179531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5562</TotalTime>
  <Words>1343</Words>
  <Application>Microsoft Office PowerPoint</Application>
  <PresentationFormat>Widescreen</PresentationFormat>
  <Paragraphs>136</Paragraphs>
  <Slides>16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Identifying Opinions of Toronto Neighborhoods from Twitter  Using Sentiment Analysis</vt:lpstr>
      <vt:lpstr>Neighbourhood Sentiments</vt:lpstr>
      <vt:lpstr>Research Question</vt:lpstr>
      <vt:lpstr>Literature Review</vt:lpstr>
      <vt:lpstr>Data Challenges</vt:lpstr>
      <vt:lpstr>Data Solution</vt:lpstr>
      <vt:lpstr>The Data</vt:lpstr>
      <vt:lpstr>The Classifiers</vt:lpstr>
      <vt:lpstr>Model Training, Testing, Tuning &amp; Evaluation</vt:lpstr>
      <vt:lpstr>Data Pre-Processing</vt:lpstr>
      <vt:lpstr>Feature Extraction</vt:lpstr>
      <vt:lpstr>Results</vt:lpstr>
      <vt:lpstr>Results</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 Vrana</dc:creator>
  <cp:lastModifiedBy>Ana Vrana</cp:lastModifiedBy>
  <cp:revision>75</cp:revision>
  <dcterms:created xsi:type="dcterms:W3CDTF">2020-04-01T23:46:46Z</dcterms:created>
  <dcterms:modified xsi:type="dcterms:W3CDTF">2020-04-12T03:05:03Z</dcterms:modified>
</cp:coreProperties>
</file>