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3537391c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3537391c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36b077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36b077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e36b077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e36b077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e3537391c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e3537391c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3537391c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3537391c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3537391c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e3537391c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e3537391c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e3537391c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5fc43d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5fc43d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5fc43d88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5fc43d88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5fc43d88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5fc43d8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5fc43d8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5fc43d8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c5fc43d88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c5fc43d88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dc78df2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dc78df2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3537391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e3537391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dc78df2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dc78df2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c78df26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c78df26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dc78df26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dc78df26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dc78df26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dc78df26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3537391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3537391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3537391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e3537391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dbf824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dbf824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e3537391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e3537391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1780e5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1780e5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1780e53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1780e53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1780e53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1780e53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3537391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3537391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e3537391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e3537391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e3537391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3e3537391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e3537391c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e3537391c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e36b077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e36b077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36b077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36b077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e3537391c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e3537391c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e3537391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e3537391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e3537391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e3537391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36b077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36b077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dhec.gov/environment/your-air/most-common-air-pollutants/particulate-matter/what-particulate-matter#:~:text=Particulate%20matter%20(PM)%20is%20made,vehicles%20and%20industrial%20plant%20smokestacks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cbi.nlm.nih.gov/pmc/articles/PMC8608323/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leinmanenergy.upenn.edu/research/publications/the-long-goodbye-why-some-nations-cant-kick-the-coal-hab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Energy Use, CO</a:t>
            </a:r>
            <a:r>
              <a:rPr baseline="-25000" lang="en"/>
              <a:t>2</a:t>
            </a:r>
            <a:r>
              <a:rPr lang="en"/>
              <a:t> Emissions, and Air Quality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Ahmed, Ben, Bryson, John, Sristy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Particulate Matter VS Respiratory Death Rate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072000" y="305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Ahmed Naeem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Particulate Matter?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12075" y="114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73"/>
              <a:t>A product of the following: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/>
              <a:t>Emissions 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/>
              <a:t>Burning wood, swirls of dirt that form when the wind blows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/>
              <a:t>Larger particles come mostly from the soil. Smaller particles come from burning of fossil fuels, like gasoline in cars, diesel in trucks and coal used by power plants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/>
              <a:t>Measured in microns. 25,000 microns in 1 inch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 u="sng">
                <a:solidFill>
                  <a:schemeClr val="hlink"/>
                </a:solidFill>
                <a:hlinkClick r:id="rId3"/>
              </a:rPr>
              <a:t>https://scdhec.gov/environment/your-air/most-common-air-pollutants/particulate-matter/what-particulate-matter#:~:text=Particulate%20matter%20(PM)%20is%20made,vehicles%20and%20industrial%20plant%20smokestacks</a:t>
            </a:r>
            <a:r>
              <a:rPr lang="en" sz="4373"/>
              <a:t>)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00" y="3153150"/>
            <a:ext cx="2559750" cy="1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Respiratory Diseases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12075" y="114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73"/>
              <a:t>Pneumonia, lung cancer and chronic obstructive pulmonary disease (COPD), remain a leading cause of disability and death worldwide. 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3" u="sng">
                <a:solidFill>
                  <a:schemeClr val="hlink"/>
                </a:solidFill>
                <a:hlinkClick r:id="rId3"/>
              </a:rPr>
              <a:t>https://www.ncbi.nlm.nih.gov/pmc/articles/PMC8608323/</a:t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75" y="2446800"/>
            <a:ext cx="4163600" cy="24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25" y="0"/>
            <a:ext cx="5421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03" y="1457037"/>
            <a:ext cx="3382600" cy="22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798" y="750725"/>
            <a:ext cx="3859525" cy="37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6" y="1568475"/>
            <a:ext cx="3221675" cy="20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00" y="496200"/>
            <a:ext cx="4721200" cy="41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 Statistic: -3.726758973266543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Negative value meaning high particulate matter = lower death rate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 value: 0.00036540618964292287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Significant correlation, rejects null hypothesis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R: 0.7232314334998892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Strong Linear Relationship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 particulate matter = high death rate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r>
              <a:rPr baseline="-25000" lang="en"/>
              <a:t>2</a:t>
            </a:r>
            <a:r>
              <a:rPr lang="en"/>
              <a:t> Emissions by Energy Usage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3072000" y="305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Bryson Bosley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by Energy Use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Filtered to Non-Renewable Energy Sources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From 40 Countries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R-Value &gt; .99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P-Value &lt; 3x10</a:t>
            </a:r>
            <a:r>
              <a:rPr baseline="30000" lang="en"/>
              <a:t>-12  </a:t>
            </a:r>
            <a:r>
              <a:rPr lang="en"/>
              <a:t>(T-Test Derived</a:t>
            </a:r>
            <a:r>
              <a:rPr lang="en"/>
              <a:t>)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486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Energy Production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Filtered to Top and Bottom 5 Countries by Annual Emissions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% Share of Each Type of Energy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Highest Emission Countries used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42% More Coal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17% More Natural Gas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36% Less Hydro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6% More Wind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4864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 CO</a:t>
            </a:r>
            <a:r>
              <a:rPr baseline="-25000" lang="en"/>
              <a:t>2</a:t>
            </a:r>
            <a:r>
              <a:rPr lang="en"/>
              <a:t> Emissions by Country (Our World in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Electricity Production by Country (International Energy Agency)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Pollution by Country (World Health Organization)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by country (Worldbank.org)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more of your energy from Renewable Sources helps lower CO</a:t>
            </a:r>
            <a:r>
              <a:rPr baseline="-25000" lang="en"/>
              <a:t>2 </a:t>
            </a:r>
            <a:r>
              <a:rPr lang="en"/>
              <a:t>Emissions.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Emission Countries use significantly more Coal &amp; Natural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Emission Countries use significantly more Hydro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encouraging the use of Renewable Sources of Energy, countries can dramatically lower </a:t>
            </a:r>
            <a:r>
              <a:rPr lang="en"/>
              <a:t>their</a:t>
            </a:r>
            <a:r>
              <a:rPr lang="en"/>
              <a:t> CO2 Emissions. By doing so, they can reach compliance with various Climate Standards, such as the United Nations 2015 Paris </a:t>
            </a:r>
            <a:r>
              <a:rPr lang="en"/>
              <a:t>Agreement, Sustainable Development Goals, and potential future Climate Action Summit Standards.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Air Quality based on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Particulate Matters, CO2 Emission &amp; Respiratory death rate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Presented by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Sristy Pokhrel Acharya</a:t>
            </a:r>
            <a:r>
              <a:rPr lang="en" sz="3600">
                <a:solidFill>
                  <a:srgbClr val="FFFF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Table representing top 1 and bottom 1 country based on </a:t>
            </a:r>
            <a:r>
              <a:rPr lang="en">
                <a:solidFill>
                  <a:schemeClr val="dk1"/>
                </a:solidFill>
              </a:rPr>
              <a:t>Co2, Particulate matter and respiratory death rate 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Line plot for co2 emission and particulate matter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 chart showing CO2 emitted by each country.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Scatter plot showing relationship between CO2 emission and particulate effects, with T- value, R value and P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under the study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Air quality on the basis of Co2, Particulate matter and respiratory death rate  </a:t>
            </a:r>
            <a:endParaRPr sz="1800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plot for co2 emission and particulate matter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1300"/>
            <a:ext cx="8520600" cy="3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Bar Plot showing CO2 Emitted by each country</a:t>
            </a:r>
            <a:endParaRPr sz="2000">
              <a:highlight>
                <a:srgbClr val="00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75" y="1017725"/>
            <a:ext cx="7536750" cy="37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3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 plot representing correlation between particulate matter and CO2 emission</a:t>
            </a:r>
            <a:endParaRPr sz="1800"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01100" y="807325"/>
            <a:ext cx="85206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201100" y="3664825"/>
            <a:ext cx="741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The r-value is 0.53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Ttest_indResult(statistic=-10.62, 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 Value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1.74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25" y="903188"/>
            <a:ext cx="6388625" cy="2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Hypothesis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Null hypothesis – there is no statistical significance exists between co2 emission and particulate matter.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Alternative hypothesis – There is a significant relationship exists between co2 emission and particulate matter.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highlight>
                <a:srgbClr val="3C78D8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estings / results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1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T test and p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calculated t-statistic of -10.6208 and the corresponding P value of 1.7471 both reject the null hypothesis, providing evidence of a significant relationship between CO2 emission and particulate matter.  As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t-statistic had the largest negative value that represents stronger evidence against the null hypothesis.  It shows there is a strong relationship between CO2 emissions and particulate matter.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1.7471 in the dataset indicates that it is highly unlikely to obtain a strong correlation alone and supports an alternative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per R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R-value of -0.5298 shows the direction and strength of the correlations between the two variables.  A negative R-value shows the inverse relationship, where an increase in CO2 emissions is associated with lower particulate matter and vice versa.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Non-Renewable Energy Use and Air Quality </a:t>
            </a:r>
            <a:r>
              <a:rPr lang="en" sz="3600"/>
              <a:t>Correlation</a:t>
            </a:r>
            <a:endParaRPr sz="3600"/>
          </a:p>
        </p:txBody>
      </p:sp>
      <p:sp>
        <p:nvSpPr>
          <p:cNvPr id="243" name="Google Shape;243;p4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Xuereb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Renewables VS Non-Renewables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072000" y="305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Ahmed Naeem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and energy consumption</a:t>
            </a:r>
            <a:endParaRPr/>
          </a:p>
        </p:txBody>
      </p:sp>
      <p:sp>
        <p:nvSpPr>
          <p:cNvPr id="263" name="Google Shape;263;p4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Benjamin Moran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ctrTitle"/>
          </p:nvPr>
        </p:nvSpPr>
        <p:spPr>
          <a:xfrm>
            <a:off x="6162076" y="202275"/>
            <a:ext cx="2889600" cy="29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by ascending population</a:t>
            </a:r>
            <a:endParaRPr/>
          </a:p>
        </p:txBody>
      </p:sp>
      <p:sp>
        <p:nvSpPr>
          <p:cNvPr id="269" name="Google Shape;269;p46"/>
          <p:cNvSpPr txBox="1"/>
          <p:nvPr>
            <p:ph idx="1" type="subTitle"/>
          </p:nvPr>
        </p:nvSpPr>
        <p:spPr>
          <a:xfrm>
            <a:off x="6357125" y="3174875"/>
            <a:ext cx="2658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Percentage of Non-Renewable energy used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39 countries in set</a:t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34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ctrTitle"/>
          </p:nvPr>
        </p:nvSpPr>
        <p:spPr>
          <a:xfrm>
            <a:off x="5743101" y="152400"/>
            <a:ext cx="3279600" cy="26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Scatter of non-renewable energy percentage by population per country </a:t>
            </a:r>
            <a:endParaRPr sz="3800"/>
          </a:p>
        </p:txBody>
      </p:sp>
      <p:sp>
        <p:nvSpPr>
          <p:cNvPr id="276" name="Google Shape;276;p47"/>
          <p:cNvSpPr txBox="1"/>
          <p:nvPr>
            <p:ph idx="1" type="subTitle"/>
          </p:nvPr>
        </p:nvSpPr>
        <p:spPr>
          <a:xfrm>
            <a:off x="5945375" y="3174875"/>
            <a:ext cx="31986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there is a weak correlation with the R-Value being close to 0</a:t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77800" cy="39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/>
        </p:nvSpPr>
        <p:spPr>
          <a:xfrm>
            <a:off x="152400" y="4161025"/>
            <a:ext cx="55908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t-statistic: 4.077075411415734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p-value: 5.5350395575308766e-05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r-value is 0.07994508576506415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4" name="Google Shape;284;p48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 is a weak correlation between population and non-renewable energy consumption per country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Might be another variable as to why countries use non-renewable or renewable energy sources other than population based.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Energy 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12075" y="114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Solar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Wind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Hydro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Tidal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Geothermal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Biomass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00" y="1143425"/>
            <a:ext cx="4315976" cy="32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Renewable Energy Sources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12075" y="114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Petroleum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Hydrocarbon gas liquids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Natural gas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Coal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Nuclear energy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375" y="1143425"/>
            <a:ext cx="4629075" cy="30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01" y="0"/>
            <a:ext cx="5421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0" y="1464762"/>
            <a:ext cx="3217125" cy="2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000" y="678500"/>
            <a:ext cx="4212425" cy="3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5" y="1597100"/>
            <a:ext cx="2657351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025" y="608575"/>
            <a:ext cx="4597651" cy="38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00" y="3803275"/>
            <a:ext cx="2819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75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Non-Renewables used more often?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Policy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Environmental Legislation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Market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Coal is cheap and can be sourced domestically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Together these influence country energy choices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https://kleinmanenergy.upenn.edu/research/publications/the-long-goodbye-why-some-nations-cant-kick-the-coal-habit/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