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Average" pitchFamily="2" charset="77"/>
      <p:regular r:id="rId39"/>
    </p:embeddedFont>
    <p:embeddedFont>
      <p:font typeface="Calibri" panose="020F0502020204030204" pitchFamily="34" charset="0"/>
      <p:regular r:id="rId40"/>
      <p:bold r:id="rId41"/>
      <p:italic r:id="rId42"/>
      <p:boldItalic r:id="rId43"/>
    </p:embeddedFont>
    <p:embeddedFont>
      <p:font typeface="Oswald" pitchFamily="2" charset="77"/>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3537391c_5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e3537391c_5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e36b077ac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e36b077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e36b077a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3e36b077a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e3537391c_5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e3537391c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e3537391c_5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e3537391c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e3537391c_5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e3537391c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e3537391c_5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3e3537391c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c5fc43d8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c5fc43d8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c5fc43d88_0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c5fc43d88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c5fc43d88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c5fc43d88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c5fc43d88_0_6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c5fc43d88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c5fc43d88_0_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c5fc43d88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dc78df26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dc78df26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e3537391c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e3537391c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3dc78df26e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3dc78df26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3dc78df26e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3dc78df26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3dc78df26e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3dc78df26e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3dc78df26e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3dc78df26e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3e3537391c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3e3537391c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3e3537391c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3e3537391c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3dbf824aa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3dbf824a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e3537391c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e3537391c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21780e53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21780e53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1780e539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21780e539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21780e539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21780e539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3e3537391c_4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3e3537391c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3e3537391c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3e3537391c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3e3537391c_4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3e3537391c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3e3537391c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3e3537391c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e36b077a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e36b077a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e36b077a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e36b077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e3537391c_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e3537391c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e3537391c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e3537391c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3e3537391c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3e3537391c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36b077a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36b077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dhec.gov/environment/your-air/most-common-air-pollutants/particulate-matter/what-particulate-matter#:~:text=Particulate%20matter%20(PM)%20is%20made,vehicles%20and%20industrial%20plant%20smokestack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mc/articles/PMC8608323/"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kleinmanenergy.upenn.edu/research/publications/the-long-goodbye-why-some-nations-cant-kick-the-coal-habi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Analysis of Energy Use, CO</a:t>
            </a:r>
            <a:r>
              <a:rPr lang="en" baseline="-25000"/>
              <a:t>2</a:t>
            </a:r>
            <a:r>
              <a:rPr lang="en"/>
              <a:t> Emissions, and Air Quality</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Group Members: Ahmed, Ben, Bryson, John, Sristy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Particulate Matter VS Respiratory Death Rate</a:t>
            </a:r>
            <a:endParaRPr/>
          </a:p>
          <a:p>
            <a:pPr marL="0" lvl="0" indent="0" algn="ctr" rtl="0">
              <a:spcBef>
                <a:spcPts val="0"/>
              </a:spcBef>
              <a:spcAft>
                <a:spcPts val="0"/>
              </a:spcAft>
              <a:buNone/>
            </a:pPr>
            <a:endParaRPr/>
          </a:p>
        </p:txBody>
      </p:sp>
      <p:sp>
        <p:nvSpPr>
          <p:cNvPr id="119" name="Google Shape;119;p22"/>
          <p:cNvSpPr txBox="1"/>
          <p:nvPr/>
        </p:nvSpPr>
        <p:spPr>
          <a:xfrm>
            <a:off x="3072000" y="3053025"/>
            <a:ext cx="3000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accent3"/>
                </a:solidFill>
                <a:latin typeface="Average"/>
                <a:ea typeface="Average"/>
                <a:cs typeface="Average"/>
                <a:sym typeface="Average"/>
              </a:rPr>
              <a:t>Ahmed Naeem</a:t>
            </a:r>
            <a:endParaRPr sz="18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27547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Particulate Matter?</a:t>
            </a:r>
            <a:endParaRPr/>
          </a:p>
        </p:txBody>
      </p:sp>
      <p:sp>
        <p:nvSpPr>
          <p:cNvPr id="125" name="Google Shape;125;p23"/>
          <p:cNvSpPr txBox="1">
            <a:spLocks noGrp="1"/>
          </p:cNvSpPr>
          <p:nvPr>
            <p:ph type="body" idx="1"/>
          </p:nvPr>
        </p:nvSpPr>
        <p:spPr>
          <a:xfrm>
            <a:off x="212075" y="114342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373"/>
              <a:t>A product of the following:</a:t>
            </a:r>
            <a:endParaRPr sz="4373"/>
          </a:p>
          <a:p>
            <a:pPr marL="0" lvl="0" indent="0" algn="l" rtl="0">
              <a:spcBef>
                <a:spcPts val="1200"/>
              </a:spcBef>
              <a:spcAft>
                <a:spcPts val="0"/>
              </a:spcAft>
              <a:buNone/>
            </a:pPr>
            <a:r>
              <a:rPr lang="en" sz="4373"/>
              <a:t>Emissions </a:t>
            </a:r>
            <a:endParaRPr sz="4373"/>
          </a:p>
          <a:p>
            <a:pPr marL="0" lvl="0" indent="0" algn="l" rtl="0">
              <a:spcBef>
                <a:spcPts val="1200"/>
              </a:spcBef>
              <a:spcAft>
                <a:spcPts val="0"/>
              </a:spcAft>
              <a:buNone/>
            </a:pPr>
            <a:r>
              <a:rPr lang="en" sz="4373"/>
              <a:t>Burning wood, swirls of dirt that form when the wind blows</a:t>
            </a:r>
            <a:endParaRPr sz="4373"/>
          </a:p>
          <a:p>
            <a:pPr marL="0" lvl="0" indent="0" algn="l" rtl="0">
              <a:spcBef>
                <a:spcPts val="1200"/>
              </a:spcBef>
              <a:spcAft>
                <a:spcPts val="0"/>
              </a:spcAft>
              <a:buNone/>
            </a:pPr>
            <a:r>
              <a:rPr lang="en" sz="4373"/>
              <a:t>Larger particles come mostly from the soil. Smaller particles come from burning of fossil fuels, like gasoline in cars, diesel in trucks and coal used by power plants</a:t>
            </a:r>
            <a:endParaRPr sz="4373"/>
          </a:p>
          <a:p>
            <a:pPr marL="0" lvl="0" indent="0" algn="l" rtl="0">
              <a:spcBef>
                <a:spcPts val="1200"/>
              </a:spcBef>
              <a:spcAft>
                <a:spcPts val="0"/>
              </a:spcAft>
              <a:buNone/>
            </a:pPr>
            <a:r>
              <a:rPr lang="en" sz="4373"/>
              <a:t>Measured in microns. 25,000 microns in 1 inch</a:t>
            </a:r>
            <a:endParaRPr sz="4373"/>
          </a:p>
          <a:p>
            <a:pPr marL="0" lvl="0" indent="0" algn="l" rtl="0">
              <a:spcBef>
                <a:spcPts val="1200"/>
              </a:spcBef>
              <a:spcAft>
                <a:spcPts val="0"/>
              </a:spcAft>
              <a:buNone/>
            </a:pPr>
            <a:r>
              <a:rPr lang="en" sz="4373" u="sng">
                <a:solidFill>
                  <a:schemeClr val="hlink"/>
                </a:solidFill>
                <a:hlinkClick r:id="rId3"/>
              </a:rPr>
              <a:t>https://scdhec.gov/environment/your-air/most-common-air-pollutants/particulate-matter/what-particulate-matter#:~:text=Particulate%20matter%20(PM)%20is%20made,vehicles%20and%20industrial%20plant%20smokestacks</a:t>
            </a:r>
            <a:r>
              <a:rPr lang="en" sz="4373"/>
              <a:t>)</a:t>
            </a:r>
            <a:endParaRPr sz="4373"/>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a:p>
        </p:txBody>
      </p:sp>
      <p:pic>
        <p:nvPicPr>
          <p:cNvPr id="126" name="Google Shape;126;p23"/>
          <p:cNvPicPr preferRelativeResize="0"/>
          <p:nvPr/>
        </p:nvPicPr>
        <p:blipFill>
          <a:blip r:embed="rId4">
            <a:alphaModFix/>
          </a:blip>
          <a:stretch>
            <a:fillRect/>
          </a:stretch>
        </p:blipFill>
        <p:spPr>
          <a:xfrm>
            <a:off x="5729500" y="3153150"/>
            <a:ext cx="2559750" cy="181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27547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Respiratory Diseases</a:t>
            </a:r>
            <a:endParaRPr/>
          </a:p>
        </p:txBody>
      </p:sp>
      <p:sp>
        <p:nvSpPr>
          <p:cNvPr id="132" name="Google Shape;132;p24"/>
          <p:cNvSpPr txBox="1">
            <a:spLocks noGrp="1"/>
          </p:cNvSpPr>
          <p:nvPr>
            <p:ph type="body" idx="1"/>
          </p:nvPr>
        </p:nvSpPr>
        <p:spPr>
          <a:xfrm>
            <a:off x="212075" y="1143425"/>
            <a:ext cx="8520600" cy="34164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None/>
            </a:pPr>
            <a:r>
              <a:rPr lang="en" sz="4373"/>
              <a:t>Pneumonia, lung cancer and chronic obstructive pulmonary disease (COPD), remain a leading cause of disability and death worldwide. </a:t>
            </a:r>
            <a:endParaRPr sz="4373"/>
          </a:p>
          <a:p>
            <a:pPr marL="0" lvl="0" indent="0" algn="l" rtl="0">
              <a:spcBef>
                <a:spcPts val="1200"/>
              </a:spcBef>
              <a:spcAft>
                <a:spcPts val="0"/>
              </a:spcAft>
              <a:buNone/>
            </a:pPr>
            <a:r>
              <a:rPr lang="en" sz="4373" u="sng">
                <a:solidFill>
                  <a:schemeClr val="hlink"/>
                </a:solidFill>
                <a:hlinkClick r:id="rId3"/>
              </a:rPr>
              <a:t>https://www.ncbi.nlm.nih.gov/pmc/articles/PMC8608323/</a:t>
            </a:r>
            <a:endParaRPr sz="4373"/>
          </a:p>
          <a:p>
            <a:pPr marL="0" lvl="0" indent="0" algn="l" rtl="0">
              <a:spcBef>
                <a:spcPts val="1200"/>
              </a:spcBef>
              <a:spcAft>
                <a:spcPts val="0"/>
              </a:spcAft>
              <a:buNone/>
            </a:pPr>
            <a:endParaRPr sz="4373"/>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a:p>
        </p:txBody>
      </p:sp>
      <p:pic>
        <p:nvPicPr>
          <p:cNvPr id="133" name="Google Shape;133;p24"/>
          <p:cNvPicPr preferRelativeResize="0"/>
          <p:nvPr/>
        </p:nvPicPr>
        <p:blipFill>
          <a:blip r:embed="rId4">
            <a:alphaModFix/>
          </a:blip>
          <a:stretch>
            <a:fillRect/>
          </a:stretch>
        </p:blipFill>
        <p:spPr>
          <a:xfrm>
            <a:off x="4632475" y="2446800"/>
            <a:ext cx="4163600" cy="247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j</a:t>
            </a:r>
            <a:endParaRPr dirty="0"/>
          </a:p>
        </p:txBody>
      </p:sp>
      <p:pic>
        <p:nvPicPr>
          <p:cNvPr id="139" name="Google Shape;139;p25"/>
          <p:cNvPicPr preferRelativeResize="0"/>
          <p:nvPr/>
        </p:nvPicPr>
        <p:blipFill>
          <a:blip r:embed="rId3">
            <a:alphaModFix/>
          </a:blip>
          <a:stretch>
            <a:fillRect/>
          </a:stretch>
        </p:blipFill>
        <p:spPr>
          <a:xfrm>
            <a:off x="1872925" y="0"/>
            <a:ext cx="542184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j</a:t>
            </a:r>
            <a:endParaRPr dirty="0"/>
          </a:p>
        </p:txBody>
      </p:sp>
      <p:pic>
        <p:nvPicPr>
          <p:cNvPr id="145" name="Google Shape;145;p26"/>
          <p:cNvPicPr preferRelativeResize="0"/>
          <p:nvPr/>
        </p:nvPicPr>
        <p:blipFill>
          <a:blip r:embed="rId3">
            <a:alphaModFix/>
          </a:blip>
          <a:stretch>
            <a:fillRect/>
          </a:stretch>
        </p:blipFill>
        <p:spPr>
          <a:xfrm>
            <a:off x="579403" y="1457037"/>
            <a:ext cx="3382600" cy="2229425"/>
          </a:xfrm>
          <a:prstGeom prst="rect">
            <a:avLst/>
          </a:prstGeom>
          <a:noFill/>
          <a:ln>
            <a:noFill/>
          </a:ln>
        </p:spPr>
      </p:pic>
      <p:pic>
        <p:nvPicPr>
          <p:cNvPr id="146" name="Google Shape;146;p26"/>
          <p:cNvPicPr preferRelativeResize="0"/>
          <p:nvPr/>
        </p:nvPicPr>
        <p:blipFill>
          <a:blip r:embed="rId4">
            <a:alphaModFix/>
          </a:blip>
          <a:stretch>
            <a:fillRect/>
          </a:stretch>
        </p:blipFill>
        <p:spPr>
          <a:xfrm>
            <a:off x="4209798" y="750725"/>
            <a:ext cx="3859525" cy="3724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j</a:t>
            </a:r>
            <a:endParaRPr dirty="0"/>
          </a:p>
        </p:txBody>
      </p:sp>
      <p:pic>
        <p:nvPicPr>
          <p:cNvPr id="152" name="Google Shape;152;p27"/>
          <p:cNvPicPr preferRelativeResize="0"/>
          <p:nvPr/>
        </p:nvPicPr>
        <p:blipFill>
          <a:blip r:embed="rId3">
            <a:alphaModFix/>
          </a:blip>
          <a:stretch>
            <a:fillRect/>
          </a:stretch>
        </p:blipFill>
        <p:spPr>
          <a:xfrm>
            <a:off x="481176" y="1568475"/>
            <a:ext cx="3221675" cy="2093575"/>
          </a:xfrm>
          <a:prstGeom prst="rect">
            <a:avLst/>
          </a:prstGeom>
          <a:noFill/>
          <a:ln>
            <a:noFill/>
          </a:ln>
        </p:spPr>
      </p:pic>
      <p:pic>
        <p:nvPicPr>
          <p:cNvPr id="153" name="Google Shape;153;p27"/>
          <p:cNvPicPr preferRelativeResize="0"/>
          <p:nvPr/>
        </p:nvPicPr>
        <p:blipFill>
          <a:blip r:embed="rId4">
            <a:alphaModFix/>
          </a:blip>
          <a:stretch>
            <a:fillRect/>
          </a:stretch>
        </p:blipFill>
        <p:spPr>
          <a:xfrm>
            <a:off x="3900500" y="496200"/>
            <a:ext cx="4721200" cy="416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27547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Statistical Analysis </a:t>
            </a:r>
            <a:endParaRPr/>
          </a:p>
        </p:txBody>
      </p:sp>
      <p:sp>
        <p:nvSpPr>
          <p:cNvPr id="159" name="Google Shape;15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T Statistic: -3.726758973266543</a:t>
            </a:r>
            <a:endParaRPr sz="2000"/>
          </a:p>
          <a:p>
            <a:pPr marL="457200" lvl="0" indent="-355600" algn="l" rtl="0">
              <a:spcBef>
                <a:spcPts val="1200"/>
              </a:spcBef>
              <a:spcAft>
                <a:spcPts val="0"/>
              </a:spcAft>
              <a:buSzPts val="2000"/>
              <a:buChar char="-"/>
            </a:pPr>
            <a:r>
              <a:rPr lang="en" sz="2000"/>
              <a:t>Negative value meaning high particulate matter = lower death rate</a:t>
            </a:r>
            <a:endParaRPr sz="2000"/>
          </a:p>
          <a:p>
            <a:pPr marL="0" lvl="0" indent="0" algn="l" rtl="0">
              <a:spcBef>
                <a:spcPts val="1200"/>
              </a:spcBef>
              <a:spcAft>
                <a:spcPts val="0"/>
              </a:spcAft>
              <a:buNone/>
            </a:pPr>
            <a:r>
              <a:rPr lang="en" sz="2000"/>
              <a:t>P value: 0.00036540618964292287</a:t>
            </a:r>
            <a:endParaRPr sz="2000"/>
          </a:p>
          <a:p>
            <a:pPr marL="457200" lvl="0" indent="-355600" algn="l" rtl="0">
              <a:spcBef>
                <a:spcPts val="1200"/>
              </a:spcBef>
              <a:spcAft>
                <a:spcPts val="0"/>
              </a:spcAft>
              <a:buSzPts val="2000"/>
              <a:buChar char="-"/>
            </a:pPr>
            <a:r>
              <a:rPr lang="en" sz="2000"/>
              <a:t>Significant correlation, rejects null hypothesis</a:t>
            </a:r>
            <a:endParaRPr sz="2000"/>
          </a:p>
          <a:p>
            <a:pPr marL="0" lvl="0" indent="0" algn="l" rtl="0">
              <a:spcBef>
                <a:spcPts val="1200"/>
              </a:spcBef>
              <a:spcAft>
                <a:spcPts val="0"/>
              </a:spcAft>
              <a:buNone/>
            </a:pPr>
            <a:r>
              <a:rPr lang="en" sz="2000"/>
              <a:t>R: 0.7232314334998892</a:t>
            </a:r>
            <a:endParaRPr sz="2000"/>
          </a:p>
          <a:p>
            <a:pPr marL="457200" lvl="0" indent="-355600" algn="l" rtl="0">
              <a:spcBef>
                <a:spcPts val="1200"/>
              </a:spcBef>
              <a:spcAft>
                <a:spcPts val="0"/>
              </a:spcAft>
              <a:buSzPts val="2000"/>
              <a:buChar char="-"/>
            </a:pPr>
            <a:r>
              <a:rPr lang="en" sz="2000"/>
              <a:t>Strong Linear Relationship</a:t>
            </a:r>
            <a:endParaRPr sz="2000"/>
          </a:p>
          <a:p>
            <a:pPr marL="914400" lvl="1" indent="-355600" algn="l" rtl="0">
              <a:spcBef>
                <a:spcPts val="0"/>
              </a:spcBef>
              <a:spcAft>
                <a:spcPts val="0"/>
              </a:spcAft>
              <a:buSzPts val="2000"/>
              <a:buChar char="-"/>
            </a:pPr>
            <a:r>
              <a:rPr lang="en" sz="2000"/>
              <a:t>High particulate matter = high death rate</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a:t>
            </a:r>
            <a:r>
              <a:rPr lang="en" baseline="-25000"/>
              <a:t>2</a:t>
            </a:r>
            <a:r>
              <a:rPr lang="en"/>
              <a:t> Emissions by Energy Usage</a:t>
            </a:r>
            <a:endParaRPr/>
          </a:p>
        </p:txBody>
      </p:sp>
      <p:sp>
        <p:nvSpPr>
          <p:cNvPr id="165" name="Google Shape;165;p29"/>
          <p:cNvSpPr txBox="1"/>
          <p:nvPr/>
        </p:nvSpPr>
        <p:spPr>
          <a:xfrm>
            <a:off x="3072000" y="3053025"/>
            <a:ext cx="3000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accent3"/>
                </a:solidFill>
                <a:latin typeface="Average"/>
                <a:ea typeface="Average"/>
                <a:cs typeface="Average"/>
                <a:sym typeface="Average"/>
              </a:rPr>
              <a:t>Bryson Bosley</a:t>
            </a:r>
            <a:endParaRPr sz="1800">
              <a:solidFill>
                <a:schemeClr val="accent3"/>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Emissions by Energy Use</a:t>
            </a:r>
            <a:endParaRPr/>
          </a:p>
        </p:txBody>
      </p:sp>
      <p:sp>
        <p:nvSpPr>
          <p:cNvPr id="171" name="Google Shape;171;p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a:t>Filtered to Non-Renewable Energy Sources</a:t>
            </a:r>
            <a:endParaRPr/>
          </a:p>
          <a:p>
            <a:pPr marL="457200" lvl="0" indent="-304800" algn="l" rtl="0">
              <a:spcBef>
                <a:spcPts val="0"/>
              </a:spcBef>
              <a:spcAft>
                <a:spcPts val="0"/>
              </a:spcAft>
              <a:buSzPts val="1200"/>
              <a:buChar char="●"/>
            </a:pPr>
            <a:r>
              <a:rPr lang="en"/>
              <a:t>Data From 40 Countries</a:t>
            </a:r>
            <a:endParaRPr/>
          </a:p>
          <a:p>
            <a:pPr marL="457200" lvl="0" indent="-304800" algn="l" rtl="0">
              <a:spcBef>
                <a:spcPts val="0"/>
              </a:spcBef>
              <a:spcAft>
                <a:spcPts val="0"/>
              </a:spcAft>
              <a:buSzPts val="1200"/>
              <a:buChar char="●"/>
            </a:pPr>
            <a:r>
              <a:rPr lang="en"/>
              <a:t>R-Value &gt; .99</a:t>
            </a:r>
            <a:endParaRPr/>
          </a:p>
          <a:p>
            <a:pPr marL="457200" lvl="0" indent="-304800" algn="l" rtl="0">
              <a:spcBef>
                <a:spcPts val="0"/>
              </a:spcBef>
              <a:spcAft>
                <a:spcPts val="0"/>
              </a:spcAft>
              <a:buSzPts val="1200"/>
              <a:buChar char="●"/>
            </a:pPr>
            <a:r>
              <a:rPr lang="en"/>
              <a:t>P-Value &lt; 3x10</a:t>
            </a:r>
            <a:r>
              <a:rPr lang="en" baseline="30000"/>
              <a:t>-12  </a:t>
            </a:r>
            <a:r>
              <a:rPr lang="en"/>
              <a:t>(T-Test Derived)</a:t>
            </a:r>
            <a:endParaRPr/>
          </a:p>
        </p:txBody>
      </p:sp>
      <p:pic>
        <p:nvPicPr>
          <p:cNvPr id="172" name="Google Shape;172;p30"/>
          <p:cNvPicPr preferRelativeResize="0"/>
          <p:nvPr/>
        </p:nvPicPr>
        <p:blipFill>
          <a:blip r:embed="rId3">
            <a:alphaModFix/>
          </a:blip>
          <a:stretch>
            <a:fillRect/>
          </a:stretch>
        </p:blipFill>
        <p:spPr>
          <a:xfrm>
            <a:off x="3272100" y="152400"/>
            <a:ext cx="5486400" cy="457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Share of Energy Production</a:t>
            </a:r>
            <a:endParaRPr/>
          </a:p>
        </p:txBody>
      </p:sp>
      <p:sp>
        <p:nvSpPr>
          <p:cNvPr id="178" name="Google Shape;178;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a:t>Filtered to Top and Bottom 5 Countries by Annual Emissions</a:t>
            </a:r>
            <a:endParaRPr/>
          </a:p>
          <a:p>
            <a:pPr marL="457200" lvl="0" indent="-304800" algn="l" rtl="0">
              <a:spcBef>
                <a:spcPts val="0"/>
              </a:spcBef>
              <a:spcAft>
                <a:spcPts val="0"/>
              </a:spcAft>
              <a:buSzPts val="1200"/>
              <a:buChar char="●"/>
            </a:pPr>
            <a:r>
              <a:rPr lang="en"/>
              <a:t>% Share of Each Type of Energy</a:t>
            </a:r>
            <a:endParaRPr/>
          </a:p>
          <a:p>
            <a:pPr marL="457200" lvl="0" indent="-304800" algn="l" rtl="0">
              <a:spcBef>
                <a:spcPts val="0"/>
              </a:spcBef>
              <a:spcAft>
                <a:spcPts val="0"/>
              </a:spcAft>
              <a:buSzPts val="1200"/>
              <a:buChar char="●"/>
            </a:pPr>
            <a:r>
              <a:rPr lang="en"/>
              <a:t>Highest Emission Countries used</a:t>
            </a:r>
            <a:endParaRPr/>
          </a:p>
          <a:p>
            <a:pPr marL="914400" lvl="1" indent="-304800" algn="l" rtl="0">
              <a:spcBef>
                <a:spcPts val="0"/>
              </a:spcBef>
              <a:spcAft>
                <a:spcPts val="0"/>
              </a:spcAft>
              <a:buSzPts val="1200"/>
              <a:buChar char="○"/>
            </a:pPr>
            <a:r>
              <a:rPr lang="en"/>
              <a:t>42% More Coal</a:t>
            </a:r>
            <a:endParaRPr/>
          </a:p>
          <a:p>
            <a:pPr marL="914400" lvl="1" indent="-304800" algn="l" rtl="0">
              <a:spcBef>
                <a:spcPts val="0"/>
              </a:spcBef>
              <a:spcAft>
                <a:spcPts val="0"/>
              </a:spcAft>
              <a:buSzPts val="1200"/>
              <a:buChar char="○"/>
            </a:pPr>
            <a:r>
              <a:rPr lang="en"/>
              <a:t>17% More Natural Gas</a:t>
            </a:r>
            <a:endParaRPr/>
          </a:p>
          <a:p>
            <a:pPr marL="914400" lvl="1" indent="-304800" algn="l" rtl="0">
              <a:spcBef>
                <a:spcPts val="0"/>
              </a:spcBef>
              <a:spcAft>
                <a:spcPts val="0"/>
              </a:spcAft>
              <a:buSzPts val="1200"/>
              <a:buChar char="○"/>
            </a:pPr>
            <a:r>
              <a:rPr lang="en"/>
              <a:t>36% Less Hydro</a:t>
            </a:r>
            <a:endParaRPr/>
          </a:p>
          <a:p>
            <a:pPr marL="914400" lvl="1" indent="-304800" algn="l" rtl="0">
              <a:spcBef>
                <a:spcPts val="0"/>
              </a:spcBef>
              <a:spcAft>
                <a:spcPts val="0"/>
              </a:spcAft>
              <a:buSzPts val="1200"/>
              <a:buChar char="○"/>
            </a:pPr>
            <a:r>
              <a:rPr lang="en"/>
              <a:t>6% More Wind</a:t>
            </a:r>
            <a:endParaRPr/>
          </a:p>
        </p:txBody>
      </p:sp>
      <p:pic>
        <p:nvPicPr>
          <p:cNvPr id="179" name="Google Shape;179;p31"/>
          <p:cNvPicPr preferRelativeResize="0"/>
          <p:nvPr/>
        </p:nvPicPr>
        <p:blipFill>
          <a:blip r:embed="rId3">
            <a:alphaModFix/>
          </a:blip>
          <a:stretch>
            <a:fillRect/>
          </a:stretch>
        </p:blipFill>
        <p:spPr>
          <a:xfrm>
            <a:off x="3272100" y="152400"/>
            <a:ext cx="5486401"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Datasets Used</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Annual CO</a:t>
            </a:r>
            <a:r>
              <a:rPr lang="en" baseline="-25000"/>
              <a:t>2</a:t>
            </a:r>
            <a:r>
              <a:rPr lang="en"/>
              <a:t> Emissions by Country (Our World in Data)</a:t>
            </a:r>
            <a:endParaRPr/>
          </a:p>
          <a:p>
            <a:pPr marL="457200" lvl="0" indent="-342900" algn="l" rtl="0">
              <a:spcBef>
                <a:spcPts val="0"/>
              </a:spcBef>
              <a:spcAft>
                <a:spcPts val="0"/>
              </a:spcAft>
              <a:buSzPts val="1800"/>
              <a:buChar char="●"/>
            </a:pPr>
            <a:r>
              <a:rPr lang="en"/>
              <a:t>Monthly Electricity Production by Country (International Energy Agency)</a:t>
            </a:r>
            <a:endParaRPr/>
          </a:p>
          <a:p>
            <a:pPr marL="457200" lvl="0" indent="-342900" algn="l" rtl="0">
              <a:spcBef>
                <a:spcPts val="0"/>
              </a:spcBef>
              <a:spcAft>
                <a:spcPts val="0"/>
              </a:spcAft>
              <a:buSzPts val="1800"/>
              <a:buChar char="●"/>
            </a:pPr>
            <a:r>
              <a:rPr lang="en"/>
              <a:t>Air Pollution by Country (World Health Organization)</a:t>
            </a:r>
            <a:endParaRPr/>
          </a:p>
          <a:p>
            <a:pPr marL="457200" lvl="0" indent="-342900" algn="l" rtl="0">
              <a:spcBef>
                <a:spcPts val="0"/>
              </a:spcBef>
              <a:spcAft>
                <a:spcPts val="0"/>
              </a:spcAft>
              <a:buSzPts val="1800"/>
              <a:buChar char="●"/>
            </a:pPr>
            <a:r>
              <a:rPr lang="en"/>
              <a:t>Population by country (Worldbank.org)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85" name="Google Shape;18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Getting more of your energy from Renewable Sources helps lower CO</a:t>
            </a:r>
            <a:r>
              <a:rPr lang="en" baseline="-25000"/>
              <a:t>2 </a:t>
            </a:r>
            <a:r>
              <a:rPr lang="en"/>
              <a:t>Emissions.</a:t>
            </a:r>
            <a:endParaRPr/>
          </a:p>
          <a:p>
            <a:pPr marL="457200" lvl="0" indent="-342900" algn="l" rtl="0">
              <a:spcBef>
                <a:spcPts val="0"/>
              </a:spcBef>
              <a:spcAft>
                <a:spcPts val="0"/>
              </a:spcAft>
              <a:buSzPts val="1800"/>
              <a:buChar char="●"/>
            </a:pPr>
            <a:r>
              <a:rPr lang="en"/>
              <a:t>Higher Emission Countries use significantly more Coal &amp; Natural Gas</a:t>
            </a:r>
            <a:endParaRPr/>
          </a:p>
          <a:p>
            <a:pPr marL="457200" lvl="0" indent="-342900" algn="l" rtl="0">
              <a:spcBef>
                <a:spcPts val="0"/>
              </a:spcBef>
              <a:spcAft>
                <a:spcPts val="0"/>
              </a:spcAft>
              <a:buSzPts val="1800"/>
              <a:buChar char="●"/>
            </a:pPr>
            <a:r>
              <a:rPr lang="en"/>
              <a:t>Lower Emission Countries use significantly more Hydro</a:t>
            </a:r>
            <a:endParaRPr/>
          </a:p>
          <a:p>
            <a:pPr marL="457200" lvl="0" indent="-342900" algn="l" rtl="0">
              <a:spcBef>
                <a:spcPts val="0"/>
              </a:spcBef>
              <a:spcAft>
                <a:spcPts val="0"/>
              </a:spcAft>
              <a:buSzPts val="1800"/>
              <a:buChar char="●"/>
            </a:pPr>
            <a:r>
              <a:rPr lang="en"/>
              <a:t>By encouraging the use of Renewable Sources of Energy, countries can dramatically lower their CO2 Emissions. By doing so, they can reach compliance with various Climate Standards, such as the United Nations 2015 Paris Agreement, Sustainable Development Goals, and potential future Climate Action Summit Standards.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000">
                <a:solidFill>
                  <a:srgbClr val="FFFFFF"/>
                </a:solidFill>
              </a:rPr>
              <a:t>Air Quality based on </a:t>
            </a:r>
            <a:endParaRPr sz="4000">
              <a:solidFill>
                <a:srgbClr val="FFFFFF"/>
              </a:solidFill>
            </a:endParaRPr>
          </a:p>
          <a:p>
            <a:pPr marL="0" lvl="0" indent="0" algn="l" rtl="0">
              <a:spcBef>
                <a:spcPts val="0"/>
              </a:spcBef>
              <a:spcAft>
                <a:spcPts val="0"/>
              </a:spcAft>
              <a:buNone/>
            </a:pPr>
            <a:r>
              <a:rPr lang="en" sz="4000">
                <a:solidFill>
                  <a:srgbClr val="FFFFFF"/>
                </a:solidFill>
              </a:rPr>
              <a:t>Particulate Matters &amp; CO2 Emission </a:t>
            </a:r>
            <a:endParaRPr sz="1800">
              <a:solidFill>
                <a:schemeClr val="accent3"/>
              </a:solidFill>
              <a:latin typeface="Average"/>
              <a:ea typeface="Average"/>
              <a:cs typeface="Average"/>
              <a:sym typeface="Average"/>
            </a:endParaRPr>
          </a:p>
          <a:p>
            <a:pPr marL="0" lvl="0" indent="0" algn="ctr" rtl="0">
              <a:spcBef>
                <a:spcPts val="0"/>
              </a:spcBef>
              <a:spcAft>
                <a:spcPts val="0"/>
              </a:spcAft>
              <a:buNone/>
            </a:pPr>
            <a:endParaRPr sz="1800">
              <a:solidFill>
                <a:schemeClr val="accent3"/>
              </a:solidFill>
              <a:latin typeface="Average"/>
              <a:ea typeface="Average"/>
              <a:cs typeface="Average"/>
              <a:sym typeface="Average"/>
            </a:endParaRPr>
          </a:p>
          <a:p>
            <a:pPr marL="0" lvl="0" indent="0" algn="ctr" rtl="0">
              <a:spcBef>
                <a:spcPts val="0"/>
              </a:spcBef>
              <a:spcAft>
                <a:spcPts val="0"/>
              </a:spcAft>
              <a:buNone/>
            </a:pPr>
            <a:endParaRPr sz="1800">
              <a:solidFill>
                <a:schemeClr val="accent3"/>
              </a:solidFill>
              <a:latin typeface="Average"/>
              <a:ea typeface="Average"/>
              <a:cs typeface="Average"/>
              <a:sym typeface="Average"/>
            </a:endParaRPr>
          </a:p>
          <a:p>
            <a:pPr marL="0" lvl="0" indent="0" algn="ctr" rtl="0">
              <a:spcBef>
                <a:spcPts val="0"/>
              </a:spcBef>
              <a:spcAft>
                <a:spcPts val="0"/>
              </a:spcAft>
              <a:buNone/>
            </a:pPr>
            <a:endParaRPr sz="1800">
              <a:solidFill>
                <a:schemeClr val="accent3"/>
              </a:solidFill>
              <a:latin typeface="Average"/>
              <a:ea typeface="Average"/>
              <a:cs typeface="Average"/>
              <a:sym typeface="Average"/>
            </a:endParaRPr>
          </a:p>
          <a:p>
            <a:pPr marL="0" lvl="0" indent="0" algn="ctr" rtl="0">
              <a:spcBef>
                <a:spcPts val="0"/>
              </a:spcBef>
              <a:spcAft>
                <a:spcPts val="0"/>
              </a:spcAft>
              <a:buNone/>
            </a:pPr>
            <a:r>
              <a:rPr lang="en" sz="1800">
                <a:solidFill>
                  <a:schemeClr val="accent3"/>
                </a:solidFill>
                <a:latin typeface="Average"/>
                <a:ea typeface="Average"/>
                <a:cs typeface="Average"/>
                <a:sym typeface="Average"/>
              </a:rPr>
              <a:t>Presented by </a:t>
            </a:r>
            <a:endParaRPr sz="1800">
              <a:solidFill>
                <a:schemeClr val="accent3"/>
              </a:solidFill>
              <a:latin typeface="Average"/>
              <a:ea typeface="Average"/>
              <a:cs typeface="Average"/>
              <a:sym typeface="Average"/>
            </a:endParaRPr>
          </a:p>
          <a:p>
            <a:pPr marL="0" lvl="0" indent="0" algn="ctr" rtl="0">
              <a:spcBef>
                <a:spcPts val="0"/>
              </a:spcBef>
              <a:spcAft>
                <a:spcPts val="0"/>
              </a:spcAft>
              <a:buNone/>
            </a:pPr>
            <a:r>
              <a:rPr lang="en" sz="1800">
                <a:solidFill>
                  <a:schemeClr val="accent3"/>
                </a:solidFill>
                <a:latin typeface="Average"/>
                <a:ea typeface="Average"/>
                <a:cs typeface="Average"/>
                <a:sym typeface="Average"/>
              </a:rPr>
              <a:t>Sristy Pokhrel Acharya</a:t>
            </a:r>
            <a:r>
              <a:rPr lang="en" sz="3600">
                <a:solidFill>
                  <a:srgbClr val="FFFFFF"/>
                </a:solidFil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Topics covered</a:t>
            </a:r>
            <a:endParaRPr/>
          </a:p>
        </p:txBody>
      </p:sp>
      <p:sp>
        <p:nvSpPr>
          <p:cNvPr id="196" name="Google Shape;19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Table representing top 1 and bottom 1 country based on </a:t>
            </a:r>
            <a:r>
              <a:rPr lang="en">
                <a:solidFill>
                  <a:schemeClr val="dk1"/>
                </a:solidFill>
              </a:rPr>
              <a:t>Co2, Particulate matter and respiratory death rate .</a:t>
            </a:r>
            <a:endParaRPr>
              <a:solidFill>
                <a:schemeClr val="dk1"/>
              </a:solidFill>
            </a:endParaRPr>
          </a:p>
          <a:p>
            <a:pPr marL="457200" lvl="0" indent="-342900" algn="l" rtl="0">
              <a:spcBef>
                <a:spcPts val="0"/>
              </a:spcBef>
              <a:spcAft>
                <a:spcPts val="0"/>
              </a:spcAft>
              <a:buSzPts val="1800"/>
              <a:buAutoNum type="arabicPeriod"/>
            </a:pPr>
            <a:r>
              <a:rPr lang="en">
                <a:solidFill>
                  <a:schemeClr val="dk1"/>
                </a:solidFill>
              </a:rPr>
              <a:t>Line plot for co2 emission and particulate matter</a:t>
            </a:r>
            <a:r>
              <a:rPr lang="en"/>
              <a:t>.</a:t>
            </a:r>
            <a:endParaRPr/>
          </a:p>
          <a:p>
            <a:pPr marL="457200" lvl="0" indent="-342900" algn="l" rtl="0">
              <a:spcBef>
                <a:spcPts val="0"/>
              </a:spcBef>
              <a:spcAft>
                <a:spcPts val="0"/>
              </a:spcAft>
              <a:buSzPts val="1800"/>
              <a:buAutoNum type="arabicPeriod"/>
            </a:pPr>
            <a:r>
              <a:rPr lang="en"/>
              <a:t>Bar chart showing CO2 emitted by each country.</a:t>
            </a:r>
            <a:endParaRPr/>
          </a:p>
          <a:p>
            <a:pPr marL="457200" lvl="0" indent="-342900" algn="l" rtl="0">
              <a:spcBef>
                <a:spcPts val="0"/>
              </a:spcBef>
              <a:spcAft>
                <a:spcPts val="0"/>
              </a:spcAft>
              <a:buSzPts val="1800"/>
              <a:buAutoNum type="arabicPeriod"/>
            </a:pPr>
            <a:r>
              <a:rPr lang="en"/>
              <a:t>Scatter plot showing relationship between CO2 emission and particulate effects, with T- value, R value and P value.</a:t>
            </a:r>
            <a:endParaRPr/>
          </a:p>
          <a:p>
            <a:pPr marL="457200" lvl="0" indent="-342900" algn="l" rtl="0">
              <a:spcBef>
                <a:spcPts val="0"/>
              </a:spcBef>
              <a:spcAft>
                <a:spcPts val="0"/>
              </a:spcAft>
              <a:buSzPts val="1800"/>
              <a:buAutoNum type="arabicPeriod"/>
            </a:pPr>
            <a:r>
              <a:rPr lang="en"/>
              <a:t>Hypothesis under the study and testing</a:t>
            </a:r>
            <a:endParaRPr/>
          </a:p>
          <a:p>
            <a:pPr marL="457200" lvl="0" indent="-342900" algn="l" rtl="0">
              <a:spcBef>
                <a:spcPts val="0"/>
              </a:spcBef>
              <a:spcAft>
                <a:spcPts val="0"/>
              </a:spcAft>
              <a:buSzPts val="1800"/>
              <a:buAutoNum type="arabicPeriod"/>
            </a:pPr>
            <a:r>
              <a:rPr lang="en"/>
              <a:t>Results</a:t>
            </a:r>
            <a:endParaRPr/>
          </a:p>
          <a:p>
            <a:pPr marL="457200" lvl="0" indent="0" algn="l" rtl="0">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411250" y="334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a:t>Air quality on the basis of Co2, Particulate matter and respiratory death rate</a:t>
            </a:r>
            <a:endParaRPr sz="1800"/>
          </a:p>
          <a:p>
            <a:pPr marL="0" lvl="0" indent="0" algn="l" rtl="0">
              <a:spcBef>
                <a:spcPts val="0"/>
              </a:spcBef>
              <a:spcAft>
                <a:spcPts val="0"/>
              </a:spcAft>
              <a:buSzPts val="990"/>
              <a:buNone/>
            </a:pPr>
            <a:r>
              <a:rPr lang="en" sz="1800"/>
              <a:t>Among 40 countries  </a:t>
            </a:r>
            <a:endParaRPr sz="1800"/>
          </a:p>
        </p:txBody>
      </p:sp>
      <p:sp>
        <p:nvSpPr>
          <p:cNvPr id="202" name="Google Shape;20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3" name="Google Shape;203;p35"/>
          <p:cNvPicPr preferRelativeResize="0"/>
          <p:nvPr/>
        </p:nvPicPr>
        <p:blipFill>
          <a:blip r:embed="rId3">
            <a:alphaModFix/>
          </a:blip>
          <a:stretch>
            <a:fillRect/>
          </a:stretch>
        </p:blipFill>
        <p:spPr>
          <a:xfrm>
            <a:off x="311700" y="1017725"/>
            <a:ext cx="8520601" cy="3551150"/>
          </a:xfrm>
          <a:prstGeom prst="rect">
            <a:avLst/>
          </a:prstGeom>
          <a:noFill/>
          <a:ln>
            <a:noFill/>
          </a:ln>
        </p:spPr>
      </p:pic>
      <p:sp>
        <p:nvSpPr>
          <p:cNvPr id="204" name="Google Shape;204;p35"/>
          <p:cNvSpPr/>
          <p:nvPr/>
        </p:nvSpPr>
        <p:spPr>
          <a:xfrm>
            <a:off x="3984275" y="1398150"/>
            <a:ext cx="132600" cy="1173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6050300" y="1398150"/>
            <a:ext cx="132600" cy="1173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8348600" y="1718925"/>
            <a:ext cx="132600" cy="8529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8384150" y="1257775"/>
            <a:ext cx="61500" cy="221100"/>
          </a:xfrm>
          <a:prstGeom prst="downArrow">
            <a:avLst>
              <a:gd name="adj1" fmla="val 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Line plot for co2 emission and particulate matter</a:t>
            </a:r>
            <a:endParaRPr/>
          </a:p>
        </p:txBody>
      </p:sp>
      <p:sp>
        <p:nvSpPr>
          <p:cNvPr id="213" name="Google Shape;21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4" name="Google Shape;214;p36"/>
          <p:cNvPicPr preferRelativeResize="0"/>
          <p:nvPr/>
        </p:nvPicPr>
        <p:blipFill>
          <a:blip r:embed="rId3">
            <a:alphaModFix/>
          </a:blip>
          <a:stretch>
            <a:fillRect/>
          </a:stretch>
        </p:blipFill>
        <p:spPr>
          <a:xfrm>
            <a:off x="311700" y="1041300"/>
            <a:ext cx="8520600" cy="3243850"/>
          </a:xfrm>
          <a:prstGeom prst="rect">
            <a:avLst/>
          </a:prstGeom>
          <a:noFill/>
          <a:ln>
            <a:noFill/>
          </a:ln>
        </p:spPr>
      </p:pic>
      <p:sp>
        <p:nvSpPr>
          <p:cNvPr id="215" name="Google Shape;215;p36"/>
          <p:cNvSpPr txBox="1"/>
          <p:nvPr/>
        </p:nvSpPr>
        <p:spPr>
          <a:xfrm>
            <a:off x="1760950" y="4484250"/>
            <a:ext cx="497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sp>
        <p:nvSpPr>
          <p:cNvPr id="216" name="Google Shape;216;p36"/>
          <p:cNvSpPr txBox="1"/>
          <p:nvPr/>
        </p:nvSpPr>
        <p:spPr>
          <a:xfrm>
            <a:off x="1760950" y="4568875"/>
            <a:ext cx="5143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The relationship between the two variables is not entirely linear.</a:t>
            </a:r>
            <a:endParaRPr>
              <a:solidFill>
                <a:schemeClr val="dk1"/>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5714"/>
              </a:lnSpc>
              <a:spcBef>
                <a:spcPts val="0"/>
              </a:spcBef>
              <a:spcAft>
                <a:spcPts val="0"/>
              </a:spcAft>
              <a:buNone/>
            </a:pPr>
            <a:r>
              <a:rPr lang="en" sz="2000">
                <a:highlight>
                  <a:srgbClr val="0000FF"/>
                </a:highlight>
                <a:latin typeface="Courier New"/>
                <a:ea typeface="Courier New"/>
                <a:cs typeface="Courier New"/>
                <a:sym typeface="Courier New"/>
              </a:rPr>
              <a:t>Bar Plot showing CO2 Emitted by each country</a:t>
            </a:r>
            <a:endParaRPr sz="2000">
              <a:highlight>
                <a:srgbClr val="0000FF"/>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222" name="Google Shape;222;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3" name="Google Shape;223;p37"/>
          <p:cNvPicPr preferRelativeResize="0"/>
          <p:nvPr/>
        </p:nvPicPr>
        <p:blipFill>
          <a:blip r:embed="rId3">
            <a:alphaModFix/>
          </a:blip>
          <a:stretch>
            <a:fillRect/>
          </a:stretch>
        </p:blipFill>
        <p:spPr>
          <a:xfrm>
            <a:off x="676975" y="1017725"/>
            <a:ext cx="7536750" cy="3716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330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Scatter plot representing correlation between particulate matter and CO2 emission</a:t>
            </a:r>
            <a:endParaRPr sz="1800"/>
          </a:p>
        </p:txBody>
      </p:sp>
      <p:sp>
        <p:nvSpPr>
          <p:cNvPr id="229" name="Google Shape;229;p38"/>
          <p:cNvSpPr txBox="1">
            <a:spLocks noGrp="1"/>
          </p:cNvSpPr>
          <p:nvPr>
            <p:ph type="body" idx="1"/>
          </p:nvPr>
        </p:nvSpPr>
        <p:spPr>
          <a:xfrm>
            <a:off x="201100" y="807325"/>
            <a:ext cx="8520600" cy="285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30" name="Google Shape;230;p38"/>
          <p:cNvSpPr txBox="1"/>
          <p:nvPr/>
        </p:nvSpPr>
        <p:spPr>
          <a:xfrm>
            <a:off x="201100" y="3664825"/>
            <a:ext cx="7415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D4D4D4"/>
                </a:solidFill>
                <a:latin typeface="Courier New"/>
                <a:ea typeface="Courier New"/>
                <a:cs typeface="Courier New"/>
                <a:sym typeface="Courier New"/>
              </a:rPr>
              <a:t>The r-value is 0.53</a:t>
            </a:r>
            <a:endParaRPr b="1">
              <a:solidFill>
                <a:srgbClr val="D4D4D4"/>
              </a:solidFill>
              <a:latin typeface="Courier New"/>
              <a:ea typeface="Courier New"/>
              <a:cs typeface="Courier New"/>
              <a:sym typeface="Courier New"/>
            </a:endParaRPr>
          </a:p>
          <a:p>
            <a:pPr marL="0" lvl="0" indent="0" algn="l" rtl="0">
              <a:spcBef>
                <a:spcPts val="0"/>
              </a:spcBef>
              <a:spcAft>
                <a:spcPts val="0"/>
              </a:spcAft>
              <a:buNone/>
            </a:pPr>
            <a:r>
              <a:rPr lang="en" b="1">
                <a:solidFill>
                  <a:srgbClr val="D4D4D4"/>
                </a:solidFill>
                <a:latin typeface="Courier New"/>
                <a:ea typeface="Courier New"/>
                <a:cs typeface="Courier New"/>
                <a:sym typeface="Courier New"/>
              </a:rPr>
              <a:t>Ttest_indResult(statistic=-10.62, </a:t>
            </a:r>
            <a:endParaRPr b="1">
              <a:solidFill>
                <a:srgbClr val="D4D4D4"/>
              </a:solidFill>
              <a:latin typeface="Courier New"/>
              <a:ea typeface="Courier New"/>
              <a:cs typeface="Courier New"/>
              <a:sym typeface="Courier New"/>
            </a:endParaRPr>
          </a:p>
          <a:p>
            <a:pPr marL="0" lvl="0" indent="0" algn="l" rtl="0">
              <a:spcBef>
                <a:spcPts val="0"/>
              </a:spcBef>
              <a:spcAft>
                <a:spcPts val="0"/>
              </a:spcAft>
              <a:buNone/>
            </a:pPr>
            <a:r>
              <a:rPr lang="en" b="1">
                <a:solidFill>
                  <a:srgbClr val="D4D4D4"/>
                </a:solidFill>
                <a:latin typeface="Courier New"/>
                <a:ea typeface="Courier New"/>
                <a:cs typeface="Courier New"/>
                <a:sym typeface="Courier New"/>
              </a:rPr>
              <a:t>P Value= 1.74</a:t>
            </a:r>
            <a:endParaRPr b="1">
              <a:solidFill>
                <a:srgbClr val="D4D4D4"/>
              </a:solidFill>
              <a:latin typeface="Courier New"/>
              <a:ea typeface="Courier New"/>
              <a:cs typeface="Courier New"/>
              <a:sym typeface="Courier New"/>
            </a:endParaRPr>
          </a:p>
        </p:txBody>
      </p:sp>
      <p:pic>
        <p:nvPicPr>
          <p:cNvPr id="231" name="Google Shape;231;p38"/>
          <p:cNvPicPr preferRelativeResize="0"/>
          <p:nvPr/>
        </p:nvPicPr>
        <p:blipFill>
          <a:blip r:embed="rId3">
            <a:alphaModFix/>
          </a:blip>
          <a:stretch>
            <a:fillRect/>
          </a:stretch>
        </p:blipFill>
        <p:spPr>
          <a:xfrm>
            <a:off x="986425" y="903188"/>
            <a:ext cx="6388625" cy="2665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Hypothesis</a:t>
            </a:r>
            <a:endParaRPr>
              <a:solidFill>
                <a:srgbClr val="000000"/>
              </a:solidFill>
            </a:endParaRPr>
          </a:p>
        </p:txBody>
      </p:sp>
      <p:sp>
        <p:nvSpPr>
          <p:cNvPr id="237" name="Google Shape;23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lvl="0" indent="0" algn="just" rtl="0">
              <a:spcBef>
                <a:spcPts val="1200"/>
              </a:spcBef>
              <a:spcAft>
                <a:spcPts val="0"/>
              </a:spcAft>
              <a:buNone/>
            </a:pPr>
            <a:r>
              <a:rPr lang="en" sz="2400">
                <a:solidFill>
                  <a:srgbClr val="000000"/>
                </a:solidFill>
                <a:latin typeface="Arial"/>
                <a:ea typeface="Arial"/>
                <a:cs typeface="Arial"/>
                <a:sym typeface="Arial"/>
              </a:rPr>
              <a:t>1. Null hypothesis – there is no statistical significance exists between co2 emission and particulate matter.</a:t>
            </a:r>
            <a:endParaRPr sz="2400">
              <a:solidFill>
                <a:srgbClr val="000000"/>
              </a:solidFill>
              <a:latin typeface="Arial"/>
              <a:ea typeface="Arial"/>
              <a:cs typeface="Arial"/>
              <a:sym typeface="Arial"/>
            </a:endParaRPr>
          </a:p>
          <a:p>
            <a:pPr marL="0" lvl="0" indent="0" algn="just" rtl="0">
              <a:spcBef>
                <a:spcPts val="1200"/>
              </a:spcBef>
              <a:spcAft>
                <a:spcPts val="0"/>
              </a:spcAft>
              <a:buNone/>
            </a:pPr>
            <a:r>
              <a:rPr lang="en" sz="2400">
                <a:solidFill>
                  <a:srgbClr val="000000"/>
                </a:solidFill>
                <a:latin typeface="Arial"/>
                <a:ea typeface="Arial"/>
                <a:cs typeface="Arial"/>
                <a:sym typeface="Arial"/>
              </a:rPr>
              <a:t>2. Alternative hypothesis – There is a significant relationship exists between co2 emission and particulate matter.</a:t>
            </a:r>
            <a:endParaRPr sz="2400">
              <a:solidFill>
                <a:srgbClr val="000000"/>
              </a:solidFill>
              <a:latin typeface="Arial"/>
              <a:ea typeface="Arial"/>
              <a:cs typeface="Arial"/>
              <a:sym typeface="Arial"/>
            </a:endParaRPr>
          </a:p>
          <a:p>
            <a:pPr marL="0" lvl="0" indent="0" algn="l" rtl="0">
              <a:spcBef>
                <a:spcPts val="1200"/>
              </a:spcBef>
              <a:spcAft>
                <a:spcPts val="1200"/>
              </a:spcAft>
              <a:buNone/>
            </a:pPr>
            <a:endParaRPr sz="2400">
              <a:highlight>
                <a:srgbClr val="3C78D8"/>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testings / results</a:t>
            </a:r>
            <a:endParaRPr/>
          </a:p>
        </p:txBody>
      </p:sp>
      <p:sp>
        <p:nvSpPr>
          <p:cNvPr id="243" name="Google Shape;243;p40"/>
          <p:cNvSpPr txBox="1">
            <a:spLocks noGrp="1"/>
          </p:cNvSpPr>
          <p:nvPr>
            <p:ph type="body" idx="1"/>
          </p:nvPr>
        </p:nvSpPr>
        <p:spPr>
          <a:xfrm>
            <a:off x="311700" y="1119275"/>
            <a:ext cx="8520600" cy="3416400"/>
          </a:xfrm>
          <a:prstGeom prst="rect">
            <a:avLst/>
          </a:prstGeom>
          <a:solidFill>
            <a:srgbClr val="F3F3F3"/>
          </a:solidFill>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As per T test and p test</a:t>
            </a:r>
            <a:endParaRPr>
              <a:solidFill>
                <a:srgbClr val="000000"/>
              </a:solidFill>
            </a:endParaRPr>
          </a:p>
          <a:p>
            <a:pPr marL="457200" lvl="0" indent="-298450" algn="l" rtl="0">
              <a:spcBef>
                <a:spcPts val="120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 The calculated </a:t>
            </a:r>
            <a:r>
              <a:rPr lang="en" sz="1100" b="1">
                <a:solidFill>
                  <a:srgbClr val="000000"/>
                </a:solidFill>
                <a:latin typeface="Calibri"/>
                <a:ea typeface="Calibri"/>
                <a:cs typeface="Calibri"/>
                <a:sym typeface="Calibri"/>
              </a:rPr>
              <a:t>t-statistic of -10.6208</a:t>
            </a:r>
            <a:r>
              <a:rPr lang="en" sz="1100">
                <a:solidFill>
                  <a:srgbClr val="000000"/>
                </a:solidFill>
                <a:latin typeface="Calibri"/>
                <a:ea typeface="Calibri"/>
                <a:cs typeface="Calibri"/>
                <a:sym typeface="Calibri"/>
              </a:rPr>
              <a:t>  provide evidence of a </a:t>
            </a:r>
            <a:r>
              <a:rPr lang="en" sz="1100" b="1">
                <a:solidFill>
                  <a:srgbClr val="000000"/>
                </a:solidFill>
                <a:latin typeface="Calibri"/>
                <a:ea typeface="Calibri"/>
                <a:cs typeface="Calibri"/>
                <a:sym typeface="Calibri"/>
              </a:rPr>
              <a:t>significant relationship between CO2 emission and particulate matter</a:t>
            </a:r>
            <a:r>
              <a:rPr lang="en" sz="11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a:p>
            <a:pPr marL="457200" lvl="0" indent="-298450" algn="l" rtl="0">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As </a:t>
            </a:r>
            <a:r>
              <a:rPr lang="en" sz="1100">
                <a:solidFill>
                  <a:srgbClr val="000000"/>
                </a:solidFill>
                <a:latin typeface="Arial"/>
                <a:ea typeface="Arial"/>
                <a:cs typeface="Arial"/>
                <a:sym typeface="Arial"/>
              </a:rPr>
              <a:t>the</a:t>
            </a:r>
            <a:r>
              <a:rPr lang="en" sz="1100" b="1">
                <a:solidFill>
                  <a:srgbClr val="000000"/>
                </a:solidFill>
                <a:latin typeface="Arial"/>
                <a:ea typeface="Arial"/>
                <a:cs typeface="Arial"/>
                <a:sym typeface="Arial"/>
              </a:rPr>
              <a:t> t-statistic had the largest negative value that represents stronger evidence against the null hypothesis.</a:t>
            </a:r>
            <a:r>
              <a:rPr lang="en" sz="1100">
                <a:solidFill>
                  <a:srgbClr val="000000"/>
                </a:solidFill>
                <a:latin typeface="Arial"/>
                <a:ea typeface="Arial"/>
                <a:cs typeface="Arial"/>
                <a:sym typeface="Arial"/>
              </a:rPr>
              <a:t>  It shows there is a strong relationship between CO2 emissions and particulate matter.</a:t>
            </a:r>
            <a:r>
              <a:rPr lang="en" sz="1100" b="1">
                <a:solidFill>
                  <a:srgbClr val="000000"/>
                </a:solidFill>
                <a:latin typeface="Arial"/>
                <a:ea typeface="Arial"/>
                <a:cs typeface="Arial"/>
                <a:sym typeface="Arial"/>
              </a:rPr>
              <a:t> </a:t>
            </a:r>
            <a:endParaRPr/>
          </a:p>
          <a:p>
            <a:pPr marL="457200" lvl="0" indent="-298450" algn="l" rtl="0">
              <a:spcBef>
                <a:spcPts val="0"/>
              </a:spcBef>
              <a:spcAft>
                <a:spcPts val="0"/>
              </a:spcAft>
              <a:buClr>
                <a:srgbClr val="000000"/>
              </a:buClr>
              <a:buSzPts val="1100"/>
              <a:buFont typeface="Calibri"/>
              <a:buChar char="●"/>
            </a:pPr>
            <a:r>
              <a:rPr lang="en" sz="1100" b="1">
                <a:solidFill>
                  <a:srgbClr val="000000"/>
                </a:solidFill>
                <a:latin typeface="Arial"/>
                <a:ea typeface="Arial"/>
                <a:cs typeface="Arial"/>
                <a:sym typeface="Arial"/>
              </a:rPr>
              <a:t>P-value 1.7471 </a:t>
            </a:r>
            <a:r>
              <a:rPr lang="en" sz="1100">
                <a:solidFill>
                  <a:srgbClr val="000000"/>
                </a:solidFill>
                <a:latin typeface="Arial"/>
                <a:ea typeface="Arial"/>
                <a:cs typeface="Arial"/>
                <a:sym typeface="Arial"/>
              </a:rPr>
              <a:t>in the dataset indicates that it is highly unlikely to obtain a strong correlation alone and </a:t>
            </a:r>
            <a:r>
              <a:rPr lang="en" sz="1100" b="1">
                <a:solidFill>
                  <a:srgbClr val="000000"/>
                </a:solidFill>
                <a:latin typeface="Arial"/>
                <a:ea typeface="Arial"/>
                <a:cs typeface="Arial"/>
                <a:sym typeface="Arial"/>
              </a:rPr>
              <a:t>supports an alternative hypothesis.</a:t>
            </a:r>
            <a:endParaRPr b="1"/>
          </a:p>
          <a:p>
            <a:pPr marL="0" lvl="0" indent="0" algn="l" rtl="0">
              <a:spcBef>
                <a:spcPts val="1200"/>
              </a:spcBef>
              <a:spcAft>
                <a:spcPts val="0"/>
              </a:spcAft>
              <a:buNone/>
            </a:pPr>
            <a:r>
              <a:rPr lang="en">
                <a:solidFill>
                  <a:srgbClr val="000000"/>
                </a:solidFill>
              </a:rPr>
              <a:t>As per R value</a:t>
            </a:r>
            <a:endParaRPr>
              <a:solidFill>
                <a:srgbClr val="000000"/>
              </a:solidFill>
            </a:endParaRPr>
          </a:p>
          <a:p>
            <a:pPr marL="457200" lvl="0" indent="-298450" algn="l" rtl="0">
              <a:spcBef>
                <a:spcPts val="120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The R-value of -0.5298 shows the direction and strength of the correlations between the two variables.  </a:t>
            </a:r>
            <a:endParaRPr sz="1100">
              <a:solidFill>
                <a:srgbClr val="000000"/>
              </a:solidFill>
              <a:latin typeface="Calibri"/>
              <a:ea typeface="Calibri"/>
              <a:cs typeface="Calibri"/>
              <a:sym typeface="Calibri"/>
            </a:endParaRPr>
          </a:p>
          <a:p>
            <a:pPr marL="457200" lvl="0" indent="-298450" algn="l" rtl="0">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A </a:t>
            </a:r>
            <a:r>
              <a:rPr lang="en" sz="1100" b="1">
                <a:solidFill>
                  <a:srgbClr val="000000"/>
                </a:solidFill>
                <a:latin typeface="Calibri"/>
                <a:ea typeface="Calibri"/>
                <a:cs typeface="Calibri"/>
                <a:sym typeface="Calibri"/>
              </a:rPr>
              <a:t>negative R-value shows the inverse relationship</a:t>
            </a:r>
            <a:r>
              <a:rPr lang="en" sz="1100">
                <a:solidFill>
                  <a:srgbClr val="000000"/>
                </a:solidFill>
                <a:latin typeface="Calibri"/>
                <a:ea typeface="Calibri"/>
                <a:cs typeface="Calibri"/>
                <a:sym typeface="Calibri"/>
              </a:rPr>
              <a:t>, where an increase in CO2 emissions is associated with lower particulate matter and vice versa.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t>Non-Renewable Energy Use and Air Quality Correlation</a:t>
            </a:r>
            <a:endParaRPr sz="3600"/>
          </a:p>
        </p:txBody>
      </p:sp>
      <p:sp>
        <p:nvSpPr>
          <p:cNvPr id="249" name="Google Shape;249;p41"/>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John Xuereb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Renewables VS Non-Renewables</a:t>
            </a:r>
            <a:endParaRPr/>
          </a:p>
          <a:p>
            <a:pPr marL="0" lvl="0" indent="0" algn="ctr" rtl="0">
              <a:spcBef>
                <a:spcPts val="0"/>
              </a:spcBef>
              <a:spcAft>
                <a:spcPts val="0"/>
              </a:spcAft>
              <a:buNone/>
            </a:pPr>
            <a:endParaRPr/>
          </a:p>
        </p:txBody>
      </p:sp>
      <p:sp>
        <p:nvSpPr>
          <p:cNvPr id="72" name="Google Shape;72;p15"/>
          <p:cNvSpPr txBox="1"/>
          <p:nvPr/>
        </p:nvSpPr>
        <p:spPr>
          <a:xfrm>
            <a:off x="3072000" y="3053025"/>
            <a:ext cx="3000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accent3"/>
                </a:solidFill>
                <a:latin typeface="Average"/>
                <a:ea typeface="Average"/>
                <a:cs typeface="Average"/>
                <a:sym typeface="Average"/>
              </a:rPr>
              <a:t>Ahmed Naeem</a:t>
            </a:r>
            <a:endParaRPr sz="1800">
              <a:solidFill>
                <a:schemeClr val="accent3"/>
              </a:solidFill>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42"/>
          <p:cNvPicPr preferRelativeResize="0"/>
          <p:nvPr/>
        </p:nvPicPr>
        <p:blipFill>
          <a:blip r:embed="rId3">
            <a:alphaModFix/>
          </a:blip>
          <a:stretch>
            <a:fillRect/>
          </a:stretch>
        </p:blipFill>
        <p:spPr>
          <a:xfrm>
            <a:off x="76225" y="428625"/>
            <a:ext cx="5734050" cy="4286250"/>
          </a:xfrm>
          <a:prstGeom prst="rect">
            <a:avLst/>
          </a:prstGeom>
          <a:noFill/>
          <a:ln>
            <a:noFill/>
          </a:ln>
        </p:spPr>
      </p:pic>
      <p:sp>
        <p:nvSpPr>
          <p:cNvPr id="255" name="Google Shape;255;p42"/>
          <p:cNvSpPr txBox="1"/>
          <p:nvPr/>
        </p:nvSpPr>
        <p:spPr>
          <a:xfrm>
            <a:off x="5917900" y="428625"/>
            <a:ext cx="2762400" cy="201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latin typeface="Oswald"/>
                <a:ea typeface="Oswald"/>
                <a:cs typeface="Oswald"/>
                <a:sym typeface="Oswald"/>
              </a:rPr>
              <a:t>Statistics:</a:t>
            </a:r>
            <a:endParaRPr sz="1050">
              <a:highlight>
                <a:srgbClr val="FFFFFF"/>
              </a:highlight>
            </a:endParaRPr>
          </a:p>
          <a:p>
            <a:pPr marL="457200" lvl="0" indent="-336550" algn="l" rtl="0">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R-value = 0.03242948759261708</a:t>
            </a:r>
            <a:endParaRPr sz="1700">
              <a:solidFill>
                <a:schemeClr val="dk1"/>
              </a:solidFill>
              <a:latin typeface="Oswald"/>
              <a:ea typeface="Oswald"/>
              <a:cs typeface="Oswald"/>
              <a:sym typeface="Oswald"/>
            </a:endParaRPr>
          </a:p>
          <a:p>
            <a:pPr marL="457200" lvl="0" indent="-336550" algn="l" rtl="0">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T-stat = 6.792548484422746</a:t>
            </a:r>
            <a:endParaRPr sz="1700">
              <a:solidFill>
                <a:schemeClr val="dk1"/>
              </a:solidFill>
              <a:latin typeface="Oswald"/>
              <a:ea typeface="Oswald"/>
              <a:cs typeface="Oswald"/>
              <a:sym typeface="Oswald"/>
            </a:endParaRPr>
          </a:p>
          <a:p>
            <a:pPr marL="457200" lvl="0" indent="-336550" algn="l" rtl="0">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P-value = 4.7447643618601074e-11</a:t>
            </a:r>
            <a:endParaRPr sz="1700">
              <a:solidFill>
                <a:schemeClr val="dk1"/>
              </a:solidFill>
              <a:latin typeface="Oswald"/>
              <a:ea typeface="Oswald"/>
              <a:cs typeface="Oswald"/>
              <a:sym typeface="Oswald"/>
            </a:endParaRPr>
          </a:p>
        </p:txBody>
      </p:sp>
      <p:sp>
        <p:nvSpPr>
          <p:cNvPr id="256" name="Google Shape;256;p42"/>
          <p:cNvSpPr txBox="1"/>
          <p:nvPr/>
        </p:nvSpPr>
        <p:spPr>
          <a:xfrm>
            <a:off x="6091300" y="3247925"/>
            <a:ext cx="2589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Oswald"/>
                <a:ea typeface="Oswald"/>
                <a:cs typeface="Oswald"/>
                <a:sym typeface="Oswald"/>
              </a:rPr>
              <a:t>Statistically strong, but weak positive correlation</a:t>
            </a:r>
            <a:endParaRPr sz="1800">
              <a:solidFill>
                <a:schemeClr val="dk1"/>
              </a:solidFill>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43"/>
          <p:cNvPicPr preferRelativeResize="0"/>
          <p:nvPr/>
        </p:nvPicPr>
        <p:blipFill>
          <a:blip r:embed="rId3">
            <a:alphaModFix/>
          </a:blip>
          <a:stretch>
            <a:fillRect/>
          </a:stretch>
        </p:blipFill>
        <p:spPr>
          <a:xfrm>
            <a:off x="91175" y="395288"/>
            <a:ext cx="5886450" cy="4352925"/>
          </a:xfrm>
          <a:prstGeom prst="rect">
            <a:avLst/>
          </a:prstGeom>
          <a:noFill/>
          <a:ln>
            <a:noFill/>
          </a:ln>
        </p:spPr>
      </p:pic>
      <p:sp>
        <p:nvSpPr>
          <p:cNvPr id="262" name="Google Shape;262;p43"/>
          <p:cNvSpPr txBox="1"/>
          <p:nvPr/>
        </p:nvSpPr>
        <p:spPr>
          <a:xfrm>
            <a:off x="6056600" y="1181275"/>
            <a:ext cx="30051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Every r-value was over .7</a:t>
            </a:r>
            <a:endParaRPr sz="1800">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Every p-value was below .05 </a:t>
            </a:r>
            <a:endParaRPr sz="1800">
              <a:solidFill>
                <a:schemeClr val="dk1"/>
              </a:solidFill>
              <a:latin typeface="Oswald"/>
              <a:ea typeface="Oswald"/>
              <a:cs typeface="Oswald"/>
              <a:sym typeface="Oswald"/>
            </a:endParaRPr>
          </a:p>
        </p:txBody>
      </p:sp>
      <p:sp>
        <p:nvSpPr>
          <p:cNvPr id="263" name="Google Shape;263;p43"/>
          <p:cNvSpPr txBox="1"/>
          <p:nvPr/>
        </p:nvSpPr>
        <p:spPr>
          <a:xfrm>
            <a:off x="6056600" y="2508200"/>
            <a:ext cx="27336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All selected countries showed a strong and statistically significant correlation</a:t>
            </a:r>
            <a:endParaRPr sz="1800">
              <a:solidFill>
                <a:schemeClr val="dk1"/>
              </a:solidFill>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Insights</a:t>
            </a:r>
            <a:endParaRPr/>
          </a:p>
        </p:txBody>
      </p:sp>
      <p:sp>
        <p:nvSpPr>
          <p:cNvPr id="269" name="Google Shape;269;p44"/>
          <p:cNvSpPr txBox="1">
            <a:spLocks noGrp="1"/>
          </p:cNvSpPr>
          <p:nvPr>
            <p:ph type="body" idx="1"/>
          </p:nvPr>
        </p:nvSpPr>
        <p:spPr>
          <a:xfrm>
            <a:off x="311700" y="1798950"/>
            <a:ext cx="45891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Oswald"/>
              <a:buChar char="●"/>
            </a:pPr>
            <a:r>
              <a:rPr lang="en">
                <a:latin typeface="Oswald"/>
                <a:ea typeface="Oswald"/>
                <a:cs typeface="Oswald"/>
                <a:sym typeface="Oswald"/>
              </a:rPr>
              <a:t>As expected, countries that use more non-renewables have more air pollution</a:t>
            </a:r>
            <a:endParaRPr>
              <a:latin typeface="Oswald"/>
              <a:ea typeface="Oswald"/>
              <a:cs typeface="Oswald"/>
              <a:sym typeface="Oswald"/>
            </a:endParaRPr>
          </a:p>
          <a:p>
            <a:pPr marL="457200" lvl="0" indent="-342900" algn="l" rtl="0">
              <a:spcBef>
                <a:spcPts val="0"/>
              </a:spcBef>
              <a:spcAft>
                <a:spcPts val="0"/>
              </a:spcAft>
              <a:buSzPts val="1800"/>
              <a:buFont typeface="Oswald"/>
              <a:buChar char="●"/>
            </a:pPr>
            <a:r>
              <a:rPr lang="en">
                <a:latin typeface="Oswald"/>
                <a:ea typeface="Oswald"/>
                <a:cs typeface="Oswald"/>
                <a:sym typeface="Oswald"/>
              </a:rPr>
              <a:t>America is quite the outlier (due to a number of factors)</a:t>
            </a:r>
            <a:endParaRPr>
              <a:latin typeface="Oswald"/>
              <a:ea typeface="Oswald"/>
              <a:cs typeface="Oswald"/>
              <a:sym typeface="Oswald"/>
            </a:endParaRPr>
          </a:p>
          <a:p>
            <a:pPr marL="457200" lvl="0" indent="0" algn="l" rtl="0">
              <a:spcBef>
                <a:spcPts val="1200"/>
              </a:spcBef>
              <a:spcAft>
                <a:spcPts val="1200"/>
              </a:spcAft>
              <a:buNone/>
            </a:pPr>
            <a:endParaRPr sz="2600">
              <a:latin typeface="Oswald"/>
              <a:ea typeface="Oswald"/>
              <a:cs typeface="Oswald"/>
              <a:sym typeface="Oswald"/>
            </a:endParaRPr>
          </a:p>
        </p:txBody>
      </p:sp>
      <p:pic>
        <p:nvPicPr>
          <p:cNvPr id="270" name="Google Shape;270;p44"/>
          <p:cNvPicPr preferRelativeResize="0"/>
          <p:nvPr/>
        </p:nvPicPr>
        <p:blipFill>
          <a:blip r:embed="rId3">
            <a:alphaModFix/>
          </a:blip>
          <a:stretch>
            <a:fillRect/>
          </a:stretch>
        </p:blipFill>
        <p:spPr>
          <a:xfrm>
            <a:off x="5109313" y="309550"/>
            <a:ext cx="3571875" cy="4524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Population and energy consumption</a:t>
            </a:r>
            <a:endParaRPr/>
          </a:p>
        </p:txBody>
      </p:sp>
      <p:sp>
        <p:nvSpPr>
          <p:cNvPr id="276" name="Google Shape;276;p4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Presented by Benjamin Moran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6"/>
          <p:cNvSpPr txBox="1">
            <a:spLocks noGrp="1"/>
          </p:cNvSpPr>
          <p:nvPr>
            <p:ph type="ctrTitle"/>
          </p:nvPr>
        </p:nvSpPr>
        <p:spPr>
          <a:xfrm>
            <a:off x="6162076" y="202275"/>
            <a:ext cx="2889600" cy="2918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Country by ascending population</a:t>
            </a:r>
            <a:endParaRPr/>
          </a:p>
        </p:txBody>
      </p:sp>
      <p:sp>
        <p:nvSpPr>
          <p:cNvPr id="282" name="Google Shape;282;p46"/>
          <p:cNvSpPr txBox="1">
            <a:spLocks noGrp="1"/>
          </p:cNvSpPr>
          <p:nvPr>
            <p:ph type="subTitle" idx="1"/>
          </p:nvPr>
        </p:nvSpPr>
        <p:spPr>
          <a:xfrm>
            <a:off x="6357125" y="3174875"/>
            <a:ext cx="2658600" cy="1722900"/>
          </a:xfrm>
          <a:prstGeom prst="rect">
            <a:avLst/>
          </a:prstGeom>
        </p:spPr>
        <p:txBody>
          <a:bodyPr spcFirstLastPara="1" wrap="square" lIns="91425" tIns="91425" rIns="91425" bIns="91425" anchor="t" anchorCtr="0">
            <a:normAutofit lnSpcReduction="10000"/>
          </a:bodyPr>
          <a:lstStyle/>
          <a:p>
            <a:pPr marL="457200" lvl="0" indent="-361950" algn="ctr" rtl="0">
              <a:spcBef>
                <a:spcPts val="0"/>
              </a:spcBef>
              <a:spcAft>
                <a:spcPts val="0"/>
              </a:spcAft>
              <a:buSzPts val="2100"/>
              <a:buChar char="●"/>
            </a:pPr>
            <a:r>
              <a:rPr lang="en"/>
              <a:t>Percentage of Non-Renewable energy used</a:t>
            </a:r>
            <a:endParaRPr/>
          </a:p>
          <a:p>
            <a:pPr marL="457200" lvl="0" indent="-361950" algn="ctr" rtl="0">
              <a:spcBef>
                <a:spcPts val="0"/>
              </a:spcBef>
              <a:spcAft>
                <a:spcPts val="0"/>
              </a:spcAft>
              <a:buSzPts val="2100"/>
              <a:buChar char="●"/>
            </a:pPr>
            <a:r>
              <a:rPr lang="en"/>
              <a:t>39 countries in set</a:t>
            </a:r>
            <a:endParaRPr/>
          </a:p>
        </p:txBody>
      </p:sp>
      <p:pic>
        <p:nvPicPr>
          <p:cNvPr id="283" name="Google Shape;283;p46"/>
          <p:cNvPicPr preferRelativeResize="0"/>
          <p:nvPr/>
        </p:nvPicPr>
        <p:blipFill>
          <a:blip r:embed="rId3">
            <a:alphaModFix/>
          </a:blip>
          <a:stretch>
            <a:fillRect/>
          </a:stretch>
        </p:blipFill>
        <p:spPr>
          <a:xfrm>
            <a:off x="152400" y="152400"/>
            <a:ext cx="5634050"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7"/>
          <p:cNvSpPr txBox="1">
            <a:spLocks noGrp="1"/>
          </p:cNvSpPr>
          <p:nvPr>
            <p:ph type="ctrTitle"/>
          </p:nvPr>
        </p:nvSpPr>
        <p:spPr>
          <a:xfrm>
            <a:off x="5743101" y="152400"/>
            <a:ext cx="3279600" cy="2679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800"/>
              <a:t>Scatter of non-renewable energy percentage by population per country </a:t>
            </a:r>
            <a:endParaRPr sz="3800"/>
          </a:p>
        </p:txBody>
      </p:sp>
      <p:sp>
        <p:nvSpPr>
          <p:cNvPr id="289" name="Google Shape;289;p47"/>
          <p:cNvSpPr txBox="1">
            <a:spLocks noGrp="1"/>
          </p:cNvSpPr>
          <p:nvPr>
            <p:ph type="subTitle" idx="1"/>
          </p:nvPr>
        </p:nvSpPr>
        <p:spPr>
          <a:xfrm>
            <a:off x="5945375" y="3174875"/>
            <a:ext cx="3198600" cy="1320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Shows there is a weak correlation with the R-Value being close to 0</a:t>
            </a:r>
            <a:endParaRPr/>
          </a:p>
        </p:txBody>
      </p:sp>
      <p:pic>
        <p:nvPicPr>
          <p:cNvPr id="290" name="Google Shape;290;p47"/>
          <p:cNvPicPr preferRelativeResize="0"/>
          <p:nvPr/>
        </p:nvPicPr>
        <p:blipFill>
          <a:blip r:embed="rId3">
            <a:alphaModFix/>
          </a:blip>
          <a:stretch>
            <a:fillRect/>
          </a:stretch>
        </p:blipFill>
        <p:spPr>
          <a:xfrm>
            <a:off x="152400" y="152400"/>
            <a:ext cx="5077800" cy="3971651"/>
          </a:xfrm>
          <a:prstGeom prst="rect">
            <a:avLst/>
          </a:prstGeom>
          <a:noFill/>
          <a:ln>
            <a:noFill/>
          </a:ln>
        </p:spPr>
      </p:pic>
      <p:sp>
        <p:nvSpPr>
          <p:cNvPr id="291" name="Google Shape;291;p47"/>
          <p:cNvSpPr txBox="1"/>
          <p:nvPr/>
        </p:nvSpPr>
        <p:spPr>
          <a:xfrm>
            <a:off x="152400" y="4161025"/>
            <a:ext cx="5590800" cy="118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50">
                <a:highlight>
                  <a:srgbClr val="FFFFFF"/>
                </a:highlight>
              </a:rPr>
              <a:t>t-statistic: 4.077075411415734</a:t>
            </a:r>
            <a:endParaRPr sz="1650">
              <a:highlight>
                <a:srgbClr val="FFFFFF"/>
              </a:highlight>
            </a:endParaRPr>
          </a:p>
          <a:p>
            <a:pPr marL="0" lvl="0" indent="0" algn="l" rtl="0">
              <a:lnSpc>
                <a:spcPct val="115000"/>
              </a:lnSpc>
              <a:spcBef>
                <a:spcPts val="0"/>
              </a:spcBef>
              <a:spcAft>
                <a:spcPts val="0"/>
              </a:spcAft>
              <a:buNone/>
            </a:pPr>
            <a:r>
              <a:rPr lang="en" sz="1650">
                <a:highlight>
                  <a:srgbClr val="FFFFFF"/>
                </a:highlight>
              </a:rPr>
              <a:t>p-value: 5.5350395575308766e-05</a:t>
            </a:r>
            <a:endParaRPr sz="1650">
              <a:highlight>
                <a:srgbClr val="FFFFFF"/>
              </a:highlight>
            </a:endParaRPr>
          </a:p>
          <a:p>
            <a:pPr marL="0" lvl="0" indent="0" algn="l" rtl="0">
              <a:lnSpc>
                <a:spcPct val="115000"/>
              </a:lnSpc>
              <a:spcBef>
                <a:spcPts val="0"/>
              </a:spcBef>
              <a:spcAft>
                <a:spcPts val="0"/>
              </a:spcAft>
              <a:buNone/>
            </a:pPr>
            <a:r>
              <a:rPr lang="en" sz="1650">
                <a:highlight>
                  <a:srgbClr val="FFFFFF"/>
                </a:highlight>
              </a:rPr>
              <a:t>The r-value is 0.07994508576506415</a:t>
            </a:r>
            <a:endParaRPr sz="1650">
              <a:highlight>
                <a:srgbClr val="FFFFFF"/>
              </a:highlight>
            </a:endParaRPr>
          </a:p>
          <a:p>
            <a:pPr marL="0" lvl="0" indent="0" algn="l" rtl="0">
              <a:lnSpc>
                <a:spcPct val="115000"/>
              </a:lnSpc>
              <a:spcBef>
                <a:spcPts val="0"/>
              </a:spcBef>
              <a:spcAft>
                <a:spcPts val="0"/>
              </a:spcAft>
              <a:buNone/>
            </a:pPr>
            <a:endParaRPr sz="1050">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Conclusion</a:t>
            </a:r>
            <a:endParaRPr dirty="0"/>
          </a:p>
        </p:txBody>
      </p:sp>
      <p:sp>
        <p:nvSpPr>
          <p:cNvPr id="297" name="Google Shape;297;p48"/>
          <p:cNvSpPr txBox="1">
            <a:spLocks noGrp="1"/>
          </p:cNvSpPr>
          <p:nvPr>
            <p:ph type="subTitle" idx="1"/>
          </p:nvPr>
        </p:nvSpPr>
        <p:spPr>
          <a:xfrm>
            <a:off x="671250" y="3174874"/>
            <a:ext cx="7801500" cy="1730100"/>
          </a:xfrm>
          <a:prstGeom prst="rect">
            <a:avLst/>
          </a:prstGeom>
        </p:spPr>
        <p:txBody>
          <a:bodyPr spcFirstLastPara="1" wrap="square" lIns="91425" tIns="91425" rIns="91425" bIns="91425" anchor="t" anchorCtr="0">
            <a:normAutofit lnSpcReduction="20000"/>
          </a:bodyPr>
          <a:lstStyle/>
          <a:p>
            <a:pPr marL="457200" lvl="0" indent="-361950" algn="l" rtl="0">
              <a:spcBef>
                <a:spcPts val="0"/>
              </a:spcBef>
              <a:spcAft>
                <a:spcPts val="0"/>
              </a:spcAft>
              <a:buSzPts val="2100"/>
              <a:buChar char="●"/>
            </a:pPr>
            <a:r>
              <a:rPr lang="en"/>
              <a:t>There is a weak correlation between population and non-renewable energy consumption per country</a:t>
            </a:r>
            <a:endParaRPr/>
          </a:p>
          <a:p>
            <a:pPr marL="457200" lvl="0" indent="-361950" algn="l" rtl="0">
              <a:spcBef>
                <a:spcPts val="0"/>
              </a:spcBef>
              <a:spcAft>
                <a:spcPts val="0"/>
              </a:spcAft>
              <a:buSzPts val="2100"/>
              <a:buChar char="●"/>
            </a:pPr>
            <a:r>
              <a:rPr lang="en"/>
              <a:t>Might be another variable as to why countries use non-renewable or renewable energy sources other than population based.</a:t>
            </a:r>
            <a:endParaRPr/>
          </a:p>
          <a:p>
            <a:pPr marL="45720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7547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Renewable Energy Sources</a:t>
            </a:r>
            <a:endParaRPr/>
          </a:p>
        </p:txBody>
      </p:sp>
      <p:sp>
        <p:nvSpPr>
          <p:cNvPr id="78" name="Google Shape;78;p16"/>
          <p:cNvSpPr txBox="1">
            <a:spLocks noGrp="1"/>
          </p:cNvSpPr>
          <p:nvPr>
            <p:ph type="body" idx="1"/>
          </p:nvPr>
        </p:nvSpPr>
        <p:spPr>
          <a:xfrm>
            <a:off x="212075" y="114342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000"/>
              <a:t>Solar energy</a:t>
            </a:r>
            <a:endParaRPr sz="2000"/>
          </a:p>
          <a:p>
            <a:pPr marL="0" lvl="0" indent="0" algn="l" rtl="0">
              <a:spcBef>
                <a:spcPts val="1200"/>
              </a:spcBef>
              <a:spcAft>
                <a:spcPts val="0"/>
              </a:spcAft>
              <a:buNone/>
            </a:pPr>
            <a:r>
              <a:rPr lang="en" sz="2000"/>
              <a:t>Wind energy</a:t>
            </a:r>
            <a:endParaRPr sz="2000"/>
          </a:p>
          <a:p>
            <a:pPr marL="0" lvl="0" indent="0" algn="l" rtl="0">
              <a:spcBef>
                <a:spcPts val="1200"/>
              </a:spcBef>
              <a:spcAft>
                <a:spcPts val="0"/>
              </a:spcAft>
              <a:buNone/>
            </a:pPr>
            <a:r>
              <a:rPr lang="en" sz="2000"/>
              <a:t>Hydro energy</a:t>
            </a:r>
            <a:endParaRPr sz="2000"/>
          </a:p>
          <a:p>
            <a:pPr marL="0" lvl="0" indent="0" algn="l" rtl="0">
              <a:spcBef>
                <a:spcPts val="1200"/>
              </a:spcBef>
              <a:spcAft>
                <a:spcPts val="0"/>
              </a:spcAft>
              <a:buNone/>
            </a:pPr>
            <a:r>
              <a:rPr lang="en" sz="2000"/>
              <a:t>Tidal energy</a:t>
            </a:r>
            <a:endParaRPr sz="2000"/>
          </a:p>
          <a:p>
            <a:pPr marL="0" lvl="0" indent="0" algn="l" rtl="0">
              <a:spcBef>
                <a:spcPts val="1200"/>
              </a:spcBef>
              <a:spcAft>
                <a:spcPts val="0"/>
              </a:spcAft>
              <a:buNone/>
            </a:pPr>
            <a:r>
              <a:rPr lang="en" sz="2000"/>
              <a:t>Geothermal energy</a:t>
            </a:r>
            <a:endParaRPr sz="2000"/>
          </a:p>
          <a:p>
            <a:pPr marL="0" lvl="0" indent="0" algn="l" rtl="0">
              <a:spcBef>
                <a:spcPts val="1200"/>
              </a:spcBef>
              <a:spcAft>
                <a:spcPts val="0"/>
              </a:spcAft>
              <a:buNone/>
            </a:pPr>
            <a:r>
              <a:rPr lang="en" sz="2000"/>
              <a:t>Biomass energy</a:t>
            </a:r>
            <a:endParaRPr sz="2000"/>
          </a:p>
          <a:p>
            <a:pPr marL="0" lvl="0" indent="0" algn="l" rtl="0">
              <a:spcBef>
                <a:spcPts val="1200"/>
              </a:spcBef>
              <a:spcAft>
                <a:spcPts val="1200"/>
              </a:spcAft>
              <a:buNone/>
            </a:pPr>
            <a:endParaRPr sz="2000"/>
          </a:p>
        </p:txBody>
      </p:sp>
      <p:pic>
        <p:nvPicPr>
          <p:cNvPr id="79" name="Google Shape;79;p16"/>
          <p:cNvPicPr preferRelativeResize="0"/>
          <p:nvPr/>
        </p:nvPicPr>
        <p:blipFill>
          <a:blip r:embed="rId3">
            <a:alphaModFix/>
          </a:blip>
          <a:stretch>
            <a:fillRect/>
          </a:stretch>
        </p:blipFill>
        <p:spPr>
          <a:xfrm>
            <a:off x="4253700" y="1143425"/>
            <a:ext cx="4315976" cy="323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7547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Non-Renewable Energy Sources</a:t>
            </a:r>
            <a:endParaRPr/>
          </a:p>
        </p:txBody>
      </p:sp>
      <p:sp>
        <p:nvSpPr>
          <p:cNvPr id="85" name="Google Shape;85;p17"/>
          <p:cNvSpPr txBox="1">
            <a:spLocks noGrp="1"/>
          </p:cNvSpPr>
          <p:nvPr>
            <p:ph type="body" idx="1"/>
          </p:nvPr>
        </p:nvSpPr>
        <p:spPr>
          <a:xfrm>
            <a:off x="172200" y="1143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Petroleum</a:t>
            </a:r>
            <a:endParaRPr sz="2000"/>
          </a:p>
          <a:p>
            <a:pPr marL="0" lvl="0" indent="0" algn="l" rtl="0">
              <a:spcBef>
                <a:spcPts val="1200"/>
              </a:spcBef>
              <a:spcAft>
                <a:spcPts val="0"/>
              </a:spcAft>
              <a:buNone/>
            </a:pPr>
            <a:r>
              <a:rPr lang="en" sz="2000"/>
              <a:t>Natural gas</a:t>
            </a:r>
            <a:endParaRPr sz="2000"/>
          </a:p>
          <a:p>
            <a:pPr marL="0" lvl="0" indent="0" algn="l" rtl="0">
              <a:spcBef>
                <a:spcPts val="1200"/>
              </a:spcBef>
              <a:spcAft>
                <a:spcPts val="0"/>
              </a:spcAft>
              <a:buNone/>
            </a:pPr>
            <a:r>
              <a:rPr lang="en" sz="2000"/>
              <a:t>Coal</a:t>
            </a:r>
            <a:endParaRPr sz="2000"/>
          </a:p>
          <a:p>
            <a:pPr marL="0" lvl="0" indent="0" algn="l" rtl="0">
              <a:spcBef>
                <a:spcPts val="1200"/>
              </a:spcBef>
              <a:spcAft>
                <a:spcPts val="0"/>
              </a:spcAft>
              <a:buNone/>
            </a:pPr>
            <a:r>
              <a:rPr lang="en" sz="2000"/>
              <a:t>Nuclear energy</a:t>
            </a:r>
            <a:endParaRPr sz="2000"/>
          </a:p>
          <a:p>
            <a:pPr marL="0" lvl="0" indent="0" algn="l" rtl="0">
              <a:spcBef>
                <a:spcPts val="1200"/>
              </a:spcBef>
              <a:spcAft>
                <a:spcPts val="1200"/>
              </a:spcAft>
              <a:buNone/>
            </a:pPr>
            <a:endParaRPr sz="2000"/>
          </a:p>
        </p:txBody>
      </p:sp>
      <p:pic>
        <p:nvPicPr>
          <p:cNvPr id="86" name="Google Shape;86;p17"/>
          <p:cNvPicPr preferRelativeResize="0"/>
          <p:nvPr/>
        </p:nvPicPr>
        <p:blipFill>
          <a:blip r:embed="rId3">
            <a:alphaModFix/>
          </a:blip>
          <a:stretch>
            <a:fillRect/>
          </a:stretch>
        </p:blipFill>
        <p:spPr>
          <a:xfrm>
            <a:off x="3936375" y="1143425"/>
            <a:ext cx="4629075" cy="308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pic>
        <p:nvPicPr>
          <p:cNvPr id="92" name="Google Shape;92;p18"/>
          <p:cNvPicPr preferRelativeResize="0"/>
          <p:nvPr/>
        </p:nvPicPr>
        <p:blipFill>
          <a:blip r:embed="rId3">
            <a:alphaModFix/>
          </a:blip>
          <a:stretch>
            <a:fillRect/>
          </a:stretch>
        </p:blipFill>
        <p:spPr>
          <a:xfrm>
            <a:off x="1994301" y="0"/>
            <a:ext cx="542182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2162300" y="1979425"/>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j</a:t>
            </a:r>
            <a:endParaRPr/>
          </a:p>
        </p:txBody>
      </p:sp>
      <p:pic>
        <p:nvPicPr>
          <p:cNvPr id="98" name="Google Shape;98;p19"/>
          <p:cNvPicPr preferRelativeResize="0"/>
          <p:nvPr/>
        </p:nvPicPr>
        <p:blipFill>
          <a:blip r:embed="rId3">
            <a:alphaModFix/>
          </a:blip>
          <a:stretch>
            <a:fillRect/>
          </a:stretch>
        </p:blipFill>
        <p:spPr>
          <a:xfrm>
            <a:off x="415000" y="1464762"/>
            <a:ext cx="3217125" cy="2340775"/>
          </a:xfrm>
          <a:prstGeom prst="rect">
            <a:avLst/>
          </a:prstGeom>
          <a:noFill/>
          <a:ln>
            <a:noFill/>
          </a:ln>
        </p:spPr>
      </p:pic>
      <p:pic>
        <p:nvPicPr>
          <p:cNvPr id="99" name="Google Shape;99;p19"/>
          <p:cNvPicPr preferRelativeResize="0"/>
          <p:nvPr/>
        </p:nvPicPr>
        <p:blipFill>
          <a:blip r:embed="rId4">
            <a:alphaModFix/>
          </a:blip>
          <a:stretch>
            <a:fillRect/>
          </a:stretch>
        </p:blipFill>
        <p:spPr>
          <a:xfrm>
            <a:off x="4201000" y="678500"/>
            <a:ext cx="4212425" cy="373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j</a:t>
            </a:r>
            <a:endParaRPr dirty="0"/>
          </a:p>
        </p:txBody>
      </p:sp>
      <p:pic>
        <p:nvPicPr>
          <p:cNvPr id="105" name="Google Shape;105;p20"/>
          <p:cNvPicPr preferRelativeResize="0"/>
          <p:nvPr/>
        </p:nvPicPr>
        <p:blipFill>
          <a:blip r:embed="rId3">
            <a:alphaModFix/>
          </a:blip>
          <a:stretch>
            <a:fillRect/>
          </a:stretch>
        </p:blipFill>
        <p:spPr>
          <a:xfrm>
            <a:off x="554350" y="1397575"/>
            <a:ext cx="3133600" cy="2165575"/>
          </a:xfrm>
          <a:prstGeom prst="rect">
            <a:avLst/>
          </a:prstGeom>
          <a:noFill/>
          <a:ln>
            <a:noFill/>
          </a:ln>
        </p:spPr>
      </p:pic>
      <p:pic>
        <p:nvPicPr>
          <p:cNvPr id="106" name="Google Shape;106;p20"/>
          <p:cNvPicPr preferRelativeResize="0"/>
          <p:nvPr/>
        </p:nvPicPr>
        <p:blipFill>
          <a:blip r:embed="rId4">
            <a:alphaModFix/>
          </a:blip>
          <a:stretch>
            <a:fillRect/>
          </a:stretch>
        </p:blipFill>
        <p:spPr>
          <a:xfrm>
            <a:off x="4085025" y="608575"/>
            <a:ext cx="4597651" cy="3850325"/>
          </a:xfrm>
          <a:prstGeom prst="rect">
            <a:avLst/>
          </a:prstGeom>
          <a:noFill/>
          <a:ln>
            <a:noFill/>
          </a:ln>
        </p:spPr>
      </p:pic>
      <p:pic>
        <p:nvPicPr>
          <p:cNvPr id="107" name="Google Shape;107;p20"/>
          <p:cNvPicPr preferRelativeResize="0"/>
          <p:nvPr/>
        </p:nvPicPr>
        <p:blipFill>
          <a:blip r:embed="rId5">
            <a:alphaModFix/>
          </a:blip>
          <a:stretch>
            <a:fillRect/>
          </a:stretch>
        </p:blipFill>
        <p:spPr>
          <a:xfrm>
            <a:off x="632800" y="3803275"/>
            <a:ext cx="2819400" cy="38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27547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are Non-Renewables used more often?</a:t>
            </a:r>
            <a:endParaRPr/>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000"/>
              <a:t>Policy</a:t>
            </a:r>
            <a:endParaRPr sz="2000"/>
          </a:p>
          <a:p>
            <a:pPr marL="457200" lvl="0" indent="-355600" algn="l" rtl="0">
              <a:spcBef>
                <a:spcPts val="1200"/>
              </a:spcBef>
              <a:spcAft>
                <a:spcPts val="0"/>
              </a:spcAft>
              <a:buSzPts val="2000"/>
              <a:buChar char="-"/>
            </a:pPr>
            <a:r>
              <a:rPr lang="en" sz="2000"/>
              <a:t>Environmental Legislation</a:t>
            </a:r>
            <a:endParaRPr sz="2000"/>
          </a:p>
          <a:p>
            <a:pPr marL="0" lvl="0" indent="0" algn="l" rtl="0">
              <a:spcBef>
                <a:spcPts val="1200"/>
              </a:spcBef>
              <a:spcAft>
                <a:spcPts val="0"/>
              </a:spcAft>
              <a:buNone/>
            </a:pPr>
            <a:r>
              <a:rPr lang="en" sz="2000"/>
              <a:t>Market</a:t>
            </a:r>
            <a:endParaRPr sz="2000"/>
          </a:p>
          <a:p>
            <a:pPr marL="457200" lvl="0" indent="-355600" algn="l" rtl="0">
              <a:spcBef>
                <a:spcPts val="1200"/>
              </a:spcBef>
              <a:spcAft>
                <a:spcPts val="0"/>
              </a:spcAft>
              <a:buSzPts val="2000"/>
              <a:buChar char="-"/>
            </a:pPr>
            <a:r>
              <a:rPr lang="en" sz="2000"/>
              <a:t>Coal is cheap and can be sourced domestically</a:t>
            </a:r>
            <a:endParaRPr sz="2000"/>
          </a:p>
          <a:p>
            <a:pPr marL="0" lvl="0" indent="0" algn="l" rtl="0">
              <a:spcBef>
                <a:spcPts val="1200"/>
              </a:spcBef>
              <a:spcAft>
                <a:spcPts val="0"/>
              </a:spcAft>
              <a:buNone/>
            </a:pPr>
            <a:r>
              <a:rPr lang="en" sz="2000"/>
              <a:t>Together these influence country energy choices</a:t>
            </a:r>
            <a:endParaRPr sz="2000"/>
          </a:p>
          <a:p>
            <a:pPr marL="0" lvl="0" indent="0" algn="l" rtl="0">
              <a:spcBef>
                <a:spcPts val="1200"/>
              </a:spcBef>
              <a:spcAft>
                <a:spcPts val="0"/>
              </a:spcAft>
              <a:buNone/>
            </a:pPr>
            <a:r>
              <a:rPr lang="en" sz="2000" u="sng">
                <a:solidFill>
                  <a:schemeClr val="hlink"/>
                </a:solidFill>
                <a:hlinkClick r:id="rId3"/>
              </a:rPr>
              <a:t>https://kleinmanenergy.upenn.edu/research/publications/the-long-goodbye-why-some-nations-cant-kick-the-coal-habit/</a:t>
            </a:r>
            <a:endParaRPr sz="2000"/>
          </a:p>
          <a:p>
            <a:pPr marL="0" lvl="0" indent="0" algn="l" rtl="0">
              <a:spcBef>
                <a:spcPts val="1200"/>
              </a:spcBef>
              <a:spcAft>
                <a:spcPts val="1200"/>
              </a:spcAft>
              <a:buNone/>
            </a:pPr>
            <a:endParaRPr sz="20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965</Words>
  <Application>Microsoft Macintosh PowerPoint</Application>
  <PresentationFormat>On-screen Show (16:9)</PresentationFormat>
  <Paragraphs>142</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Oswald</vt:lpstr>
      <vt:lpstr>Courier New</vt:lpstr>
      <vt:lpstr>Average</vt:lpstr>
      <vt:lpstr>Arial</vt:lpstr>
      <vt:lpstr>Calibri</vt:lpstr>
      <vt:lpstr>Slate</vt:lpstr>
      <vt:lpstr>Analysis of Energy Use, CO2 Emissions, and Air Quality</vt:lpstr>
      <vt:lpstr>Datasets Used</vt:lpstr>
      <vt:lpstr>Renewables VS Non-Renewables </vt:lpstr>
      <vt:lpstr>Renewable Energy Sources</vt:lpstr>
      <vt:lpstr>Non-Renewable Energy Sources</vt:lpstr>
      <vt:lpstr>PowerPoint Presentation</vt:lpstr>
      <vt:lpstr>j</vt:lpstr>
      <vt:lpstr>j</vt:lpstr>
      <vt:lpstr>Why are Non-Renewables used more often?</vt:lpstr>
      <vt:lpstr>Particulate Matter VS Respiratory Death Rate </vt:lpstr>
      <vt:lpstr>What is Particulate Matter?</vt:lpstr>
      <vt:lpstr>Respiratory Diseases</vt:lpstr>
      <vt:lpstr>j</vt:lpstr>
      <vt:lpstr>j</vt:lpstr>
      <vt:lpstr>j</vt:lpstr>
      <vt:lpstr>Statistical Analysis </vt:lpstr>
      <vt:lpstr>CO2 Emissions by Energy Usage</vt:lpstr>
      <vt:lpstr>Emissions by Energy Use</vt:lpstr>
      <vt:lpstr>Share of Energy Production</vt:lpstr>
      <vt:lpstr>Conclusions</vt:lpstr>
      <vt:lpstr>Air Quality based on  Particulate Matters &amp; CO2 Emission     Presented by  Sristy Pokhrel Acharya </vt:lpstr>
      <vt:lpstr>Topics covered</vt:lpstr>
      <vt:lpstr>Air quality on the basis of Co2, Particulate matter and respiratory death rate Among 40 countries  </vt:lpstr>
      <vt:lpstr>Line plot for co2 emission and particulate matter</vt:lpstr>
      <vt:lpstr>Bar Plot showing CO2 Emitted by each country </vt:lpstr>
      <vt:lpstr>Scatter plot representing correlation between particulate matter and CO2 emission</vt:lpstr>
      <vt:lpstr>Hypothesis</vt:lpstr>
      <vt:lpstr>testings / results</vt:lpstr>
      <vt:lpstr>Non-Renewable Energy Use and Air Quality Correlation</vt:lpstr>
      <vt:lpstr>PowerPoint Presentation</vt:lpstr>
      <vt:lpstr>PowerPoint Presentation</vt:lpstr>
      <vt:lpstr>Insights</vt:lpstr>
      <vt:lpstr>Population and energy consumption</vt:lpstr>
      <vt:lpstr>Country by ascending population</vt:lpstr>
      <vt:lpstr>Scatter of non-renewable energy percentage by population per country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Energy Use, CO2 Emissions, and Air Quality</dc:title>
  <cp:lastModifiedBy>J. Xuereb</cp:lastModifiedBy>
  <cp:revision>1</cp:revision>
  <dcterms:modified xsi:type="dcterms:W3CDTF">2023-05-04T21:27:29Z</dcterms:modified>
</cp:coreProperties>
</file>