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A212A-7B2A-4952-B6B4-B682A83A2D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0D548AD-CE03-4F3C-9197-41C8C0E06904}">
      <dgm:prSet/>
      <dgm:spPr/>
      <dgm:t>
        <a:bodyPr/>
        <a:lstStyle/>
        <a:p>
          <a:r>
            <a:rPr lang="en-US" b="1" i="0"/>
            <a:t>Logistic Regression:</a:t>
          </a:r>
          <a:r>
            <a:rPr lang="en-US" b="0" i="0"/>
            <a:t> Logistic regression is a statistical model that in its basic form uses a logistic function to model a binary dependent variable</a:t>
          </a:r>
          <a:endParaRPr lang="en-US"/>
        </a:p>
      </dgm:t>
    </dgm:pt>
    <dgm:pt modelId="{D4D1FCF2-DE52-4E5D-B817-8743DC327F36}" type="parTrans" cxnId="{C57F0263-B8BC-4466-BBE5-37A5541FB66C}">
      <dgm:prSet/>
      <dgm:spPr/>
      <dgm:t>
        <a:bodyPr/>
        <a:lstStyle/>
        <a:p>
          <a:endParaRPr lang="en-US"/>
        </a:p>
      </dgm:t>
    </dgm:pt>
    <dgm:pt modelId="{1C61C1A3-B579-4C9B-A237-9E4A7038F6EB}" type="sibTrans" cxnId="{C57F0263-B8BC-4466-BBE5-37A5541FB66C}">
      <dgm:prSet/>
      <dgm:spPr/>
      <dgm:t>
        <a:bodyPr/>
        <a:lstStyle/>
        <a:p>
          <a:endParaRPr lang="en-US"/>
        </a:p>
      </dgm:t>
    </dgm:pt>
    <dgm:pt modelId="{B9DC2A15-5DEC-4C0E-B850-675B83D25651}">
      <dgm:prSet/>
      <dgm:spPr/>
      <dgm:t>
        <a:bodyPr/>
        <a:lstStyle/>
        <a:p>
          <a:r>
            <a:rPr lang="en-US" b="1" i="0"/>
            <a:t>Decision Tree Analysis:</a:t>
          </a:r>
          <a:r>
            <a:rPr lang="en-US" b="0" i="0"/>
            <a:t> The Decision Tree Analysis breaks down a data set into smaller subsets while at the same time an associated decision tree is incrementally developed. The final result is a tree with decision nodes and leaf nodes.</a:t>
          </a:r>
          <a:endParaRPr lang="en-US"/>
        </a:p>
      </dgm:t>
    </dgm:pt>
    <dgm:pt modelId="{3D0DED2D-8635-48D0-BEFA-694BF8646087}" type="parTrans" cxnId="{FD4A5FC6-E820-4B9A-9F37-04F9817ECCFE}">
      <dgm:prSet/>
      <dgm:spPr/>
      <dgm:t>
        <a:bodyPr/>
        <a:lstStyle/>
        <a:p>
          <a:endParaRPr lang="en-US"/>
        </a:p>
      </dgm:t>
    </dgm:pt>
    <dgm:pt modelId="{88542F3E-B017-42F9-8634-E536734C1D64}" type="sibTrans" cxnId="{FD4A5FC6-E820-4B9A-9F37-04F9817ECCFE}">
      <dgm:prSet/>
      <dgm:spPr/>
      <dgm:t>
        <a:bodyPr/>
        <a:lstStyle/>
        <a:p>
          <a:endParaRPr lang="en-US"/>
        </a:p>
      </dgm:t>
    </dgm:pt>
    <dgm:pt modelId="{54888238-E736-4805-837E-F79D870DE3FF}">
      <dgm:prSet/>
      <dgm:spPr/>
      <dgm:t>
        <a:bodyPr/>
        <a:lstStyle/>
        <a:p>
          <a:r>
            <a:rPr lang="en-US" b="1" i="0" dirty="0"/>
            <a:t>k-Nearest Neighbor:</a:t>
          </a:r>
          <a:r>
            <a:rPr lang="en-US" b="0" i="0" dirty="0"/>
            <a:t> K nearest neighbors is a simple algorithm that stores all available cases and classifies new cases based on a similarity measure (based on distance)</a:t>
          </a:r>
          <a:endParaRPr lang="en-US" dirty="0"/>
        </a:p>
      </dgm:t>
    </dgm:pt>
    <dgm:pt modelId="{0244FCFD-8690-4CA7-AFEA-5F36C15D3E3D}" type="parTrans" cxnId="{EC7460E6-1377-4DB8-9EBC-EEB3B3E8948E}">
      <dgm:prSet/>
      <dgm:spPr/>
      <dgm:t>
        <a:bodyPr/>
        <a:lstStyle/>
        <a:p>
          <a:endParaRPr lang="en-US"/>
        </a:p>
      </dgm:t>
    </dgm:pt>
    <dgm:pt modelId="{B2464A2B-63CE-4050-8B1A-6DE7CA25CD75}" type="sibTrans" cxnId="{EC7460E6-1377-4DB8-9EBC-EEB3B3E8948E}">
      <dgm:prSet/>
      <dgm:spPr/>
      <dgm:t>
        <a:bodyPr/>
        <a:lstStyle/>
        <a:p>
          <a:endParaRPr lang="en-US"/>
        </a:p>
      </dgm:t>
    </dgm:pt>
    <dgm:pt modelId="{BF44BFBE-65E2-48C1-B39D-54FE736E953A}" type="pres">
      <dgm:prSet presAssocID="{952A212A-7B2A-4952-B6B4-B682A83A2DB6}" presName="root" presStyleCnt="0">
        <dgm:presLayoutVars>
          <dgm:dir/>
          <dgm:resizeHandles val="exact"/>
        </dgm:presLayoutVars>
      </dgm:prSet>
      <dgm:spPr/>
    </dgm:pt>
    <dgm:pt modelId="{7A59FE22-2E60-40BC-8D50-8FDFC632BEB5}" type="pres">
      <dgm:prSet presAssocID="{60D548AD-CE03-4F3C-9197-41C8C0E06904}" presName="compNode" presStyleCnt="0"/>
      <dgm:spPr/>
    </dgm:pt>
    <dgm:pt modelId="{37982F9E-C25B-4B59-BBC2-D2016BA8BC6F}" type="pres">
      <dgm:prSet presAssocID="{60D548AD-CE03-4F3C-9197-41C8C0E06904}" presName="bgRect" presStyleLbl="bgShp" presStyleIdx="0" presStyleCnt="3"/>
      <dgm:spPr/>
    </dgm:pt>
    <dgm:pt modelId="{5C133054-CAA4-4489-9037-03700F08EB6B}" type="pres">
      <dgm:prSet presAssocID="{60D548AD-CE03-4F3C-9197-41C8C0E069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6C336FE2-F1C3-4F92-8A8E-1C447F72DB75}" type="pres">
      <dgm:prSet presAssocID="{60D548AD-CE03-4F3C-9197-41C8C0E06904}" presName="spaceRect" presStyleCnt="0"/>
      <dgm:spPr/>
    </dgm:pt>
    <dgm:pt modelId="{D3EEA0A6-E941-4475-8FBA-C3D39ADFE0A7}" type="pres">
      <dgm:prSet presAssocID="{60D548AD-CE03-4F3C-9197-41C8C0E06904}" presName="parTx" presStyleLbl="revTx" presStyleIdx="0" presStyleCnt="3">
        <dgm:presLayoutVars>
          <dgm:chMax val="0"/>
          <dgm:chPref val="0"/>
        </dgm:presLayoutVars>
      </dgm:prSet>
      <dgm:spPr/>
    </dgm:pt>
    <dgm:pt modelId="{B849B032-71E7-4F7C-AF50-7D6DB742CFDD}" type="pres">
      <dgm:prSet presAssocID="{1C61C1A3-B579-4C9B-A237-9E4A7038F6EB}" presName="sibTrans" presStyleCnt="0"/>
      <dgm:spPr/>
    </dgm:pt>
    <dgm:pt modelId="{73CF685D-4A8B-446F-B83B-63AD0575DB00}" type="pres">
      <dgm:prSet presAssocID="{B9DC2A15-5DEC-4C0E-B850-675B83D25651}" presName="compNode" presStyleCnt="0"/>
      <dgm:spPr/>
    </dgm:pt>
    <dgm:pt modelId="{9DB5E65F-0022-4CB0-9B87-C76C8148A4D3}" type="pres">
      <dgm:prSet presAssocID="{B9DC2A15-5DEC-4C0E-B850-675B83D25651}" presName="bgRect" presStyleLbl="bgShp" presStyleIdx="1" presStyleCnt="3"/>
      <dgm:spPr/>
    </dgm:pt>
    <dgm:pt modelId="{1BF0318E-9E65-4B6F-BEED-8E9252F2E143}" type="pres">
      <dgm:prSet presAssocID="{B9DC2A15-5DEC-4C0E-B850-675B83D256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4B9EB02-75ED-4FBB-A5B8-F44D1216D255}" type="pres">
      <dgm:prSet presAssocID="{B9DC2A15-5DEC-4C0E-B850-675B83D25651}" presName="spaceRect" presStyleCnt="0"/>
      <dgm:spPr/>
    </dgm:pt>
    <dgm:pt modelId="{4E3A843A-FEE4-4BBC-9C3A-87D5900BBD60}" type="pres">
      <dgm:prSet presAssocID="{B9DC2A15-5DEC-4C0E-B850-675B83D25651}" presName="parTx" presStyleLbl="revTx" presStyleIdx="1" presStyleCnt="3">
        <dgm:presLayoutVars>
          <dgm:chMax val="0"/>
          <dgm:chPref val="0"/>
        </dgm:presLayoutVars>
      </dgm:prSet>
      <dgm:spPr/>
    </dgm:pt>
    <dgm:pt modelId="{06F9C8CC-51B5-4C3D-BABB-9D2B1CDE1D9E}" type="pres">
      <dgm:prSet presAssocID="{88542F3E-B017-42F9-8634-E536734C1D64}" presName="sibTrans" presStyleCnt="0"/>
      <dgm:spPr/>
    </dgm:pt>
    <dgm:pt modelId="{1F44FE2E-0C26-451F-A760-EC41CCDCC0FC}" type="pres">
      <dgm:prSet presAssocID="{54888238-E736-4805-837E-F79D870DE3FF}" presName="compNode" presStyleCnt="0"/>
      <dgm:spPr/>
    </dgm:pt>
    <dgm:pt modelId="{BF10171C-C3D9-4429-BDA6-89AFE0F3AD56}" type="pres">
      <dgm:prSet presAssocID="{54888238-E736-4805-837E-F79D870DE3FF}" presName="bgRect" presStyleLbl="bgShp" presStyleIdx="2" presStyleCnt="3"/>
      <dgm:spPr/>
    </dgm:pt>
    <dgm:pt modelId="{08B18E88-0D7A-4A42-9AB3-0399040F381E}" type="pres">
      <dgm:prSet presAssocID="{54888238-E736-4805-837E-F79D870DE3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596CD5E1-0813-407F-B07D-8226C2CB4793}" type="pres">
      <dgm:prSet presAssocID="{54888238-E736-4805-837E-F79D870DE3FF}" presName="spaceRect" presStyleCnt="0"/>
      <dgm:spPr/>
    </dgm:pt>
    <dgm:pt modelId="{A86F3DC7-2644-4943-9E09-0E8F0F4DEB98}" type="pres">
      <dgm:prSet presAssocID="{54888238-E736-4805-837E-F79D870DE3F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1BD420-AE86-4909-84A0-0F85869A5E0C}" type="presOf" srcId="{54888238-E736-4805-837E-F79D870DE3FF}" destId="{A86F3DC7-2644-4943-9E09-0E8F0F4DEB98}" srcOrd="0" destOrd="0" presId="urn:microsoft.com/office/officeart/2018/2/layout/IconVerticalSolidList"/>
    <dgm:cxn modelId="{C57F0263-B8BC-4466-BBE5-37A5541FB66C}" srcId="{952A212A-7B2A-4952-B6B4-B682A83A2DB6}" destId="{60D548AD-CE03-4F3C-9197-41C8C0E06904}" srcOrd="0" destOrd="0" parTransId="{D4D1FCF2-DE52-4E5D-B817-8743DC327F36}" sibTransId="{1C61C1A3-B579-4C9B-A237-9E4A7038F6EB}"/>
    <dgm:cxn modelId="{ADC4C5B5-9111-4E02-87DC-D5EDB9535F97}" type="presOf" srcId="{B9DC2A15-5DEC-4C0E-B850-675B83D25651}" destId="{4E3A843A-FEE4-4BBC-9C3A-87D5900BBD60}" srcOrd="0" destOrd="0" presId="urn:microsoft.com/office/officeart/2018/2/layout/IconVerticalSolidList"/>
    <dgm:cxn modelId="{8ACD3CC5-6479-4153-9AA5-DB3FF36D1FF3}" type="presOf" srcId="{60D548AD-CE03-4F3C-9197-41C8C0E06904}" destId="{D3EEA0A6-E941-4475-8FBA-C3D39ADFE0A7}" srcOrd="0" destOrd="0" presId="urn:microsoft.com/office/officeart/2018/2/layout/IconVerticalSolidList"/>
    <dgm:cxn modelId="{FD4A5FC6-E820-4B9A-9F37-04F9817ECCFE}" srcId="{952A212A-7B2A-4952-B6B4-B682A83A2DB6}" destId="{B9DC2A15-5DEC-4C0E-B850-675B83D25651}" srcOrd="1" destOrd="0" parTransId="{3D0DED2D-8635-48D0-BEFA-694BF8646087}" sibTransId="{88542F3E-B017-42F9-8634-E536734C1D64}"/>
    <dgm:cxn modelId="{EC7460E6-1377-4DB8-9EBC-EEB3B3E8948E}" srcId="{952A212A-7B2A-4952-B6B4-B682A83A2DB6}" destId="{54888238-E736-4805-837E-F79D870DE3FF}" srcOrd="2" destOrd="0" parTransId="{0244FCFD-8690-4CA7-AFEA-5F36C15D3E3D}" sibTransId="{B2464A2B-63CE-4050-8B1A-6DE7CA25CD75}"/>
    <dgm:cxn modelId="{A88833F7-CA74-4E44-BDD5-EFFD9F0F8F7C}" type="presOf" srcId="{952A212A-7B2A-4952-B6B4-B682A83A2DB6}" destId="{BF44BFBE-65E2-48C1-B39D-54FE736E953A}" srcOrd="0" destOrd="0" presId="urn:microsoft.com/office/officeart/2018/2/layout/IconVerticalSolidList"/>
    <dgm:cxn modelId="{6F32561B-E29E-410F-A3EC-E9B91EEB7090}" type="presParOf" srcId="{BF44BFBE-65E2-48C1-B39D-54FE736E953A}" destId="{7A59FE22-2E60-40BC-8D50-8FDFC632BEB5}" srcOrd="0" destOrd="0" presId="urn:microsoft.com/office/officeart/2018/2/layout/IconVerticalSolidList"/>
    <dgm:cxn modelId="{5007284C-579B-4813-AA68-FEDAAD8035CA}" type="presParOf" srcId="{7A59FE22-2E60-40BC-8D50-8FDFC632BEB5}" destId="{37982F9E-C25B-4B59-BBC2-D2016BA8BC6F}" srcOrd="0" destOrd="0" presId="urn:microsoft.com/office/officeart/2018/2/layout/IconVerticalSolidList"/>
    <dgm:cxn modelId="{26DA92BF-7859-4F70-8A10-9D7036B523F8}" type="presParOf" srcId="{7A59FE22-2E60-40BC-8D50-8FDFC632BEB5}" destId="{5C133054-CAA4-4489-9037-03700F08EB6B}" srcOrd="1" destOrd="0" presId="urn:microsoft.com/office/officeart/2018/2/layout/IconVerticalSolidList"/>
    <dgm:cxn modelId="{7209CF3F-0B79-4185-B5F3-A2A9B6BEBE7C}" type="presParOf" srcId="{7A59FE22-2E60-40BC-8D50-8FDFC632BEB5}" destId="{6C336FE2-F1C3-4F92-8A8E-1C447F72DB75}" srcOrd="2" destOrd="0" presId="urn:microsoft.com/office/officeart/2018/2/layout/IconVerticalSolidList"/>
    <dgm:cxn modelId="{5BA82874-27CD-479C-91A1-BD92F417DD60}" type="presParOf" srcId="{7A59FE22-2E60-40BC-8D50-8FDFC632BEB5}" destId="{D3EEA0A6-E941-4475-8FBA-C3D39ADFE0A7}" srcOrd="3" destOrd="0" presId="urn:microsoft.com/office/officeart/2018/2/layout/IconVerticalSolidList"/>
    <dgm:cxn modelId="{7CBA82DA-E105-45D6-9977-D2CF247FF042}" type="presParOf" srcId="{BF44BFBE-65E2-48C1-B39D-54FE736E953A}" destId="{B849B032-71E7-4F7C-AF50-7D6DB742CFDD}" srcOrd="1" destOrd="0" presId="urn:microsoft.com/office/officeart/2018/2/layout/IconVerticalSolidList"/>
    <dgm:cxn modelId="{BFF38A7A-08EE-4939-AE4D-33376CD3607D}" type="presParOf" srcId="{BF44BFBE-65E2-48C1-B39D-54FE736E953A}" destId="{73CF685D-4A8B-446F-B83B-63AD0575DB00}" srcOrd="2" destOrd="0" presId="urn:microsoft.com/office/officeart/2018/2/layout/IconVerticalSolidList"/>
    <dgm:cxn modelId="{795A7D44-48CA-4A27-80E4-790D2142E30E}" type="presParOf" srcId="{73CF685D-4A8B-446F-B83B-63AD0575DB00}" destId="{9DB5E65F-0022-4CB0-9B87-C76C8148A4D3}" srcOrd="0" destOrd="0" presId="urn:microsoft.com/office/officeart/2018/2/layout/IconVerticalSolidList"/>
    <dgm:cxn modelId="{6ED2B8CC-9550-415F-9A71-0B837E3E8515}" type="presParOf" srcId="{73CF685D-4A8B-446F-B83B-63AD0575DB00}" destId="{1BF0318E-9E65-4B6F-BEED-8E9252F2E143}" srcOrd="1" destOrd="0" presId="urn:microsoft.com/office/officeart/2018/2/layout/IconVerticalSolidList"/>
    <dgm:cxn modelId="{699AA40C-8E60-45E2-826D-E0C469B15411}" type="presParOf" srcId="{73CF685D-4A8B-446F-B83B-63AD0575DB00}" destId="{04B9EB02-75ED-4FBB-A5B8-F44D1216D255}" srcOrd="2" destOrd="0" presId="urn:microsoft.com/office/officeart/2018/2/layout/IconVerticalSolidList"/>
    <dgm:cxn modelId="{92E8E4B8-F544-4B6F-9604-D12DE85C1A03}" type="presParOf" srcId="{73CF685D-4A8B-446F-B83B-63AD0575DB00}" destId="{4E3A843A-FEE4-4BBC-9C3A-87D5900BBD60}" srcOrd="3" destOrd="0" presId="urn:microsoft.com/office/officeart/2018/2/layout/IconVerticalSolidList"/>
    <dgm:cxn modelId="{CFD85B80-8E23-4713-812F-E6FB79CCDE2C}" type="presParOf" srcId="{BF44BFBE-65E2-48C1-B39D-54FE736E953A}" destId="{06F9C8CC-51B5-4C3D-BABB-9D2B1CDE1D9E}" srcOrd="3" destOrd="0" presId="urn:microsoft.com/office/officeart/2018/2/layout/IconVerticalSolidList"/>
    <dgm:cxn modelId="{F9BEB5DB-6831-43D5-905D-493D18EF076A}" type="presParOf" srcId="{BF44BFBE-65E2-48C1-B39D-54FE736E953A}" destId="{1F44FE2E-0C26-451F-A760-EC41CCDCC0FC}" srcOrd="4" destOrd="0" presId="urn:microsoft.com/office/officeart/2018/2/layout/IconVerticalSolidList"/>
    <dgm:cxn modelId="{DCF1269A-99B5-4FD2-AA99-0BFEB1BABC06}" type="presParOf" srcId="{1F44FE2E-0C26-451F-A760-EC41CCDCC0FC}" destId="{BF10171C-C3D9-4429-BDA6-89AFE0F3AD56}" srcOrd="0" destOrd="0" presId="urn:microsoft.com/office/officeart/2018/2/layout/IconVerticalSolidList"/>
    <dgm:cxn modelId="{073893F3-D92D-4B25-850B-94D6124B7E20}" type="presParOf" srcId="{1F44FE2E-0C26-451F-A760-EC41CCDCC0FC}" destId="{08B18E88-0D7A-4A42-9AB3-0399040F381E}" srcOrd="1" destOrd="0" presId="urn:microsoft.com/office/officeart/2018/2/layout/IconVerticalSolidList"/>
    <dgm:cxn modelId="{8575DE91-B129-4866-A38A-04E223116F56}" type="presParOf" srcId="{1F44FE2E-0C26-451F-A760-EC41CCDCC0FC}" destId="{596CD5E1-0813-407F-B07D-8226C2CB4793}" srcOrd="2" destOrd="0" presId="urn:microsoft.com/office/officeart/2018/2/layout/IconVerticalSolidList"/>
    <dgm:cxn modelId="{D09CC273-597A-4514-8AD3-3DECDC8A1BDC}" type="presParOf" srcId="{1F44FE2E-0C26-451F-A760-EC41CCDCC0FC}" destId="{A86F3DC7-2644-4943-9E09-0E8F0F4DEB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82F9E-C25B-4B59-BBC2-D2016BA8BC6F}">
      <dsp:nvSpPr>
        <dsp:cNvPr id="0" name=""/>
        <dsp:cNvSpPr/>
      </dsp:nvSpPr>
      <dsp:spPr>
        <a:xfrm>
          <a:off x="0" y="3931"/>
          <a:ext cx="5906327" cy="1346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33054-CAA4-4489-9037-03700F08EB6B}">
      <dsp:nvSpPr>
        <dsp:cNvPr id="0" name=""/>
        <dsp:cNvSpPr/>
      </dsp:nvSpPr>
      <dsp:spPr>
        <a:xfrm>
          <a:off x="407409" y="306963"/>
          <a:ext cx="741467" cy="740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EA0A6-E941-4475-8FBA-C3D39ADFE0A7}">
      <dsp:nvSpPr>
        <dsp:cNvPr id="0" name=""/>
        <dsp:cNvSpPr/>
      </dsp:nvSpPr>
      <dsp:spPr>
        <a:xfrm>
          <a:off x="1556286" y="3931"/>
          <a:ext cx="4268288" cy="1348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76" tIns="142676" rIns="142676" bIns="14267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Logistic Regression:</a:t>
          </a:r>
          <a:r>
            <a:rPr lang="en-US" sz="1400" b="0" i="0" kern="1200"/>
            <a:t> Logistic regression is a statistical model that in its basic form uses a logistic function to model a binary dependent variable</a:t>
          </a:r>
          <a:endParaRPr lang="en-US" sz="1400" kern="1200"/>
        </a:p>
      </dsp:txBody>
      <dsp:txXfrm>
        <a:off x="1556286" y="3931"/>
        <a:ext cx="4268288" cy="1348123"/>
      </dsp:txXfrm>
    </dsp:sp>
    <dsp:sp modelId="{9DB5E65F-0022-4CB0-9B87-C76C8148A4D3}">
      <dsp:nvSpPr>
        <dsp:cNvPr id="0" name=""/>
        <dsp:cNvSpPr/>
      </dsp:nvSpPr>
      <dsp:spPr>
        <a:xfrm>
          <a:off x="0" y="1669260"/>
          <a:ext cx="5906327" cy="13468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0318E-9E65-4B6F-BEED-8E9252F2E143}">
      <dsp:nvSpPr>
        <dsp:cNvPr id="0" name=""/>
        <dsp:cNvSpPr/>
      </dsp:nvSpPr>
      <dsp:spPr>
        <a:xfrm>
          <a:off x="407409" y="1972292"/>
          <a:ext cx="741467" cy="740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A843A-FEE4-4BBC-9C3A-87D5900BBD60}">
      <dsp:nvSpPr>
        <dsp:cNvPr id="0" name=""/>
        <dsp:cNvSpPr/>
      </dsp:nvSpPr>
      <dsp:spPr>
        <a:xfrm>
          <a:off x="1556286" y="1669260"/>
          <a:ext cx="4268288" cy="1348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76" tIns="142676" rIns="142676" bIns="14267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Decision Tree Analysis:</a:t>
          </a:r>
          <a:r>
            <a:rPr lang="en-US" sz="1400" b="0" i="0" kern="1200"/>
            <a:t> The Decision Tree Analysis breaks down a data set into smaller subsets while at the same time an associated decision tree is incrementally developed. The final result is a tree with decision nodes and leaf nodes.</a:t>
          </a:r>
          <a:endParaRPr lang="en-US" sz="1400" kern="1200"/>
        </a:p>
      </dsp:txBody>
      <dsp:txXfrm>
        <a:off x="1556286" y="1669260"/>
        <a:ext cx="4268288" cy="1348123"/>
      </dsp:txXfrm>
    </dsp:sp>
    <dsp:sp modelId="{BF10171C-C3D9-4429-BDA6-89AFE0F3AD56}">
      <dsp:nvSpPr>
        <dsp:cNvPr id="0" name=""/>
        <dsp:cNvSpPr/>
      </dsp:nvSpPr>
      <dsp:spPr>
        <a:xfrm>
          <a:off x="0" y="3334589"/>
          <a:ext cx="5906327" cy="1346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18E88-0D7A-4A42-9AB3-0399040F381E}">
      <dsp:nvSpPr>
        <dsp:cNvPr id="0" name=""/>
        <dsp:cNvSpPr/>
      </dsp:nvSpPr>
      <dsp:spPr>
        <a:xfrm>
          <a:off x="407409" y="3637621"/>
          <a:ext cx="741467" cy="740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F3DC7-2644-4943-9E09-0E8F0F4DEB98}">
      <dsp:nvSpPr>
        <dsp:cNvPr id="0" name=""/>
        <dsp:cNvSpPr/>
      </dsp:nvSpPr>
      <dsp:spPr>
        <a:xfrm>
          <a:off x="1556286" y="3334589"/>
          <a:ext cx="4268288" cy="1348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76" tIns="142676" rIns="142676" bIns="14267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k-Nearest Neighbor:</a:t>
          </a:r>
          <a:r>
            <a:rPr lang="en-US" sz="1400" b="0" i="0" kern="1200" dirty="0"/>
            <a:t> K nearest neighbors is a simple algorithm that stores all available cases and classifies new cases based on a similarity measure (based on distance)</a:t>
          </a:r>
          <a:endParaRPr lang="en-US" sz="1400" kern="1200" dirty="0"/>
        </a:p>
      </dsp:txBody>
      <dsp:txXfrm>
        <a:off x="1556286" y="3334589"/>
        <a:ext cx="4268288" cy="1348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F7452-5EE0-44CD-8133-69CA9BFD2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CAR CRASH SEVERITY ANALYSIS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1FF36C-0758-4784-9520-00E0B36AB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SEATTLE, WASHINGTON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8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66E058-E26E-4224-818A-4C8C9020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s-ES" sz="3700"/>
              <a:t>BACKGROUNG AND PROBLEM</a:t>
            </a:r>
            <a:endParaRPr lang="en-US" sz="37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363E28-48BE-493F-823B-FEEFD5A3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cost of car accidents in terms of economy and society amounts to $871 billion per year</a:t>
            </a:r>
          </a:p>
          <a:p>
            <a:r>
              <a:rPr lang="en-US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&gt;100 people die in the US every day </a:t>
            </a:r>
          </a:p>
          <a:p>
            <a:r>
              <a:rPr lang="en-US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means a death every 14 min</a:t>
            </a:r>
          </a:p>
          <a:p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64D99A-3A71-4921-A3A3-C1095D88BA36}"/>
              </a:ext>
            </a:extLst>
          </p:cNvPr>
          <p:cNvSpPr/>
          <p:nvPr/>
        </p:nvSpPr>
        <p:spPr>
          <a:xfrm>
            <a:off x="6063449" y="4502426"/>
            <a:ext cx="5299968" cy="153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GOAL OF THE STUDY: </a:t>
            </a:r>
            <a:r>
              <a:rPr lang="en-US" dirty="0"/>
              <a:t>predict, based on selected factors, how the severity of car accidents could be reduced.</a:t>
            </a:r>
          </a:p>
        </p:txBody>
      </p:sp>
    </p:spTree>
    <p:extLst>
      <p:ext uri="{BB962C8B-B14F-4D97-AF65-F5344CB8AC3E}">
        <p14:creationId xmlns:p14="http://schemas.microsoft.com/office/powerpoint/2010/main" val="101231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0EACC7-FEE6-49D1-A2C6-9C910487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5862C3-1E41-4024-B450-64E55098F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589" y="187605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s-ES" sz="1400" dirty="0" err="1"/>
              <a:t>Collection</a:t>
            </a:r>
            <a:r>
              <a:rPr lang="es-ES" sz="1600" dirty="0"/>
              <a:t>:</a:t>
            </a:r>
          </a:p>
          <a:p>
            <a:pPr lvl="1"/>
            <a:r>
              <a:rPr lang="en-US" sz="1200" dirty="0"/>
              <a:t>The dataset contains 194673 observations of collisions in the city of Seattle </a:t>
            </a:r>
          </a:p>
          <a:p>
            <a:pPr lvl="1"/>
            <a:r>
              <a:rPr lang="en-US" sz="1200" dirty="0"/>
              <a:t>It includes all types of collisions</a:t>
            </a:r>
          </a:p>
          <a:p>
            <a:pPr lvl="1"/>
            <a:r>
              <a:rPr lang="en-US" sz="1200" dirty="0"/>
              <a:t>The dataset is provided by SPD and recorded by Traffic Records </a:t>
            </a:r>
          </a:p>
          <a:p>
            <a:pPr lvl="1"/>
            <a:r>
              <a:rPr lang="en-US" sz="1200" dirty="0"/>
              <a:t>The timeframe of the observations goes from 2004 to 2020</a:t>
            </a:r>
            <a:endParaRPr lang="es-ES" sz="1200" dirty="0"/>
          </a:p>
          <a:p>
            <a:r>
              <a:rPr lang="en-US" sz="1400" dirty="0"/>
              <a:t>The models’ aim is to predict the severity of an accident, the data has been prepared accordingly</a:t>
            </a:r>
          </a:p>
          <a:p>
            <a:r>
              <a:rPr lang="en-US" sz="1400" dirty="0"/>
              <a:t>The following 5 features were selected for this study along with the target variable: Severity Code.</a:t>
            </a:r>
          </a:p>
          <a:p>
            <a:endParaRPr lang="en-US" sz="1600" dirty="0"/>
          </a:p>
          <a:p>
            <a:endParaRPr lang="es-ES" sz="1600" dirty="0"/>
          </a:p>
          <a:p>
            <a:pPr marL="457200" lvl="1" indent="0">
              <a:buNone/>
            </a:pPr>
            <a:endParaRPr lang="en-US" dirty="0"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7B3326A-3471-4A00-AF6E-88ED84663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86645"/>
              </p:ext>
            </p:extLst>
          </p:nvPr>
        </p:nvGraphicFramePr>
        <p:xfrm>
          <a:off x="882750" y="4492101"/>
          <a:ext cx="10515600" cy="1526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0969">
                  <a:extLst>
                    <a:ext uri="{9D8B030D-6E8A-4147-A177-3AD203B41FA5}">
                      <a16:colId xmlns:a16="http://schemas.microsoft.com/office/drawing/2014/main" val="3604903871"/>
                    </a:ext>
                  </a:extLst>
                </a:gridCol>
                <a:gridCol w="1994219">
                  <a:extLst>
                    <a:ext uri="{9D8B030D-6E8A-4147-A177-3AD203B41FA5}">
                      <a16:colId xmlns:a16="http://schemas.microsoft.com/office/drawing/2014/main" val="3235981940"/>
                    </a:ext>
                  </a:extLst>
                </a:gridCol>
                <a:gridCol w="5370412">
                  <a:extLst>
                    <a:ext uri="{9D8B030D-6E8A-4147-A177-3AD203B41FA5}">
                      <a16:colId xmlns:a16="http://schemas.microsoft.com/office/drawing/2014/main" val="4187632665"/>
                    </a:ext>
                  </a:extLst>
                </a:gridCol>
              </a:tblGrid>
              <a:tr h="130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Feature Variable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Data type, length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098313"/>
                  </a:ext>
                </a:extLst>
              </a:tr>
              <a:tr h="168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INATTENTIONIND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Text,1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Whether or not collision was due to inattention. (Y/N)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551428"/>
                  </a:ext>
                </a:extLst>
              </a:tr>
              <a:tr h="3418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UNDERINFL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Text, 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Whether or not a driver involved was under the influence of drugs or alcohol.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3293418"/>
                  </a:ext>
                </a:extLst>
              </a:tr>
              <a:tr h="2685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WEATHER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Text, 300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 description of the weather conditions during the time of the collision.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387234"/>
                  </a:ext>
                </a:extLst>
              </a:tr>
              <a:tr h="168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ROADCOND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Text, 300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condition of the road during the collision.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485230"/>
                  </a:ext>
                </a:extLst>
              </a:tr>
              <a:tr h="168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LIGHTCOND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Text, 300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light conditions during the collision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450428"/>
                  </a:ext>
                </a:extLst>
              </a:tr>
              <a:tr h="255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SPEEDING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Text, 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Whether or not speeding was a factor in the collision. (Y/N)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553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1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4555F6-C8BF-4D18-869B-C6A7F2E9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s-ES" dirty="0" err="1"/>
              <a:t>Methodology</a:t>
            </a:r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D9CAAC-BAD2-45D1-A218-F5CAE7500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493641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3065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63B52-4184-4725-8564-DC017443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/>
              <a:t>Results and Discussion</a:t>
            </a: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058274D-03FB-4895-B2B8-CF3990413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001062"/>
              </p:ext>
            </p:extLst>
          </p:nvPr>
        </p:nvGraphicFramePr>
        <p:xfrm>
          <a:off x="1120441" y="2548647"/>
          <a:ext cx="9951117" cy="3310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0961">
                  <a:extLst>
                    <a:ext uri="{9D8B030D-6E8A-4147-A177-3AD203B41FA5}">
                      <a16:colId xmlns:a16="http://schemas.microsoft.com/office/drawing/2014/main" val="700464822"/>
                    </a:ext>
                  </a:extLst>
                </a:gridCol>
                <a:gridCol w="1976273">
                  <a:extLst>
                    <a:ext uri="{9D8B030D-6E8A-4147-A177-3AD203B41FA5}">
                      <a16:colId xmlns:a16="http://schemas.microsoft.com/office/drawing/2014/main" val="1568709951"/>
                    </a:ext>
                  </a:extLst>
                </a:gridCol>
                <a:gridCol w="1976273">
                  <a:extLst>
                    <a:ext uri="{9D8B030D-6E8A-4147-A177-3AD203B41FA5}">
                      <a16:colId xmlns:a16="http://schemas.microsoft.com/office/drawing/2014/main" val="3040419493"/>
                    </a:ext>
                  </a:extLst>
                </a:gridCol>
                <a:gridCol w="1976273">
                  <a:extLst>
                    <a:ext uri="{9D8B030D-6E8A-4147-A177-3AD203B41FA5}">
                      <a16:colId xmlns:a16="http://schemas.microsoft.com/office/drawing/2014/main" val="1228555118"/>
                    </a:ext>
                  </a:extLst>
                </a:gridCol>
                <a:gridCol w="1941337">
                  <a:extLst>
                    <a:ext uri="{9D8B030D-6E8A-4147-A177-3AD203B41FA5}">
                      <a16:colId xmlns:a16="http://schemas.microsoft.com/office/drawing/2014/main" val="118587595"/>
                    </a:ext>
                  </a:extLst>
                </a:gridCol>
              </a:tblGrid>
              <a:tr h="1036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Algorithm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Avg. f-1 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Property Damage (0) vs Injury (1)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Precision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Recall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extLst>
                  <a:ext uri="{0D108BD9-81ED-4DB2-BD59-A6C34878D82A}">
                    <a16:rowId xmlns:a16="http://schemas.microsoft.com/office/drawing/2014/main" val="3159902386"/>
                  </a:ext>
                </a:extLst>
              </a:tr>
              <a:tr h="37908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Decision Tree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0.72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extLst>
                  <a:ext uri="{0D108BD9-81ED-4DB2-BD59-A6C34878D82A}">
                    <a16:rowId xmlns:a16="http://schemas.microsoft.com/office/drawing/2014/main" val="2645906709"/>
                  </a:ext>
                </a:extLst>
              </a:tr>
              <a:tr h="379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0.34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extLst>
                  <a:ext uri="{0D108BD9-81ED-4DB2-BD59-A6C34878D82A}">
                    <a16:rowId xmlns:a16="http://schemas.microsoft.com/office/drawing/2014/main" val="3106032320"/>
                  </a:ext>
                </a:extLst>
              </a:tr>
              <a:tr h="37908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Logistic Regression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0.60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0.72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0.67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extLst>
                  <a:ext uri="{0D108BD9-81ED-4DB2-BD59-A6C34878D82A}">
                    <a16:rowId xmlns:a16="http://schemas.microsoft.com/office/drawing/2014/main" val="3929170588"/>
                  </a:ext>
                </a:extLst>
              </a:tr>
              <a:tr h="379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0.41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extLst>
                  <a:ext uri="{0D108BD9-81ED-4DB2-BD59-A6C34878D82A}">
                    <a16:rowId xmlns:a16="http://schemas.microsoft.com/office/drawing/2014/main" val="3870688919"/>
                  </a:ext>
                </a:extLst>
              </a:tr>
              <a:tr h="37908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k-nearest Neighbor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0.75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0.93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0.70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extLst>
                  <a:ext uri="{0D108BD9-81ED-4DB2-BD59-A6C34878D82A}">
                    <a16:rowId xmlns:a16="http://schemas.microsoft.com/office/drawing/2014/main" val="3873926661"/>
                  </a:ext>
                </a:extLst>
              </a:tr>
              <a:tr h="379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0.08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0.32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625" marR="125625" marT="0" marB="0"/>
                </a:tc>
                <a:extLst>
                  <a:ext uri="{0D108BD9-81ED-4DB2-BD59-A6C34878D82A}">
                    <a16:rowId xmlns:a16="http://schemas.microsoft.com/office/drawing/2014/main" val="145739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5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8DD0CE-747A-404D-9DE9-BB981D07A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099" b="363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463B52-4184-4725-8564-DC017443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/>
              <a:t>Conclusions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EF850-93D6-49CE-B554-A9ADF26C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f1-score is highest for k-Nearest Neighbor at 0.75 …</a:t>
            </a:r>
          </a:p>
          <a:p>
            <a:r>
              <a:rPr lang="en-US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But it also </a:t>
            </a:r>
            <a:r>
              <a:rPr lang="en-US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performs poorly in the precision of 1 at 0.08</a:t>
            </a:r>
            <a:endParaRPr lang="es-ES" dirty="0"/>
          </a:p>
          <a:p>
            <a:r>
              <a:rPr lang="en-US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has a more balanced precision for 0 and 1</a:t>
            </a:r>
          </a:p>
          <a:p>
            <a:r>
              <a:rPr lang="en-US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Logistic Regression is more balanced when it comes to recall of 0 and 1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entury Schoolbook" panose="020406040505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 the models can be used side by side for the best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12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457</Words>
  <Application>Microsoft Office PowerPoint</Application>
  <PresentationFormat>Panorámica</PresentationFormat>
  <Paragraphs>78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Century Schoolbook</vt:lpstr>
      <vt:lpstr>Wingdings 2</vt:lpstr>
      <vt:lpstr>Citable</vt:lpstr>
      <vt:lpstr>CAR CRASH SEVERITY ANALYSIS</vt:lpstr>
      <vt:lpstr>BACKGROUNG AND PROBLEM</vt:lpstr>
      <vt:lpstr>Data</vt:lpstr>
      <vt:lpstr>Methodology</vt:lpstr>
      <vt:lpstr>Results and Discussion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CRASH SEVERITY ANALYSIS</dc:title>
  <dc:creator>Ana Ele Bat</dc:creator>
  <cp:lastModifiedBy>Ana Ele Bat</cp:lastModifiedBy>
  <cp:revision>2</cp:revision>
  <dcterms:created xsi:type="dcterms:W3CDTF">2020-09-29T11:27:57Z</dcterms:created>
  <dcterms:modified xsi:type="dcterms:W3CDTF">2020-09-29T11:36:49Z</dcterms:modified>
</cp:coreProperties>
</file>