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7559675" cx="10080625"/>
  <p:notesSz cx="7772400" cy="100584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5E09C1-5E1F-4B74-8C75-558961FEFEBB}">
  <a:tblStyle styleId="{9A5E09C1-5E1F-4B74-8C75-558961FEFE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4398962" y="0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4" type="sldNum"/>
          </p:nvPr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31acb92c_0_14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59" name="Google Shape;59;g6331acb92c_0_14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31acb92c_0_14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331acb92c_0_14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31acb92c_1_24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2" name="Google Shape;172;g6331acb92c_1_24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31acb92c_1_24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331acb92c_1_24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31acb92c_1_45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80" name="Google Shape;180;g6331acb92c_1_45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31acb92c_1_45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331acb92c_1_45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31acb92c_0_506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1" name="Google Shape;71;g6331acb92c_0_506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31acb92c_0_506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criar_grafos(self,formato):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# criando grafo no formato lista de adjacências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6331acb92c_0_506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39654cdc_0_39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4" name="Google Shape;84;g6339654cdc_0_39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39654cdc_0_39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Isso é dikjstra - Inicializamos todos os pesos como infinito e depois atribuimos zero para o peso do vértice inicial</a:t>
            </a:r>
            <a:endParaRPr/>
          </a:p>
        </p:txBody>
      </p:sp>
      <p:sp>
        <p:nvSpPr>
          <p:cNvPr id="86" name="Google Shape;86;g6339654cdc_0_39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31acb92c_0_490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1" name="Google Shape;101;g6331acb92c_0_490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31acb92c_0_490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331acb92c_0_490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31acb92c_0_517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16" name="Google Shape;116;g6331acb92c_0_517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31acb92c_0_517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331acb92c_0_517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39654cdc_0_19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27" name="Google Shape;127;g6339654cdc_0_19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39654cdc_0_19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339654cdc_0_19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:notes"/>
          <p:cNvSpPr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Grafo 5 dava memory Error, vimos que o problema era no Dikjstra. Pensamos em dois motivos para isso estar acontecendo: 1 seria a memoria do computador mesmo, e ai botamos pra rodar num pc de 32GB e deu o mesmo problema. Vimos depois que poderia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então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 a quantidade de memoria virtual disponivel. Mas aumentamos e continuou o mesmo erro. Acredito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então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que seja derivado da nossa opcao de utilizar o Set, em vez da lista. O Set possui a funcionalidade de verificar se um elemento esta contido nele de modo bem mais rapido que a lista. O que ganhamos em tempo, perdemos em memoria.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Então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por exemplo, uma lista com 1000 itens, consome 9 mil bytes,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já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 set com os mesmos 1000itens, consome quase 33 mil bytes.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31acb92c_1_8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8" name="Google Shape;148;g6331acb92c_1_8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31acb92c_1_8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grafo 1.000.000 e outro 100.000</a:t>
            </a:r>
            <a:endParaRPr/>
          </a:p>
        </p:txBody>
      </p:sp>
      <p:sp>
        <p:nvSpPr>
          <p:cNvPr id="150" name="Google Shape;150;g6331acb92c_1_8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2:notes"/>
          <p:cNvSpPr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-16250" y="3194475"/>
            <a:ext cx="10096800" cy="43653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01500" y="719175"/>
            <a:ext cx="50508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Teoria dos Grafos</a:t>
            </a:r>
            <a:endParaRPr sz="4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68400" y="1662075"/>
            <a:ext cx="5335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Trabalho 2  -  2019.2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85125" y="3980625"/>
            <a:ext cx="56364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Ana Paula Falcão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Andrew Cruz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875" y="1803975"/>
            <a:ext cx="2373150" cy="23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</a:rPr>
              <a:t>‹#›</a:t>
            </a:fld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1225"/>
            <a:ext cx="9775825" cy="651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9725" y="1464200"/>
            <a:ext cx="10080600" cy="3285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990763" y="2221100"/>
            <a:ext cx="80991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Obrigada!!</a:t>
            </a:r>
            <a:endParaRPr sz="9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275" y="3993200"/>
            <a:ext cx="3285900" cy="32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64200" cy="14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02200" y="195025"/>
            <a:ext cx="4716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Decisões de projeto - 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Peso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0" y="5927552"/>
            <a:ext cx="8063525" cy="136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346100" y="5665200"/>
            <a:ext cx="9272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00" y="1802129"/>
            <a:ext cx="9112894" cy="38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500" y="118526"/>
            <a:ext cx="2306625" cy="22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02200" y="195025"/>
            <a:ext cx="4716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Decisões de projeto - </a:t>
            </a:r>
            <a:r>
              <a:rPr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Dijkstra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500" y="118526"/>
            <a:ext cx="2306625" cy="22881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28550" y="1820675"/>
            <a:ext cx="4863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Checar se tem peso negativo: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00" y="2536474"/>
            <a:ext cx="9658500" cy="243425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526250" y="5257188"/>
            <a:ext cx="80880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elementos do heap tem formato [peso,vertice]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49" y="6090125"/>
            <a:ext cx="9347625" cy="10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143975" y="5475763"/>
            <a:ext cx="3564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45725" y="2032375"/>
            <a:ext cx="3564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43975" y="6393238"/>
            <a:ext cx="3564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29325" y="251438"/>
            <a:ext cx="47163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Decisões de projeto -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MST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500" y="118526"/>
            <a:ext cx="2306625" cy="228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983675" y="2032250"/>
            <a:ext cx="10020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Prim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02200" y="2279200"/>
            <a:ext cx="3564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983675" y="2866150"/>
            <a:ext cx="68676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Elementos do heap tem formato [custo,vertice]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02200" y="3030125"/>
            <a:ext cx="3564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35150"/>
            <a:ext cx="10080625" cy="251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02200" y="358950"/>
            <a:ext cx="4716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Decisões de projeto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Excentricidade</a:t>
            </a:r>
            <a:r>
              <a:rPr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500" y="118526"/>
            <a:ext cx="2306625" cy="228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33075"/>
            <a:ext cx="9928225" cy="185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02200" y="358950"/>
            <a:ext cx="4716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Decisões de projeto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Maiores graus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6675"/>
            <a:ext cx="9414725" cy="501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500" y="118526"/>
            <a:ext cx="2306625" cy="22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ctrTitle"/>
          </p:nvPr>
        </p:nvSpPr>
        <p:spPr>
          <a:xfrm>
            <a:off x="503237" y="301625"/>
            <a:ext cx="9070975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 com Grafos Sintéticos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182562" y="5494337"/>
            <a:ext cx="9693275" cy="198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625">
            <a:noAutofit/>
          </a:bodyPr>
          <a:lstStyle/>
          <a:p>
            <a:pPr indent="-5715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e_10 = excentricidade do vértice 10</a:t>
            </a:r>
            <a:endParaRPr/>
          </a:p>
          <a:p>
            <a:pPr indent="-5715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T(exc) = tempo médio para calcular excentricidade (média de 100 execuções)</a:t>
            </a:r>
            <a:endParaRPr/>
          </a:p>
          <a:p>
            <a:pPr indent="-5715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Peso MST = peso da MST</a:t>
            </a:r>
            <a:endParaRPr/>
          </a:p>
          <a:p>
            <a:pPr indent="-5715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T(MST) = tempo para calcular a MST (média de 100 execuções)</a:t>
            </a:r>
            <a:endParaRPr/>
          </a:p>
          <a:p>
            <a:pPr indent="-5715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Tempos de execução não consideram tempo para carregar grafo em memória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346075" y="17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{9A5E09C1-5E1F-4B74-8C75-558961FEFEBB}</a:tableStyleId>
              </a:tblPr>
              <a:tblGrid>
                <a:gridCol w="1787525"/>
                <a:gridCol w="1789100"/>
                <a:gridCol w="1694525"/>
                <a:gridCol w="1594750"/>
                <a:gridCol w="1824025"/>
              </a:tblGrid>
              <a:tr h="73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e_10</a:t>
                      </a:r>
                      <a:endParaRPr/>
                    </a:p>
                  </a:txBody>
                  <a:tcPr marT="1556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T(exc)</a:t>
                      </a:r>
                      <a:endParaRPr/>
                    </a:p>
                  </a:txBody>
                  <a:tcPr marT="1556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Peso</a:t>
                      </a:r>
                      <a:b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MST</a:t>
                      </a:r>
                      <a:endParaRPr/>
                    </a:p>
                  </a:txBody>
                  <a:tcPr marT="1556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T(MST)</a:t>
                      </a:r>
                      <a:endParaRPr/>
                    </a:p>
                  </a:txBody>
                  <a:tcPr marT="1556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Grafo 1</a:t>
                      </a:r>
                      <a:endParaRPr/>
                    </a:p>
                  </a:txBody>
                  <a:tcPr marT="1655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44.0 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/>
                        <a:t>0.038036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3,856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0.037574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Grafo 2</a:t>
                      </a:r>
                      <a:endParaRPr/>
                    </a:p>
                  </a:txBody>
                  <a:tcPr marT="1655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54.0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0.962927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31,663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0.784466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Grafo 3</a:t>
                      </a:r>
                      <a:endParaRPr/>
                    </a:p>
                  </a:txBody>
                  <a:tcPr marT="1655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58.0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79.744283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312,289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12.220155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Grafo 4</a:t>
                      </a:r>
                      <a:endParaRPr/>
                    </a:p>
                  </a:txBody>
                  <a:tcPr marT="1655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1650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99.025101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7,668,215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43.785371 seg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Grafo 5</a:t>
                      </a:r>
                      <a:endParaRPr/>
                    </a:p>
                  </a:txBody>
                  <a:tcPr marT="1655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75" y="1808175"/>
            <a:ext cx="9047305" cy="5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224"/>
            <a:ext cx="11013626" cy="66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 rot="10800000">
            <a:off x="0" y="0"/>
            <a:ext cx="10080625" cy="16557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02200" y="486475"/>
            <a:ext cx="4716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Análise de resultados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8517" y="152392"/>
            <a:ext cx="1655775" cy="16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425975" y="2134025"/>
            <a:ext cx="28593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*Tempo medido em segundos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 rot="10800000">
            <a:off x="0" y="0"/>
            <a:ext cx="10080625" cy="123627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66675" y="-22225"/>
            <a:ext cx="994092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 com Rede de Colaboração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82575" y="3164237"/>
            <a:ext cx="88695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Caminho mínimo de Dijkstra até Daniel</a:t>
            </a:r>
            <a:endParaRPr/>
          </a:p>
          <a:p>
            <a:pPr indent="-393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−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</a:rPr>
              <a:t>'Edsger W. Dijkstra', 'John R. Rice', 'Dan C. Marinescu', 'Chuang Lin', 'Bo Li', 'Y. Thomas Hou', 'Zhi-Li Zhang', 'Donald F. Towsley', 'Daniel R. Figueiredo'</a:t>
            </a:r>
            <a:endParaRPr sz="1400"/>
          </a:p>
          <a:p>
            <a:pPr indent="-323850" lvl="0" marL="428625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Três maiores graus da MST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</a:rPr>
              <a:t>['Wei Li', 171], ['Wei Wang', 146], ['Wei Zhang', 143]]</a:t>
            </a:r>
            <a:endParaRPr sz="1400"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Vizinhos de Dijkstra na MST</a:t>
            </a:r>
            <a:endParaRPr/>
          </a:p>
          <a:p>
            <a:pPr indent="-393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−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</a:rPr>
              <a:t>['Carel S. Scholten']</a:t>
            </a:r>
            <a:endParaRPr sz="1400"/>
          </a:p>
          <a:p>
            <a:pPr indent="-323850" lvl="0" marL="428625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Vizinhos de Figueiredo na MST</a:t>
            </a:r>
            <a:endParaRPr/>
          </a:p>
          <a:p>
            <a:pPr indent="-393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−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</a:rPr>
              <a:t>['Alexandre A. Santos', 'André C. Pinho']</a:t>
            </a:r>
            <a:endParaRPr sz="1400"/>
          </a:p>
        </p:txBody>
      </p:sp>
      <p:graphicFrame>
        <p:nvGraphicFramePr>
          <p:cNvPr id="167" name="Google Shape;167;p21"/>
          <p:cNvGraphicFramePr/>
          <p:nvPr/>
        </p:nvGraphicFramePr>
        <p:xfrm>
          <a:off x="143662" y="1697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{9A5E09C1-5E1F-4B74-8C75-558961FEFEBB}</a:tableStyleId>
              </a:tblPr>
              <a:tblGrid>
                <a:gridCol w="1510275"/>
                <a:gridCol w="1521250"/>
                <a:gridCol w="1541675"/>
                <a:gridCol w="1898050"/>
                <a:gridCol w="1656275"/>
                <a:gridCol w="1659425"/>
              </a:tblGrid>
              <a:tr h="6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Turing</a:t>
                      </a:r>
                      <a:endParaRPr/>
                    </a:p>
                  </a:txBody>
                  <a:tcPr marT="1852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Kruskal</a:t>
                      </a:r>
                      <a:endParaRPr/>
                    </a:p>
                  </a:txBody>
                  <a:tcPr marT="1852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Kleinberg</a:t>
                      </a:r>
                      <a:endParaRPr/>
                    </a:p>
                  </a:txBody>
                  <a:tcPr marT="1852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Tardos</a:t>
                      </a:r>
                      <a:endParaRPr/>
                    </a:p>
                  </a:txBody>
                  <a:tcPr marT="1852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Daniel</a:t>
                      </a:r>
                      <a:endParaRPr/>
                    </a:p>
                  </a:txBody>
                  <a:tcPr marT="1852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Dijkstra</a:t>
                      </a:r>
                      <a:endParaRPr/>
                    </a:p>
                  </a:txBody>
                  <a:tcPr marT="1852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Infinito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3.48036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2.70699361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2.75351417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2.942830</a:t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9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1"/>
          <p:cNvSpPr txBox="1"/>
          <p:nvPr/>
        </p:nvSpPr>
        <p:spPr>
          <a:xfrm>
            <a:off x="182500" y="1239837"/>
            <a:ext cx="8869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50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Distâncias a partir de Dijkstra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