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horse.jpeg" descr="horse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786" r="0" b="6786"/>
          <a:stretch>
            <a:fillRect/>
          </a:stretch>
        </p:blipFill>
        <p:spPr>
          <a:xfrm>
            <a:off x="282178" y="0"/>
            <a:ext cx="23819644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735" y="2669"/>
                </a:moveTo>
                <a:cubicBezTo>
                  <a:pt x="18740" y="2672"/>
                  <a:pt x="18745" y="2679"/>
                  <a:pt x="18749" y="2688"/>
                </a:cubicBezTo>
                <a:cubicBezTo>
                  <a:pt x="18755" y="2707"/>
                  <a:pt x="18752" y="2731"/>
                  <a:pt x="18741" y="2742"/>
                </a:cubicBezTo>
                <a:cubicBezTo>
                  <a:pt x="18730" y="2754"/>
                  <a:pt x="18716" y="2749"/>
                  <a:pt x="18709" y="2730"/>
                </a:cubicBezTo>
                <a:cubicBezTo>
                  <a:pt x="18703" y="2711"/>
                  <a:pt x="18706" y="2686"/>
                  <a:pt x="18717" y="2674"/>
                </a:cubicBezTo>
                <a:cubicBezTo>
                  <a:pt x="18722" y="2669"/>
                  <a:pt x="18729" y="2667"/>
                  <a:pt x="18735" y="2669"/>
                </a:cubicBezTo>
                <a:close/>
                <a:moveTo>
                  <a:pt x="11500" y="8136"/>
                </a:moveTo>
                <a:cubicBezTo>
                  <a:pt x="11505" y="8139"/>
                  <a:pt x="11511" y="8144"/>
                  <a:pt x="11514" y="8154"/>
                </a:cubicBezTo>
                <a:cubicBezTo>
                  <a:pt x="11521" y="8172"/>
                  <a:pt x="11517" y="8198"/>
                  <a:pt x="11506" y="8209"/>
                </a:cubicBezTo>
                <a:cubicBezTo>
                  <a:pt x="11496" y="8221"/>
                  <a:pt x="11482" y="8214"/>
                  <a:pt x="11475" y="8196"/>
                </a:cubicBezTo>
                <a:cubicBezTo>
                  <a:pt x="11468" y="8177"/>
                  <a:pt x="11472" y="8153"/>
                  <a:pt x="11482" y="8141"/>
                </a:cubicBezTo>
                <a:cubicBezTo>
                  <a:pt x="11488" y="8135"/>
                  <a:pt x="11494" y="8134"/>
                  <a:pt x="11500" y="8136"/>
                </a:cubicBezTo>
                <a:close/>
              </a:path>
            </a:pathLst>
          </a:custGeom>
          <a:ln>
            <a:solidFill>
              <a:srgbClr val="F3F7F5"/>
            </a:solidFill>
          </a:ln>
        </p:spPr>
      </p:pic>
      <p:sp>
        <p:nvSpPr>
          <p:cNvPr id="167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Hors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Horse dataset</a:t>
            </a:r>
          </a:p>
        </p:txBody>
      </p:sp>
      <p:sp>
        <p:nvSpPr>
          <p:cNvPr id="169" name="Prever se um cavalo vai sobreviv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2E5E5"/>
                </a:solidFill>
              </a:defRPr>
            </a:lvl1pPr>
          </a:lstStyle>
          <a:p>
            <a:pPr/>
            <a:r>
              <a:t>Prever se um cavalo vai sobreviver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rmato dos dado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Formato dos dados</a:t>
            </a:r>
          </a:p>
        </p:txBody>
      </p:sp>
      <p:sp>
        <p:nvSpPr>
          <p:cNvPr id="172" name="299 linhas e 28 atribu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299 linhas e 28 atributos</a:t>
            </a:r>
          </a:p>
        </p:txBody>
      </p:sp>
      <p:sp>
        <p:nvSpPr>
          <p:cNvPr id="173" name="Formato: 299 linhas e 28 atributos"/>
          <p:cNvSpPr txBox="1"/>
          <p:nvPr/>
        </p:nvSpPr>
        <p:spPr>
          <a:xfrm>
            <a:off x="1644773" y="1537540"/>
            <a:ext cx="60967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Formato: 299 linhas e 28 atributos</a:t>
            </a:r>
          </a:p>
        </p:txBody>
      </p:sp>
      <p:sp>
        <p:nvSpPr>
          <p:cNvPr id="174" name="17 categóricos…"/>
          <p:cNvSpPr/>
          <p:nvPr/>
        </p:nvSpPr>
        <p:spPr>
          <a:xfrm>
            <a:off x="10047049" y="1762527"/>
            <a:ext cx="6371036" cy="2020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69" y="0"/>
                </a:moveTo>
                <a:cubicBezTo>
                  <a:pt x="4391" y="0"/>
                  <a:pt x="4247" y="455"/>
                  <a:pt x="4247" y="1018"/>
                </a:cubicBezTo>
                <a:lnTo>
                  <a:pt x="4247" y="8316"/>
                </a:lnTo>
                <a:lnTo>
                  <a:pt x="0" y="10352"/>
                </a:lnTo>
                <a:lnTo>
                  <a:pt x="4247" y="12393"/>
                </a:lnTo>
                <a:lnTo>
                  <a:pt x="4247" y="20577"/>
                </a:lnTo>
                <a:cubicBezTo>
                  <a:pt x="4247" y="21141"/>
                  <a:pt x="4391" y="21600"/>
                  <a:pt x="4569" y="21600"/>
                </a:cubicBezTo>
                <a:lnTo>
                  <a:pt x="21276" y="21600"/>
                </a:lnTo>
                <a:cubicBezTo>
                  <a:pt x="21454" y="21600"/>
                  <a:pt x="21600" y="21141"/>
                  <a:pt x="21600" y="20577"/>
                </a:cubicBezTo>
                <a:lnTo>
                  <a:pt x="21600" y="1018"/>
                </a:lnTo>
                <a:cubicBezTo>
                  <a:pt x="21600" y="455"/>
                  <a:pt x="21454" y="0"/>
                  <a:pt x="21276" y="0"/>
                </a:cubicBezTo>
                <a:lnTo>
                  <a:pt x="456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Amazon Ember Cd RC Light"/>
                <a:ea typeface="Amazon Ember Cd RC Light"/>
                <a:cs typeface="Amazon Ember Cd RC Light"/>
                <a:sym typeface="Amazon Ember Cd RC Light"/>
              </a:defRPr>
            </a:pPr>
            <a:r>
              <a:t>17 categóricos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Amazon Ember Cd RC Light"/>
                <a:ea typeface="Amazon Ember Cd RC Light"/>
                <a:cs typeface="Amazon Ember Cd RC Light"/>
                <a:sym typeface="Amazon Ember Cd RC Light"/>
              </a:defRPr>
            </a:pPr>
            <a:r>
              <a:t>11 numéricos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347" y="4675882"/>
            <a:ext cx="11023306" cy="7052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lores nulo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Valores nulos</a:t>
            </a:r>
          </a:p>
        </p:txBody>
      </p:sp>
      <p:sp>
        <p:nvSpPr>
          <p:cNvPr id="178" name="A maioria dos atributos tem menos de 40% de valores faltan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 maioria dos atributos tem menos de 40% de valores faltantes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8886" y="3924299"/>
            <a:ext cx="9806228" cy="9272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rrelação entre atributos e targe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Correlação entre atributos e target</a:t>
            </a:r>
          </a:p>
        </p:txBody>
      </p:sp>
      <p:sp>
        <p:nvSpPr>
          <p:cNvPr id="182" name="|valor| &gt; 0.7 : Muito…"/>
          <p:cNvSpPr txBox="1"/>
          <p:nvPr>
            <p:ph type="title"/>
          </p:nvPr>
        </p:nvSpPr>
        <p:spPr>
          <a:xfrm>
            <a:off x="1744848" y="5604838"/>
            <a:ext cx="6185034" cy="3943979"/>
          </a:xfrm>
          <a:prstGeom prst="rect">
            <a:avLst/>
          </a:prstGeom>
        </p:spPr>
        <p:txBody>
          <a:bodyPr/>
          <a:lstStyle/>
          <a:p>
            <a:pPr defTabSz="182880">
              <a:lnSpc>
                <a:spcPct val="100000"/>
              </a:lnSpc>
              <a:spcBef>
                <a:spcPts val="100"/>
              </a:spcBef>
              <a:defRPr cap="none" sz="3400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|valor| &gt; 0.7 : Muito </a:t>
            </a:r>
          </a:p>
          <a:p>
            <a:pPr defTabSz="182880">
              <a:lnSpc>
                <a:spcPct val="100000"/>
              </a:lnSpc>
              <a:spcBef>
                <a:spcPts val="100"/>
              </a:spcBef>
              <a:defRPr cap="none" sz="3400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182880">
              <a:lnSpc>
                <a:spcPct val="100000"/>
              </a:lnSpc>
              <a:spcBef>
                <a:spcPts val="100"/>
              </a:spcBef>
              <a:defRPr cap="none" sz="3400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0.7 &lt; |valor| &gt; 0.3 : moderado</a:t>
            </a:r>
          </a:p>
          <a:p>
            <a:pPr defTabSz="182880">
              <a:lnSpc>
                <a:spcPct val="100000"/>
              </a:lnSpc>
              <a:spcBef>
                <a:spcPts val="100"/>
              </a:spcBef>
              <a:defRPr cap="none" sz="3400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182880">
              <a:lnSpc>
                <a:spcPct val="100000"/>
              </a:lnSpc>
              <a:spcBef>
                <a:spcPts val="100"/>
              </a:spcBef>
              <a:defRPr cap="none" sz="3400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0.3 &lt; |valor| &gt; 0 : Pouco</a:t>
            </a:r>
          </a:p>
          <a:p>
            <a:pPr marL="182880" indent="-182880" defTabSz="182880">
              <a:lnSpc>
                <a:spcPct val="100000"/>
              </a:lnSpc>
              <a:spcBef>
                <a:spcPts val="100"/>
              </a:spcBef>
              <a:tabLst>
                <a:tab pos="50800" algn="l"/>
                <a:tab pos="177800" algn="l"/>
              </a:tabLst>
              <a:defRPr cap="none" sz="3400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37673" y="2651423"/>
            <a:ext cx="12018625" cy="9850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ais correlacionados com targe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Mais correlacionados com target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070" y="3284173"/>
            <a:ext cx="7873412" cy="771435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Packed Cell Volume &amp; Outcome"/>
          <p:cNvSpPr txBox="1"/>
          <p:nvPr/>
        </p:nvSpPr>
        <p:spPr>
          <a:xfrm>
            <a:off x="3748134" y="2728944"/>
            <a:ext cx="56852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Packed Cell Volume &amp; Outcome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56518" y="3155942"/>
            <a:ext cx="7873412" cy="797081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Pulse &amp; Outcome"/>
          <p:cNvSpPr txBox="1"/>
          <p:nvPr/>
        </p:nvSpPr>
        <p:spPr>
          <a:xfrm>
            <a:off x="16428136" y="2589243"/>
            <a:ext cx="31459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Pulse &amp;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