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Spectral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  <p:embeddedFont>
      <p:font typeface="Spectral Light"/>
      <p:regular r:id="rId35"/>
      <p:bold r:id="rId36"/>
      <p:italic r:id="rId37"/>
      <p:boldItalic r:id="rId38"/>
    </p:embeddedFont>
    <p:embeddedFont>
      <p:font typeface="Quicksand Light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" orient="horz"/>
        <p:guide pos="5558"/>
        <p:guide pos="1304"/>
        <p:guide pos="1620" orient="horz"/>
        <p:guide pos="2623" orient="horz"/>
        <p:guide pos="4320"/>
        <p:guide pos="3118"/>
        <p:guide pos="2976"/>
        <p:guide pos="590" orient="horz"/>
        <p:guide pos="2268"/>
        <p:guide pos="3902"/>
        <p:guide pos="10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Light-bold.fnt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rv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35" Type="http://schemas.openxmlformats.org/officeDocument/2006/relationships/font" Target="fonts/SpectralLight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SpectralLight-italic.fntdata"/><Relationship Id="rId14" Type="http://schemas.openxmlformats.org/officeDocument/2006/relationships/slide" Target="slides/slide9.xml"/><Relationship Id="rId36" Type="http://schemas.openxmlformats.org/officeDocument/2006/relationships/font" Target="fonts/SpectralLight-bold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QuicksandLight-regular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SpectralLight-boldItalic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ad0e403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ad0e403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23b52d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23b52d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e74579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e74579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e745794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e745794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e745794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e745794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ad1be52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ad1be52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ad0e40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ad0e40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e745794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e745794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ad0e403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ad0e403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11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subTitle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3" type="subTitle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4" type="subTitle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 1">
  <p:cSld name="TITLE_AND_TWO_COLUMNS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726100" y="-773300"/>
            <a:ext cx="51351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 rot="-5400000">
            <a:off x="168112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 rot="-5400000">
            <a:off x="4301550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 rot="-5400000">
            <a:off x="692197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7006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2" type="subTitle"/>
          </p:nvPr>
        </p:nvSpPr>
        <p:spPr>
          <a:xfrm>
            <a:off x="7006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3" type="subTitle"/>
          </p:nvPr>
        </p:nvSpPr>
        <p:spPr>
          <a:xfrm>
            <a:off x="33301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4" type="subTitle"/>
          </p:nvPr>
        </p:nvSpPr>
        <p:spPr>
          <a:xfrm>
            <a:off x="33301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5" type="subTitle"/>
          </p:nvPr>
        </p:nvSpPr>
        <p:spPr>
          <a:xfrm>
            <a:off x="59596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6" type="subTitle"/>
          </p:nvPr>
        </p:nvSpPr>
        <p:spPr>
          <a:xfrm>
            <a:off x="59596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7" type="subTitle"/>
          </p:nvPr>
        </p:nvSpPr>
        <p:spPr>
          <a:xfrm>
            <a:off x="7006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8" type="subTitle"/>
          </p:nvPr>
        </p:nvSpPr>
        <p:spPr>
          <a:xfrm>
            <a:off x="7006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9" type="subTitle"/>
          </p:nvPr>
        </p:nvSpPr>
        <p:spPr>
          <a:xfrm>
            <a:off x="33301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3" type="subTitle"/>
          </p:nvPr>
        </p:nvSpPr>
        <p:spPr>
          <a:xfrm>
            <a:off x="33301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4" type="subTitle"/>
          </p:nvPr>
        </p:nvSpPr>
        <p:spPr>
          <a:xfrm>
            <a:off x="59596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5" type="subTitle"/>
          </p:nvPr>
        </p:nvSpPr>
        <p:spPr>
          <a:xfrm>
            <a:off x="59596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322125" y="506525"/>
            <a:ext cx="35238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6556325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hasCustomPrompt="1"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b="1" sz="5600">
                <a:solidFill>
                  <a:srgbClr val="D9D9D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">
  <p:cSld name="TITLE_ONLY_1_1">
    <p:bg>
      <p:bgPr>
        <a:solidFill>
          <a:srgbClr val="25252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hasCustomPrompt="1" type="title"/>
          </p:nvPr>
        </p:nvSpPr>
        <p:spPr>
          <a:xfrm>
            <a:off x="542950" y="609775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194950" y="13787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hasCustomPrompt="1" idx="2" type="title"/>
          </p:nvPr>
        </p:nvSpPr>
        <p:spPr>
          <a:xfrm>
            <a:off x="542950" y="1833775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/>
          <p:nvPr>
            <p:ph idx="3" type="subTitle"/>
          </p:nvPr>
        </p:nvSpPr>
        <p:spPr>
          <a:xfrm>
            <a:off x="1194950" y="26027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4" type="title"/>
          </p:nvPr>
        </p:nvSpPr>
        <p:spPr>
          <a:xfrm>
            <a:off x="542950" y="3176350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/>
          <p:nvPr>
            <p:ph idx="5" type="subTitle"/>
          </p:nvPr>
        </p:nvSpPr>
        <p:spPr>
          <a:xfrm>
            <a:off x="1194950" y="3945350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slide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7FF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slide 1">
  <p:cSld name="ONE_COLUMN_TEXT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96300" y="-98500"/>
            <a:ext cx="4133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&amp; titl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Slide &amp; title">
  <p:cSld name="CUSTOM_1">
    <p:bg>
      <p:bgPr>
        <a:solidFill>
          <a:srgbClr val="25252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ign/ Content">
  <p:cSld name="BLANK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ign/ Content 2">
  <p:cSld name="BLANK_1_1_1_1_2">
    <p:bg>
      <p:bgPr>
        <a:solidFill>
          <a:srgbClr val="25252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2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1335850" y="30259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2" type="subTitle"/>
          </p:nvPr>
        </p:nvSpPr>
        <p:spPr>
          <a:xfrm>
            <a:off x="3373075" y="9883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/ Content 1">
  <p:cSld name="BLANK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2" type="subTitle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3" type="subTitle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4" type="subTitle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hasCustomPrompt="1" idx="5" type="title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hasCustomPrompt="1" idx="6" type="title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3"/>
          <p:cNvSpPr txBox="1"/>
          <p:nvPr>
            <p:ph hasCustomPrompt="1" idx="7" type="title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3"/>
          <p:cNvSpPr txBox="1"/>
          <p:nvPr>
            <p:ph hasCustomPrompt="1" idx="8" type="title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 1">
  <p:cSld name="SECTION_HEADER_1"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 1 1">
  <p:cSld name="SECTION_HEADER_1_1"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 flipH="1">
            <a:off x="5869750" y="2977225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rot="-5400000">
            <a:off x="5900000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2" type="subTitle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9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 1">
  <p:cSld name="TITLE_AND_BODY_2">
    <p:bg>
      <p:bgPr>
        <a:solidFill>
          <a:srgbClr val="25252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285900" y="458225"/>
            <a:ext cx="4736700" cy="26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b="1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285900" y="2963125"/>
            <a:ext cx="3961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 1 1">
  <p:cSld name="TITLE_AND_BODY_2_1">
    <p:bg>
      <p:bgPr>
        <a:solidFill>
          <a:srgbClr val="25252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485550" y="458225"/>
            <a:ext cx="3245100" cy="26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3485550" y="3039325"/>
            <a:ext cx="22374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bg>
      <p:bgPr>
        <a:solidFill>
          <a:srgbClr val="25252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17473" l="13106" r="3518" t="15681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/>
              <a:t>ChernoStation</a:t>
            </a:r>
            <a:r>
              <a:rPr lang="es" sz="6000">
                <a:solidFill>
                  <a:srgbClr val="0043C1"/>
                </a:solidFill>
              </a:rPr>
              <a:t>!</a:t>
            </a:r>
            <a:endParaRPr sz="6000">
              <a:solidFill>
                <a:srgbClr val="0043C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 rot="-5400000">
            <a:off x="-1880775" y="1922325"/>
            <a:ext cx="51663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Qualidade de Software - </a:t>
            </a:r>
            <a:r>
              <a:rPr b="1" lang="es" sz="1400">
                <a:solidFill>
                  <a:srgbClr val="818284"/>
                </a:solidFill>
                <a:latin typeface="Spectral"/>
                <a:ea typeface="Spectral"/>
                <a:cs typeface="Spectral"/>
                <a:sym typeface="Spectral"/>
              </a:rPr>
              <a:t>Apresentação 2</a:t>
            </a:r>
            <a:r>
              <a:rPr b="1" lang="es" sz="1400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 - 2019.2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22600" y="276150"/>
            <a:ext cx="74988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UC03 - MQ = 32.5% - Reprovado!</a:t>
            </a:r>
            <a:endParaRPr/>
          </a:p>
        </p:txBody>
      </p:sp>
      <p:sp>
        <p:nvSpPr>
          <p:cNvPr id="239" name="Google Shape;239;p33"/>
          <p:cNvSpPr txBox="1"/>
          <p:nvPr>
            <p:ph idx="4294967295" type="subTitle"/>
          </p:nvPr>
        </p:nvSpPr>
        <p:spPr>
          <a:xfrm>
            <a:off x="608675" y="1383000"/>
            <a:ext cx="88731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11-São evitados termos que indicam opção, como “possivelmente” (M)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13-Uma vez utilizado um termo, ele é mantido para referenciar o mesmo elemento? (M)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14-São evitados termos que indicam a prematura especificação da interface, como “botão” (B)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17-Há presença de breve descrição ou resumo no início, que especifique de forma clara o seu propósito (B)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22-O caso de uso é acompanhado de protótipo da interface, para aumentar a compreensibilidade (A)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23-O caso de uso é acompanhado de especificação de requisitos não funcionais separadas do fluxo (M)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24-O caso de uso é acompanhado de modelo de domínio (M)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0CCFA"/>
                </a:solidFill>
              </a:rPr>
              <a:t>Tarefas</a:t>
            </a:r>
            <a:endParaRPr sz="1800"/>
          </a:p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3217775" y="646250"/>
            <a:ext cx="18585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252525"/>
                </a:solidFill>
              </a:rPr>
              <a:t>Movimentações de cards</a:t>
            </a:r>
            <a:endParaRPr sz="18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252525"/>
                </a:solidFill>
              </a:rPr>
              <a:t>Agend</a:t>
            </a:r>
            <a:r>
              <a:rPr lang="es" sz="5200">
                <a:solidFill>
                  <a:srgbClr val="90CCFA"/>
                </a:solidFill>
              </a:rPr>
              <a:t>a</a:t>
            </a:r>
            <a:endParaRPr sz="5200">
              <a:solidFill>
                <a:srgbClr val="90CCFA"/>
              </a:solidFill>
            </a:endParaRPr>
          </a:p>
        </p:txBody>
      </p:sp>
      <p:sp>
        <p:nvSpPr>
          <p:cNvPr id="175" name="Google Shape;175;p25"/>
          <p:cNvSpPr txBox="1"/>
          <p:nvPr>
            <p:ph idx="3" type="subTitle"/>
          </p:nvPr>
        </p:nvSpPr>
        <p:spPr>
          <a:xfrm>
            <a:off x="1078800" y="4163850"/>
            <a:ext cx="1542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52525"/>
                </a:solidFill>
              </a:rPr>
              <a:t>Participantes </a:t>
            </a:r>
            <a:endParaRPr sz="18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</a:endParaRPr>
          </a:p>
        </p:txBody>
      </p:sp>
      <p:sp>
        <p:nvSpPr>
          <p:cNvPr id="176" name="Google Shape;176;p25"/>
          <p:cNvSpPr txBox="1"/>
          <p:nvPr>
            <p:ph idx="4" type="subTitle"/>
          </p:nvPr>
        </p:nvSpPr>
        <p:spPr>
          <a:xfrm>
            <a:off x="2621100" y="4157100"/>
            <a:ext cx="14106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DONE!</a:t>
            </a:r>
            <a:endParaRPr sz="1800"/>
          </a:p>
        </p:txBody>
      </p:sp>
      <p:sp>
        <p:nvSpPr>
          <p:cNvPr id="177" name="Google Shape;177;p25"/>
          <p:cNvSpPr txBox="1"/>
          <p:nvPr>
            <p:ph idx="5" type="title"/>
          </p:nvPr>
        </p:nvSpPr>
        <p:spPr>
          <a:xfrm>
            <a:off x="1240675" y="326150"/>
            <a:ext cx="17910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0CCFA"/>
                </a:solidFill>
              </a:rPr>
              <a:t>09</a:t>
            </a:r>
            <a:endParaRPr>
              <a:solidFill>
                <a:srgbClr val="90CCFA"/>
              </a:solidFill>
            </a:endParaRPr>
          </a:p>
        </p:txBody>
      </p:sp>
      <p:sp>
        <p:nvSpPr>
          <p:cNvPr id="178" name="Google Shape;178;p25"/>
          <p:cNvSpPr txBox="1"/>
          <p:nvPr>
            <p:ph idx="6" type="title"/>
          </p:nvPr>
        </p:nvSpPr>
        <p:spPr>
          <a:xfrm>
            <a:off x="3217774" y="1397100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</a:rPr>
              <a:t>&gt;30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79" name="Google Shape;179;p25"/>
          <p:cNvSpPr txBox="1"/>
          <p:nvPr>
            <p:ph idx="7" type="title"/>
          </p:nvPr>
        </p:nvSpPr>
        <p:spPr>
          <a:xfrm>
            <a:off x="3958812" y="2445275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09</a:t>
            </a:r>
            <a:endParaRPr/>
          </a:p>
        </p:txBody>
      </p:sp>
      <p:sp>
        <p:nvSpPr>
          <p:cNvPr id="180" name="Google Shape;180;p25"/>
          <p:cNvSpPr txBox="1"/>
          <p:nvPr>
            <p:ph idx="8" type="title"/>
          </p:nvPr>
        </p:nvSpPr>
        <p:spPr>
          <a:xfrm>
            <a:off x="1078799" y="2305268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</a:rPr>
              <a:t>04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90CCFA"/>
                </a:solidFill>
              </a:rPr>
              <a:t>1.</a:t>
            </a:r>
            <a:r>
              <a:rPr lang="es">
                <a:solidFill>
                  <a:srgbClr val="373334"/>
                </a:solidFill>
              </a:rPr>
              <a:t> </a:t>
            </a:r>
            <a:r>
              <a:rPr lang="es"/>
              <a:t>SonarQube</a:t>
            </a:r>
            <a:endParaRPr>
              <a:solidFill>
                <a:srgbClr val="373334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50" y="936200"/>
            <a:ext cx="2684025" cy="26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252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0" y="79013"/>
            <a:ext cx="8473599" cy="49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27701" l="1306" r="3365" t="10520"/>
          <a:stretch/>
        </p:blipFill>
        <p:spPr>
          <a:xfrm>
            <a:off x="0" y="479501"/>
            <a:ext cx="9144000" cy="111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993750" y="2753025"/>
            <a:ext cx="3787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Spectral"/>
                <a:ea typeface="Spectral"/>
                <a:cs typeface="Spectral"/>
                <a:sym typeface="Spectral"/>
              </a:rPr>
              <a:t>12 Regras</a:t>
            </a:r>
            <a:endParaRPr b="1" sz="3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Spectral Light"/>
                <a:ea typeface="Spectral Light"/>
                <a:cs typeface="Spectral Light"/>
                <a:sym typeface="Spectral Light"/>
              </a:rPr>
              <a:t>JavaScript - HTML - CSS</a:t>
            </a:r>
            <a:endParaRPr sz="2800"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ctrTitle"/>
          </p:nvPr>
        </p:nvSpPr>
        <p:spPr>
          <a:xfrm>
            <a:off x="1545450" y="664225"/>
            <a:ext cx="6809100" cy="3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Javascript Rules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"===" and "!==" should be used instead of "==" and "!="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alert() should not be used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NaN should not be used in comparisons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Yield should not be used outside generators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Functions should not be empty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Functions should not have too many parameters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Lines should not be too long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Non-existent variables should not be referenced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Track uses of TODO tags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90CCFA"/>
                </a:solidFill>
              </a:rPr>
              <a:t>2</a:t>
            </a:r>
            <a:r>
              <a:rPr lang="es">
                <a:solidFill>
                  <a:srgbClr val="90CCFA"/>
                </a:solidFill>
              </a:rPr>
              <a:t>.</a:t>
            </a:r>
            <a:r>
              <a:rPr lang="es">
                <a:solidFill>
                  <a:srgbClr val="373334"/>
                </a:solidFill>
              </a:rPr>
              <a:t> </a:t>
            </a:r>
            <a:r>
              <a:rPr lang="es"/>
              <a:t>Casos de uso</a:t>
            </a:r>
            <a:endParaRPr>
              <a:solidFill>
                <a:srgbClr val="373334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725" y="637000"/>
            <a:ext cx="2684025" cy="26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50" y="218125"/>
            <a:ext cx="64748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2493450" y="194825"/>
            <a:ext cx="4324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Inspeção de casos de uso</a:t>
            </a:r>
            <a:endParaRPr/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UC01</a:t>
            </a:r>
            <a:endParaRPr/>
          </a:p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MQ=20,5%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UC02</a:t>
            </a:r>
            <a:endParaRPr/>
          </a:p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MQ=25%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UC04</a:t>
            </a:r>
            <a:endParaRPr/>
          </a:p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MQ=27.5%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600000" y="7861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pectral Light"/>
                <a:ea typeface="Spectral Light"/>
                <a:cs typeface="Spectral Light"/>
                <a:sym typeface="Spectral Light"/>
              </a:rPr>
              <a:t>Aprovação - MQ  = 30%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