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3" r:id="rId3"/>
    <p:sldId id="275" r:id="rId4"/>
    <p:sldId id="261" r:id="rId5"/>
    <p:sldId id="265" r:id="rId6"/>
    <p:sldId id="266" r:id="rId7"/>
    <p:sldId id="267" r:id="rId8"/>
    <p:sldId id="277" r:id="rId9"/>
    <p:sldId id="268" r:id="rId10"/>
    <p:sldId id="269" r:id="rId11"/>
    <p:sldId id="271" r:id="rId12"/>
    <p:sldId id="270" r:id="rId13"/>
    <p:sldId id="262" r:id="rId14"/>
    <p:sldId id="274" r:id="rId15"/>
    <p:sldId id="257" r:id="rId16"/>
    <p:sldId id="283" r:id="rId17"/>
    <p:sldId id="278" r:id="rId18"/>
    <p:sldId id="279" r:id="rId19"/>
    <p:sldId id="280" r:id="rId20"/>
    <p:sldId id="281" r:id="rId21"/>
    <p:sldId id="282" r:id="rId22"/>
    <p:sldId id="284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6" d="100"/>
          <a:sy n="96" d="100"/>
        </p:scale>
        <p:origin x="-636" y="7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733E-98A9-4BE1-9FF0-243E1197C42C}" type="datetimeFigureOut">
              <a:rPr lang="pt-BR" smtClean="0"/>
              <a:t>22/07/2020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0AA8B-4A26-4197-9BA3-725CE3C6BC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280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733E-98A9-4BE1-9FF0-243E1197C42C}" type="datetimeFigureOut">
              <a:rPr lang="pt-BR" smtClean="0"/>
              <a:t>22/07/2020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0AA8B-4A26-4197-9BA3-725CE3C6BC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8393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733E-98A9-4BE1-9FF0-243E1197C42C}" type="datetimeFigureOut">
              <a:rPr lang="pt-BR" smtClean="0"/>
              <a:t>22/07/2020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0AA8B-4A26-4197-9BA3-725CE3C6BC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8507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733E-98A9-4BE1-9FF0-243E1197C42C}" type="datetimeFigureOut">
              <a:rPr lang="pt-BR" smtClean="0"/>
              <a:t>22/07/2020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0AA8B-4A26-4197-9BA3-725CE3C6BC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52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733E-98A9-4BE1-9FF0-243E1197C42C}" type="datetimeFigureOut">
              <a:rPr lang="pt-BR" smtClean="0"/>
              <a:t>22/07/2020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0AA8B-4A26-4197-9BA3-725CE3C6BC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824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733E-98A9-4BE1-9FF0-243E1197C42C}" type="datetimeFigureOut">
              <a:rPr lang="pt-BR" smtClean="0"/>
              <a:t>22/07/2020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0AA8B-4A26-4197-9BA3-725CE3C6BC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1899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733E-98A9-4BE1-9FF0-243E1197C42C}" type="datetimeFigureOut">
              <a:rPr lang="pt-BR" smtClean="0"/>
              <a:t>22/07/2020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0AA8B-4A26-4197-9BA3-725CE3C6BC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0684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733E-98A9-4BE1-9FF0-243E1197C42C}" type="datetimeFigureOut">
              <a:rPr lang="pt-BR" smtClean="0"/>
              <a:t>22/07/2020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0AA8B-4A26-4197-9BA3-725CE3C6BC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5171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733E-98A9-4BE1-9FF0-243E1197C42C}" type="datetimeFigureOut">
              <a:rPr lang="pt-BR" smtClean="0"/>
              <a:t>22/07/2020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0AA8B-4A26-4197-9BA3-725CE3C6BC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308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733E-98A9-4BE1-9FF0-243E1197C42C}" type="datetimeFigureOut">
              <a:rPr lang="pt-BR" smtClean="0"/>
              <a:t>22/07/2020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0AA8B-4A26-4197-9BA3-725CE3C6BC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3910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733E-98A9-4BE1-9FF0-243E1197C42C}" type="datetimeFigureOut">
              <a:rPr lang="pt-BR" smtClean="0"/>
              <a:t>22/07/2020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0AA8B-4A26-4197-9BA3-725CE3C6BC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9220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8733E-98A9-4BE1-9FF0-243E1197C42C}" type="datetimeFigureOut">
              <a:rPr lang="pt-BR" smtClean="0"/>
              <a:t>22/07/2020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0AA8B-4A26-4197-9BA3-725CE3C6BC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130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3467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Construção de indicadores e metas</a:t>
            </a:r>
            <a:br>
              <a:rPr lang="pt-BR" dirty="0" smtClean="0">
                <a:solidFill>
                  <a:schemeClr val="bg1"/>
                </a:solidFill>
              </a:rPr>
            </a:b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1400" dirty="0"/>
              <a:t>O</a:t>
            </a: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s indicadores possibilitam </a:t>
            </a:r>
            <a:r>
              <a:rPr lang="pt-BR" sz="1400" b="1" dirty="0">
                <a:latin typeface="Times New Roman" pitchFamily="18" charset="0"/>
                <a:cs typeface="Times New Roman" pitchFamily="18" charset="0"/>
              </a:rPr>
              <a:t>conhecer </a:t>
            </a:r>
            <a:r>
              <a:rPr lang="pt-BR" sz="1400" b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pt-BR" sz="1400" b="1" dirty="0">
                <a:latin typeface="Times New Roman" pitchFamily="18" charset="0"/>
                <a:cs typeface="Times New Roman" pitchFamily="18" charset="0"/>
              </a:rPr>
              <a:t>situação que se deseja modificar, estabelecer as prioridades, escolher os </a:t>
            </a:r>
            <a:r>
              <a:rPr lang="pt-BR" sz="1400" b="1" dirty="0" smtClean="0">
                <a:latin typeface="Times New Roman" pitchFamily="18" charset="0"/>
                <a:cs typeface="Times New Roman" pitchFamily="18" charset="0"/>
              </a:rPr>
              <a:t>beneficiados, identificar </a:t>
            </a:r>
            <a:r>
              <a:rPr lang="pt-BR" sz="1400" b="1" dirty="0">
                <a:latin typeface="Times New Roman" pitchFamily="18" charset="0"/>
                <a:cs typeface="Times New Roman" pitchFamily="18" charset="0"/>
              </a:rPr>
              <a:t>os objetivos e traduzi-los em metas</a:t>
            </a: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1400" dirty="0" smtClean="0">
                <a:latin typeface="Times New Roman" pitchFamily="18" charset="0"/>
                <a:cs typeface="Times New Roman" pitchFamily="18" charset="0"/>
              </a:rPr>
              <a:t>e, assim</a:t>
            </a: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, melhor acompanhar o andamento </a:t>
            </a:r>
            <a:r>
              <a:rPr lang="pt-BR" sz="1400" dirty="0" smtClean="0">
                <a:latin typeface="Times New Roman" pitchFamily="18" charset="0"/>
                <a:cs typeface="Times New Roman" pitchFamily="18" charset="0"/>
              </a:rPr>
              <a:t>dos trabalhos</a:t>
            </a: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, avaliar os processos, adotar os redirecionamentos necessários e verificar os </a:t>
            </a:r>
            <a:r>
              <a:rPr lang="pt-BR" sz="1400" dirty="0" smtClean="0">
                <a:latin typeface="Times New Roman" pitchFamily="18" charset="0"/>
                <a:cs typeface="Times New Roman" pitchFamily="18" charset="0"/>
              </a:rPr>
              <a:t>resultados e </a:t>
            </a: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os impactos obtidos. Com isso, aumentam </a:t>
            </a:r>
            <a:r>
              <a:rPr lang="pt-BR" sz="1400" dirty="0" smtClean="0">
                <a:latin typeface="Times New Roman" pitchFamily="18" charset="0"/>
                <a:cs typeface="Times New Roman" pitchFamily="18" charset="0"/>
              </a:rPr>
              <a:t>as chances </a:t>
            </a: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de serem tomadas decisões </a:t>
            </a:r>
            <a:r>
              <a:rPr lang="pt-BR" sz="1400" dirty="0" smtClean="0">
                <a:latin typeface="Times New Roman" pitchFamily="18" charset="0"/>
                <a:cs typeface="Times New Roman" pitchFamily="18" charset="0"/>
              </a:rPr>
              <a:t>corretas e </a:t>
            </a: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de se potencializar o uso dos recursos</a:t>
            </a:r>
            <a:r>
              <a:rPr lang="pt-BR" sz="1400" dirty="0" smtClean="0">
                <a:latin typeface="Times New Roman" pitchFamily="18" charset="0"/>
                <a:cs typeface="Times New Roman" pitchFamily="18" charset="0"/>
              </a:rPr>
              <a:t> .</a:t>
            </a:r>
          </a:p>
          <a:p>
            <a:pPr marL="0" indent="0">
              <a:buNone/>
            </a:pPr>
            <a:endParaRPr lang="pt-B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pt-BR" sz="1400" dirty="0" smtClean="0">
                <a:latin typeface="Times New Roman" pitchFamily="18" charset="0"/>
                <a:cs typeface="Times New Roman" pitchFamily="18" charset="0"/>
              </a:rPr>
              <a:t>Em sua maioria, </a:t>
            </a:r>
            <a:r>
              <a:rPr lang="pt-BR" sz="1400" b="1" dirty="0" smtClean="0">
                <a:latin typeface="Times New Roman" pitchFamily="18" charset="0"/>
                <a:cs typeface="Times New Roman" pitchFamily="18" charset="0"/>
              </a:rPr>
              <a:t>os indicadores possuem baixa complexidade de cálculo, utilizando princípios básicos da divisão e multiplicação, de modo que pessoas, mesmo sem familiaridade com o linguajar matemático, podem compreender facilmente sua construção .</a:t>
            </a:r>
          </a:p>
          <a:p>
            <a:pPr marL="0" indent="0" algn="just">
              <a:buNone/>
            </a:pPr>
            <a:endParaRPr lang="pt-BR" sz="1400" dirty="0"/>
          </a:p>
          <a:p>
            <a:pPr marL="0" indent="0" algn="just">
              <a:buNone/>
            </a:pPr>
            <a:r>
              <a:rPr lang="pt-BR" sz="1400" dirty="0" smtClean="0"/>
              <a:t>Ainda que haja dificuldades na identificação e na coleta de dados para geração de indicadores em geral, a postura correta é utilizar aproximações e, sobretudo, começar a medir para incorporar ao modelo no momento seguinte. Em suma, é preferível que haja aproximações a lacunas.</a:t>
            </a:r>
            <a:endParaRPr lang="pt-BR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dirty="0" smtClean="0">
                <a:latin typeface="Times New Roman" pitchFamily="18" charset="0"/>
                <a:cs typeface="Times New Roman" pitchFamily="18" charset="0"/>
              </a:rPr>
            </a:br>
            <a:r>
              <a:rPr lang="pt-BR" sz="1600" b="0" i="0" dirty="0" smtClean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sz="1600" b="0" i="0" dirty="0" smtClean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pt-BR" sz="1600" dirty="0" smtClean="0"/>
              <a:t/>
            </a:r>
            <a:br>
              <a:rPr lang="pt-BR" sz="1600" dirty="0" smtClean="0"/>
            </a:br>
            <a:r>
              <a:rPr lang="pt-BR" sz="1600" dirty="0" smtClean="0"/>
              <a:t/>
            </a:r>
            <a:br>
              <a:rPr lang="pt-BR" sz="1600" dirty="0" smtClean="0"/>
            </a:b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237283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pt-BR" dirty="0"/>
              <a:t>Segundo uma abordagem abrangente, o</a:t>
            </a:r>
            <a:br>
              <a:rPr lang="pt-BR" dirty="0"/>
            </a:br>
            <a:r>
              <a:rPr lang="pt-BR" dirty="0"/>
              <a:t>desempenho pode ser compreendido como </a:t>
            </a:r>
            <a:r>
              <a:rPr lang="pt-BR" b="1" dirty="0"/>
              <a:t>esforços </a:t>
            </a:r>
            <a:r>
              <a:rPr lang="pt-BR" dirty="0"/>
              <a:t>empreendidos</a:t>
            </a:r>
            <a:br>
              <a:rPr lang="pt-BR" dirty="0"/>
            </a:br>
            <a:r>
              <a:rPr lang="pt-BR" dirty="0"/>
              <a:t>na direção de </a:t>
            </a:r>
            <a:r>
              <a:rPr lang="pt-BR" b="1" dirty="0"/>
              <a:t>resultados </a:t>
            </a:r>
            <a:r>
              <a:rPr lang="pt-BR" dirty="0"/>
              <a:t>a serem alcançados. A equação simplificada</a:t>
            </a:r>
            <a:br>
              <a:rPr lang="pt-BR" dirty="0"/>
            </a:br>
            <a:r>
              <a:rPr lang="pt-BR" dirty="0"/>
              <a:t>é: desempenho = esforços + resultados; ou desempenho = esforços</a:t>
            </a:r>
            <a:br>
              <a:rPr lang="pt-BR" dirty="0"/>
            </a:br>
            <a:r>
              <a:rPr lang="pt-BR" dirty="0"/>
              <a:t> resultados.</a:t>
            </a:r>
            <a:r>
              <a:rPr lang="pt-BR" dirty="0" smtClean="0"/>
              <a:t> </a:t>
            </a:r>
            <a:br>
              <a:rPr lang="pt-BR" dirty="0" smtClean="0"/>
            </a:br>
            <a:r>
              <a:rPr lang="pt-BR" dirty="0"/>
              <a:t>Um sistema de mensuração deve ir além da geração de</a:t>
            </a:r>
            <a:br>
              <a:rPr lang="pt-BR" dirty="0"/>
            </a:br>
            <a:r>
              <a:rPr lang="pt-BR" dirty="0"/>
              <a:t>indicadores (que, em princípio, nunca é trivial) e permitir: a) a</a:t>
            </a:r>
            <a:br>
              <a:rPr lang="pt-BR" dirty="0"/>
            </a:br>
            <a:r>
              <a:rPr lang="pt-BR" dirty="0"/>
              <a:t>geração de indicadores em distintas dimensões de esforços e</a:t>
            </a:r>
            <a:br>
              <a:rPr lang="pt-BR" dirty="0"/>
            </a:br>
            <a:r>
              <a:rPr lang="pt-BR" dirty="0"/>
              <a:t>resultados, com diferentes pesos entre estes (uma vez que</a:t>
            </a:r>
            <a:br>
              <a:rPr lang="pt-BR" dirty="0"/>
            </a:br>
            <a:r>
              <a:rPr lang="pt-BR" dirty="0"/>
              <a:t>representam medidas de distintas importâncias); e b) a geração de</a:t>
            </a:r>
            <a:br>
              <a:rPr lang="pt-BR" dirty="0"/>
            </a:br>
            <a:r>
              <a:rPr lang="pt-BR" dirty="0"/>
              <a:t>uma nota para cada indicador (o que requererá não apenas apurar o</a:t>
            </a:r>
            <a:br>
              <a:rPr lang="pt-BR" dirty="0"/>
            </a:br>
            <a:r>
              <a:rPr lang="pt-BR" dirty="0"/>
              <a:t>valor do indicador no ato da medição, mas comparar o valor apurado</a:t>
            </a:r>
            <a:br>
              <a:rPr lang="pt-BR" dirty="0"/>
            </a:br>
            <a:r>
              <a:rPr lang="pt-BR" dirty="0"/>
              <a:t>com um valor‐meta, seja correspondente a uma meta propriamente</a:t>
            </a:r>
            <a:br>
              <a:rPr lang="pt-BR" dirty="0"/>
            </a:br>
            <a:r>
              <a:rPr lang="pt-BR" dirty="0"/>
              <a:t>dita, seja correspondente a um benchmark), que expresse uma</a:t>
            </a:r>
            <a:br>
              <a:rPr lang="pt-BR" dirty="0"/>
            </a:br>
            <a:r>
              <a:rPr lang="pt-BR" dirty="0"/>
              <a:t>medida relativa </a:t>
            </a:r>
            <a:endParaRPr lang="pt-BR" dirty="0" smtClean="0"/>
          </a:p>
          <a:p>
            <a:r>
              <a:rPr lang="pt-BR" dirty="0"/>
              <a:t>Vale destacar que conceitos como capacidade tangenciam o conceito</a:t>
            </a:r>
            <a:br>
              <a:rPr lang="pt-BR" dirty="0"/>
            </a:br>
            <a:r>
              <a:rPr lang="pt-BR" dirty="0"/>
              <a:t>de desempenho. Os termos capacidade, capacidade institucional e</a:t>
            </a:r>
            <a:br>
              <a:rPr lang="pt-BR" dirty="0"/>
            </a:br>
            <a:r>
              <a:rPr lang="pt-BR" dirty="0"/>
              <a:t>outros derivados, também se sujeitam a muitas variações semânticas</a:t>
            </a:r>
            <a:br>
              <a:rPr lang="pt-BR" dirty="0"/>
            </a:br>
            <a:r>
              <a:rPr lang="pt-BR" dirty="0"/>
              <a:t>e conceituais – podendo oscilar do domínio de recursos,</a:t>
            </a:r>
            <a:br>
              <a:rPr lang="pt-BR" dirty="0"/>
            </a:br>
            <a:r>
              <a:rPr lang="pt-BR" dirty="0"/>
              <a:t>competências, habilidades e atitudes até a prontidão para efetiva</a:t>
            </a:r>
            <a:br>
              <a:rPr lang="pt-BR" dirty="0"/>
            </a:br>
            <a:r>
              <a:rPr lang="pt-BR" dirty="0"/>
              <a:t>atuação (realização de esforços orientados para resultados) em</a:t>
            </a:r>
            <a:br>
              <a:rPr lang="pt-BR" dirty="0"/>
            </a:br>
            <a:r>
              <a:rPr lang="pt-BR" dirty="0"/>
              <a:t>função de outros atributos tais como poder, legitimidade e urgência.</a:t>
            </a:r>
            <a:br>
              <a:rPr lang="pt-BR" dirty="0"/>
            </a:br>
            <a:r>
              <a:rPr lang="pt-BR" dirty="0"/>
              <a:t>Em todo caso, este Guia não inclui o conceito de capacidade como</a:t>
            </a:r>
            <a:br>
              <a:rPr lang="pt-BR" dirty="0"/>
            </a:br>
            <a:r>
              <a:rPr lang="pt-BR" dirty="0"/>
              <a:t>parte do conceito de desempenho; trata‐o como pressuposto do bom</a:t>
            </a:r>
            <a:br>
              <a:rPr lang="pt-BR" dirty="0"/>
            </a:br>
            <a:r>
              <a:rPr lang="pt-BR" dirty="0"/>
              <a:t>desempenho,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8768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Formulação de indicadores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dirty="0" smtClean="0"/>
              <a:t>A </a:t>
            </a:r>
            <a:r>
              <a:rPr lang="pt-BR" dirty="0"/>
              <a:t>formulação de indicadores pode ser realizada por um conjunto </a:t>
            </a:r>
            <a:r>
              <a:rPr lang="pt-BR" dirty="0" smtClean="0"/>
              <a:t>de passos </a:t>
            </a:r>
            <a:r>
              <a:rPr lang="pt-BR" dirty="0"/>
              <a:t>necessários para assegurar que os princípios da qualidade </a:t>
            </a:r>
            <a:r>
              <a:rPr lang="pt-BR" dirty="0" smtClean="0"/>
              <a:t>e do </a:t>
            </a:r>
            <a:r>
              <a:rPr lang="pt-BR" dirty="0"/>
              <a:t>sistema de medição do desempenho estejam em </a:t>
            </a:r>
            <a:r>
              <a:rPr lang="pt-BR" dirty="0" smtClean="0"/>
              <a:t>conformidade com </a:t>
            </a:r>
            <a:r>
              <a:rPr lang="pt-BR" dirty="0"/>
              <a:t>o desejado pela organização. Os passos são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1. Identificação </a:t>
            </a:r>
            <a:r>
              <a:rPr lang="pt-BR" dirty="0"/>
              <a:t>do nível, dimensão, </a:t>
            </a:r>
            <a:r>
              <a:rPr lang="pt-BR" dirty="0" err="1"/>
              <a:t>subdimensão</a:t>
            </a:r>
            <a:r>
              <a:rPr lang="pt-BR" dirty="0"/>
              <a:t> e objetos </a:t>
            </a:r>
            <a:r>
              <a:rPr lang="pt-BR" dirty="0" smtClean="0"/>
              <a:t>de mensuração</a:t>
            </a:r>
            <a:r>
              <a:rPr lang="pt-BR" dirty="0"/>
              <a:t>;</a:t>
            </a:r>
            <a:br>
              <a:rPr lang="pt-BR" dirty="0"/>
            </a:br>
            <a:r>
              <a:rPr lang="pt-BR" dirty="0" smtClean="0"/>
              <a:t>2. Estabelecimento </a:t>
            </a:r>
            <a:r>
              <a:rPr lang="pt-BR" dirty="0"/>
              <a:t>dos indicadores de desempenho;</a:t>
            </a:r>
            <a:br>
              <a:rPr lang="pt-BR" dirty="0"/>
            </a:br>
            <a:r>
              <a:rPr lang="pt-BR" dirty="0" smtClean="0"/>
              <a:t>3. </a:t>
            </a:r>
            <a:r>
              <a:rPr lang="pt-BR" dirty="0"/>
              <a:t>Validação preliminar dos indicadores com as </a:t>
            </a:r>
            <a:r>
              <a:rPr lang="pt-BR" dirty="0" smtClean="0"/>
              <a:t>partes interessadas</a:t>
            </a:r>
            <a:r>
              <a:rPr lang="pt-BR" dirty="0"/>
              <a:t>;</a:t>
            </a:r>
            <a:br>
              <a:rPr lang="pt-BR" dirty="0"/>
            </a:br>
            <a:r>
              <a:rPr lang="pt-BR" dirty="0" smtClean="0"/>
              <a:t>4. Construção </a:t>
            </a:r>
            <a:r>
              <a:rPr lang="pt-BR" dirty="0"/>
              <a:t>de fórmulas, estabelecimento de metas e notas;</a:t>
            </a:r>
            <a:br>
              <a:rPr lang="pt-BR" dirty="0"/>
            </a:br>
            <a:r>
              <a:rPr lang="pt-BR" dirty="0" smtClean="0"/>
              <a:t>5.Definição </a:t>
            </a:r>
            <a:r>
              <a:rPr lang="pt-BR" dirty="0"/>
              <a:t>de responsáveis;</a:t>
            </a:r>
            <a:br>
              <a:rPr lang="pt-BR" dirty="0"/>
            </a:br>
            <a:r>
              <a:rPr lang="pt-BR" dirty="0" smtClean="0"/>
              <a:t>6.Geração </a:t>
            </a:r>
            <a:r>
              <a:rPr lang="pt-BR" dirty="0"/>
              <a:t>de sistemas de coleta de </a:t>
            </a:r>
            <a:r>
              <a:rPr lang="pt-BR" dirty="0" smtClean="0"/>
              <a:t>dados;</a:t>
            </a:r>
            <a:br>
              <a:rPr lang="pt-BR" dirty="0" smtClean="0"/>
            </a:br>
            <a:r>
              <a:rPr lang="pt-BR" dirty="0" smtClean="0"/>
              <a:t>7. </a:t>
            </a:r>
            <a:r>
              <a:rPr lang="pt-BR" dirty="0"/>
              <a:t>Ponderação e validação final dos indicadores com as </a:t>
            </a:r>
            <a:r>
              <a:rPr lang="pt-BR" dirty="0" smtClean="0"/>
              <a:t>partes interessadas</a:t>
            </a:r>
            <a:r>
              <a:rPr lang="pt-BR" dirty="0"/>
              <a:t>;</a:t>
            </a:r>
            <a:br>
              <a:rPr lang="pt-BR" dirty="0"/>
            </a:br>
            <a:r>
              <a:rPr lang="pt-BR" dirty="0" smtClean="0"/>
              <a:t>8. Mensuração </a:t>
            </a:r>
            <a:r>
              <a:rPr lang="pt-BR" dirty="0"/>
              <a:t>dos resultados;</a:t>
            </a:r>
            <a:br>
              <a:rPr lang="pt-BR" dirty="0"/>
            </a:br>
            <a:r>
              <a:rPr lang="pt-BR" dirty="0" smtClean="0"/>
              <a:t>9. Análise </a:t>
            </a:r>
            <a:r>
              <a:rPr lang="pt-BR" dirty="0"/>
              <a:t>e interpretação dos indicadores; e</a:t>
            </a:r>
            <a:br>
              <a:rPr lang="pt-BR" dirty="0"/>
            </a:br>
            <a:r>
              <a:rPr lang="pt-BR" dirty="0" smtClean="0"/>
              <a:t>10. Comunicação </a:t>
            </a:r>
            <a:r>
              <a:rPr lang="pt-BR" dirty="0"/>
              <a:t>do desempenho e gerir mudança</a:t>
            </a:r>
            <a:r>
              <a:rPr lang="pt-BR" dirty="0" smtClean="0"/>
              <a:t> </a:t>
            </a:r>
            <a:br>
              <a:rPr lang="pt-BR" dirty="0" smtClean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363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pt-BR" dirty="0"/>
              <a:t>Trata‐se, portando, de um modelo lógico‐dedutivo, que </a:t>
            </a:r>
            <a:r>
              <a:rPr lang="pt-BR" dirty="0" smtClean="0"/>
              <a:t>inclui variáveis </a:t>
            </a:r>
            <a:r>
              <a:rPr lang="pt-BR" dirty="0"/>
              <a:t>sugeridas pela literatura e estabelece uma ordem </a:t>
            </a:r>
            <a:r>
              <a:rPr lang="pt-BR" dirty="0" smtClean="0"/>
              <a:t>de causalidade </a:t>
            </a:r>
            <a:r>
              <a:rPr lang="pt-BR" dirty="0"/>
              <a:t>entre elas: desempenho = aspectos relativos aos esforços</a:t>
            </a:r>
            <a:br>
              <a:rPr lang="pt-BR" dirty="0"/>
            </a:br>
            <a:r>
              <a:rPr lang="pt-BR" dirty="0"/>
              <a:t>+ aspectos relativos aos resultados; ou seja, um conjunto de </a:t>
            </a:r>
            <a:r>
              <a:rPr lang="pt-BR" dirty="0" smtClean="0"/>
              <a:t>esforços que </a:t>
            </a:r>
            <a:r>
              <a:rPr lang="pt-BR" dirty="0"/>
              <a:t>(presumivelmente) causam um conjunto de resultados</a:t>
            </a:r>
            <a:r>
              <a:rPr lang="pt-BR" dirty="0" smtClean="0"/>
              <a:t> </a:t>
            </a:r>
            <a:br>
              <a:rPr lang="pt-BR" dirty="0" smtClean="0"/>
            </a:br>
            <a:r>
              <a:rPr lang="pt-BR" dirty="0"/>
              <a:t>Assim sendo, pode‐se dizer que os indicadores </a:t>
            </a:r>
            <a:r>
              <a:rPr lang="pt-BR" dirty="0" smtClean="0"/>
              <a:t>possuem, minimamente</a:t>
            </a:r>
            <a:r>
              <a:rPr lang="pt-BR" dirty="0"/>
              <a:t>, duas funções básicas: a primeira é descrever por </a:t>
            </a:r>
            <a:r>
              <a:rPr lang="pt-BR" dirty="0" smtClean="0"/>
              <a:t>meio da </a:t>
            </a:r>
            <a:r>
              <a:rPr lang="pt-BR" dirty="0"/>
              <a:t>geração de informações o estado real dos acontecimentos e o seu</a:t>
            </a:r>
            <a:br>
              <a:rPr lang="pt-BR" dirty="0"/>
            </a:br>
            <a:r>
              <a:rPr lang="pt-BR" dirty="0"/>
              <a:t>comportamento; a segunda é de caráter valorativo que consiste </a:t>
            </a:r>
            <a:r>
              <a:rPr lang="pt-BR" dirty="0" smtClean="0"/>
              <a:t>em analisar </a:t>
            </a:r>
            <a:r>
              <a:rPr lang="pt-BR" dirty="0"/>
              <a:t>as informações presentes com base nas anteriores de </a:t>
            </a:r>
            <a:r>
              <a:rPr lang="pt-BR" dirty="0" smtClean="0"/>
              <a:t>forma a </a:t>
            </a:r>
            <a:r>
              <a:rPr lang="pt-BR" dirty="0"/>
              <a:t>realizar proposições valorativas.</a:t>
            </a:r>
            <a:br>
              <a:rPr lang="pt-BR" dirty="0"/>
            </a:br>
            <a:endParaRPr lang="pt-BR" dirty="0" smtClean="0"/>
          </a:p>
          <a:p>
            <a:r>
              <a:rPr lang="pt-BR" dirty="0" smtClean="0"/>
              <a:t>De </a:t>
            </a:r>
            <a:r>
              <a:rPr lang="pt-BR" dirty="0"/>
              <a:t>forma geral, os indicadores não são simplesmente números, </a:t>
            </a:r>
            <a:r>
              <a:rPr lang="pt-BR" dirty="0" smtClean="0"/>
              <a:t>ou seja</a:t>
            </a:r>
            <a:r>
              <a:rPr lang="pt-BR" dirty="0"/>
              <a:t>, são atribuições de valor a objetivos, acontecimentos </a:t>
            </a:r>
            <a:r>
              <a:rPr lang="pt-BR" dirty="0" smtClean="0"/>
              <a:t>ou situações</a:t>
            </a:r>
            <a:r>
              <a:rPr lang="pt-BR" dirty="0"/>
              <a:t>, de acordo com regras, que possam ser aplicados critérios</a:t>
            </a:r>
            <a:br>
              <a:rPr lang="pt-BR" dirty="0"/>
            </a:br>
            <a:r>
              <a:rPr lang="pt-BR" dirty="0"/>
              <a:t>de avaliação, como, por exemplo, eficácia, efetividade e eficiência.</a:t>
            </a:r>
            <a:r>
              <a:rPr lang="pt-BR" dirty="0" smtClean="0"/>
              <a:t> </a:t>
            </a:r>
            <a:br>
              <a:rPr lang="pt-BR" dirty="0" smtClean="0"/>
            </a:br>
            <a:r>
              <a:rPr lang="pt-BR" dirty="0"/>
              <a:t>Indicadores </a:t>
            </a:r>
            <a:r>
              <a:rPr lang="pt-BR" dirty="0" smtClean="0"/>
              <a:t>: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i) O problema: ainda que haja dificuldades </a:t>
            </a:r>
            <a:r>
              <a:rPr lang="pt-BR" dirty="0" smtClean="0"/>
              <a:t>na identificação </a:t>
            </a:r>
            <a:r>
              <a:rPr lang="pt-BR" dirty="0"/>
              <a:t>e na coleta de dados </a:t>
            </a:r>
            <a:r>
              <a:rPr lang="pt-BR" dirty="0" smtClean="0"/>
              <a:t>para geração </a:t>
            </a:r>
            <a:r>
              <a:rPr lang="pt-BR" dirty="0"/>
              <a:t>de indicadores em </a:t>
            </a:r>
            <a:r>
              <a:rPr lang="pt-BR" dirty="0" smtClean="0"/>
              <a:t>geral (principalmente </a:t>
            </a:r>
            <a:r>
              <a:rPr lang="pt-BR" dirty="0"/>
              <a:t>na dimensão eficiência),</a:t>
            </a:r>
            <a:br>
              <a:rPr lang="pt-BR" dirty="0"/>
            </a:br>
            <a:r>
              <a:rPr lang="pt-BR" dirty="0" err="1"/>
              <a:t>ii</a:t>
            </a:r>
            <a:r>
              <a:rPr lang="pt-BR" dirty="0"/>
              <a:t>) A solução: a postura correta é </a:t>
            </a:r>
            <a:r>
              <a:rPr lang="pt-BR" dirty="0" smtClean="0"/>
              <a:t>utilizar aproximações </a:t>
            </a:r>
            <a:r>
              <a:rPr lang="pt-BR" dirty="0"/>
              <a:t>e, sobretudo, começar </a:t>
            </a:r>
            <a:r>
              <a:rPr lang="pt-BR" dirty="0" smtClean="0"/>
              <a:t>a medir </a:t>
            </a:r>
            <a:r>
              <a:rPr lang="pt-BR" dirty="0"/>
              <a:t>para incorporar ao modelo </a:t>
            </a:r>
            <a:r>
              <a:rPr lang="pt-BR" dirty="0" smtClean="0"/>
              <a:t>no momento </a:t>
            </a:r>
            <a:r>
              <a:rPr lang="pt-BR" dirty="0"/>
              <a:t>seguinte.</a:t>
            </a:r>
            <a:br>
              <a:rPr lang="pt-BR" dirty="0"/>
            </a:br>
            <a:r>
              <a:rPr lang="pt-BR" dirty="0"/>
              <a:t>Em suma, é preferível que haja aproximações a lacunas</a:t>
            </a:r>
            <a:r>
              <a:rPr lang="pt-BR" dirty="0" smtClean="0"/>
              <a:t> </a:t>
            </a:r>
            <a:br>
              <a:rPr lang="pt-BR" dirty="0" smtClean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621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Metas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b="1" dirty="0"/>
              <a:t>METAS</a:t>
            </a:r>
            <a:r>
              <a:rPr lang="pt-BR" dirty="0"/>
              <a:t>: é o estabelecimento de </a:t>
            </a:r>
            <a:r>
              <a:rPr lang="pt-BR" dirty="0" smtClean="0"/>
              <a:t>quantidades, valores</a:t>
            </a:r>
            <a:r>
              <a:rPr lang="pt-BR" dirty="0"/>
              <a:t>, etapas e prazos que levem ao </a:t>
            </a:r>
            <a:r>
              <a:rPr lang="pt-BR" dirty="0" smtClean="0"/>
              <a:t>alcance do </a:t>
            </a:r>
            <a:r>
              <a:rPr lang="pt-BR" dirty="0"/>
              <a:t>objetivo pretendido</a:t>
            </a:r>
            <a:r>
              <a:rPr lang="pt-BR" dirty="0" smtClean="0"/>
              <a:t> </a:t>
            </a:r>
            <a:br>
              <a:rPr lang="pt-BR" dirty="0" smtClean="0"/>
            </a:br>
            <a:r>
              <a:rPr lang="pt-BR" b="1" i="1" dirty="0"/>
              <a:t>Estabelecimento de metas</a:t>
            </a:r>
            <a:br>
              <a:rPr lang="pt-BR" b="1" i="1" dirty="0"/>
            </a:br>
            <a:r>
              <a:rPr lang="pt-BR" dirty="0"/>
              <a:t>Uma vez estabelecidas as fórmulas e as fontes dos dados, segue‐se </a:t>
            </a:r>
            <a:r>
              <a:rPr lang="pt-BR" dirty="0" smtClean="0"/>
              <a:t>o estabelecimento </a:t>
            </a:r>
            <a:r>
              <a:rPr lang="pt-BR" dirty="0"/>
              <a:t>de metas. A meta é uma expressão numérica </a:t>
            </a:r>
            <a:r>
              <a:rPr lang="pt-BR" dirty="0" smtClean="0"/>
              <a:t>que representa </a:t>
            </a:r>
            <a:r>
              <a:rPr lang="pt-BR" dirty="0"/>
              <a:t>o estado futuro de desempenho desejado.</a:t>
            </a:r>
            <a:r>
              <a:rPr lang="pt-BR" dirty="0" smtClean="0"/>
              <a:t> 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As metas contêm uma finalidade, um valor e um prazo. A finalidade</a:t>
            </a:r>
            <a:br>
              <a:rPr lang="pt-BR" dirty="0"/>
            </a:br>
            <a:r>
              <a:rPr lang="pt-BR" dirty="0"/>
              <a:t>de cada meta é enunciada no detalhamento do indicador </a:t>
            </a:r>
            <a:r>
              <a:rPr lang="pt-BR" dirty="0" smtClean="0"/>
              <a:t>e expressa um </a:t>
            </a:r>
            <a:r>
              <a:rPr lang="pt-BR" dirty="0"/>
              <a:t>propósito da organização. Um estado de futuro esperado em </a:t>
            </a:r>
            <a:r>
              <a:rPr lang="pt-BR" dirty="0" smtClean="0"/>
              <a:t>um determinado </a:t>
            </a:r>
            <a:r>
              <a:rPr lang="pt-BR" dirty="0"/>
              <a:t>período. Para isso, as metas devem ser: </a:t>
            </a:r>
            <a:r>
              <a:rPr lang="pt-BR" dirty="0" smtClean="0"/>
              <a:t>alcançáveis; desafiadoras</a:t>
            </a:r>
            <a:r>
              <a:rPr lang="pt-BR" dirty="0"/>
              <a:t>; diretas; negociáveis; fundamentadas em </a:t>
            </a:r>
            <a:r>
              <a:rPr lang="pt-BR" dirty="0" smtClean="0"/>
              <a:t>séries históricas</a:t>
            </a:r>
            <a:r>
              <a:rPr lang="pt-BR" dirty="0"/>
              <a:t>, tendências e </a:t>
            </a:r>
            <a:r>
              <a:rPr lang="pt-BR" i="1" dirty="0"/>
              <a:t>benchmark</a:t>
            </a:r>
            <a:r>
              <a:rPr lang="pt-BR" dirty="0"/>
              <a:t>.</a:t>
            </a:r>
            <a:r>
              <a:rPr lang="pt-BR" dirty="0" smtClean="0"/>
              <a:t> </a:t>
            </a:r>
            <a:br>
              <a:rPr lang="pt-BR" dirty="0" smtClean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3079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Metas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t-BR" dirty="0"/>
              <a:t>No caso de indicadores específicos, como é o caso de </a:t>
            </a:r>
            <a:r>
              <a:rPr lang="pt-BR" dirty="0" smtClean="0"/>
              <a:t>indicadores concernentes </a:t>
            </a:r>
            <a:r>
              <a:rPr lang="pt-BR" dirty="0"/>
              <a:t>a um contexto singular, em geral, devem </a:t>
            </a:r>
            <a:r>
              <a:rPr lang="pt-BR" dirty="0" smtClean="0"/>
              <a:t>ser construídas </a:t>
            </a:r>
            <a:r>
              <a:rPr lang="pt-BR" dirty="0"/>
              <a:t>as metas com </a:t>
            </a:r>
            <a:r>
              <a:rPr lang="pt-BR" dirty="0" smtClean="0"/>
              <a:t>base, principalmente</a:t>
            </a:r>
            <a:r>
              <a:rPr lang="pt-BR" dirty="0"/>
              <a:t>, em séries </a:t>
            </a:r>
            <a:r>
              <a:rPr lang="pt-BR" dirty="0" smtClean="0"/>
              <a:t>históricas de </a:t>
            </a:r>
            <a:r>
              <a:rPr lang="pt-BR" dirty="0"/>
              <a:t>desempenho, e que estejam alinhados com os </a:t>
            </a:r>
            <a:r>
              <a:rPr lang="pt-BR" dirty="0" smtClean="0"/>
              <a:t>objetivos estratégicos </a:t>
            </a:r>
            <a:r>
              <a:rPr lang="pt-BR" dirty="0"/>
              <a:t>pretendidos.</a:t>
            </a:r>
            <a:br>
              <a:rPr lang="pt-BR" dirty="0"/>
            </a:br>
            <a:endParaRPr lang="pt-BR" dirty="0" smtClean="0"/>
          </a:p>
          <a:p>
            <a:pPr marL="0" indent="0">
              <a:buNone/>
            </a:pPr>
            <a:r>
              <a:rPr lang="pt-BR" sz="3400" dirty="0" smtClean="0"/>
              <a:t>Alguns </a:t>
            </a:r>
            <a:r>
              <a:rPr lang="pt-BR" sz="3400" dirty="0"/>
              <a:t>cuidados devem ser tomados ao estabelecer metas, a saber</a:t>
            </a:r>
            <a:r>
              <a:rPr lang="pt-BR" sz="3400" dirty="0" smtClean="0"/>
              <a:t>: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sz="3400" dirty="0" smtClean="0"/>
              <a:t>1.considerar </a:t>
            </a:r>
            <a:r>
              <a:rPr lang="pt-BR" sz="3400" dirty="0"/>
              <a:t>os desempenhos anteriores;</a:t>
            </a:r>
            <a:br>
              <a:rPr lang="pt-BR" sz="3400" dirty="0"/>
            </a:br>
            <a:r>
              <a:rPr lang="pt-BR" sz="3400" dirty="0" smtClean="0"/>
              <a:t>2.descrever </a:t>
            </a:r>
            <a:r>
              <a:rPr lang="pt-BR" sz="3400" dirty="0"/>
              <a:t>o cenário em que se insere o objeto do indicador;</a:t>
            </a:r>
            <a:br>
              <a:rPr lang="pt-BR" sz="3400" dirty="0"/>
            </a:br>
            <a:r>
              <a:rPr lang="pt-BR" sz="3400" dirty="0" smtClean="0"/>
              <a:t>3.possuir </a:t>
            </a:r>
            <a:r>
              <a:rPr lang="pt-BR" sz="3400" dirty="0"/>
              <a:t>uma compreensão clara do estágio de </a:t>
            </a:r>
            <a:r>
              <a:rPr lang="pt-BR" sz="3400" dirty="0" smtClean="0"/>
              <a:t>referência inicial</a:t>
            </a:r>
            <a:r>
              <a:rPr lang="pt-BR" sz="3400" dirty="0"/>
              <a:t>, ou seja, da linha de base (</a:t>
            </a:r>
            <a:r>
              <a:rPr lang="pt-BR" sz="3400" dirty="0" err="1"/>
              <a:t>Vo</a:t>
            </a:r>
            <a:r>
              <a:rPr lang="pt-BR" sz="3400" dirty="0"/>
              <a:t>). Exemplo: último </a:t>
            </a:r>
            <a:r>
              <a:rPr lang="pt-BR" sz="3400" dirty="0" smtClean="0"/>
              <a:t>ano, valor </a:t>
            </a:r>
            <a:r>
              <a:rPr lang="pt-BR" sz="3400" dirty="0"/>
              <a:t>da última aferição feita, média da tendência etc.;</a:t>
            </a:r>
            <a:br>
              <a:rPr lang="pt-BR" sz="3400" dirty="0"/>
            </a:br>
            <a:r>
              <a:rPr lang="pt-BR" sz="3400" dirty="0" smtClean="0"/>
              <a:t>4. definir </a:t>
            </a:r>
            <a:r>
              <a:rPr lang="pt-BR" sz="3400" dirty="0"/>
              <a:t>metas factíveis, levando‐se em consideração </a:t>
            </a:r>
            <a:r>
              <a:rPr lang="pt-BR" sz="3400" dirty="0" smtClean="0"/>
              <a:t>a disponibilidade </a:t>
            </a:r>
            <a:r>
              <a:rPr lang="pt-BR" sz="3400" dirty="0"/>
              <a:t>dos recursos requeridos;</a:t>
            </a:r>
            <a:br>
              <a:rPr lang="pt-BR" sz="3400" dirty="0"/>
            </a:br>
            <a:r>
              <a:rPr lang="pt-BR" sz="3400" dirty="0" smtClean="0"/>
              <a:t>5.considerar </a:t>
            </a:r>
            <a:r>
              <a:rPr lang="pt-BR" sz="3400" dirty="0"/>
              <a:t>os fatores: o volume de recursos disponíveis </a:t>
            </a:r>
            <a:r>
              <a:rPr lang="pt-BR" sz="3400" dirty="0" smtClean="0"/>
              <a:t>para o </a:t>
            </a:r>
            <a:r>
              <a:rPr lang="pt-BR" sz="3400" dirty="0"/>
              <a:t>projeto, as condicionantes do ambiente (</a:t>
            </a:r>
            <a:r>
              <a:rPr lang="pt-BR" sz="3400" dirty="0" smtClean="0"/>
              <a:t>políticas, econômicas</a:t>
            </a:r>
            <a:r>
              <a:rPr lang="pt-BR" sz="3400" dirty="0"/>
              <a:t>, capacidade organizacional) etc.;</a:t>
            </a:r>
            <a:br>
              <a:rPr lang="pt-BR" sz="3400" dirty="0"/>
            </a:br>
            <a:r>
              <a:rPr lang="pt-BR" sz="3400" dirty="0" smtClean="0"/>
              <a:t>6.tratando‐se </a:t>
            </a:r>
            <a:r>
              <a:rPr lang="pt-BR" sz="3400" dirty="0"/>
              <a:t>de um indicador novo (nunca </a:t>
            </a:r>
            <a:r>
              <a:rPr lang="pt-BR" sz="3400" dirty="0" smtClean="0"/>
              <a:t>utilizado anteriormente</a:t>
            </a:r>
            <a:r>
              <a:rPr lang="pt-BR" sz="3400" dirty="0"/>
              <a:t>), ser cauteloso para não estabelecer metas</a:t>
            </a:r>
            <a:r>
              <a:rPr lang="pt-BR" sz="3400" dirty="0" smtClean="0"/>
              <a:t>  audaciosas</a:t>
            </a:r>
            <a:r>
              <a:rPr lang="pt-BR" sz="3400" dirty="0"/>
              <a:t>. Neste caso, recomenda‐se utilizar uma série </a:t>
            </a:r>
            <a:r>
              <a:rPr lang="pt-BR" sz="3400" dirty="0" smtClean="0"/>
              <a:t>de metas </a:t>
            </a:r>
            <a:r>
              <a:rPr lang="pt-BR" sz="3400" dirty="0"/>
              <a:t>estabelecidas conforme cenários previstos.</a:t>
            </a:r>
            <a:r>
              <a:rPr lang="pt-BR" sz="3400" dirty="0" smtClean="0"/>
              <a:t> 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1053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05062"/>
            <a:ext cx="656272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595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1676400"/>
            <a:ext cx="584835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6129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6338"/>
            <a:ext cx="7924800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3525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400175"/>
            <a:ext cx="7943850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5884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28788"/>
            <a:ext cx="7924800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700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t-BR" b="1" dirty="0" smtClean="0"/>
              <a:t>Indicador </a:t>
            </a:r>
            <a:r>
              <a:rPr lang="pt-BR" b="1" dirty="0"/>
              <a:t>é uma variável crítica, que precisa ser controlada, mantida em </a:t>
            </a:r>
            <a:r>
              <a:rPr lang="pt-BR" b="1" dirty="0" smtClean="0"/>
              <a:t>determinados patamares</a:t>
            </a:r>
            <a:r>
              <a:rPr lang="pt-BR" dirty="0" smtClean="0"/>
              <a:t>.</a:t>
            </a:r>
            <a:br>
              <a:rPr lang="pt-BR" dirty="0" smtClean="0"/>
            </a:br>
            <a:r>
              <a:rPr lang="pt-BR" dirty="0" smtClean="0"/>
              <a:t>Exemplo</a:t>
            </a:r>
            <a:r>
              <a:rPr lang="pt-BR" dirty="0"/>
              <a:t>: despesa média, por servidor e por mês, em diárias e passagens.</a:t>
            </a:r>
            <a:br>
              <a:rPr lang="pt-BR" dirty="0"/>
            </a:b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Definições mais </a:t>
            </a:r>
            <a:r>
              <a:rPr lang="pt-BR" dirty="0"/>
              <a:t>formais.</a:t>
            </a:r>
            <a:br>
              <a:rPr lang="pt-BR" dirty="0"/>
            </a:br>
            <a:r>
              <a:rPr lang="pt-BR" dirty="0"/>
              <a:t>Segundo Ferreira, </a:t>
            </a:r>
            <a:r>
              <a:rPr lang="pt-BR" dirty="0" err="1"/>
              <a:t>Cassiolato</a:t>
            </a:r>
            <a:r>
              <a:rPr lang="pt-BR" dirty="0"/>
              <a:t> e Gonzalez (2009):</a:t>
            </a:r>
            <a:br>
              <a:rPr lang="pt-BR" dirty="0"/>
            </a:br>
            <a:r>
              <a:rPr lang="pt-BR" dirty="0"/>
              <a:t>“O indicador é uma medida, de ordem quantitativa ou qualitativa, dotada de </a:t>
            </a:r>
            <a:r>
              <a:rPr lang="pt-BR" dirty="0" smtClean="0"/>
              <a:t>significado particular </a:t>
            </a:r>
            <a:r>
              <a:rPr lang="pt-BR" dirty="0"/>
              <a:t>e utilizada para organizar e captar as informações relevantes dos elementos </a:t>
            </a:r>
            <a:r>
              <a:rPr lang="pt-BR" dirty="0" smtClean="0"/>
              <a:t>que compõem </a:t>
            </a:r>
            <a:r>
              <a:rPr lang="pt-BR" dirty="0"/>
              <a:t>o objeto da observação. É um recurso metodológico que informa empiricamente sobre </a:t>
            </a:r>
            <a:r>
              <a:rPr lang="pt-BR" dirty="0" smtClean="0"/>
              <a:t>a evolução </a:t>
            </a:r>
            <a:r>
              <a:rPr lang="pt-BR" dirty="0"/>
              <a:t>do aspecto observado”.</a:t>
            </a:r>
            <a:br>
              <a:rPr lang="pt-BR" dirty="0"/>
            </a:b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Já </a:t>
            </a:r>
            <a:r>
              <a:rPr lang="pt-BR" dirty="0"/>
              <a:t>a Fundação Nacional da Qualidade (FNQ)1 possui uma visão mais restrita sobre indicadores:</a:t>
            </a:r>
            <a:br>
              <a:rPr lang="pt-BR" dirty="0"/>
            </a:br>
            <a:r>
              <a:rPr lang="pt-BR" dirty="0"/>
              <a:t>“Sua característica principal é a existência de fórmulas mais complexas para seu cálculo </a:t>
            </a:r>
            <a:r>
              <a:rPr lang="pt-BR" dirty="0" smtClean="0"/>
              <a:t>que preconizam</a:t>
            </a:r>
            <a:r>
              <a:rPr lang="pt-BR" dirty="0"/>
              <a:t>, no mínimo, uma razão (conta de dividir) entre duas informações. Se não </a:t>
            </a:r>
            <a:r>
              <a:rPr lang="pt-BR" dirty="0" smtClean="0"/>
              <a:t>houver divisão </a:t>
            </a:r>
            <a:r>
              <a:rPr lang="pt-BR" dirty="0"/>
              <a:t>de duas informações, então não existe indicador genuíno, apenas uma informação (ou </a:t>
            </a:r>
            <a:r>
              <a:rPr lang="pt-BR" dirty="0" smtClean="0"/>
              <a:t>um número </a:t>
            </a:r>
            <a:r>
              <a:rPr lang="pt-BR" dirty="0"/>
              <a:t>“puro”)”</a:t>
            </a:r>
            <a:r>
              <a:rPr lang="pt-BR" dirty="0" smtClean="0"/>
              <a:t> </a:t>
            </a:r>
            <a:br>
              <a:rPr lang="pt-BR" dirty="0" smtClean="0"/>
            </a:b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A </a:t>
            </a:r>
            <a:r>
              <a:rPr lang="pt-BR" dirty="0"/>
              <a:t>definição da FNQ pode parecer excessivamente rigorosa, mas informações </a:t>
            </a:r>
            <a:r>
              <a:rPr lang="pt-BR" dirty="0" smtClean="0"/>
              <a:t>isoladas provocam </a:t>
            </a:r>
            <a:r>
              <a:rPr lang="pt-BR" dirty="0"/>
              <a:t>significativa quantidade de enganos, dificultam interpretações. Um exemplo </a:t>
            </a:r>
            <a:r>
              <a:rPr lang="pt-BR" dirty="0" smtClean="0"/>
              <a:t>de fácil </a:t>
            </a:r>
            <a:r>
              <a:rPr lang="pt-BR" dirty="0"/>
              <a:t>compreensão é a quantidade crescente de reclamações de atendimento (o que, à </a:t>
            </a:r>
            <a:r>
              <a:rPr lang="pt-BR" dirty="0" smtClean="0"/>
              <a:t>primeira vista</a:t>
            </a:r>
            <a:r>
              <a:rPr lang="pt-BR" dirty="0"/>
              <a:t>, demonstra deterioração da qualidade). Mas, se for considerada a quantidade </a:t>
            </a:r>
            <a:r>
              <a:rPr lang="pt-BR" dirty="0" smtClean="0"/>
              <a:t>de atendimentos</a:t>
            </a:r>
            <a:r>
              <a:rPr lang="pt-BR" dirty="0"/>
              <a:t>, que pode ter se elevado em proporção maior que a de reclamações, então </a:t>
            </a:r>
            <a:r>
              <a:rPr lang="pt-BR" dirty="0" smtClean="0"/>
              <a:t>o quadro </a:t>
            </a:r>
            <a:r>
              <a:rPr lang="pt-BR" dirty="0"/>
              <a:t>passa a ser positivo. 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612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1423988"/>
            <a:ext cx="8010525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8138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371725"/>
            <a:ext cx="6858000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7180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000" b="1" dirty="0"/>
              <a:t>FICA A DICA: A verificação do atingimento das metas </a:t>
            </a:r>
          </a:p>
          <a:p>
            <a:endParaRPr lang="pt-BR" sz="2000" dirty="0"/>
          </a:p>
          <a:p>
            <a:pPr algn="just"/>
            <a:r>
              <a:rPr lang="pt-BR" sz="2000" dirty="0"/>
              <a:t>Para melhor visualização pode-se converter as metas ao final em percentuais tendo como variáveis a entrega realizada / a meta estabelecida x 100 para que se consiga monitorar como está sendo a execução dentro de um painel de metas.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03" y="3829397"/>
            <a:ext cx="656272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4187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dirty="0"/>
              <a:t>Os indicadores devem ser especificados por meio de </a:t>
            </a:r>
            <a:r>
              <a:rPr lang="pt-BR" dirty="0" smtClean="0"/>
              <a:t>métricas estatísticas</a:t>
            </a:r>
            <a:r>
              <a:rPr lang="pt-BR" dirty="0"/>
              <a:t>, comumente formados por porcentagem, média, </a:t>
            </a:r>
            <a:r>
              <a:rPr lang="pt-BR" dirty="0" smtClean="0"/>
              <a:t>número bruto</a:t>
            </a:r>
            <a:r>
              <a:rPr lang="pt-BR" dirty="0"/>
              <a:t>, proporção e índice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>Os componentes básicos de um indicador são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1.Medida</a:t>
            </a:r>
            <a:r>
              <a:rPr lang="pt-BR" dirty="0"/>
              <a:t>: grandeza qualitativa ou quantitativa que </a:t>
            </a:r>
            <a:r>
              <a:rPr lang="pt-BR" dirty="0" smtClean="0"/>
              <a:t>permite classificar </a:t>
            </a:r>
            <a:r>
              <a:rPr lang="pt-BR" dirty="0"/>
              <a:t>as características, resultados e consequências </a:t>
            </a:r>
            <a:r>
              <a:rPr lang="pt-BR" dirty="0" smtClean="0"/>
              <a:t>dos produtos</a:t>
            </a:r>
            <a:r>
              <a:rPr lang="pt-BR" dirty="0"/>
              <a:t>, processos ou sistemas;</a:t>
            </a:r>
            <a:br>
              <a:rPr lang="pt-BR" dirty="0"/>
            </a:br>
            <a:r>
              <a:rPr lang="pt-BR" dirty="0" smtClean="0"/>
              <a:t>2.Fórmula</a:t>
            </a:r>
            <a:r>
              <a:rPr lang="pt-BR" dirty="0"/>
              <a:t>: padrão matemático que expressa à forma </a:t>
            </a:r>
            <a:r>
              <a:rPr lang="pt-BR" dirty="0" smtClean="0"/>
              <a:t>de realização </a:t>
            </a:r>
            <a:r>
              <a:rPr lang="pt-BR" dirty="0"/>
              <a:t>do cálculo;</a:t>
            </a:r>
            <a:br>
              <a:rPr lang="pt-BR" dirty="0"/>
            </a:br>
            <a:r>
              <a:rPr lang="pt-BR" dirty="0" smtClean="0"/>
              <a:t>3.Índice </a:t>
            </a:r>
            <a:r>
              <a:rPr lang="pt-BR" dirty="0"/>
              <a:t>(número): valor de um indicador em </a:t>
            </a:r>
            <a:r>
              <a:rPr lang="pt-BR" dirty="0" smtClean="0"/>
              <a:t>determinado momento</a:t>
            </a:r>
            <a:r>
              <a:rPr lang="pt-BR" dirty="0"/>
              <a:t>;</a:t>
            </a:r>
            <a:br>
              <a:rPr lang="pt-BR" dirty="0"/>
            </a:br>
            <a:r>
              <a:rPr lang="pt-BR" dirty="0"/>
              <a:t>4</a:t>
            </a:r>
            <a:r>
              <a:rPr lang="pt-BR" dirty="0" smtClean="0"/>
              <a:t>.Padrão </a:t>
            </a:r>
            <a:r>
              <a:rPr lang="pt-BR" dirty="0"/>
              <a:t>de comparação: índice arbitrário e aceitável </a:t>
            </a:r>
            <a:r>
              <a:rPr lang="pt-BR" dirty="0" smtClean="0"/>
              <a:t>para uma </a:t>
            </a:r>
            <a:r>
              <a:rPr lang="pt-BR" dirty="0"/>
              <a:t>avaliação comparativa de padrão de cumprimento; e</a:t>
            </a:r>
            <a:br>
              <a:rPr lang="pt-BR" dirty="0"/>
            </a:br>
            <a:r>
              <a:rPr lang="pt-BR" dirty="0"/>
              <a:t>5</a:t>
            </a:r>
            <a:r>
              <a:rPr lang="pt-BR" dirty="0" smtClean="0"/>
              <a:t>.Meta</a:t>
            </a:r>
            <a:r>
              <a:rPr lang="pt-BR" dirty="0"/>
              <a:t>: índice (número) orientado por um indicador </a:t>
            </a:r>
            <a:r>
              <a:rPr lang="pt-BR" dirty="0" smtClean="0"/>
              <a:t>em relação </a:t>
            </a:r>
            <a:r>
              <a:rPr lang="pt-BR" dirty="0"/>
              <a:t>a um padrão de comparação a ser alcançado </a:t>
            </a:r>
            <a:r>
              <a:rPr lang="pt-BR" dirty="0" smtClean="0"/>
              <a:t>durante certo </a:t>
            </a:r>
            <a:r>
              <a:rPr lang="pt-BR" dirty="0"/>
              <a:t>período</a:t>
            </a:r>
            <a:r>
              <a:rPr lang="pt-BR" dirty="0" smtClean="0"/>
              <a:t> </a:t>
            </a:r>
            <a:br>
              <a:rPr lang="pt-BR" dirty="0" smtClean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9564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4525963"/>
          </a:xfrm>
        </p:spPr>
        <p:txBody>
          <a:bodyPr>
            <a:normAutofit fontScale="55000" lnSpcReduction="20000"/>
          </a:bodyPr>
          <a:lstStyle/>
          <a:p>
            <a:endParaRPr lang="pt-BR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pt-BR" sz="1200" b="0" i="0" dirty="0" smtClean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pt-BR" sz="17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17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pt-BR" sz="1700" dirty="0">
                <a:latin typeface="Times New Roman" pitchFamily="18" charset="0"/>
                <a:cs typeface="Times New Roman" pitchFamily="18" charset="0"/>
              </a:rPr>
              <a:t>descrição de indicadores será iniciada, normalmente, por expressões como número, percentual, </a:t>
            </a:r>
            <a:r>
              <a:rPr lang="pt-BR" sz="1700" dirty="0" smtClean="0">
                <a:latin typeface="Times New Roman" pitchFamily="18" charset="0"/>
                <a:cs typeface="Times New Roman" pitchFamily="18" charset="0"/>
              </a:rPr>
              <a:t>razão, taxa</a:t>
            </a:r>
            <a:r>
              <a:rPr lang="pt-BR" sz="1700" dirty="0">
                <a:latin typeface="Times New Roman" pitchFamily="18" charset="0"/>
                <a:cs typeface="Times New Roman" pitchFamily="18" charset="0"/>
              </a:rPr>
              <a:t>, proporção, incidência, prevalência, média. </a:t>
            </a:r>
            <a:endParaRPr lang="pt-BR" sz="17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pt-BR" sz="1700" b="1" dirty="0" smtClean="0"/>
          </a:p>
          <a:p>
            <a:pPr marL="0" indent="0">
              <a:buNone/>
            </a:pPr>
            <a:r>
              <a:rPr lang="pt-BR" sz="1700" b="1" dirty="0" smtClean="0"/>
              <a:t>Indicadores Simples: </a:t>
            </a:r>
            <a:r>
              <a:rPr lang="pt-BR" sz="1700" dirty="0" smtClean="0"/>
              <a:t>Representam um valor numérico (uma unidade de medida) atribuível a uma variável. Normalmente, são utilizados para medir eficácia, ou seja, a quantidade de determinado produto ou serviços entregue ao beneficiário. Não expressa a relação entre duas ou mais variáveis</a:t>
            </a:r>
          </a:p>
          <a:p>
            <a:pPr marL="0" indent="0">
              <a:buNone/>
            </a:pPr>
            <a:r>
              <a:rPr lang="pt-BR" sz="1700" b="1" dirty="0" smtClean="0"/>
              <a:t>Indicadores Compostos: </a:t>
            </a:r>
            <a:r>
              <a:rPr lang="pt-BR" sz="1700" dirty="0" smtClean="0"/>
              <a:t>Os indicadores compostos expressam a relação entre duas ou mais variáveis: </a:t>
            </a:r>
            <a:r>
              <a:rPr lang="pt-BR" sz="17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pt-BR" sz="17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sz="1700" dirty="0">
                <a:latin typeface="Times New Roman" pitchFamily="18" charset="0"/>
                <a:cs typeface="Times New Roman" pitchFamily="18" charset="0"/>
              </a:rPr>
            </a:br>
            <a:endParaRPr lang="pt-BR" sz="17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pt-BR" sz="1700" b="1" dirty="0" smtClean="0">
                <a:latin typeface="Times New Roman" pitchFamily="18" charset="0"/>
                <a:cs typeface="Times New Roman" pitchFamily="18" charset="0"/>
              </a:rPr>
              <a:t>a) Número</a:t>
            </a:r>
            <a:r>
              <a:rPr lang="pt-BR" sz="1700" dirty="0">
                <a:latin typeface="Times New Roman" pitchFamily="18" charset="0"/>
                <a:cs typeface="Times New Roman" pitchFamily="18" charset="0"/>
              </a:rPr>
              <a:t>: indicadores cuja definição é iniciada por um número ou população são o resultado de uma contagem ou estimativa em valor absoluto. São dados comuns que, por terem sido dotados de um </a:t>
            </a:r>
            <a:r>
              <a:rPr lang="pt-BR" sz="1700" dirty="0" smtClean="0">
                <a:latin typeface="Times New Roman" pitchFamily="18" charset="0"/>
                <a:cs typeface="Times New Roman" pitchFamily="18" charset="0"/>
              </a:rPr>
              <a:t>significado ou </a:t>
            </a:r>
            <a:r>
              <a:rPr lang="pt-BR" sz="1700" dirty="0">
                <a:latin typeface="Times New Roman" pitchFamily="18" charset="0"/>
                <a:cs typeface="Times New Roman" pitchFamily="18" charset="0"/>
              </a:rPr>
              <a:t>conceito, passam a ser considerados indicadores</a:t>
            </a:r>
            <a:r>
              <a:rPr lang="pt-BR" sz="17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endParaRPr lang="pt-BR" sz="17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pt-BR" sz="1700" b="1" dirty="0" smtClean="0">
                <a:latin typeface="Times New Roman" pitchFamily="18" charset="0"/>
                <a:cs typeface="Times New Roman" pitchFamily="18" charset="0"/>
              </a:rPr>
              <a:t>b) Proporção</a:t>
            </a:r>
            <a:r>
              <a:rPr lang="pt-BR" sz="1700" dirty="0">
                <a:latin typeface="Times New Roman" pitchFamily="18" charset="0"/>
                <a:cs typeface="Times New Roman" pitchFamily="18" charset="0"/>
              </a:rPr>
              <a:t>: é o coeficiente entre duas medidas, sendo o numerador o número de casos </a:t>
            </a:r>
            <a:r>
              <a:rPr lang="pt-BR" sz="1700" dirty="0" smtClean="0">
                <a:latin typeface="Times New Roman" pitchFamily="18" charset="0"/>
                <a:cs typeface="Times New Roman" pitchFamily="18" charset="0"/>
              </a:rPr>
              <a:t>específicos e </a:t>
            </a:r>
            <a:r>
              <a:rPr lang="pt-BR" sz="1700" dirty="0">
                <a:latin typeface="Times New Roman" pitchFamily="18" charset="0"/>
                <a:cs typeface="Times New Roman" pitchFamily="18" charset="0"/>
              </a:rPr>
              <a:t>o denominador o número de casos possíveis na população multiplicado por 100, estando sempre </a:t>
            </a:r>
            <a:r>
              <a:rPr lang="pt-BR" sz="1700" dirty="0" smtClean="0">
                <a:latin typeface="Times New Roman" pitchFamily="18" charset="0"/>
                <a:cs typeface="Times New Roman" pitchFamily="18" charset="0"/>
              </a:rPr>
              <a:t>o numerador </a:t>
            </a:r>
            <a:r>
              <a:rPr lang="pt-BR" sz="1700" dirty="0">
                <a:latin typeface="Times New Roman" pitchFamily="18" charset="0"/>
                <a:cs typeface="Times New Roman" pitchFamily="18" charset="0"/>
              </a:rPr>
              <a:t>incluído no denominador. Pode ser usada para estimar a probabilidade de um </a:t>
            </a:r>
            <a:r>
              <a:rPr lang="pt-BR" sz="1700" dirty="0" smtClean="0">
                <a:latin typeface="Times New Roman" pitchFamily="18" charset="0"/>
                <a:cs typeface="Times New Roman" pitchFamily="18" charset="0"/>
              </a:rPr>
              <a:t>evento. </a:t>
            </a:r>
            <a:r>
              <a:rPr lang="pt-BR" sz="1700" b="1" dirty="0" smtClean="0"/>
              <a:t>f) Proporção ou Coeficiente: </a:t>
            </a:r>
            <a:r>
              <a:rPr lang="pt-BR" sz="1700" dirty="0" smtClean="0"/>
              <a:t>É o quociente entre o número de casos pertencentes a uma categoria e o total de casos considerados.</a:t>
            </a:r>
            <a:r>
              <a:rPr lang="pt-BR" sz="17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sz="1700" dirty="0" smtClean="0">
                <a:latin typeface="Times New Roman" pitchFamily="18" charset="0"/>
                <a:cs typeface="Times New Roman" pitchFamily="18" charset="0"/>
              </a:rPr>
            </a:br>
            <a:endParaRPr lang="pt-BR" sz="17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pt-BR" sz="1700" dirty="0" smtClean="0">
                <a:latin typeface="Times New Roman" pitchFamily="18" charset="0"/>
                <a:cs typeface="Times New Roman" pitchFamily="18" charset="0"/>
              </a:rPr>
              <a:t>c) </a:t>
            </a:r>
            <a:r>
              <a:rPr lang="pt-BR" sz="1700" b="1" dirty="0" smtClean="0">
                <a:latin typeface="Times New Roman" pitchFamily="18" charset="0"/>
                <a:cs typeface="Times New Roman" pitchFamily="18" charset="0"/>
              </a:rPr>
              <a:t>Média</a:t>
            </a:r>
            <a:r>
              <a:rPr lang="pt-BR" sz="1700" dirty="0">
                <a:latin typeface="Times New Roman" pitchFamily="18" charset="0"/>
                <a:cs typeface="Times New Roman" pitchFamily="18" charset="0"/>
              </a:rPr>
              <a:t>: É o valor que representa um conjunto de valores da população. Definida como a soma de todos </a:t>
            </a:r>
            <a:r>
              <a:rPr lang="pt-BR" sz="1700" dirty="0" smtClean="0">
                <a:latin typeface="Times New Roman" pitchFamily="18" charset="0"/>
                <a:cs typeface="Times New Roman" pitchFamily="18" charset="0"/>
              </a:rPr>
              <a:t>os valores </a:t>
            </a:r>
            <a:r>
              <a:rPr lang="pt-BR" sz="1700" dirty="0">
                <a:latin typeface="Times New Roman" pitchFamily="18" charset="0"/>
                <a:cs typeface="Times New Roman" pitchFamily="18" charset="0"/>
              </a:rPr>
              <a:t>da população, dividida pelo número de observações.</a:t>
            </a:r>
            <a:r>
              <a:rPr lang="pt-BR" sz="17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0" indent="0">
              <a:buNone/>
            </a:pPr>
            <a:endParaRPr lang="pt-BR" sz="17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pt-BR" sz="1700" dirty="0" smtClean="0">
                <a:latin typeface="Times New Roman" pitchFamily="18" charset="0"/>
                <a:cs typeface="Times New Roman" pitchFamily="18" charset="0"/>
              </a:rPr>
              <a:t>d) </a:t>
            </a:r>
            <a:r>
              <a:rPr lang="pt-BR" sz="1700" b="1" dirty="0" smtClean="0">
                <a:latin typeface="Times New Roman" pitchFamily="18" charset="0"/>
                <a:cs typeface="Times New Roman" pitchFamily="18" charset="0"/>
              </a:rPr>
              <a:t>Taxa</a:t>
            </a:r>
            <a:r>
              <a:rPr lang="pt-BR" sz="1700" dirty="0">
                <a:latin typeface="Times New Roman" pitchFamily="18" charset="0"/>
                <a:cs typeface="Times New Roman" pitchFamily="18" charset="0"/>
              </a:rPr>
              <a:t>: é utilizada especialmente para acompanhar a variação de determinado fenômeno, em determinado tempo, estando associada com a velocidade e a direção (padrões) da mudança em </a:t>
            </a:r>
            <a:r>
              <a:rPr lang="pt-BR" sz="1700" dirty="0" smtClean="0">
                <a:latin typeface="Times New Roman" pitchFamily="18" charset="0"/>
                <a:cs typeface="Times New Roman" pitchFamily="18" charset="0"/>
              </a:rPr>
              <a:t>processos dinâmicos</a:t>
            </a:r>
            <a:r>
              <a:rPr lang="pt-BR" sz="17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pt-BR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1700" dirty="0" smtClean="0"/>
              <a:t>São coeficientes multiplicados por uma potência de 10 e seus múltiplos para</a:t>
            </a:r>
            <a:br>
              <a:rPr lang="pt-BR" sz="1700" dirty="0" smtClean="0"/>
            </a:br>
            <a:r>
              <a:rPr lang="pt-BR" sz="1700" dirty="0" smtClean="0"/>
              <a:t>melhorar a compreensão do indicador.</a:t>
            </a:r>
            <a:r>
              <a:rPr lang="pt-BR" sz="17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sz="1700" dirty="0" smtClean="0">
                <a:latin typeface="Times New Roman" pitchFamily="18" charset="0"/>
                <a:cs typeface="Times New Roman" pitchFamily="18" charset="0"/>
              </a:rPr>
            </a:br>
            <a:r>
              <a:rPr lang="pt-BR" sz="1700" dirty="0">
                <a:latin typeface="Times New Roman" pitchFamily="18" charset="0"/>
                <a:cs typeface="Times New Roman" pitchFamily="18" charset="0"/>
              </a:rPr>
              <a:t>Quando se calcula proporções, taxas, </a:t>
            </a:r>
            <a:r>
              <a:rPr lang="pt-BR" sz="1700" dirty="0" smtClean="0">
                <a:latin typeface="Times New Roman" pitchFamily="18" charset="0"/>
                <a:cs typeface="Times New Roman" pitchFamily="18" charset="0"/>
              </a:rPr>
              <a:t>incidências e </a:t>
            </a:r>
            <a:r>
              <a:rPr lang="pt-BR" sz="1700" dirty="0">
                <a:latin typeface="Times New Roman" pitchFamily="18" charset="0"/>
                <a:cs typeface="Times New Roman" pitchFamily="18" charset="0"/>
              </a:rPr>
              <a:t>prevalências, o resultado dessas operações </a:t>
            </a:r>
            <a:r>
              <a:rPr lang="pt-BR" sz="1700" dirty="0" smtClean="0">
                <a:latin typeface="Times New Roman" pitchFamily="18" charset="0"/>
                <a:cs typeface="Times New Roman" pitchFamily="18" charset="0"/>
              </a:rPr>
              <a:t>de divisão </a:t>
            </a:r>
            <a:r>
              <a:rPr lang="pt-BR" sz="1700" dirty="0">
                <a:latin typeface="Times New Roman" pitchFamily="18" charset="0"/>
                <a:cs typeface="Times New Roman" pitchFamily="18" charset="0"/>
              </a:rPr>
              <a:t>são valores relativos que, dependendo </a:t>
            </a:r>
            <a:r>
              <a:rPr lang="pt-BR" sz="1700" dirty="0" smtClean="0">
                <a:latin typeface="Times New Roman" pitchFamily="18" charset="0"/>
                <a:cs typeface="Times New Roman" pitchFamily="18" charset="0"/>
              </a:rPr>
              <a:t>do uso </a:t>
            </a:r>
            <a:r>
              <a:rPr lang="pt-BR" sz="1700" dirty="0">
                <a:latin typeface="Times New Roman" pitchFamily="18" charset="0"/>
                <a:cs typeface="Times New Roman" pitchFamily="18" charset="0"/>
              </a:rPr>
              <a:t>e grandeza, podem ser expressos em diferentes potências de 10 </a:t>
            </a:r>
            <a:r>
              <a:rPr lang="pt-BR" sz="1700" dirty="0" smtClean="0">
                <a:latin typeface="Times New Roman" pitchFamily="18" charset="0"/>
                <a:cs typeface="Times New Roman" pitchFamily="18" charset="0"/>
              </a:rPr>
              <a:t>para facilitar </a:t>
            </a:r>
            <a:r>
              <a:rPr lang="pt-BR" sz="1700" dirty="0">
                <a:latin typeface="Times New Roman" pitchFamily="18" charset="0"/>
                <a:cs typeface="Times New Roman" pitchFamily="18" charset="0"/>
              </a:rPr>
              <a:t>sua leitura</a:t>
            </a:r>
            <a:r>
              <a:rPr lang="pt-BR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pt-BR" sz="1700" dirty="0" smtClean="0">
                <a:latin typeface="Times New Roman" pitchFamily="18" charset="0"/>
                <a:cs typeface="Times New Roman" pitchFamily="18" charset="0"/>
              </a:rPr>
            </a:br>
            <a:endParaRPr lang="pt-BR" sz="17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pt-BR" sz="1700" dirty="0" smtClean="0">
                <a:latin typeface="Times New Roman" pitchFamily="18" charset="0"/>
                <a:cs typeface="Times New Roman" pitchFamily="18" charset="0"/>
              </a:rPr>
              <a:t>e) </a:t>
            </a:r>
            <a:r>
              <a:rPr lang="pt-BR" sz="1700" b="1" dirty="0" smtClean="0">
                <a:latin typeface="Times New Roman" pitchFamily="18" charset="0"/>
                <a:cs typeface="Times New Roman" pitchFamily="18" charset="0"/>
              </a:rPr>
              <a:t>Porcentagem </a:t>
            </a:r>
            <a:r>
              <a:rPr lang="pt-BR" sz="1700" b="1" dirty="0">
                <a:latin typeface="Times New Roman" pitchFamily="18" charset="0"/>
                <a:cs typeface="Times New Roman" pitchFamily="18" charset="0"/>
              </a:rPr>
              <a:t>ou Percentual (%)</a:t>
            </a:r>
            <a:r>
              <a:rPr lang="pt-BR" sz="1700" dirty="0">
                <a:latin typeface="Times New Roman" pitchFamily="18" charset="0"/>
                <a:cs typeface="Times New Roman" pitchFamily="18" charset="0"/>
              </a:rPr>
              <a:t>: é a forma </a:t>
            </a:r>
            <a:r>
              <a:rPr lang="pt-BR" sz="1700" dirty="0" smtClean="0">
                <a:latin typeface="Times New Roman" pitchFamily="18" charset="0"/>
                <a:cs typeface="Times New Roman" pitchFamily="18" charset="0"/>
              </a:rPr>
              <a:t>mais utilizada </a:t>
            </a:r>
            <a:r>
              <a:rPr lang="pt-BR" sz="1700" dirty="0">
                <a:latin typeface="Times New Roman" pitchFamily="18" charset="0"/>
                <a:cs typeface="Times New Roman" pitchFamily="18" charset="0"/>
              </a:rPr>
              <a:t>de se apresentar um valor relativo, multiplicando simplesmente o resultado por 100, </a:t>
            </a:r>
            <a:r>
              <a:rPr lang="pt-BR" sz="1700" dirty="0" smtClean="0">
                <a:latin typeface="Times New Roman" pitchFamily="18" charset="0"/>
                <a:cs typeface="Times New Roman" pitchFamily="18" charset="0"/>
              </a:rPr>
              <a:t>por isso</a:t>
            </a:r>
            <a:r>
              <a:rPr lang="pt-BR" sz="1700" dirty="0">
                <a:latin typeface="Times New Roman" pitchFamily="18" charset="0"/>
                <a:cs typeface="Times New Roman" pitchFamily="18" charset="0"/>
              </a:rPr>
              <a:t>, porcentagem. Essa operação é utilizada </a:t>
            </a:r>
            <a:r>
              <a:rPr lang="pt-BR" sz="1700" dirty="0" smtClean="0">
                <a:latin typeface="Times New Roman" pitchFamily="18" charset="0"/>
                <a:cs typeface="Times New Roman" pitchFamily="18" charset="0"/>
              </a:rPr>
              <a:t>para facilitar </a:t>
            </a:r>
            <a:r>
              <a:rPr lang="pt-BR" sz="1700" dirty="0">
                <a:latin typeface="Times New Roman" pitchFamily="18" charset="0"/>
                <a:cs typeface="Times New Roman" pitchFamily="18" charset="0"/>
              </a:rPr>
              <a:t>a leitura e a interpretação</a:t>
            </a:r>
            <a:r>
              <a:rPr lang="pt-BR" sz="1700" dirty="0" smtClean="0">
                <a:latin typeface="Times New Roman" pitchFamily="18" charset="0"/>
                <a:cs typeface="Times New Roman" pitchFamily="18" charset="0"/>
              </a:rPr>
              <a:t> . </a:t>
            </a:r>
            <a:r>
              <a:rPr lang="pt-BR" sz="1700" dirty="0" smtClean="0"/>
              <a:t>Obtida a partir do cálculo das proporções, simplesmente multiplicando o quociente obtido por 100 </a:t>
            </a:r>
            <a:br>
              <a:rPr lang="pt-BR" sz="1700" dirty="0" smtClean="0"/>
            </a:br>
            <a:endParaRPr lang="pt-BR" sz="17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pt-BR" sz="1700" dirty="0" smtClean="0"/>
              <a:t>f) </a:t>
            </a:r>
            <a:r>
              <a:rPr lang="pt-BR" sz="1700" b="1" dirty="0" smtClean="0"/>
              <a:t>Razão ou Índice: </a:t>
            </a:r>
            <a:r>
              <a:rPr lang="pt-BR" sz="1700" dirty="0" smtClean="0"/>
              <a:t>A razão de um número A em relação a outro número B se define como A dividido por B. As proporções representam um tipo particular de razão. Entretanto, o termo razão é usado normalmente quando A e B representam categorias separadas e distintas. </a:t>
            </a:r>
            <a:br>
              <a:rPr lang="pt-BR" sz="1700" dirty="0" smtClean="0"/>
            </a:br>
            <a:endParaRPr lang="pt-BR" sz="17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pt-BR" sz="1100" dirty="0" smtClean="0"/>
              <a:t/>
            </a:r>
            <a:br>
              <a:rPr lang="pt-BR" sz="1100" dirty="0" smtClean="0"/>
            </a:br>
            <a:r>
              <a:rPr lang="pt-BR" sz="1100" dirty="0" smtClean="0"/>
              <a:t/>
            </a:r>
            <a:br>
              <a:rPr lang="pt-BR" sz="1100" dirty="0" smtClean="0"/>
            </a:br>
            <a:endParaRPr lang="pt-BR" sz="1100" dirty="0" smtClean="0"/>
          </a:p>
          <a:p>
            <a:pPr marL="0" indent="0">
              <a:buNone/>
            </a:pPr>
            <a:r>
              <a:rPr lang="pt-BR" sz="1200" dirty="0" smtClean="0"/>
              <a:t/>
            </a:r>
            <a:br>
              <a:rPr lang="pt-BR" sz="1200" dirty="0" smtClean="0"/>
            </a:b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991860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76672"/>
            <a:ext cx="5116091" cy="4235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9069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1114425"/>
            <a:ext cx="7753350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9020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b="1" dirty="0"/>
              <a:t>O indicador deve mostrar a taxa de acertos ou a taxa de falhas?</a:t>
            </a:r>
            <a:br>
              <a:rPr lang="pt-BR" b="1" dirty="0"/>
            </a:br>
            <a:r>
              <a:rPr lang="pt-BR" dirty="0"/>
              <a:t>Há uma falácia em muitas organizações, públicas e privadas, de que os indicadores devem</a:t>
            </a:r>
            <a:br>
              <a:rPr lang="pt-BR" dirty="0"/>
            </a:br>
            <a:r>
              <a:rPr lang="pt-BR" dirty="0"/>
              <a:t>ser mostrados sempre sob a forma positiva, ou seja, em vez de estabelecer como indicador a</a:t>
            </a:r>
            <a:br>
              <a:rPr lang="pt-BR" dirty="0"/>
            </a:br>
            <a:r>
              <a:rPr lang="pt-BR" dirty="0"/>
              <a:t>porcentagem de falhas, preferir a porcentagem de acertos. O Comitê de Medição de</a:t>
            </a:r>
            <a:br>
              <a:rPr lang="pt-BR" dirty="0"/>
            </a:br>
            <a:r>
              <a:rPr lang="pt-BR" dirty="0"/>
              <a:t>Desempenho da FNQ concluiu o contrário. Que se o propósito de um indicador é mostrar uma</a:t>
            </a:r>
            <a:br>
              <a:rPr lang="pt-BR" dirty="0"/>
            </a:br>
            <a:r>
              <a:rPr lang="pt-BR" dirty="0"/>
              <a:t>realidade e induzir alguém a uma ação, então, o indicador deve “indicar a dor”. Portanto, se</a:t>
            </a:r>
            <a:br>
              <a:rPr lang="pt-BR" dirty="0"/>
            </a:br>
            <a:r>
              <a:rPr lang="pt-BR" dirty="0"/>
              <a:t>uma organização desejar, de verdade, aprender com as informações provenientes de</a:t>
            </a:r>
            <a:br>
              <a:rPr lang="pt-BR" dirty="0"/>
            </a:br>
            <a:r>
              <a:rPr lang="pt-BR" dirty="0"/>
              <a:t>indicadores e atuar sobre o fato gerador de uma anomalia, então deve preferir indicadores</a:t>
            </a:r>
            <a:br>
              <a:rPr lang="pt-BR" dirty="0"/>
            </a:br>
            <a:r>
              <a:rPr lang="pt-BR" dirty="0"/>
              <a:t>que mostram o tamanho da anomalia. Agora, se a intenção for camuflar a realidade e o gargalo</a:t>
            </a:r>
            <a:br>
              <a:rPr lang="pt-BR" dirty="0"/>
            </a:br>
            <a:r>
              <a:rPr lang="pt-BR" dirty="0"/>
              <a:t>central, varrer a sujeira para baixo do tapete...</a:t>
            </a:r>
            <a:r>
              <a:rPr lang="pt-BR" dirty="0" smtClean="0"/>
              <a:t> </a:t>
            </a:r>
            <a:br>
              <a:rPr lang="pt-BR" dirty="0" smtClean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6202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Indicador de projetos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b="1" dirty="0" smtClean="0"/>
              <a:t>Projetos e atividades </a:t>
            </a:r>
            <a:r>
              <a:rPr lang="pt-BR" dirty="0" smtClean="0"/>
              <a:t>precisam ser avaliados durante e após sua execução. Durante a execução é muito comum o uso de indicadores de progresso, como o porcentual do projeto executado.  Já durante e após sua execução, pode-se avaliar a eficácia de atividades e projetos, mediante indicadores tais como: porcentagem de funcionalidades plenamente atendidas, porcentagem de ações implementadas conforme previsto, ou porcentagem de recursos empenhados. Projetos também podem ser avaliados por meio de informações quantitativas, cuja escolha é específica para o projeto. Como exemplo, em um projeto de desenvolvimento de um sistema com vários módulos, a quantidade de módulos concluídos é frequentemente escolhida como indicador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2591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b="1" dirty="0"/>
              <a:t>Como estabelecer metas</a:t>
            </a:r>
            <a:br>
              <a:rPr lang="pt-BR" b="1" dirty="0"/>
            </a:br>
            <a:r>
              <a:rPr lang="pt-BR" dirty="0"/>
              <a:t>As metas dos indicadores institucionais devem ser desafiadoras e interdependentes.</a:t>
            </a:r>
            <a:br>
              <a:rPr lang="pt-BR" dirty="0"/>
            </a:br>
            <a:r>
              <a:rPr lang="pt-BR" dirty="0"/>
              <a:t>Desafiadoras a fim de impulsionar à ação e interdependentes para contribuir com a lógica das</a:t>
            </a:r>
            <a:br>
              <a:rPr lang="pt-BR" dirty="0"/>
            </a:br>
            <a:r>
              <a:rPr lang="pt-BR" dirty="0"/>
              <a:t>inter-relações entre os diversos objetivos.</a:t>
            </a:r>
            <a:br>
              <a:rPr lang="pt-BR" dirty="0"/>
            </a:br>
            <a:r>
              <a:rPr lang="pt-BR" dirty="0"/>
              <a:t>Isso significa que um resultado esperado para um objetivo somente será considerado</a:t>
            </a:r>
            <a:br>
              <a:rPr lang="pt-BR" dirty="0"/>
            </a:br>
            <a:r>
              <a:rPr lang="pt-BR" dirty="0"/>
              <a:t>alcançado se a meta do indicador de resultado for também alcançada, e esta dependerá dos</a:t>
            </a:r>
            <a:br>
              <a:rPr lang="pt-BR" dirty="0"/>
            </a:br>
            <a:r>
              <a:rPr lang="pt-BR" dirty="0"/>
              <a:t>fatores críticos de sucesso, que somente serão considerados superados se as metas dos</a:t>
            </a:r>
            <a:br>
              <a:rPr lang="pt-BR" dirty="0"/>
            </a:br>
            <a:r>
              <a:rPr lang="pt-BR" dirty="0"/>
              <a:t>indicadores de esforço forem atingidas. Para complementar, o alcance de um objetivo das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>31</a:t>
            </a:r>
            <a:br>
              <a:rPr lang="pt-BR" dirty="0"/>
            </a:br>
            <a:r>
              <a:rPr lang="pt-BR" dirty="0"/>
              <a:t>bases de sustentação estratégica deve sempre impulsionar o alcance de outros objetivos ENAP</a:t>
            </a:r>
            <a:br>
              <a:rPr lang="pt-BR" dirty="0"/>
            </a:br>
            <a:r>
              <a:rPr lang="pt-BR" dirty="0"/>
              <a:t>estratégicos e alavancar os resultados da instituição</a:t>
            </a:r>
            <a:r>
              <a:rPr lang="pt-BR" dirty="0" smtClean="0"/>
              <a:t> </a:t>
            </a:r>
            <a:br>
              <a:rPr lang="pt-BR" dirty="0" smtClean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44130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</TotalTime>
  <Words>637</Words>
  <Application>Microsoft Office PowerPoint</Application>
  <PresentationFormat>Apresentação na tela (4:3)</PresentationFormat>
  <Paragraphs>51</Paragraphs>
  <Slides>22</Slides>
  <Notes>0</Notes>
  <HiddenSlides>3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Tema do Office</vt:lpstr>
      <vt:lpstr>Construção de indicadores e metas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Indicador de projetos</vt:lpstr>
      <vt:lpstr>Apresentação do PowerPoint</vt:lpstr>
      <vt:lpstr>Apresentação do PowerPoint</vt:lpstr>
      <vt:lpstr>Formulação de indicadores</vt:lpstr>
      <vt:lpstr>Apresentação do PowerPoint</vt:lpstr>
      <vt:lpstr>Metas </vt:lpstr>
      <vt:lpstr>Metas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Usuário do Windows</cp:lastModifiedBy>
  <cp:revision>26</cp:revision>
  <dcterms:created xsi:type="dcterms:W3CDTF">2020-07-21T16:51:11Z</dcterms:created>
  <dcterms:modified xsi:type="dcterms:W3CDTF">2020-07-22T18:19:17Z</dcterms:modified>
</cp:coreProperties>
</file>