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entury Gothic" panose="020B0502020202020204" pitchFamily="3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Proxima Nov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UXshNTKqIY/MNuQRObsu93fPp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afaa669f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cafaa669fa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afaa669f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cafaa669fa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a065fe6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7a065fe63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a065fe63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7a065fe630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a065fe63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7a065fe630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afaa669f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cafaa669fa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afaa669f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cafaa669fa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
        <p:cNvGrpSpPr/>
        <p:nvPr/>
      </p:nvGrpSpPr>
      <p:grpSpPr>
        <a:xfrm>
          <a:off x="0" y="0"/>
          <a:ext cx="0" cy="0"/>
          <a:chOff x="0" y="0"/>
          <a:chExt cx="0" cy="0"/>
        </a:xfrm>
      </p:grpSpPr>
      <p:sp>
        <p:nvSpPr>
          <p:cNvPr id="14" name="Google Shape;14;p2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5" name="Google Shape;1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
        <p:cNvGrpSpPr/>
        <p:nvPr/>
      </p:nvGrpSpPr>
      <p:grpSpPr>
        <a:xfrm>
          <a:off x="0" y="0"/>
          <a:ext cx="0" cy="0"/>
          <a:chOff x="0" y="0"/>
          <a:chExt cx="0" cy="0"/>
        </a:xfrm>
      </p:grpSpPr>
      <p:sp>
        <p:nvSpPr>
          <p:cNvPr id="17" name="Google Shape;17;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9" name="Google Shape;19;p2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0" name="Google Shape;20;p2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
        <p:cNvGrpSpPr/>
        <p:nvPr/>
      </p:nvGrpSpPr>
      <p:grpSpPr>
        <a:xfrm>
          <a:off x="0" y="0"/>
          <a:ext cx="0" cy="0"/>
          <a:chOff x="0" y="0"/>
          <a:chExt cx="0" cy="0"/>
        </a:xfrm>
      </p:grpSpPr>
      <p:sp>
        <p:nvSpPr>
          <p:cNvPr id="23" name="Google Shape;23;p3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
        <p:cNvGrpSpPr/>
        <p:nvPr/>
      </p:nvGrpSpPr>
      <p:grpSpPr>
        <a:xfrm>
          <a:off x="0" y="0"/>
          <a:ext cx="0" cy="0"/>
          <a:chOff x="0" y="0"/>
          <a:chExt cx="0" cy="0"/>
        </a:xfrm>
      </p:grpSpPr>
      <p:sp>
        <p:nvSpPr>
          <p:cNvPr id="26" name="Google Shape;26;p3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3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28" name="Google Shape;2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discord.com/invite/eUrT2UFeS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faqcartx.info/programa%C3%A7%C3%A3o/40977-como-utilizar-uma-classe-an%C3%B4nima-em-java.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baeldung.com/java-8-functional-interfac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devmedia.com.br/como-usar-funcoes-lambda-em-java/3282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hyperlink" Target="https://www.oracle.com/br/technical-resources/articles/java-stream-api.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oracle.com/br/technical-resources/articles/java-stream-api.htm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eb.digitalinnovation.one/course/aprenda-o-que-sao-estrutura-de-dados-e-algoritmos/learning/a99f9576-69e9-4187-b3a7-e7ada5e5d6ad?back=/track/inter-java-developer&amp;bootcamp_id=a531bc7a-f29e-4293-85eb-e4efd6072f2b" TargetMode="External"/><Relationship Id="rId3" Type="http://schemas.openxmlformats.org/officeDocument/2006/relationships/image" Target="../media/image2.png"/><Relationship Id="rId7" Type="http://schemas.openxmlformats.org/officeDocument/2006/relationships/hyperlink" Target="https://www.linkedin.com/in/desenvolvedorjoaopaulo/"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eb.digitalinnovation.one/course/desenvolvimento-avancado-em-java/learning/ac0c022e-a9e7-4898-abea-a9844d318925?back=/track/inter-java-developer&amp;bootcamp_id=a531bc7a-f29e-4293-85eb-e4efd6072f2b" TargetMode="External"/><Relationship Id="rId5" Type="http://schemas.openxmlformats.org/officeDocument/2006/relationships/hyperlink" Target="https://www.linkedin.com/in/add-me-wesleyfuchter/" TargetMode="External"/><Relationship Id="rId4" Type="http://schemas.openxmlformats.org/officeDocument/2006/relationships/hyperlink" Target="https://web.digitalinnovation.one/course/aprenda-collection-e-streams-na-linguagem-java/learning/c9f8940a-be04-4aa9-bdeb-ac3607ed8eec?back=/track/inter-java-developer&amp;bootcamp_id=a531bc7a-f29e-4293-85eb-e4efd6072f2b" TargetMode="External"/><Relationship Id="rId9" Type="http://schemas.openxmlformats.org/officeDocument/2006/relationships/hyperlink" Target="https://www.linkedin.com/in/brunodecamposdia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cami-la/curso-dio-intro-collections" TargetMode="External"/><Relationship Id="rId3" Type="http://schemas.openxmlformats.org/officeDocument/2006/relationships/image" Target="../media/image2.png"/><Relationship Id="rId7" Type="http://schemas.openxmlformats.org/officeDocument/2006/relationships/hyperlink" Target="https://www.instagram.com/camimi_la"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hyperlink" Target="https://www.linkedin.com/in/cami-l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9"/>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36" name="Google Shape;36;p19"/>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37" name="Google Shape;37;p19"/>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38" name="Google Shape;38;p19"/>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9"/>
          <p:cNvSpPr/>
          <p:nvPr/>
        </p:nvSpPr>
        <p:spPr>
          <a:xfrm>
            <a:off x="0" y="57301"/>
            <a:ext cx="9144000" cy="508605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9"/>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19"/>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42" name="Google Shape;42;p19"/>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 name="Google Shape;43;p19"/>
          <p:cNvSpPr txBox="1"/>
          <p:nvPr/>
        </p:nvSpPr>
        <p:spPr>
          <a:xfrm>
            <a:off x="467550" y="1203598"/>
            <a:ext cx="8520600" cy="151979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chemeClr val="lt1"/>
                </a:solidFill>
                <a:latin typeface="Century Gothic"/>
                <a:ea typeface="Century Gothic"/>
                <a:cs typeface="Century Gothic"/>
                <a:sym typeface="Century Gothic"/>
              </a:rPr>
              <a:t>Aula </a:t>
            </a:r>
            <a:r>
              <a:rPr lang="en-US" sz="2800" b="1">
                <a:solidFill>
                  <a:schemeClr val="lt1"/>
                </a:solidFill>
                <a:latin typeface="Century Gothic"/>
                <a:ea typeface="Century Gothic"/>
                <a:cs typeface="Century Gothic"/>
                <a:sym typeface="Century Gothic"/>
              </a:rPr>
              <a:t>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5400" b="1">
                <a:solidFill>
                  <a:schemeClr val="lt1"/>
                </a:solidFill>
                <a:latin typeface="Century Gothic"/>
                <a:ea typeface="Century Gothic"/>
                <a:cs typeface="Century Gothic"/>
                <a:sym typeface="Century Gothic"/>
              </a:rPr>
              <a:t>Java Streams!</a:t>
            </a:r>
            <a:endParaRPr sz="5400" b="1" i="0" u="none" strike="noStrike" cap="none">
              <a:solidFill>
                <a:schemeClr val="lt1"/>
              </a:solidFill>
              <a:latin typeface="Century Gothic"/>
              <a:ea typeface="Century Gothic"/>
              <a:cs typeface="Century Gothic"/>
              <a:sym typeface="Century Gothic"/>
            </a:endParaRPr>
          </a:p>
        </p:txBody>
      </p:sp>
      <p:sp>
        <p:nvSpPr>
          <p:cNvPr id="44" name="Google Shape;44;p19"/>
          <p:cNvSpPr txBox="1"/>
          <p:nvPr/>
        </p:nvSpPr>
        <p:spPr>
          <a:xfrm>
            <a:off x="539552" y="2499742"/>
            <a:ext cx="5797618" cy="59513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Collections</a:t>
            </a:r>
            <a:endParaRPr sz="3600" b="0" i="0" u="none" strike="noStrike" cap="none">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cafaa669fa_0_31"/>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149" name="Google Shape;149;gcafaa669fa_0_31"/>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150" name="Google Shape;150;gcafaa669fa_0_31"/>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151" name="Google Shape;151;gcafaa669fa_0_31"/>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cafaa669fa_0_31"/>
          <p:cNvSpPr/>
          <p:nvPr/>
        </p:nvSpPr>
        <p:spPr>
          <a:xfrm>
            <a:off x="0" y="57301"/>
            <a:ext cx="9144000" cy="508620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cafaa669fa_0_31"/>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4" name="Google Shape;154;gcafaa669fa_0_31"/>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155" name="Google Shape;155;gcafaa669fa_0_31"/>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6" name="Google Shape;156;gcafaa669fa_0_31"/>
          <p:cNvSpPr txBox="1"/>
          <p:nvPr/>
        </p:nvSpPr>
        <p:spPr>
          <a:xfrm>
            <a:off x="467550" y="1131590"/>
            <a:ext cx="8520600" cy="158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0" u="none" strike="noStrike" cap="none">
                <a:solidFill>
                  <a:schemeClr val="lt1"/>
                </a:solidFill>
                <a:latin typeface="Century Gothic"/>
                <a:ea typeface="Century Gothic"/>
                <a:cs typeface="Century Gothic"/>
                <a:sym typeface="Century Gothic"/>
              </a:rPr>
              <a:t>Dúvidas?</a:t>
            </a:r>
            <a:endParaRPr sz="5400" b="1" i="0" u="none" strike="noStrike" cap="none">
              <a:solidFill>
                <a:schemeClr val="lt1"/>
              </a:solidFill>
              <a:latin typeface="Century Gothic"/>
              <a:ea typeface="Century Gothic"/>
              <a:cs typeface="Century Gothic"/>
              <a:sym typeface="Century Gothic"/>
            </a:endParaRPr>
          </a:p>
        </p:txBody>
      </p:sp>
      <p:sp>
        <p:nvSpPr>
          <p:cNvPr id="157" name="Google Shape;157;gcafaa669fa_0_31"/>
          <p:cNvSpPr txBox="1"/>
          <p:nvPr/>
        </p:nvSpPr>
        <p:spPr>
          <a:xfrm>
            <a:off x="311700" y="1333492"/>
            <a:ext cx="7860600" cy="3182400"/>
          </a:xfrm>
          <a:prstGeom prst="rect">
            <a:avLst/>
          </a:prstGeom>
          <a:noFill/>
          <a:ln>
            <a:noFill/>
          </a:ln>
        </p:spPr>
        <p:txBody>
          <a:bodyPr spcFirstLastPara="1" wrap="square" lIns="91425" tIns="91425" rIns="91425" bIns="91425" anchor="ctr" anchorCtr="0">
            <a:noAutofit/>
          </a:bodyPr>
          <a:lstStyle/>
          <a:p>
            <a:pPr marL="457200" marR="0" lvl="0" indent="-387350" algn="l" rtl="0">
              <a:lnSpc>
                <a:spcPct val="100000"/>
              </a:lnSpc>
              <a:spcBef>
                <a:spcPts val="0"/>
              </a:spcBef>
              <a:spcAft>
                <a:spcPts val="0"/>
              </a:spcAft>
              <a:buClr>
                <a:schemeClr val="dk1"/>
              </a:buClr>
              <a:buSzPts val="1100"/>
              <a:buFont typeface="Courier New"/>
              <a:buNone/>
            </a:pPr>
            <a:endParaRPr sz="2400" b="0" i="0" u="none" strike="noStrike" cap="none">
              <a:solidFill>
                <a:schemeClr val="lt1"/>
              </a:solidFill>
              <a:latin typeface="Proxima Nova"/>
              <a:ea typeface="Proxima Nova"/>
              <a:cs typeface="Proxima Nova"/>
              <a:sym typeface="Proxima Nova"/>
            </a:endParaRPr>
          </a:p>
        </p:txBody>
      </p:sp>
      <p:sp>
        <p:nvSpPr>
          <p:cNvPr id="158" name="Google Shape;158;gcafaa669fa_0_31"/>
          <p:cNvSpPr txBox="1"/>
          <p:nvPr/>
        </p:nvSpPr>
        <p:spPr>
          <a:xfrm>
            <a:off x="467544" y="2787774"/>
            <a:ext cx="6192600" cy="1656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78321"/>
                </a:solidFill>
                <a:latin typeface="Century Gothic"/>
                <a:ea typeface="Century Gothic"/>
                <a:cs typeface="Century Gothic"/>
                <a:sym typeface="Century Gothic"/>
              </a:rPr>
              <a:t>&gt; Fórum do curso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78321"/>
                </a:solidFill>
                <a:latin typeface="Century Gothic"/>
                <a:ea typeface="Century Gothic"/>
                <a:cs typeface="Century Gothic"/>
                <a:sym typeface="Century Gothic"/>
              </a:rPr>
              <a:t>&gt; Comunidade </a:t>
            </a:r>
            <a:r>
              <a:rPr lang="en-US" sz="2800" b="0" i="0" u="sng" strike="noStrike" cap="none">
                <a:solidFill>
                  <a:srgbClr val="F78321"/>
                </a:solidFill>
                <a:latin typeface="Century Gothic"/>
                <a:ea typeface="Century Gothic"/>
                <a:cs typeface="Century Gothic"/>
                <a:sym typeface="Century Gothic"/>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online (discord)</a:t>
            </a:r>
            <a:endParaRPr sz="2800" b="0" i="0" u="none" strike="noStrike" cap="none">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
        <p:cNvGrpSpPr/>
        <p:nvPr/>
      </p:nvGrpSpPr>
      <p:grpSpPr>
        <a:xfrm>
          <a:off x="0" y="0"/>
          <a:ext cx="0" cy="0"/>
          <a:chOff x="0" y="0"/>
          <a:chExt cx="0" cy="0"/>
        </a:xfrm>
      </p:grpSpPr>
      <p:sp>
        <p:nvSpPr>
          <p:cNvPr id="49" name="Google Shape;49;p18"/>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Objetivos</a:t>
            </a:r>
            <a:endParaRPr sz="4000" b="1">
              <a:solidFill>
                <a:srgbClr val="073763"/>
              </a:solidFill>
              <a:latin typeface="Century Gothic"/>
              <a:ea typeface="Century Gothic"/>
              <a:cs typeface="Century Gothic"/>
              <a:sym typeface="Century Gothic"/>
            </a:endParaRPr>
          </a:p>
        </p:txBody>
      </p:sp>
      <p:pic>
        <p:nvPicPr>
          <p:cNvPr id="50" name="Google Shape;50;p18"/>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51" name="Google Shape;51;p18"/>
          <p:cNvSpPr txBox="1">
            <a:spLocks noGrp="1"/>
          </p:cNvSpPr>
          <p:nvPr>
            <p:ph type="subTitle" idx="1"/>
          </p:nvPr>
        </p:nvSpPr>
        <p:spPr>
          <a:xfrm>
            <a:off x="443600" y="1666479"/>
            <a:ext cx="8148600" cy="2966400"/>
          </a:xfrm>
          <a:prstGeom prst="rect">
            <a:avLst/>
          </a:prstGeom>
          <a:noFill/>
          <a:ln>
            <a:noFill/>
          </a:ln>
        </p:spPr>
        <p:txBody>
          <a:bodyPr spcFirstLastPara="1" wrap="square" lIns="91425" tIns="91425" rIns="91425" bIns="91425" anchor="ctr" anchorCtr="0">
            <a:noAutofit/>
          </a:bodyPr>
          <a:lstStyle/>
          <a:p>
            <a:pPr marL="457200" lvl="0" indent="-381000" algn="l" rtl="0">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Classe Anônima</a:t>
            </a:r>
            <a:endParaRPr sz="2400">
              <a:solidFill>
                <a:srgbClr val="073763"/>
              </a:solidFill>
              <a:latin typeface="Calibri"/>
              <a:ea typeface="Calibri"/>
              <a:cs typeface="Calibri"/>
              <a:sym typeface="Calibri"/>
            </a:endParaRPr>
          </a:p>
          <a:p>
            <a:pPr marL="457200" lvl="0" indent="-381000" algn="l" rtl="0">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Functional Interface</a:t>
            </a:r>
            <a:endParaRPr sz="2400">
              <a:solidFill>
                <a:srgbClr val="073763"/>
              </a:solidFill>
              <a:latin typeface="Calibri"/>
              <a:ea typeface="Calibri"/>
              <a:cs typeface="Calibri"/>
              <a:sym typeface="Calibri"/>
            </a:endParaRPr>
          </a:p>
          <a:p>
            <a:pPr marL="457200" lvl="0" indent="-381000" algn="l" rtl="0">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Lambda</a:t>
            </a:r>
            <a:endParaRPr sz="2400">
              <a:solidFill>
                <a:srgbClr val="073763"/>
              </a:solidFill>
              <a:latin typeface="Calibri"/>
              <a:ea typeface="Calibri"/>
              <a:cs typeface="Calibri"/>
              <a:sym typeface="Calibri"/>
            </a:endParaRPr>
          </a:p>
          <a:p>
            <a:pPr marL="457200" lvl="0" indent="-381000" algn="l" rtl="0">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Method Reference</a:t>
            </a:r>
            <a:endParaRPr>
              <a:latin typeface="Calibri"/>
              <a:ea typeface="Calibri"/>
              <a:cs typeface="Calibri"/>
              <a:sym typeface="Calibri"/>
            </a:endParaRPr>
          </a:p>
          <a:p>
            <a:pPr marL="457200" lvl="0" indent="-381000" algn="l" rtl="0">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Stream API</a:t>
            </a:r>
            <a:endParaRPr>
              <a:latin typeface="Calibri"/>
              <a:ea typeface="Calibri"/>
              <a:cs typeface="Calibri"/>
              <a:sym typeface="Calibri"/>
            </a:endParaRPr>
          </a:p>
          <a:p>
            <a:pPr marL="457200" lvl="0" indent="-457200" algn="l" rtl="0">
              <a:lnSpc>
                <a:spcPct val="100000"/>
              </a:lnSpc>
              <a:spcBef>
                <a:spcPts val="0"/>
              </a:spcBef>
              <a:spcAft>
                <a:spcPts val="0"/>
              </a:spcAft>
              <a:buClr>
                <a:schemeClr val="dk1"/>
              </a:buClr>
              <a:buSzPts val="1100"/>
              <a:buNone/>
            </a:pPr>
            <a:endParaRPr sz="2400">
              <a:solidFill>
                <a:srgbClr val="073763"/>
              </a:solidFill>
              <a:latin typeface="Calibri"/>
              <a:ea typeface="Calibri"/>
              <a:cs typeface="Calibri"/>
              <a:sym typeface="Calibri"/>
            </a:endParaRPr>
          </a:p>
          <a:p>
            <a:pPr marL="457200" lvl="0" indent="-457200" algn="l" rtl="0">
              <a:lnSpc>
                <a:spcPct val="100000"/>
              </a:lnSpc>
              <a:spcBef>
                <a:spcPts val="0"/>
              </a:spcBef>
              <a:spcAft>
                <a:spcPts val="0"/>
              </a:spcAft>
              <a:buClr>
                <a:schemeClr val="dk1"/>
              </a:buClr>
              <a:buSzPts val="1100"/>
              <a:buNone/>
            </a:pPr>
            <a:endParaRPr sz="2400">
              <a:solidFill>
                <a:srgbClr val="073763"/>
              </a:solidFill>
              <a:latin typeface="Calibri"/>
              <a:ea typeface="Calibri"/>
              <a:cs typeface="Calibri"/>
              <a:sym typeface="Calibri"/>
            </a:endParaRPr>
          </a:p>
        </p:txBody>
      </p:sp>
      <p:sp>
        <p:nvSpPr>
          <p:cNvPr id="52" name="Google Shape;52;p18"/>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fade">
                                      <p:cBhvr>
                                        <p:cTn id="7" dur="10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xEl>
                                              <p:pRg st="1" end="1"/>
                                            </p:txEl>
                                          </p:spTgt>
                                        </p:tgtEl>
                                        <p:attrNameLst>
                                          <p:attrName>style.visibility</p:attrName>
                                        </p:attrNameLst>
                                      </p:cBhvr>
                                      <p:to>
                                        <p:strVal val="visible"/>
                                      </p:to>
                                    </p:set>
                                    <p:animEffect transition="in" filter="fade">
                                      <p:cBhvr>
                                        <p:cTn id="12" dur="1000"/>
                                        <p:tgtEl>
                                          <p:spTgt spid="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xEl>
                                              <p:pRg st="2" end="2"/>
                                            </p:txEl>
                                          </p:spTgt>
                                        </p:tgtEl>
                                        <p:attrNameLst>
                                          <p:attrName>style.visibility</p:attrName>
                                        </p:attrNameLst>
                                      </p:cBhvr>
                                      <p:to>
                                        <p:strVal val="visible"/>
                                      </p:to>
                                    </p:set>
                                    <p:animEffect transition="in" filter="fade">
                                      <p:cBhvr>
                                        <p:cTn id="17" dur="1000"/>
                                        <p:tgtEl>
                                          <p:spTgt spid="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xEl>
                                              <p:pRg st="3" end="3"/>
                                            </p:txEl>
                                          </p:spTgt>
                                        </p:tgtEl>
                                        <p:attrNameLst>
                                          <p:attrName>style.visibility</p:attrName>
                                        </p:attrNameLst>
                                      </p:cBhvr>
                                      <p:to>
                                        <p:strVal val="visible"/>
                                      </p:to>
                                    </p:set>
                                    <p:animEffect transition="in" filter="fade">
                                      <p:cBhvr>
                                        <p:cTn id="22" dur="1000"/>
                                        <p:tgtEl>
                                          <p:spTgt spid="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
                                            <p:txEl>
                                              <p:pRg st="4" end="4"/>
                                            </p:txEl>
                                          </p:spTgt>
                                        </p:tgtEl>
                                        <p:attrNameLst>
                                          <p:attrName>style.visibility</p:attrName>
                                        </p:attrNameLst>
                                      </p:cBhvr>
                                      <p:to>
                                        <p:strVal val="visible"/>
                                      </p:to>
                                    </p:set>
                                    <p:animEffect transition="in" filter="fade">
                                      <p:cBhvr>
                                        <p:cTn id="27" dur="1000"/>
                                        <p:tgtEl>
                                          <p:spTgt spid="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
                                            <p:txEl>
                                              <p:pRg st="5" end="5"/>
                                            </p:txEl>
                                          </p:spTgt>
                                        </p:tgtEl>
                                        <p:attrNameLst>
                                          <p:attrName>style.visibility</p:attrName>
                                        </p:attrNameLst>
                                      </p:cBhvr>
                                      <p:to>
                                        <p:strVal val="visible"/>
                                      </p:to>
                                    </p:set>
                                    <p:animEffect transition="in" filter="fade">
                                      <p:cBhvr>
                                        <p:cTn id="32" dur="1000"/>
                                        <p:tgtEl>
                                          <p:spTgt spid="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
                                            <p:txEl>
                                              <p:pRg st="6" end="6"/>
                                            </p:txEl>
                                          </p:spTgt>
                                        </p:tgtEl>
                                        <p:attrNameLst>
                                          <p:attrName>style.visibility</p:attrName>
                                        </p:attrNameLst>
                                      </p:cBhvr>
                                      <p:to>
                                        <p:strVal val="visible"/>
                                      </p:to>
                                    </p:set>
                                    <p:animEffect transition="in" filter="fade">
                                      <p:cBhvr>
                                        <p:cTn id="37" dur="1000"/>
                                        <p:tgtEl>
                                          <p:spTgt spid="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20"/>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Classe Anônima</a:t>
            </a:r>
            <a:endParaRPr sz="4000" b="1">
              <a:solidFill>
                <a:srgbClr val="073763"/>
              </a:solidFill>
              <a:latin typeface="Century Gothic"/>
              <a:ea typeface="Century Gothic"/>
              <a:cs typeface="Century Gothic"/>
              <a:sym typeface="Century Gothic"/>
            </a:endParaRPr>
          </a:p>
        </p:txBody>
      </p:sp>
      <p:pic>
        <p:nvPicPr>
          <p:cNvPr id="58" name="Google Shape;58;p20"/>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59" name="Google Shape;59;p20"/>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0"/>
          <p:cNvSpPr txBox="1"/>
          <p:nvPr/>
        </p:nvSpPr>
        <p:spPr>
          <a:xfrm>
            <a:off x="333000" y="974770"/>
            <a:ext cx="8478000" cy="3047400"/>
          </a:xfrm>
          <a:prstGeom prst="rect">
            <a:avLst/>
          </a:prstGeom>
          <a:noFill/>
          <a:ln>
            <a:noFill/>
          </a:ln>
        </p:spPr>
        <p:txBody>
          <a:bodyPr spcFirstLastPara="1" wrap="square" lIns="91425" tIns="91425" rIns="91425" bIns="91425" anchor="t" anchorCtr="0">
            <a:noAutofit/>
          </a:bodyPr>
          <a:lstStyle/>
          <a:p>
            <a:pPr marL="76200" marR="0" lvl="0" indent="0" algn="just" rtl="0">
              <a:lnSpc>
                <a:spcPct val="100000"/>
              </a:lnSpc>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A classe anônima em Java é uma classe não recebeu um nome e é tanto declarado e instanciado em uma única instrução. Você deve considerar o uso de uma classe anônima sempre que você precisa para criar uma classe que será instanciado apenas uma vez.</a:t>
            </a:r>
            <a:r>
              <a:rPr lang="en-US" sz="2400">
                <a:solidFill>
                  <a:schemeClr val="dk1"/>
                </a:solidFill>
                <a:latin typeface="Calibri"/>
                <a:ea typeface="Calibri"/>
                <a:cs typeface="Calibri"/>
                <a:sym typeface="Calibri"/>
              </a:rPr>
              <a:t> </a:t>
            </a:r>
            <a:r>
              <a:rPr lang="en-US" sz="1200" u="sng">
                <a:solidFill>
                  <a:schemeClr val="hlink"/>
                </a:solidFill>
                <a:latin typeface="Calibri"/>
                <a:ea typeface="Calibri"/>
                <a:cs typeface="Calibri"/>
                <a:sym typeface="Calibri"/>
                <a:hlinkClick r:id="rId4"/>
              </a:rPr>
              <a:t>Fonte</a:t>
            </a:r>
            <a:endParaRPr sz="1200" u="sng">
              <a:solidFill>
                <a:schemeClr val="hlink"/>
              </a:solidFill>
              <a:latin typeface="Calibri"/>
              <a:ea typeface="Calibri"/>
              <a:cs typeface="Calibri"/>
              <a:sym typeface="Calibri"/>
            </a:endParaRPr>
          </a:p>
          <a:p>
            <a:pPr marL="76200" marR="0" lvl="0" indent="0" algn="just"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p:txBody>
      </p:sp>
      <p:pic>
        <p:nvPicPr>
          <p:cNvPr id="61" name="Google Shape;61;p20"/>
          <p:cNvPicPr preferRelativeResize="0"/>
          <p:nvPr/>
        </p:nvPicPr>
        <p:blipFill rotWithShape="1">
          <a:blip r:embed="rId5">
            <a:alphaModFix/>
          </a:blip>
          <a:srcRect l="2600" r="9533"/>
          <a:stretch/>
        </p:blipFill>
        <p:spPr>
          <a:xfrm>
            <a:off x="5296725" y="2809212"/>
            <a:ext cx="3514275" cy="1962271"/>
          </a:xfrm>
          <a:prstGeom prst="rect">
            <a:avLst/>
          </a:prstGeom>
          <a:noFill/>
          <a:ln>
            <a:noFill/>
          </a:ln>
          <a:effectLst>
            <a:outerShdw blurRad="85725" dist="114300" dir="9540000" algn="bl" rotWithShape="0">
              <a:srgbClr val="000000">
                <a:alpha val="50000"/>
              </a:srgbClr>
            </a:outerShdw>
          </a:effectLst>
        </p:spPr>
      </p:pic>
      <p:pic>
        <p:nvPicPr>
          <p:cNvPr id="62" name="Google Shape;62;p20"/>
          <p:cNvPicPr preferRelativeResize="0"/>
          <p:nvPr/>
        </p:nvPicPr>
        <p:blipFill rotWithShape="1">
          <a:blip r:embed="rId6">
            <a:alphaModFix/>
          </a:blip>
          <a:srcRect l="4487" r="2790"/>
          <a:stretch/>
        </p:blipFill>
        <p:spPr>
          <a:xfrm>
            <a:off x="398350" y="2796662"/>
            <a:ext cx="3514274" cy="1987375"/>
          </a:xfrm>
          <a:prstGeom prst="rect">
            <a:avLst/>
          </a:prstGeom>
          <a:noFill/>
          <a:ln>
            <a:noFill/>
          </a:ln>
          <a:effectLst>
            <a:outerShdw blurRad="57150" dist="104775" dir="9900000" algn="bl" rotWithShape="0">
              <a:srgbClr val="000000">
                <a:alpha val="50000"/>
              </a:srgbClr>
            </a:outerShdw>
          </a:effectLst>
        </p:spPr>
      </p:pic>
      <p:sp>
        <p:nvSpPr>
          <p:cNvPr id="63" name="Google Shape;63;p20"/>
          <p:cNvSpPr/>
          <p:nvPr/>
        </p:nvSpPr>
        <p:spPr>
          <a:xfrm>
            <a:off x="4097825" y="3500625"/>
            <a:ext cx="1013700" cy="3966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a:effectLst>
            <a:outerShdw blurRad="57150" dist="104775"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0"/>
          <p:cNvSpPr txBox="1"/>
          <p:nvPr/>
        </p:nvSpPr>
        <p:spPr>
          <a:xfrm>
            <a:off x="750775" y="4710600"/>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Sem Classe anônima</a:t>
            </a:r>
            <a:endParaRPr sz="800">
              <a:solidFill>
                <a:srgbClr val="073763"/>
              </a:solidFill>
              <a:latin typeface="Calibri"/>
              <a:ea typeface="Calibri"/>
              <a:cs typeface="Calibri"/>
              <a:sym typeface="Calibri"/>
            </a:endParaRPr>
          </a:p>
        </p:txBody>
      </p:sp>
      <p:sp>
        <p:nvSpPr>
          <p:cNvPr id="65" name="Google Shape;65;p20"/>
          <p:cNvSpPr txBox="1"/>
          <p:nvPr/>
        </p:nvSpPr>
        <p:spPr>
          <a:xfrm>
            <a:off x="5836463" y="4710600"/>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Com Classe anônima</a:t>
            </a:r>
            <a:endParaRPr sz="8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childTnLst>
                                </p:cTn>
                              </p:par>
                              <p:par>
                                <p:cTn id="13" presetID="10"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1000"/>
                                        <p:tgtEl>
                                          <p:spTgt spid="6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10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100"/>
                                        <p:tgtEl>
                                          <p:spTgt spid="61"/>
                                        </p:tgtEl>
                                      </p:cBhvr>
                                    </p:animEffect>
                                  </p:childTnLst>
                                </p:cTn>
                              </p:par>
                              <p:par>
                                <p:cTn id="26" presetID="10" presetClass="entr" presetSubtype="0" fill="hold"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
        <p:cNvGrpSpPr/>
        <p:nvPr/>
      </p:nvGrpSpPr>
      <p:grpSpPr>
        <a:xfrm>
          <a:off x="0" y="0"/>
          <a:ext cx="0" cy="0"/>
          <a:chOff x="0" y="0"/>
          <a:chExt cx="0" cy="0"/>
        </a:xfrm>
      </p:grpSpPr>
      <p:sp>
        <p:nvSpPr>
          <p:cNvPr id="70" name="Google Shape;70;gcafaa669fa_0_3"/>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Functional Interface</a:t>
            </a:r>
            <a:endParaRPr sz="4000" b="1">
              <a:solidFill>
                <a:srgbClr val="073763"/>
              </a:solidFill>
              <a:latin typeface="Century Gothic"/>
              <a:ea typeface="Century Gothic"/>
              <a:cs typeface="Century Gothic"/>
              <a:sym typeface="Century Gothic"/>
            </a:endParaRPr>
          </a:p>
        </p:txBody>
      </p:sp>
      <p:pic>
        <p:nvPicPr>
          <p:cNvPr id="71" name="Google Shape;71;gcafaa669fa_0_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72" name="Google Shape;72;gcafaa669fa_0_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cafaa669fa_0_3"/>
          <p:cNvSpPr txBox="1"/>
          <p:nvPr/>
        </p:nvSpPr>
        <p:spPr>
          <a:xfrm>
            <a:off x="415500" y="659195"/>
            <a:ext cx="8478000" cy="3047400"/>
          </a:xfrm>
          <a:prstGeom prst="rect">
            <a:avLst/>
          </a:prstGeom>
          <a:noFill/>
          <a:ln>
            <a:noFill/>
          </a:ln>
        </p:spPr>
        <p:txBody>
          <a:bodyPr spcFirstLastPara="1" wrap="square" lIns="91425" tIns="91425" rIns="91425" bIns="91425" anchor="t" anchorCtr="0">
            <a:noAutofit/>
          </a:bodyPr>
          <a:lstStyle/>
          <a:p>
            <a:pPr marL="76200" marR="0" lvl="0" indent="0" algn="just" rtl="0">
              <a:lnSpc>
                <a:spcPct val="100000"/>
              </a:lnSpc>
              <a:spcBef>
                <a:spcPts val="0"/>
              </a:spcBef>
              <a:spcAft>
                <a:spcPts val="0"/>
              </a:spcAft>
              <a:buClr>
                <a:schemeClr val="dk1"/>
              </a:buClr>
              <a:buSzPts val="1100"/>
              <a:buFont typeface="Arial"/>
              <a:buNone/>
            </a:pPr>
            <a:endParaRPr sz="2400">
              <a:solidFill>
                <a:srgbClr val="073763"/>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Qualquer interface com um SAM (Single Abstract Method) é uma interface funcional e sua implementação pode ser tratada como expressões lambda. </a:t>
            </a:r>
            <a:r>
              <a:rPr lang="en-US" sz="1200" u="sng">
                <a:solidFill>
                  <a:schemeClr val="hlink"/>
                </a:solidFill>
                <a:latin typeface="Calibri"/>
                <a:ea typeface="Calibri"/>
                <a:cs typeface="Calibri"/>
                <a:sym typeface="Calibri"/>
                <a:hlinkClick r:id="rId4"/>
              </a:rPr>
              <a:t>Fonte</a:t>
            </a:r>
            <a:endParaRPr sz="1200">
              <a:solidFill>
                <a:srgbClr val="073763"/>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endParaRPr sz="1200">
              <a:solidFill>
                <a:srgbClr val="073763"/>
              </a:solidFill>
              <a:latin typeface="Calibri"/>
              <a:ea typeface="Calibri"/>
              <a:cs typeface="Calibri"/>
              <a:sym typeface="Calibri"/>
            </a:endParaRPr>
          </a:p>
          <a:p>
            <a:pPr marL="457200" lvl="0" indent="0" algn="just" rtl="0">
              <a:lnSpc>
                <a:spcPct val="115000"/>
              </a:lnSpc>
              <a:spcBef>
                <a:spcPts val="0"/>
              </a:spcBef>
              <a:spcAft>
                <a:spcPts val="0"/>
              </a:spcAft>
              <a:buNone/>
            </a:pPr>
            <a:endParaRPr sz="2400">
              <a:solidFill>
                <a:srgbClr val="073763"/>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endParaRPr sz="1200">
              <a:solidFill>
                <a:srgbClr val="073763"/>
              </a:solidFill>
              <a:latin typeface="Calibri"/>
              <a:ea typeface="Calibri"/>
              <a:cs typeface="Calibri"/>
              <a:sym typeface="Calibri"/>
            </a:endParaRPr>
          </a:p>
          <a:p>
            <a:pPr marL="76200" marR="0" lvl="0" indent="0" algn="just" rtl="0">
              <a:lnSpc>
                <a:spcPct val="100000"/>
              </a:lnSpc>
              <a:spcBef>
                <a:spcPts val="0"/>
              </a:spcBef>
              <a:spcAft>
                <a:spcPts val="0"/>
              </a:spcAft>
              <a:buClr>
                <a:schemeClr val="dk1"/>
              </a:buClr>
              <a:buSzPts val="1100"/>
              <a:buFont typeface="Arial"/>
              <a:buNone/>
            </a:pPr>
            <a:endParaRPr sz="2400">
              <a:solidFill>
                <a:srgbClr val="073763"/>
              </a:solidFill>
              <a:latin typeface="Calibri"/>
              <a:ea typeface="Calibri"/>
              <a:cs typeface="Calibri"/>
              <a:sym typeface="Calibri"/>
            </a:endParaRPr>
          </a:p>
          <a:p>
            <a:pPr marL="76200" marR="0" lvl="0" indent="0" algn="just"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p:txBody>
      </p:sp>
      <p:pic>
        <p:nvPicPr>
          <p:cNvPr id="74" name="Google Shape;74;gcafaa669fa_0_3"/>
          <p:cNvPicPr preferRelativeResize="0"/>
          <p:nvPr/>
        </p:nvPicPr>
        <p:blipFill>
          <a:blip r:embed="rId5">
            <a:alphaModFix/>
          </a:blip>
          <a:stretch>
            <a:fillRect/>
          </a:stretch>
        </p:blipFill>
        <p:spPr>
          <a:xfrm>
            <a:off x="4003779" y="2275463"/>
            <a:ext cx="4686471" cy="870063"/>
          </a:xfrm>
          <a:prstGeom prst="rect">
            <a:avLst/>
          </a:prstGeom>
          <a:noFill/>
          <a:ln>
            <a:noFill/>
          </a:ln>
          <a:effectLst>
            <a:outerShdw blurRad="57150" dist="114300" dir="9660000" algn="bl" rotWithShape="0">
              <a:srgbClr val="000000">
                <a:alpha val="50000"/>
              </a:srgbClr>
            </a:outerShdw>
          </a:effectLst>
        </p:spPr>
      </p:pic>
      <p:pic>
        <p:nvPicPr>
          <p:cNvPr id="75" name="Google Shape;75;gcafaa669fa_0_3"/>
          <p:cNvPicPr preferRelativeResize="0"/>
          <p:nvPr/>
        </p:nvPicPr>
        <p:blipFill>
          <a:blip r:embed="rId6">
            <a:alphaModFix/>
          </a:blip>
          <a:stretch>
            <a:fillRect/>
          </a:stretch>
        </p:blipFill>
        <p:spPr>
          <a:xfrm>
            <a:off x="4003775" y="3629475"/>
            <a:ext cx="4686476" cy="964310"/>
          </a:xfrm>
          <a:prstGeom prst="rect">
            <a:avLst/>
          </a:prstGeom>
          <a:noFill/>
          <a:ln>
            <a:noFill/>
          </a:ln>
          <a:effectLst>
            <a:outerShdw blurRad="57150" dist="114300" dir="9540000" algn="bl" rotWithShape="0">
              <a:srgbClr val="000000">
                <a:alpha val="50000"/>
              </a:srgbClr>
            </a:outerShdw>
          </a:effectLst>
        </p:spPr>
      </p:pic>
      <p:sp>
        <p:nvSpPr>
          <p:cNvPr id="76" name="Google Shape;76;gcafaa669fa_0_3"/>
          <p:cNvSpPr txBox="1"/>
          <p:nvPr/>
        </p:nvSpPr>
        <p:spPr>
          <a:xfrm>
            <a:off x="5180313" y="3084650"/>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Com Annotation FunctionalInterface</a:t>
            </a:r>
            <a:endParaRPr sz="800">
              <a:solidFill>
                <a:srgbClr val="073763"/>
              </a:solidFill>
              <a:latin typeface="Calibri"/>
              <a:ea typeface="Calibri"/>
              <a:cs typeface="Calibri"/>
              <a:sym typeface="Calibri"/>
            </a:endParaRPr>
          </a:p>
        </p:txBody>
      </p:sp>
      <p:sp>
        <p:nvSpPr>
          <p:cNvPr id="77" name="Google Shape;77;gcafaa669fa_0_3"/>
          <p:cNvSpPr txBox="1"/>
          <p:nvPr/>
        </p:nvSpPr>
        <p:spPr>
          <a:xfrm>
            <a:off x="5180325" y="4524000"/>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Sem  Annotation FunctionalInterface</a:t>
            </a:r>
            <a:endParaRPr sz="800">
              <a:solidFill>
                <a:srgbClr val="073763"/>
              </a:solidFill>
              <a:latin typeface="Calibri"/>
              <a:ea typeface="Calibri"/>
              <a:cs typeface="Calibri"/>
              <a:sym typeface="Calibri"/>
            </a:endParaRPr>
          </a:p>
        </p:txBody>
      </p:sp>
      <p:sp>
        <p:nvSpPr>
          <p:cNvPr id="78" name="Google Shape;78;gcafaa669fa_0_3"/>
          <p:cNvSpPr txBox="1"/>
          <p:nvPr/>
        </p:nvSpPr>
        <p:spPr>
          <a:xfrm>
            <a:off x="542600" y="2465025"/>
            <a:ext cx="3216900" cy="1828500"/>
          </a:xfrm>
          <a:prstGeom prst="rect">
            <a:avLst/>
          </a:prstGeom>
          <a:noFill/>
          <a:ln>
            <a:noFill/>
          </a:ln>
        </p:spPr>
        <p:txBody>
          <a:bodyPr spcFirstLastPara="1" wrap="square" lIns="91425" tIns="91425" rIns="91425" bIns="91425" anchor="t" anchorCtr="0">
            <a:spAutoFit/>
          </a:bodyPr>
          <a:lstStyle/>
          <a:p>
            <a:pPr marL="457200" lvl="0" indent="-381000" algn="just" rtl="0">
              <a:lnSpc>
                <a:spcPct val="115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Comparator</a:t>
            </a:r>
            <a:endParaRPr sz="2400">
              <a:solidFill>
                <a:srgbClr val="073763"/>
              </a:solidFill>
              <a:latin typeface="Calibri"/>
              <a:ea typeface="Calibri"/>
              <a:cs typeface="Calibri"/>
              <a:sym typeface="Calibri"/>
            </a:endParaRPr>
          </a:p>
          <a:p>
            <a:pPr marL="457200" lvl="0" indent="-381000" algn="just" rtl="0">
              <a:lnSpc>
                <a:spcPct val="115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Consumer</a:t>
            </a:r>
            <a:endParaRPr sz="2400">
              <a:solidFill>
                <a:srgbClr val="073763"/>
              </a:solidFill>
              <a:latin typeface="Calibri"/>
              <a:ea typeface="Calibri"/>
              <a:cs typeface="Calibri"/>
              <a:sym typeface="Calibri"/>
            </a:endParaRPr>
          </a:p>
          <a:p>
            <a:pPr marL="457200" lvl="0" indent="-381000" algn="just" rtl="0">
              <a:lnSpc>
                <a:spcPct val="115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Function</a:t>
            </a:r>
            <a:endParaRPr sz="2400">
              <a:solidFill>
                <a:srgbClr val="073763"/>
              </a:solidFill>
              <a:latin typeface="Calibri"/>
              <a:ea typeface="Calibri"/>
              <a:cs typeface="Calibri"/>
              <a:sym typeface="Calibri"/>
            </a:endParaRPr>
          </a:p>
          <a:p>
            <a:pPr marL="457200" lvl="0" indent="-381000" algn="just" rtl="0">
              <a:lnSpc>
                <a:spcPct val="115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Predicate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1000"/>
                                        <p:tgtEl>
                                          <p:spTgt spid="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xEl>
                                              <p:pRg st="1" end="1"/>
                                            </p:txEl>
                                          </p:spTgt>
                                        </p:tgtEl>
                                        <p:attrNameLst>
                                          <p:attrName>style.visibility</p:attrName>
                                        </p:attrNameLst>
                                      </p:cBhvr>
                                      <p:to>
                                        <p:strVal val="visible"/>
                                      </p:to>
                                    </p:set>
                                    <p:animEffect transition="in" filter="fade">
                                      <p:cBhvr>
                                        <p:cTn id="12" dur="1000"/>
                                        <p:tgtEl>
                                          <p:spTgt spid="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xEl>
                                              <p:pRg st="2" end="2"/>
                                            </p:txEl>
                                          </p:spTgt>
                                        </p:tgtEl>
                                        <p:attrNameLst>
                                          <p:attrName>style.visibility</p:attrName>
                                        </p:attrNameLst>
                                      </p:cBhvr>
                                      <p:to>
                                        <p:strVal val="visible"/>
                                      </p:to>
                                    </p:set>
                                    <p:animEffect transition="in" filter="fade">
                                      <p:cBhvr>
                                        <p:cTn id="17" dur="1000"/>
                                        <p:tgtEl>
                                          <p:spTgt spid="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xEl>
                                              <p:pRg st="3" end="3"/>
                                            </p:txEl>
                                          </p:spTgt>
                                        </p:tgtEl>
                                        <p:attrNameLst>
                                          <p:attrName>style.visibility</p:attrName>
                                        </p:attrNameLst>
                                      </p:cBhvr>
                                      <p:to>
                                        <p:strVal val="visible"/>
                                      </p:to>
                                    </p:set>
                                    <p:animEffect transition="in" filter="fade">
                                      <p:cBhvr>
                                        <p:cTn id="22" dur="1000"/>
                                        <p:tgtEl>
                                          <p:spTgt spid="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
                                            <p:txEl>
                                              <p:pRg st="4" end="4"/>
                                            </p:txEl>
                                          </p:spTgt>
                                        </p:tgtEl>
                                        <p:attrNameLst>
                                          <p:attrName>style.visibility</p:attrName>
                                        </p:attrNameLst>
                                      </p:cBhvr>
                                      <p:to>
                                        <p:strVal val="visible"/>
                                      </p:to>
                                    </p:set>
                                    <p:animEffect transition="in" filter="fade">
                                      <p:cBhvr>
                                        <p:cTn id="27" dur="1000"/>
                                        <p:tgtEl>
                                          <p:spTgt spid="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3">
                                            <p:txEl>
                                              <p:pRg st="5" end="5"/>
                                            </p:txEl>
                                          </p:spTgt>
                                        </p:tgtEl>
                                        <p:attrNameLst>
                                          <p:attrName>style.visibility</p:attrName>
                                        </p:attrNameLst>
                                      </p:cBhvr>
                                      <p:to>
                                        <p:strVal val="visible"/>
                                      </p:to>
                                    </p:set>
                                    <p:animEffect transition="in" filter="fade">
                                      <p:cBhvr>
                                        <p:cTn id="32" dur="1000"/>
                                        <p:tgtEl>
                                          <p:spTgt spid="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3">
                                            <p:txEl>
                                              <p:pRg st="6" end="6"/>
                                            </p:txEl>
                                          </p:spTgt>
                                        </p:tgtEl>
                                        <p:attrNameLst>
                                          <p:attrName>style.visibility</p:attrName>
                                        </p:attrNameLst>
                                      </p:cBhvr>
                                      <p:to>
                                        <p:strVal val="visible"/>
                                      </p:to>
                                    </p:set>
                                    <p:animEffect transition="in" filter="fade">
                                      <p:cBhvr>
                                        <p:cTn id="37" dur="1000"/>
                                        <p:tgtEl>
                                          <p:spTgt spid="7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1000"/>
                                        <p:tgtEl>
                                          <p:spTgt spid="74"/>
                                        </p:tgtEl>
                                      </p:cBhvr>
                                    </p:animEffect>
                                  </p:childTnLst>
                                </p:cTn>
                              </p:par>
                              <p:par>
                                <p:cTn id="43" presetID="10"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10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1100"/>
                                        <p:tgtEl>
                                          <p:spTgt spid="75"/>
                                        </p:tgtEl>
                                      </p:cBhvr>
                                    </p:animEffect>
                                  </p:childTnLst>
                                </p:cTn>
                              </p:par>
                              <p:par>
                                <p:cTn id="51" presetID="10"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fade">
                                      <p:cBhvr>
                                        <p:cTn id="53" dur="1000"/>
                                        <p:tgtEl>
                                          <p:spTgt spid="7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8">
                                            <p:txEl>
                                              <p:pRg st="0" end="0"/>
                                            </p:txEl>
                                          </p:spTgt>
                                        </p:tgtEl>
                                        <p:attrNameLst>
                                          <p:attrName>style.visibility</p:attrName>
                                        </p:attrNameLst>
                                      </p:cBhvr>
                                      <p:to>
                                        <p:strVal val="visible"/>
                                      </p:to>
                                    </p:set>
                                    <p:animEffect transition="in" filter="fade">
                                      <p:cBhvr>
                                        <p:cTn id="58" dur="1000"/>
                                        <p:tgtEl>
                                          <p:spTgt spid="78">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78">
                                            <p:txEl>
                                              <p:pRg st="1" end="1"/>
                                            </p:txEl>
                                          </p:spTgt>
                                        </p:tgtEl>
                                        <p:attrNameLst>
                                          <p:attrName>style.visibility</p:attrName>
                                        </p:attrNameLst>
                                      </p:cBhvr>
                                      <p:to>
                                        <p:strVal val="visible"/>
                                      </p:to>
                                    </p:set>
                                    <p:animEffect transition="in" filter="fade">
                                      <p:cBhvr>
                                        <p:cTn id="63" dur="1000"/>
                                        <p:tgtEl>
                                          <p:spTgt spid="78">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8">
                                            <p:txEl>
                                              <p:pRg st="2" end="2"/>
                                            </p:txEl>
                                          </p:spTgt>
                                        </p:tgtEl>
                                        <p:attrNameLst>
                                          <p:attrName>style.visibility</p:attrName>
                                        </p:attrNameLst>
                                      </p:cBhvr>
                                      <p:to>
                                        <p:strVal val="visible"/>
                                      </p:to>
                                    </p:set>
                                    <p:animEffect transition="in" filter="fade">
                                      <p:cBhvr>
                                        <p:cTn id="68" dur="1000"/>
                                        <p:tgtEl>
                                          <p:spTgt spid="78">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8">
                                            <p:txEl>
                                              <p:pRg st="3" end="3"/>
                                            </p:txEl>
                                          </p:spTgt>
                                        </p:tgtEl>
                                        <p:attrNameLst>
                                          <p:attrName>style.visibility</p:attrName>
                                        </p:attrNameLst>
                                      </p:cBhvr>
                                      <p:to>
                                        <p:strVal val="visible"/>
                                      </p:to>
                                    </p:set>
                                    <p:animEffect transition="in" filter="fade">
                                      <p:cBhvr>
                                        <p:cTn id="73" dur="1000"/>
                                        <p:tgtEl>
                                          <p:spTgt spid="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sp>
        <p:nvSpPr>
          <p:cNvPr id="83" name="Google Shape;83;g7a065fe630_0_0"/>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Lambda</a:t>
            </a:r>
            <a:endParaRPr sz="4000" b="1">
              <a:solidFill>
                <a:srgbClr val="073763"/>
              </a:solidFill>
              <a:latin typeface="Century Gothic"/>
              <a:ea typeface="Century Gothic"/>
              <a:cs typeface="Century Gothic"/>
              <a:sym typeface="Century Gothic"/>
            </a:endParaRPr>
          </a:p>
        </p:txBody>
      </p:sp>
      <p:pic>
        <p:nvPicPr>
          <p:cNvPr id="84" name="Google Shape;84;g7a065fe630_0_0"/>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85" name="Google Shape;85;g7a065fe630_0_0"/>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g7a065fe630_0_0"/>
          <p:cNvSpPr txBox="1"/>
          <p:nvPr/>
        </p:nvSpPr>
        <p:spPr>
          <a:xfrm>
            <a:off x="333000" y="834370"/>
            <a:ext cx="8478000" cy="3047400"/>
          </a:xfrm>
          <a:prstGeom prst="rect">
            <a:avLst/>
          </a:prstGeom>
          <a:noFill/>
          <a:ln>
            <a:noFill/>
          </a:ln>
        </p:spPr>
        <p:txBody>
          <a:bodyPr spcFirstLastPara="1" wrap="square" lIns="91425" tIns="91425" rIns="91425" bIns="91425" anchor="t" anchorCtr="0">
            <a:noAutofit/>
          </a:bodyPr>
          <a:lstStyle/>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Uma função lambda é uma função sem declaração, isto é, não é necessário colocar um nome, um tipo de retorno e o modificador de acesso. A ideia é que o método seja declarado no mesmo lugar em que será usado. As funções lambda em Java tem a sintaxe definida como (argumento) -&gt; (corpo). </a:t>
            </a:r>
            <a:r>
              <a:rPr lang="en-US" sz="1200" u="sng">
                <a:solidFill>
                  <a:schemeClr val="hlink"/>
                </a:solidFill>
                <a:latin typeface="Calibri"/>
                <a:ea typeface="Calibri"/>
                <a:cs typeface="Calibri"/>
                <a:sym typeface="Calibri"/>
                <a:hlinkClick r:id="rId4"/>
              </a:rPr>
              <a:t>Fonte</a:t>
            </a:r>
            <a:endParaRPr sz="1200" b="0" i="0" u="none" strike="noStrike" cap="none">
              <a:solidFill>
                <a:srgbClr val="073763"/>
              </a:solidFill>
              <a:latin typeface="Calibri"/>
              <a:ea typeface="Calibri"/>
              <a:cs typeface="Calibri"/>
              <a:sym typeface="Calibri"/>
            </a:endParaRPr>
          </a:p>
        </p:txBody>
      </p:sp>
      <p:pic>
        <p:nvPicPr>
          <p:cNvPr id="87" name="Google Shape;87;g7a065fe630_0_0"/>
          <p:cNvPicPr preferRelativeResize="0"/>
          <p:nvPr/>
        </p:nvPicPr>
        <p:blipFill rotWithShape="1">
          <a:blip r:embed="rId5">
            <a:alphaModFix/>
          </a:blip>
          <a:srcRect l="4594" r="4594"/>
          <a:stretch/>
        </p:blipFill>
        <p:spPr>
          <a:xfrm>
            <a:off x="393275" y="2982825"/>
            <a:ext cx="3697701" cy="1861851"/>
          </a:xfrm>
          <a:prstGeom prst="rect">
            <a:avLst/>
          </a:prstGeom>
          <a:noFill/>
          <a:ln>
            <a:noFill/>
          </a:ln>
          <a:effectLst>
            <a:outerShdw blurRad="57150" dist="114300" dir="9660000" algn="bl" rotWithShape="0">
              <a:srgbClr val="000000">
                <a:alpha val="50000"/>
              </a:srgbClr>
            </a:outerShdw>
          </a:effectLst>
        </p:spPr>
      </p:pic>
      <p:pic>
        <p:nvPicPr>
          <p:cNvPr id="88" name="Google Shape;88;g7a065fe630_0_0"/>
          <p:cNvPicPr preferRelativeResize="0"/>
          <p:nvPr/>
        </p:nvPicPr>
        <p:blipFill rotWithShape="1">
          <a:blip r:embed="rId6">
            <a:alphaModFix/>
          </a:blip>
          <a:srcRect l="4810" r="2673"/>
          <a:stretch/>
        </p:blipFill>
        <p:spPr>
          <a:xfrm>
            <a:off x="5238675" y="3165438"/>
            <a:ext cx="3593624" cy="1182975"/>
          </a:xfrm>
          <a:prstGeom prst="rect">
            <a:avLst/>
          </a:prstGeom>
          <a:noFill/>
          <a:ln>
            <a:noFill/>
          </a:ln>
          <a:effectLst>
            <a:outerShdw blurRad="57150" dist="114300" dir="9840000" algn="bl" rotWithShape="0">
              <a:srgbClr val="000000">
                <a:alpha val="50000"/>
              </a:srgbClr>
            </a:outerShdw>
          </a:effectLst>
        </p:spPr>
      </p:pic>
      <p:sp>
        <p:nvSpPr>
          <p:cNvPr id="89" name="Google Shape;89;g7a065fe630_0_0"/>
          <p:cNvSpPr/>
          <p:nvPr/>
        </p:nvSpPr>
        <p:spPr>
          <a:xfrm>
            <a:off x="4281275" y="3577375"/>
            <a:ext cx="767100" cy="3591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a:effectLst>
            <a:outerShdw blurRad="57150" dist="104775"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7a065fe630_0_0"/>
          <p:cNvSpPr txBox="1"/>
          <p:nvPr/>
        </p:nvSpPr>
        <p:spPr>
          <a:xfrm>
            <a:off x="1024713" y="4769925"/>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Sem Lambda Expressions</a:t>
            </a:r>
            <a:endParaRPr sz="800">
              <a:solidFill>
                <a:srgbClr val="073763"/>
              </a:solidFill>
              <a:latin typeface="Calibri"/>
              <a:ea typeface="Calibri"/>
              <a:cs typeface="Calibri"/>
              <a:sym typeface="Calibri"/>
            </a:endParaRPr>
          </a:p>
        </p:txBody>
      </p:sp>
      <p:sp>
        <p:nvSpPr>
          <p:cNvPr id="91" name="Google Shape;91;g7a065fe630_0_0"/>
          <p:cNvSpPr txBox="1"/>
          <p:nvPr/>
        </p:nvSpPr>
        <p:spPr>
          <a:xfrm>
            <a:off x="5818088" y="4275125"/>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Com Lambda Expressions</a:t>
            </a:r>
            <a:endParaRPr sz="8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1000"/>
                                        <p:tgtEl>
                                          <p:spTgt spid="87"/>
                                        </p:tgtEl>
                                      </p:cBhvr>
                                    </p:animEffect>
                                  </p:childTnLst>
                                </p:cTn>
                              </p:par>
                              <p:par>
                                <p:cTn id="13" presetID="10" presetClass="entr" presetSubtype="0" fill="hold" nodeType="with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1000"/>
                                        <p:tgtEl>
                                          <p:spTgt spid="9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1000"/>
                                        <p:tgtEl>
                                          <p:spTgt spid="8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1000"/>
                                        <p:tgtEl>
                                          <p:spTgt spid="88"/>
                                        </p:tgtEl>
                                      </p:cBhvr>
                                    </p:animEffect>
                                  </p:childTnLst>
                                </p:cTn>
                              </p:par>
                              <p:par>
                                <p:cTn id="26" presetID="10" presetClass="entr" presetSubtype="0" fill="hold" nodeType="with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g7a065fe630_0_7"/>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Reference Method</a:t>
            </a:r>
            <a:endParaRPr sz="4000" b="1">
              <a:solidFill>
                <a:srgbClr val="073763"/>
              </a:solidFill>
              <a:latin typeface="Century Gothic"/>
              <a:ea typeface="Century Gothic"/>
              <a:cs typeface="Century Gothic"/>
              <a:sym typeface="Century Gothic"/>
            </a:endParaRPr>
          </a:p>
        </p:txBody>
      </p:sp>
      <p:pic>
        <p:nvPicPr>
          <p:cNvPr id="97" name="Google Shape;97;g7a065fe630_0_7"/>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8" name="Google Shape;98;g7a065fe630_0_7"/>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7a065fe630_0_7"/>
          <p:cNvSpPr txBox="1"/>
          <p:nvPr/>
        </p:nvSpPr>
        <p:spPr>
          <a:xfrm>
            <a:off x="417925" y="1048045"/>
            <a:ext cx="8478000" cy="3047400"/>
          </a:xfrm>
          <a:prstGeom prst="rect">
            <a:avLst/>
          </a:prstGeom>
          <a:noFill/>
          <a:ln>
            <a:noFill/>
          </a:ln>
        </p:spPr>
        <p:txBody>
          <a:bodyPr spcFirstLastPara="1" wrap="square" lIns="91425" tIns="91425" rIns="91425" bIns="91425" anchor="t" anchorCtr="0">
            <a:noAutofit/>
          </a:bodyPr>
          <a:lstStyle/>
          <a:p>
            <a:pPr marL="76200" marR="0" lvl="0" indent="0" algn="just"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Method Reference é um novo recurso do Java 8 que permite fazer referência a um método ou construtor de uma classe (de forma funcional) e assim indicar que ele deve ser utilizado num ponto específico do código, deixando-o mais simples e legível . Para utilizá-lo, basta informar uma classe ou referência seguida do símbolo “::” e o nome do método sem os parênteses no final. </a:t>
            </a:r>
            <a:r>
              <a:rPr lang="en-US" sz="1200" u="sng">
                <a:solidFill>
                  <a:schemeClr val="hlink"/>
                </a:solidFill>
                <a:latin typeface="Calibri"/>
                <a:ea typeface="Calibri"/>
                <a:cs typeface="Calibri"/>
                <a:sym typeface="Calibri"/>
                <a:hlinkClick r:id="rId4"/>
              </a:rPr>
              <a:t>Fonte</a:t>
            </a:r>
            <a:endParaRPr sz="1200" u="none" strike="noStrike" cap="none">
              <a:solidFill>
                <a:srgbClr val="073763"/>
              </a:solidFill>
              <a:latin typeface="Calibri"/>
              <a:ea typeface="Calibri"/>
              <a:cs typeface="Calibri"/>
              <a:sym typeface="Calibri"/>
            </a:endParaRPr>
          </a:p>
        </p:txBody>
      </p:sp>
      <p:pic>
        <p:nvPicPr>
          <p:cNvPr id="100" name="Google Shape;100;g7a065fe630_0_7"/>
          <p:cNvPicPr preferRelativeResize="0"/>
          <p:nvPr/>
        </p:nvPicPr>
        <p:blipFill rotWithShape="1">
          <a:blip r:embed="rId5">
            <a:alphaModFix/>
          </a:blip>
          <a:srcRect l="6812" t="31067" r="69308" b="40531"/>
          <a:stretch/>
        </p:blipFill>
        <p:spPr>
          <a:xfrm>
            <a:off x="5296225" y="3468400"/>
            <a:ext cx="3536074" cy="1182975"/>
          </a:xfrm>
          <a:prstGeom prst="rect">
            <a:avLst/>
          </a:prstGeom>
          <a:noFill/>
          <a:ln>
            <a:noFill/>
          </a:ln>
          <a:effectLst>
            <a:outerShdw blurRad="57150" dist="104775" dir="9420000" algn="bl" rotWithShape="0">
              <a:srgbClr val="000000">
                <a:alpha val="50000"/>
              </a:srgbClr>
            </a:outerShdw>
          </a:effectLst>
        </p:spPr>
      </p:pic>
      <p:pic>
        <p:nvPicPr>
          <p:cNvPr id="101" name="Google Shape;101;g7a065fe630_0_7"/>
          <p:cNvPicPr preferRelativeResize="0"/>
          <p:nvPr/>
        </p:nvPicPr>
        <p:blipFill rotWithShape="1">
          <a:blip r:embed="rId6">
            <a:alphaModFix/>
          </a:blip>
          <a:srcRect l="4810" r="2673"/>
          <a:stretch/>
        </p:blipFill>
        <p:spPr>
          <a:xfrm>
            <a:off x="533462" y="3468400"/>
            <a:ext cx="3593624" cy="1182975"/>
          </a:xfrm>
          <a:prstGeom prst="rect">
            <a:avLst/>
          </a:prstGeom>
          <a:noFill/>
          <a:ln>
            <a:noFill/>
          </a:ln>
          <a:effectLst>
            <a:outerShdw blurRad="57150" dist="114300" dir="9840000" algn="bl" rotWithShape="0">
              <a:srgbClr val="000000">
                <a:alpha val="50000"/>
              </a:srgbClr>
            </a:outerShdw>
          </a:effectLst>
        </p:spPr>
      </p:pic>
      <p:sp>
        <p:nvSpPr>
          <p:cNvPr id="102" name="Google Shape;102;g7a065fe630_0_7"/>
          <p:cNvSpPr txBox="1"/>
          <p:nvPr/>
        </p:nvSpPr>
        <p:spPr>
          <a:xfrm>
            <a:off x="892513" y="4607300"/>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Sem Reference Method</a:t>
            </a:r>
            <a:endParaRPr sz="800">
              <a:solidFill>
                <a:srgbClr val="073763"/>
              </a:solidFill>
              <a:latin typeface="Calibri"/>
              <a:ea typeface="Calibri"/>
              <a:cs typeface="Calibri"/>
              <a:sym typeface="Calibri"/>
            </a:endParaRPr>
          </a:p>
        </p:txBody>
      </p:sp>
      <p:sp>
        <p:nvSpPr>
          <p:cNvPr id="103" name="Google Shape;103;g7a065fe630_0_7"/>
          <p:cNvSpPr txBox="1"/>
          <p:nvPr/>
        </p:nvSpPr>
        <p:spPr>
          <a:xfrm>
            <a:off x="5893100" y="4607300"/>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Com Reference Method</a:t>
            </a:r>
            <a:endParaRPr sz="800">
              <a:solidFill>
                <a:srgbClr val="073763"/>
              </a:solidFill>
              <a:latin typeface="Calibri"/>
              <a:ea typeface="Calibri"/>
              <a:cs typeface="Calibri"/>
              <a:sym typeface="Calibri"/>
            </a:endParaRPr>
          </a:p>
        </p:txBody>
      </p:sp>
      <p:sp>
        <p:nvSpPr>
          <p:cNvPr id="104" name="Google Shape;104;g7a065fe630_0_7"/>
          <p:cNvSpPr/>
          <p:nvPr/>
        </p:nvSpPr>
        <p:spPr>
          <a:xfrm>
            <a:off x="4328088" y="3880325"/>
            <a:ext cx="767100" cy="3591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a:effectLst>
            <a:outerShdw blurRad="57150" dist="104775"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par>
                                <p:cTn id="13" presetID="10" presetClass="entr" presetSubtype="0" fill="hold" nodeType="with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1000"/>
                                        <p:tgtEl>
                                          <p:spTgt spid="10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4"/>
                                        </p:tgtEl>
                                        <p:attrNameLst>
                                          <p:attrName>style.visibility</p:attrName>
                                        </p:attrNameLst>
                                      </p:cBhvr>
                                      <p:to>
                                        <p:strVal val="visible"/>
                                      </p:to>
                                    </p:set>
                                    <p:animEffect transition="in" filter="fade">
                                      <p:cBhvr>
                                        <p:cTn id="20" dur="1000"/>
                                        <p:tgtEl>
                                          <p:spTgt spid="10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1100"/>
                                        <p:tgtEl>
                                          <p:spTgt spid="100"/>
                                        </p:tgtEl>
                                      </p:cBhvr>
                                    </p:animEffect>
                                  </p:childTnLst>
                                </p:cTn>
                              </p:par>
                              <p:par>
                                <p:cTn id="26" presetID="10" presetClass="entr" presetSubtype="0" fill="hold"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
        <p:cNvGrpSpPr/>
        <p:nvPr/>
      </p:nvGrpSpPr>
      <p:grpSpPr>
        <a:xfrm>
          <a:off x="0" y="0"/>
          <a:ext cx="0" cy="0"/>
          <a:chOff x="0" y="0"/>
          <a:chExt cx="0" cy="0"/>
        </a:xfrm>
      </p:grpSpPr>
      <p:sp>
        <p:nvSpPr>
          <p:cNvPr id="109" name="Google Shape;109;g7a065fe630_0_14"/>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Streams API</a:t>
            </a:r>
            <a:endParaRPr sz="4000" b="1">
              <a:solidFill>
                <a:srgbClr val="073763"/>
              </a:solidFill>
              <a:latin typeface="Century Gothic"/>
              <a:ea typeface="Century Gothic"/>
              <a:cs typeface="Century Gothic"/>
              <a:sym typeface="Century Gothic"/>
            </a:endParaRPr>
          </a:p>
        </p:txBody>
      </p:sp>
      <p:pic>
        <p:nvPicPr>
          <p:cNvPr id="110" name="Google Shape;110;g7a065fe630_0_14"/>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11" name="Google Shape;111;g7a065fe630_0_14"/>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7a065fe630_0_14"/>
          <p:cNvSpPr txBox="1"/>
          <p:nvPr/>
        </p:nvSpPr>
        <p:spPr>
          <a:xfrm>
            <a:off x="402975" y="896995"/>
            <a:ext cx="8478000" cy="3047400"/>
          </a:xfrm>
          <a:prstGeom prst="rect">
            <a:avLst/>
          </a:prstGeom>
          <a:noFill/>
          <a:ln>
            <a:noFill/>
          </a:ln>
        </p:spPr>
        <p:txBody>
          <a:bodyPr spcFirstLastPara="1" wrap="square" lIns="91425" tIns="91425" rIns="91425" bIns="91425" anchor="t" anchorCtr="0">
            <a:noAutofit/>
          </a:bodyPr>
          <a:lstStyle/>
          <a:p>
            <a:pPr marL="76200" lvl="0" indent="0" algn="just" rtl="0">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A Streams API traz uma nova opção para a manipulação de coleções em Java seguindo os princípios da programação funcional. Combinada com as expressões lambda, ela proporciona uma forma diferente de lidar com conjuntos de elementos, oferecendo ao desenvolvedor uma maneira simples e concisa de escrever código que resulta em facilidade de manutenção e paralelização sem efeitos indesejados em tempo de execução. </a:t>
            </a:r>
            <a:r>
              <a:rPr lang="en-US" sz="1200" u="sng">
                <a:solidFill>
                  <a:schemeClr val="hlink"/>
                </a:solidFill>
                <a:latin typeface="Calibri"/>
                <a:ea typeface="Calibri"/>
                <a:cs typeface="Calibri"/>
                <a:sym typeface="Calibri"/>
                <a:hlinkClick r:id="rId4"/>
              </a:rPr>
              <a:t>Fonte</a:t>
            </a:r>
            <a:endParaRPr sz="1200">
              <a:solidFill>
                <a:srgbClr val="073763"/>
              </a:solidFill>
              <a:latin typeface="Calibri"/>
              <a:ea typeface="Calibri"/>
              <a:cs typeface="Calibri"/>
              <a:sym typeface="Calibri"/>
            </a:endParaRPr>
          </a:p>
          <a:p>
            <a:pPr marL="76200" lvl="0" indent="0" algn="l" rtl="0">
              <a:spcBef>
                <a:spcPts val="0"/>
              </a:spcBef>
              <a:spcAft>
                <a:spcPts val="0"/>
              </a:spcAft>
              <a:buClr>
                <a:srgbClr val="073763"/>
              </a:buClr>
              <a:buSzPts val="2400"/>
              <a:buFont typeface="Arial"/>
              <a:buNone/>
            </a:pPr>
            <a:endParaRPr sz="2400" b="1">
              <a:solidFill>
                <a:srgbClr val="073763"/>
              </a:solidFill>
              <a:latin typeface="Calibri"/>
              <a:ea typeface="Calibri"/>
              <a:cs typeface="Calibri"/>
              <a:sym typeface="Calibri"/>
            </a:endParaRPr>
          </a:p>
          <a:p>
            <a:pPr marL="76200" marR="0" lvl="0" indent="0" algn="just" rtl="0">
              <a:lnSpc>
                <a:spcPct val="100000"/>
              </a:lnSpc>
              <a:spcBef>
                <a:spcPts val="0"/>
              </a:spcBef>
              <a:spcAft>
                <a:spcPts val="0"/>
              </a:spcAft>
              <a:buClr>
                <a:srgbClr val="073763"/>
              </a:buClr>
              <a:buSzPts val="2400"/>
              <a:buFont typeface="Arial"/>
              <a:buNone/>
            </a:pPr>
            <a:endParaRPr sz="2400">
              <a:solidFill>
                <a:srgbClr val="1C4587"/>
              </a:solidFill>
              <a:latin typeface="Calibri"/>
              <a:ea typeface="Calibri"/>
              <a:cs typeface="Calibri"/>
              <a:sym typeface="Calibri"/>
            </a:endParaRPr>
          </a:p>
        </p:txBody>
      </p:sp>
      <p:sp>
        <p:nvSpPr>
          <p:cNvPr id="113" name="Google Shape;113;g7a065fe630_0_14"/>
          <p:cNvSpPr txBox="1"/>
          <p:nvPr/>
        </p:nvSpPr>
        <p:spPr>
          <a:xfrm>
            <a:off x="4075575" y="4582850"/>
            <a:ext cx="2556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Fonte: tech.azi</a:t>
            </a:r>
            <a:endParaRPr sz="800"/>
          </a:p>
        </p:txBody>
      </p:sp>
      <p:sp>
        <p:nvSpPr>
          <p:cNvPr id="114" name="Google Shape;114;g7a065fe630_0_14"/>
          <p:cNvSpPr/>
          <p:nvPr/>
        </p:nvSpPr>
        <p:spPr>
          <a:xfrm>
            <a:off x="1647000" y="3693925"/>
            <a:ext cx="1411500" cy="8496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7a065fe630_0_14"/>
          <p:cNvSpPr/>
          <p:nvPr/>
        </p:nvSpPr>
        <p:spPr>
          <a:xfrm>
            <a:off x="3729900" y="3693913"/>
            <a:ext cx="1411500" cy="8496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7a065fe630_0_14"/>
          <p:cNvSpPr/>
          <p:nvPr/>
        </p:nvSpPr>
        <p:spPr>
          <a:xfrm>
            <a:off x="5812800" y="3693913"/>
            <a:ext cx="1411500" cy="8496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7a065fe630_0_14"/>
          <p:cNvSpPr txBox="1"/>
          <p:nvPr/>
        </p:nvSpPr>
        <p:spPr>
          <a:xfrm>
            <a:off x="1796400" y="3841675"/>
            <a:ext cx="1112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rgbClr val="FFFFFF"/>
                </a:solidFill>
                <a:latin typeface="Calibri"/>
                <a:ea typeface="Calibri"/>
                <a:cs typeface="Calibri"/>
                <a:sym typeface="Calibri"/>
              </a:rPr>
              <a:t>Source</a:t>
            </a:r>
            <a:endParaRPr sz="2400">
              <a:solidFill>
                <a:srgbClr val="FFFFFF"/>
              </a:solidFill>
              <a:latin typeface="Calibri"/>
              <a:ea typeface="Calibri"/>
              <a:cs typeface="Calibri"/>
              <a:sym typeface="Calibri"/>
            </a:endParaRPr>
          </a:p>
        </p:txBody>
      </p:sp>
      <p:sp>
        <p:nvSpPr>
          <p:cNvPr id="118" name="Google Shape;118;g7a065fe630_0_14"/>
          <p:cNvSpPr txBox="1"/>
          <p:nvPr/>
        </p:nvSpPr>
        <p:spPr>
          <a:xfrm>
            <a:off x="3781575" y="3793425"/>
            <a:ext cx="1276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rgbClr val="FFFFFF"/>
                </a:solidFill>
                <a:latin typeface="Calibri"/>
                <a:ea typeface="Calibri"/>
                <a:cs typeface="Calibri"/>
                <a:sym typeface="Calibri"/>
              </a:rPr>
              <a:t>Pipeline</a:t>
            </a:r>
            <a:endParaRPr sz="2400">
              <a:solidFill>
                <a:srgbClr val="FFFFFF"/>
              </a:solidFill>
              <a:latin typeface="Calibri"/>
              <a:ea typeface="Calibri"/>
              <a:cs typeface="Calibri"/>
              <a:sym typeface="Calibri"/>
            </a:endParaRPr>
          </a:p>
        </p:txBody>
      </p:sp>
      <p:sp>
        <p:nvSpPr>
          <p:cNvPr id="119" name="Google Shape;119;g7a065fe630_0_14"/>
          <p:cNvSpPr txBox="1"/>
          <p:nvPr/>
        </p:nvSpPr>
        <p:spPr>
          <a:xfrm>
            <a:off x="5896125" y="3841675"/>
            <a:ext cx="1276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rgbClr val="FFFFFF"/>
                </a:solidFill>
                <a:latin typeface="Calibri"/>
                <a:ea typeface="Calibri"/>
                <a:cs typeface="Calibri"/>
                <a:sym typeface="Calibri"/>
              </a:rPr>
              <a:t>Terminal</a:t>
            </a:r>
            <a:endParaRPr sz="2400">
              <a:solidFill>
                <a:srgbClr val="FFFFFF"/>
              </a:solidFill>
              <a:latin typeface="Calibri"/>
              <a:ea typeface="Calibri"/>
              <a:cs typeface="Calibri"/>
              <a:sym typeface="Calibri"/>
            </a:endParaRPr>
          </a:p>
        </p:txBody>
      </p:sp>
      <p:sp>
        <p:nvSpPr>
          <p:cNvPr id="120" name="Google Shape;120;g7a065fe630_0_14"/>
          <p:cNvSpPr/>
          <p:nvPr/>
        </p:nvSpPr>
        <p:spPr>
          <a:xfrm>
            <a:off x="3179250" y="3991975"/>
            <a:ext cx="429900" cy="253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7a065fe630_0_14"/>
          <p:cNvSpPr/>
          <p:nvPr/>
        </p:nvSpPr>
        <p:spPr>
          <a:xfrm>
            <a:off x="5262138" y="3943725"/>
            <a:ext cx="429900" cy="253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Effect transition="in" filter="fade">
                                      <p:cBhvr>
                                        <p:cTn id="7" dur="1000"/>
                                        <p:tgtEl>
                                          <p:spTgt spid="1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xEl>
                                              <p:pRg st="1" end="1"/>
                                            </p:txEl>
                                          </p:spTgt>
                                        </p:tgtEl>
                                        <p:attrNameLst>
                                          <p:attrName>style.visibility</p:attrName>
                                        </p:attrNameLst>
                                      </p:cBhvr>
                                      <p:to>
                                        <p:strVal val="visible"/>
                                      </p:to>
                                    </p:set>
                                    <p:animEffect transition="in" filter="fade">
                                      <p:cBhvr>
                                        <p:cTn id="12" dur="1000"/>
                                        <p:tgtEl>
                                          <p:spTgt spid="1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xEl>
                                              <p:pRg st="2" end="2"/>
                                            </p:txEl>
                                          </p:spTgt>
                                        </p:tgtEl>
                                        <p:attrNameLst>
                                          <p:attrName>style.visibility</p:attrName>
                                        </p:attrNameLst>
                                      </p:cBhvr>
                                      <p:to>
                                        <p:strVal val="visible"/>
                                      </p:to>
                                    </p:set>
                                    <p:animEffect transition="in" filter="fade">
                                      <p:cBhvr>
                                        <p:cTn id="17" dur="1000"/>
                                        <p:tgtEl>
                                          <p:spTgt spid="1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1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Google Shape;126;gcafaa669fa_0_90"/>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Para saber mais</a:t>
            </a:r>
            <a:endParaRPr sz="4000" b="1">
              <a:solidFill>
                <a:srgbClr val="073763"/>
              </a:solidFill>
              <a:latin typeface="Century Gothic"/>
              <a:ea typeface="Century Gothic"/>
              <a:cs typeface="Century Gothic"/>
              <a:sym typeface="Century Gothic"/>
            </a:endParaRPr>
          </a:p>
        </p:txBody>
      </p:sp>
      <p:pic>
        <p:nvPicPr>
          <p:cNvPr id="127" name="Google Shape;127;gcafaa669fa_0_90"/>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28" name="Google Shape;128;gcafaa669fa_0_90"/>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cafaa669fa_0_90"/>
          <p:cNvSpPr txBox="1"/>
          <p:nvPr/>
        </p:nvSpPr>
        <p:spPr>
          <a:xfrm>
            <a:off x="311700" y="1298495"/>
            <a:ext cx="8478000" cy="304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SzPts val="2400"/>
              <a:buFont typeface="Calibri"/>
              <a:buChar char="●"/>
            </a:pPr>
            <a:r>
              <a:rPr lang="en-US" sz="2400" b="1" u="sng">
                <a:solidFill>
                  <a:schemeClr val="hlink"/>
                </a:solidFill>
                <a:latin typeface="Calibri"/>
                <a:ea typeface="Calibri"/>
                <a:cs typeface="Calibri"/>
                <a:sym typeface="Calibri"/>
                <a:hlinkClick r:id="rId4"/>
              </a:rPr>
              <a:t>Implementando Collections e Streams com Java</a:t>
            </a:r>
            <a:endParaRPr sz="2400" b="1">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Instrutor: </a:t>
            </a:r>
            <a:r>
              <a:rPr lang="en-US" sz="2400" u="sng">
                <a:solidFill>
                  <a:schemeClr val="hlink"/>
                </a:solidFill>
                <a:latin typeface="Calibri"/>
                <a:ea typeface="Calibri"/>
                <a:cs typeface="Calibri"/>
                <a:sym typeface="Calibri"/>
                <a:hlinkClick r:id="rId5"/>
              </a:rPr>
              <a:t>Wesley Fuchter</a:t>
            </a: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b="1">
              <a:solidFill>
                <a:srgbClr val="073763"/>
              </a:solidFill>
              <a:latin typeface="Calibri"/>
              <a:ea typeface="Calibri"/>
              <a:cs typeface="Calibri"/>
              <a:sym typeface="Calibri"/>
            </a:endParaRPr>
          </a:p>
          <a:p>
            <a:pPr marL="457200" marR="0" lvl="0" indent="-381000" algn="l" rtl="0">
              <a:lnSpc>
                <a:spcPct val="100000"/>
              </a:lnSpc>
              <a:spcBef>
                <a:spcPts val="0"/>
              </a:spcBef>
              <a:spcAft>
                <a:spcPts val="0"/>
              </a:spcAft>
              <a:buClr>
                <a:srgbClr val="073763"/>
              </a:buClr>
              <a:buSzPts val="2400"/>
              <a:buFont typeface="Calibri"/>
              <a:buChar char="●"/>
            </a:pPr>
            <a:r>
              <a:rPr lang="en-US" sz="2400" b="1" u="sng">
                <a:solidFill>
                  <a:schemeClr val="hlink"/>
                </a:solidFill>
                <a:latin typeface="Calibri"/>
                <a:ea typeface="Calibri"/>
                <a:cs typeface="Calibri"/>
                <a:sym typeface="Calibri"/>
                <a:hlinkClick r:id="rId6"/>
              </a:rPr>
              <a:t>Desenvolvimento Avançado em Java</a:t>
            </a:r>
            <a:endParaRPr sz="2400" b="1">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Instrutor: </a:t>
            </a:r>
            <a:r>
              <a:rPr lang="en-US" sz="2400" u="sng">
                <a:solidFill>
                  <a:schemeClr val="hlink"/>
                </a:solidFill>
                <a:latin typeface="Calibri"/>
                <a:ea typeface="Calibri"/>
                <a:cs typeface="Calibri"/>
                <a:sym typeface="Calibri"/>
                <a:hlinkClick r:id="rId7"/>
              </a:rPr>
              <a:t>João Paulo</a:t>
            </a: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457200" lvl="0" indent="-381000" algn="l" rtl="0">
              <a:spcBef>
                <a:spcPts val="0"/>
              </a:spcBef>
              <a:spcAft>
                <a:spcPts val="0"/>
              </a:spcAft>
              <a:buClr>
                <a:srgbClr val="073763"/>
              </a:buClr>
              <a:buSzPts val="2400"/>
              <a:buFont typeface="Calibri"/>
              <a:buChar char="●"/>
            </a:pPr>
            <a:r>
              <a:rPr lang="en-US" sz="2400" b="1" u="sng">
                <a:solidFill>
                  <a:schemeClr val="hlink"/>
                </a:solidFill>
                <a:latin typeface="Calibri"/>
                <a:ea typeface="Calibri"/>
                <a:cs typeface="Calibri"/>
                <a:sym typeface="Calibri"/>
                <a:hlinkClick r:id="rId8"/>
              </a:rPr>
              <a:t>Aprenda o que são estrutura de dados e algorítmos</a:t>
            </a:r>
            <a:endParaRPr sz="2400" b="1">
              <a:solidFill>
                <a:srgbClr val="073763"/>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Instrutor: </a:t>
            </a:r>
            <a:r>
              <a:rPr lang="en-US" sz="2400" u="sng">
                <a:solidFill>
                  <a:schemeClr val="hlink"/>
                </a:solidFill>
                <a:latin typeface="Calibri"/>
                <a:ea typeface="Calibri"/>
                <a:cs typeface="Calibri"/>
                <a:sym typeface="Calibri"/>
                <a:hlinkClick r:id="rId9"/>
              </a:rPr>
              <a:t>Bruno de Campos</a:t>
            </a: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b="1">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37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sp>
        <p:nvSpPr>
          <p:cNvPr id="134" name="Google Shape;134;gcafaa669fa_0_18"/>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REDES SOCIAIS</a:t>
            </a:r>
            <a:endParaRPr sz="4000" b="1">
              <a:solidFill>
                <a:srgbClr val="073763"/>
              </a:solidFill>
              <a:latin typeface="Century Gothic"/>
              <a:ea typeface="Century Gothic"/>
              <a:cs typeface="Century Gothic"/>
              <a:sym typeface="Century Gothic"/>
            </a:endParaRPr>
          </a:p>
        </p:txBody>
      </p:sp>
      <p:pic>
        <p:nvPicPr>
          <p:cNvPr id="135" name="Google Shape;135;gcafaa669fa_0_18"/>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36" name="Google Shape;136;gcafaa669fa_0_18"/>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cafaa669fa_0_18"/>
          <p:cNvSpPr txBox="1"/>
          <p:nvPr/>
        </p:nvSpPr>
        <p:spPr>
          <a:xfrm>
            <a:off x="354275" y="1318695"/>
            <a:ext cx="8478000" cy="30474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2400" b="1">
              <a:solidFill>
                <a:srgbClr val="073763"/>
              </a:solidFill>
              <a:latin typeface="Calibri"/>
              <a:ea typeface="Calibri"/>
              <a:cs typeface="Calibri"/>
              <a:sym typeface="Calibri"/>
            </a:endParaRPr>
          </a:p>
        </p:txBody>
      </p:sp>
      <p:pic>
        <p:nvPicPr>
          <p:cNvPr id="138" name="Google Shape;138;gcafaa669fa_0_18"/>
          <p:cNvPicPr preferRelativeResize="0"/>
          <p:nvPr/>
        </p:nvPicPr>
        <p:blipFill>
          <a:blip r:embed="rId4">
            <a:alphaModFix/>
          </a:blip>
          <a:stretch>
            <a:fillRect/>
          </a:stretch>
        </p:blipFill>
        <p:spPr>
          <a:xfrm>
            <a:off x="618525" y="2135225"/>
            <a:ext cx="489251" cy="489251"/>
          </a:xfrm>
          <a:prstGeom prst="rect">
            <a:avLst/>
          </a:prstGeom>
          <a:noFill/>
          <a:ln>
            <a:noFill/>
          </a:ln>
        </p:spPr>
      </p:pic>
      <p:pic>
        <p:nvPicPr>
          <p:cNvPr id="139" name="Google Shape;139;gcafaa669fa_0_18"/>
          <p:cNvPicPr preferRelativeResize="0"/>
          <p:nvPr/>
        </p:nvPicPr>
        <p:blipFill>
          <a:blip r:embed="rId5">
            <a:alphaModFix/>
          </a:blip>
          <a:stretch>
            <a:fillRect/>
          </a:stretch>
        </p:blipFill>
        <p:spPr>
          <a:xfrm flipH="1">
            <a:off x="632350" y="1486225"/>
            <a:ext cx="461600" cy="461600"/>
          </a:xfrm>
          <a:prstGeom prst="rect">
            <a:avLst/>
          </a:prstGeom>
          <a:noFill/>
          <a:ln>
            <a:noFill/>
          </a:ln>
        </p:spPr>
      </p:pic>
      <p:pic>
        <p:nvPicPr>
          <p:cNvPr id="140" name="Google Shape;140;gcafaa669fa_0_18"/>
          <p:cNvPicPr preferRelativeResize="0"/>
          <p:nvPr/>
        </p:nvPicPr>
        <p:blipFill>
          <a:blip r:embed="rId6">
            <a:alphaModFix/>
          </a:blip>
          <a:stretch>
            <a:fillRect/>
          </a:stretch>
        </p:blipFill>
        <p:spPr>
          <a:xfrm>
            <a:off x="660000" y="2811876"/>
            <a:ext cx="406300" cy="406300"/>
          </a:xfrm>
          <a:prstGeom prst="rect">
            <a:avLst/>
          </a:prstGeom>
          <a:noFill/>
          <a:ln>
            <a:noFill/>
          </a:ln>
        </p:spPr>
      </p:pic>
      <p:sp>
        <p:nvSpPr>
          <p:cNvPr id="141" name="Google Shape;141;gcafaa669fa_0_18"/>
          <p:cNvSpPr txBox="1"/>
          <p:nvPr/>
        </p:nvSpPr>
        <p:spPr>
          <a:xfrm>
            <a:off x="1227425" y="2710325"/>
            <a:ext cx="5326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u="sng">
                <a:solidFill>
                  <a:schemeClr val="hlink"/>
                </a:solidFill>
                <a:latin typeface="Calibri"/>
                <a:ea typeface="Calibri"/>
                <a:cs typeface="Calibri"/>
                <a:sym typeface="Calibri"/>
                <a:hlinkClick r:id="rId7"/>
              </a:rPr>
              <a:t>https://www.instagram.com/camimi_la</a:t>
            </a:r>
            <a:endParaRPr sz="2400">
              <a:solidFill>
                <a:srgbClr val="0B5394"/>
              </a:solidFill>
              <a:latin typeface="Calibri"/>
              <a:ea typeface="Calibri"/>
              <a:cs typeface="Calibri"/>
              <a:sym typeface="Calibri"/>
            </a:endParaRPr>
          </a:p>
        </p:txBody>
      </p:sp>
      <p:sp>
        <p:nvSpPr>
          <p:cNvPr id="142" name="Google Shape;142;gcafaa669fa_0_18"/>
          <p:cNvSpPr txBox="1"/>
          <p:nvPr/>
        </p:nvSpPr>
        <p:spPr>
          <a:xfrm>
            <a:off x="1227425" y="1495300"/>
            <a:ext cx="7286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u="sng">
                <a:solidFill>
                  <a:schemeClr val="hlink"/>
                </a:solidFill>
                <a:latin typeface="Calibri"/>
                <a:ea typeface="Calibri"/>
                <a:cs typeface="Calibri"/>
                <a:sym typeface="Calibri"/>
                <a:hlinkClick r:id="rId8"/>
              </a:rPr>
              <a:t>https://github.com/cami-la/curso-dio-intro-collections</a:t>
            </a:r>
            <a:endParaRPr sz="2400">
              <a:solidFill>
                <a:srgbClr val="073763"/>
              </a:solidFill>
              <a:latin typeface="Calibri"/>
              <a:ea typeface="Calibri"/>
              <a:cs typeface="Calibri"/>
              <a:sym typeface="Calibri"/>
            </a:endParaRPr>
          </a:p>
        </p:txBody>
      </p:sp>
      <p:sp>
        <p:nvSpPr>
          <p:cNvPr id="143" name="Google Shape;143;gcafaa669fa_0_18"/>
          <p:cNvSpPr txBox="1"/>
          <p:nvPr/>
        </p:nvSpPr>
        <p:spPr>
          <a:xfrm>
            <a:off x="1227425" y="2135225"/>
            <a:ext cx="5041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u="sng">
                <a:solidFill>
                  <a:schemeClr val="hlink"/>
                </a:solidFill>
                <a:latin typeface="Calibri"/>
                <a:ea typeface="Calibri"/>
                <a:cs typeface="Calibri"/>
                <a:sym typeface="Calibri"/>
                <a:hlinkClick r:id="rId9"/>
              </a:rPr>
              <a:t>https://www.linkedin.com/in/cami-la/</a:t>
            </a:r>
            <a:endParaRPr sz="2400">
              <a:solidFill>
                <a:srgbClr val="0B5394"/>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430</Words>
  <Application>Microsoft Office PowerPoint</Application>
  <PresentationFormat>Apresentação na tela (16:9)</PresentationFormat>
  <Paragraphs>63</Paragraphs>
  <Slides>10</Slides>
  <Notes>10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Century Gothic</vt:lpstr>
      <vt:lpstr>Calibri</vt:lpstr>
      <vt:lpstr>Arial</vt:lpstr>
      <vt:lpstr>Proxima Nova</vt:lpstr>
      <vt:lpstr>Courier New</vt:lpstr>
      <vt:lpstr>Simple Light</vt:lpstr>
      <vt:lpstr>[Nome do palestrante] [Posição]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[Nome do palestrante] [Posição]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do palestrante] [Posição]</dc:title>
  <dc:creator>Larissa Mestieri</dc:creator>
  <cp:lastModifiedBy>Remakker</cp:lastModifiedBy>
  <cp:revision>1</cp:revision>
  <dcterms:modified xsi:type="dcterms:W3CDTF">2023-01-10T14:26:28Z</dcterms:modified>
</cp:coreProperties>
</file>