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43891200" cy="32918400"/>
  <p:notesSz cx="6858000" cy="9144000"/>
  <p:embeddedFontLst>
    <p:embeddedFont>
      <p:font typeface="Amaranth" panose="020B0604020202020204" charset="0"/>
      <p:regular r:id="rId3"/>
    </p:embeddedFont>
    <p:embeddedFont>
      <p:font typeface="Calibri" panose="020F0502020204030204" pitchFamily="34" charset="0"/>
      <p:regular r:id="rId4"/>
      <p:bold r:id="rId5"/>
      <p:italic r:id="rId6"/>
      <p:boldItalic r:id="rId7"/>
    </p:embeddedFont>
    <p:embeddedFont>
      <p:font typeface="Cambria Math" panose="02040503050406030204" pitchFamily="18" charset="0"/>
      <p:regular r:id="rId8"/>
    </p:embeddedFont>
    <p:embeddedFont>
      <p:font typeface="Titillium Web" panose="00000500000000000000" pitchFamily="2" charset="0"/>
      <p:regular r:id="rId9"/>
      <p:bold r:id="rId10"/>
      <p:italic r:id="rId11"/>
      <p:boldItalic r:id="rId12"/>
    </p:embeddedFont>
  </p:embeddedFontLst>
  <p:custDataLst>
    <p:tags r:id="rId13"/>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7" d="100"/>
          <a:sy n="47" d="100"/>
        </p:scale>
        <p:origin x="-356" y="-6736"/>
      </p:cViewPr>
      <p:guideLst>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viewProps" Target="viewProp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1" cy="7056120"/>
          </a:xfrm>
        </p:spPr>
        <p:txBody>
          <a:bodyPr/>
          <a:lstStyle/>
          <a:p>
            <a:r>
              <a:rPr lang="en-US"/>
              <a:t>Click to edit Master title style</a:t>
            </a:r>
          </a:p>
        </p:txBody>
      </p:sp>
      <p:sp>
        <p:nvSpPr>
          <p:cNvPr id="3" name="Subtitle 2"/>
          <p:cNvSpPr>
            <a:spLocks noGrp="1"/>
          </p:cNvSpPr>
          <p:nvPr>
            <p:ph type="subTitle" idx="1"/>
          </p:nvPr>
        </p:nvSpPr>
        <p:spPr>
          <a:xfrm>
            <a:off x="6583680" y="18653761"/>
            <a:ext cx="30723839" cy="8412480"/>
          </a:xfrm>
        </p:spPr>
        <p:txBody>
          <a:bodyPr/>
          <a:lstStyle>
            <a:lvl1pPr marL="0" indent="0" algn="ctr">
              <a:buNone/>
              <a:defRPr>
                <a:solidFill>
                  <a:schemeClr val="tx1">
                    <a:tint val="75000"/>
                  </a:schemeClr>
                </a:solidFill>
              </a:defRPr>
            </a:lvl1pPr>
            <a:lvl2pPr marL="2803989" indent="0" algn="ctr">
              <a:buNone/>
              <a:defRPr>
                <a:solidFill>
                  <a:schemeClr val="tx1">
                    <a:tint val="75000"/>
                  </a:schemeClr>
                </a:solidFill>
              </a:defRPr>
            </a:lvl2pPr>
            <a:lvl3pPr marL="5607979" indent="0" algn="ctr">
              <a:buNone/>
              <a:defRPr>
                <a:solidFill>
                  <a:schemeClr val="tx1">
                    <a:tint val="75000"/>
                  </a:schemeClr>
                </a:solidFill>
              </a:defRPr>
            </a:lvl3pPr>
            <a:lvl4pPr marL="8411968" indent="0" algn="ctr">
              <a:buNone/>
              <a:defRPr>
                <a:solidFill>
                  <a:schemeClr val="tx1">
                    <a:tint val="75000"/>
                  </a:schemeClr>
                </a:solidFill>
              </a:defRPr>
            </a:lvl4pPr>
            <a:lvl5pPr marL="11215957" indent="0" algn="ctr">
              <a:buNone/>
              <a:defRPr>
                <a:solidFill>
                  <a:schemeClr val="tx1">
                    <a:tint val="75000"/>
                  </a:schemeClr>
                </a:solidFill>
              </a:defRPr>
            </a:lvl5pPr>
            <a:lvl6pPr marL="14019947" indent="0" algn="ctr">
              <a:buNone/>
              <a:defRPr>
                <a:solidFill>
                  <a:schemeClr val="tx1">
                    <a:tint val="75000"/>
                  </a:schemeClr>
                </a:solidFill>
              </a:defRPr>
            </a:lvl6pPr>
            <a:lvl7pPr marL="16823936" indent="0" algn="ctr">
              <a:buNone/>
              <a:defRPr>
                <a:solidFill>
                  <a:schemeClr val="tx1">
                    <a:tint val="75000"/>
                  </a:schemeClr>
                </a:solidFill>
              </a:defRPr>
            </a:lvl7pPr>
            <a:lvl8pPr marL="19627924" indent="0" algn="ctr">
              <a:buNone/>
              <a:defRPr>
                <a:solidFill>
                  <a:schemeClr val="tx1">
                    <a:tint val="75000"/>
                  </a:schemeClr>
                </a:solidFill>
              </a:defRPr>
            </a:lvl8pPr>
            <a:lvl9pPr marL="224319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0" y="6324600"/>
            <a:ext cx="47404018" cy="13482065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4" y="6324600"/>
            <a:ext cx="141480542" cy="1348206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1"/>
            <a:ext cx="37307521" cy="6537960"/>
          </a:xfrm>
        </p:spPr>
        <p:txBody>
          <a:bodyPr anchor="t"/>
          <a:lstStyle>
            <a:lvl1pPr algn="l">
              <a:defRPr sz="24500" b="1" cap="all"/>
            </a:lvl1pPr>
          </a:lstStyle>
          <a:p>
            <a:r>
              <a:rPr lang="en-US"/>
              <a:t>Click to edit Master title style</a:t>
            </a:r>
          </a:p>
        </p:txBody>
      </p:sp>
      <p:sp>
        <p:nvSpPr>
          <p:cNvPr id="3" name="Text Placeholder 2"/>
          <p:cNvSpPr>
            <a:spLocks noGrp="1"/>
          </p:cNvSpPr>
          <p:nvPr>
            <p:ph type="body" idx="1"/>
          </p:nvPr>
        </p:nvSpPr>
        <p:spPr>
          <a:xfrm>
            <a:off x="3467101" y="13952227"/>
            <a:ext cx="37307521" cy="7200899"/>
          </a:xfrm>
        </p:spPr>
        <p:txBody>
          <a:bodyPr anchor="b"/>
          <a:lstStyle>
            <a:lvl1pPr marL="0" indent="0">
              <a:buNone/>
              <a:defRPr sz="12300">
                <a:solidFill>
                  <a:schemeClr val="tx1">
                    <a:tint val="75000"/>
                  </a:schemeClr>
                </a:solidFill>
              </a:defRPr>
            </a:lvl1pPr>
            <a:lvl2pPr marL="2803989" indent="0">
              <a:buNone/>
              <a:defRPr sz="11000">
                <a:solidFill>
                  <a:schemeClr val="tx1">
                    <a:tint val="75000"/>
                  </a:schemeClr>
                </a:solidFill>
              </a:defRPr>
            </a:lvl2pPr>
            <a:lvl3pPr marL="5607979" indent="0">
              <a:buNone/>
              <a:defRPr sz="9800">
                <a:solidFill>
                  <a:schemeClr val="tx1">
                    <a:tint val="75000"/>
                  </a:schemeClr>
                </a:solidFill>
              </a:defRPr>
            </a:lvl3pPr>
            <a:lvl4pPr marL="8411968" indent="0">
              <a:buNone/>
              <a:defRPr sz="8600">
                <a:solidFill>
                  <a:schemeClr val="tx1">
                    <a:tint val="75000"/>
                  </a:schemeClr>
                </a:solidFill>
              </a:defRPr>
            </a:lvl4pPr>
            <a:lvl5pPr marL="11215957" indent="0">
              <a:buNone/>
              <a:defRPr sz="8600">
                <a:solidFill>
                  <a:schemeClr val="tx1">
                    <a:tint val="75000"/>
                  </a:schemeClr>
                </a:solidFill>
              </a:defRPr>
            </a:lvl5pPr>
            <a:lvl6pPr marL="14019947" indent="0">
              <a:buNone/>
              <a:defRPr sz="8600">
                <a:solidFill>
                  <a:schemeClr val="tx1">
                    <a:tint val="75000"/>
                  </a:schemeClr>
                </a:solidFill>
              </a:defRPr>
            </a:lvl6pPr>
            <a:lvl7pPr marL="16823936" indent="0">
              <a:buNone/>
              <a:defRPr sz="8600">
                <a:solidFill>
                  <a:schemeClr val="tx1">
                    <a:tint val="75000"/>
                  </a:schemeClr>
                </a:solidFill>
              </a:defRPr>
            </a:lvl7pPr>
            <a:lvl8pPr marL="19627924" indent="0">
              <a:buNone/>
              <a:defRPr sz="8600">
                <a:solidFill>
                  <a:schemeClr val="tx1">
                    <a:tint val="75000"/>
                  </a:schemeClr>
                </a:solidFill>
              </a:defRPr>
            </a:lvl8pPr>
            <a:lvl9pPr marL="22431915" indent="0">
              <a:buNone/>
              <a:defRPr sz="8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1"/>
            <a:ext cx="94442279" cy="104279700"/>
          </a:xfrm>
        </p:spPr>
        <p:txBody>
          <a:bodyPr/>
          <a:lstStyle>
            <a:lvl1pPr>
              <a:defRPr sz="17100"/>
            </a:lvl1pPr>
            <a:lvl2pPr>
              <a:defRPr sz="14700"/>
            </a:lvl2pPr>
            <a:lvl3pPr>
              <a:defRPr sz="123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79"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4"/>
            <a:ext cx="19392902"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4"/>
            <a:ext cx="19400520" cy="3070859"/>
          </a:xfrm>
        </p:spPr>
        <p:txBody>
          <a:bodyPr anchor="b"/>
          <a:lstStyle>
            <a:lvl1pPr marL="0" indent="0">
              <a:buNone/>
              <a:defRPr sz="14700" b="1"/>
            </a:lvl1pPr>
            <a:lvl2pPr marL="2803989" indent="0">
              <a:buNone/>
              <a:defRPr sz="12300" b="1"/>
            </a:lvl2pPr>
            <a:lvl3pPr marL="5607979" indent="0">
              <a:buNone/>
              <a:defRPr sz="11000" b="1"/>
            </a:lvl3pPr>
            <a:lvl4pPr marL="8411968" indent="0">
              <a:buNone/>
              <a:defRPr sz="9800" b="1"/>
            </a:lvl4pPr>
            <a:lvl5pPr marL="11215957" indent="0">
              <a:buNone/>
              <a:defRPr sz="9800" b="1"/>
            </a:lvl5pPr>
            <a:lvl6pPr marL="14019947" indent="0">
              <a:buNone/>
              <a:defRPr sz="9800" b="1"/>
            </a:lvl6pPr>
            <a:lvl7pPr marL="16823936" indent="0">
              <a:buNone/>
              <a:defRPr sz="9800" b="1"/>
            </a:lvl7pPr>
            <a:lvl8pPr marL="19627924" indent="0">
              <a:buNone/>
              <a:defRPr sz="9800" b="1"/>
            </a:lvl8pPr>
            <a:lvl9pPr marL="22431915" indent="0">
              <a:buNone/>
              <a:defRPr sz="9800" b="1"/>
            </a:lvl9pPr>
          </a:lstStyle>
          <a:p>
            <a:pPr lvl="0"/>
            <a:r>
              <a:rPr lang="en-US"/>
              <a:t>Click to edit Master text styles</a:t>
            </a:r>
          </a:p>
        </p:txBody>
      </p:sp>
      <p:sp>
        <p:nvSpPr>
          <p:cNvPr id="6" name="Content Placeholder 5"/>
          <p:cNvSpPr>
            <a:spLocks noGrp="1"/>
          </p:cNvSpPr>
          <p:nvPr>
            <p:ph sz="quarter" idx="4"/>
          </p:nvPr>
        </p:nvSpPr>
        <p:spPr>
          <a:xfrm>
            <a:off x="22296121" y="10439401"/>
            <a:ext cx="19400520" cy="18966182"/>
          </a:xfrm>
        </p:spPr>
        <p:txBody>
          <a:bodyPr/>
          <a:lstStyle>
            <a:lvl1pPr>
              <a:defRPr sz="14700"/>
            </a:lvl1pPr>
            <a:lvl2pPr>
              <a:defRPr sz="12300"/>
            </a:lvl2pPr>
            <a:lvl3pPr>
              <a:defRPr sz="11000"/>
            </a:lvl3pPr>
            <a:lvl4pPr>
              <a:defRPr sz="9800"/>
            </a:lvl4pPr>
            <a:lvl5pPr>
              <a:defRPr sz="9800"/>
            </a:lvl5pPr>
            <a:lvl6pPr>
              <a:defRPr sz="9800"/>
            </a:lvl6pPr>
            <a:lvl7pPr>
              <a:defRPr sz="9800"/>
            </a:lvl7pPr>
            <a:lvl8pPr>
              <a:defRPr sz="9800"/>
            </a:lvl8pPr>
            <a:lvl9pPr>
              <a:defRPr sz="9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4" y="1310640"/>
            <a:ext cx="14439902" cy="5577840"/>
          </a:xfrm>
        </p:spPr>
        <p:txBody>
          <a:bodyPr anchor="b"/>
          <a:lstStyle>
            <a:lvl1pPr algn="l">
              <a:defRPr sz="12300" b="1"/>
            </a:lvl1pPr>
          </a:lstStyle>
          <a:p>
            <a:r>
              <a:rPr lang="en-US"/>
              <a:t>Click to edit Master title style</a:t>
            </a:r>
          </a:p>
        </p:txBody>
      </p:sp>
      <p:sp>
        <p:nvSpPr>
          <p:cNvPr id="3" name="Content Placeholder 2"/>
          <p:cNvSpPr>
            <a:spLocks noGrp="1"/>
          </p:cNvSpPr>
          <p:nvPr>
            <p:ph idx="1"/>
          </p:nvPr>
        </p:nvSpPr>
        <p:spPr>
          <a:xfrm>
            <a:off x="17160239" y="1310644"/>
            <a:ext cx="24536400" cy="28094942"/>
          </a:xfrm>
        </p:spPr>
        <p:txBody>
          <a:bodyPr/>
          <a:lstStyle>
            <a:lvl1pPr>
              <a:defRPr sz="19700"/>
            </a:lvl1pPr>
            <a:lvl2pPr>
              <a:defRPr sz="17100"/>
            </a:lvl2pPr>
            <a:lvl3pPr>
              <a:defRPr sz="14700"/>
            </a:lvl3pPr>
            <a:lvl4pPr>
              <a:defRPr sz="12300"/>
            </a:lvl4pPr>
            <a:lvl5pPr>
              <a:defRPr sz="12300"/>
            </a:lvl5pPr>
            <a:lvl6pPr>
              <a:defRPr sz="12300"/>
            </a:lvl6pPr>
            <a:lvl7pPr>
              <a:defRPr sz="12300"/>
            </a:lvl7pPr>
            <a:lvl8pPr>
              <a:defRPr sz="12300"/>
            </a:lvl8pPr>
            <a:lvl9pPr>
              <a:defRPr sz="1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4" y="6888483"/>
            <a:ext cx="14439902" cy="22517102"/>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1" y="23042880"/>
            <a:ext cx="26334721" cy="2720342"/>
          </a:xfrm>
        </p:spPr>
        <p:txBody>
          <a:bodyPr anchor="b"/>
          <a:lstStyle>
            <a:lvl1pPr algn="l">
              <a:defRPr sz="12300" b="1"/>
            </a:lvl1pPr>
          </a:lstStyle>
          <a:p>
            <a:r>
              <a:rPr lang="en-US"/>
              <a:t>Click to edit Master title style</a:t>
            </a:r>
          </a:p>
        </p:txBody>
      </p:sp>
      <p:sp>
        <p:nvSpPr>
          <p:cNvPr id="3" name="Picture Placeholder 2"/>
          <p:cNvSpPr>
            <a:spLocks noGrp="1"/>
          </p:cNvSpPr>
          <p:nvPr>
            <p:ph type="pic" idx="1"/>
          </p:nvPr>
        </p:nvSpPr>
        <p:spPr>
          <a:xfrm>
            <a:off x="8602981" y="2941320"/>
            <a:ext cx="26334721" cy="19751039"/>
          </a:xfrm>
        </p:spPr>
        <p:txBody>
          <a:bodyPr/>
          <a:lstStyle>
            <a:lvl1pPr marL="0" indent="0">
              <a:buNone/>
              <a:defRPr sz="19700"/>
            </a:lvl1pPr>
            <a:lvl2pPr marL="2803989" indent="0">
              <a:buNone/>
              <a:defRPr sz="17100"/>
            </a:lvl2pPr>
            <a:lvl3pPr marL="5607979" indent="0">
              <a:buNone/>
              <a:defRPr sz="14700"/>
            </a:lvl3pPr>
            <a:lvl4pPr marL="8411968" indent="0">
              <a:buNone/>
              <a:defRPr sz="12300"/>
            </a:lvl4pPr>
            <a:lvl5pPr marL="11215957" indent="0">
              <a:buNone/>
              <a:defRPr sz="12300"/>
            </a:lvl5pPr>
            <a:lvl6pPr marL="14019947" indent="0">
              <a:buNone/>
              <a:defRPr sz="12300"/>
            </a:lvl6pPr>
            <a:lvl7pPr marL="16823936" indent="0">
              <a:buNone/>
              <a:defRPr sz="12300"/>
            </a:lvl7pPr>
            <a:lvl8pPr marL="19627924" indent="0">
              <a:buNone/>
              <a:defRPr sz="12300"/>
            </a:lvl8pPr>
            <a:lvl9pPr marL="22431915" indent="0">
              <a:buNone/>
              <a:defRPr sz="12300"/>
            </a:lvl9pPr>
          </a:lstStyle>
          <a:p>
            <a:endParaRPr lang="en-US"/>
          </a:p>
        </p:txBody>
      </p:sp>
      <p:sp>
        <p:nvSpPr>
          <p:cNvPr id="4" name="Text Placeholder 3"/>
          <p:cNvSpPr>
            <a:spLocks noGrp="1"/>
          </p:cNvSpPr>
          <p:nvPr>
            <p:ph type="body" sz="half" idx="2"/>
          </p:nvPr>
        </p:nvSpPr>
        <p:spPr>
          <a:xfrm>
            <a:off x="8602981" y="25763224"/>
            <a:ext cx="26334721" cy="3863339"/>
          </a:xfrm>
        </p:spPr>
        <p:txBody>
          <a:bodyPr/>
          <a:lstStyle>
            <a:lvl1pPr marL="0" indent="0">
              <a:buNone/>
              <a:defRPr sz="8600"/>
            </a:lvl1pPr>
            <a:lvl2pPr marL="2803989" indent="0">
              <a:buNone/>
              <a:defRPr sz="7400"/>
            </a:lvl2pPr>
            <a:lvl3pPr marL="5607979" indent="0">
              <a:buNone/>
              <a:defRPr sz="6100"/>
            </a:lvl3pPr>
            <a:lvl4pPr marL="8411968" indent="0">
              <a:buNone/>
              <a:defRPr sz="5500"/>
            </a:lvl4pPr>
            <a:lvl5pPr marL="11215957" indent="0">
              <a:buNone/>
              <a:defRPr sz="5500"/>
            </a:lvl5pPr>
            <a:lvl6pPr marL="14019947" indent="0">
              <a:buNone/>
              <a:defRPr sz="5500"/>
            </a:lvl6pPr>
            <a:lvl7pPr marL="16823936" indent="0">
              <a:buNone/>
              <a:defRPr sz="5500"/>
            </a:lvl7pPr>
            <a:lvl8pPr marL="19627924" indent="0">
              <a:buNone/>
              <a:defRPr sz="5500"/>
            </a:lvl8pPr>
            <a:lvl9pPr marL="22431915" indent="0">
              <a:buNone/>
              <a:defRPr sz="5500"/>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79" cy="54864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79" cy="21724621"/>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60798" tIns="280399" rIns="560798" bIns="280399" rtlCol="0" anchor="ctr"/>
          <a:lstStyle>
            <a:lvl1pPr algn="l">
              <a:defRPr sz="7400">
                <a:solidFill>
                  <a:schemeClr val="tx1">
                    <a:tint val="75000"/>
                  </a:schemeClr>
                </a:solidFill>
              </a:defRPr>
            </a:lvl1pPr>
          </a:lstStyle>
          <a:p>
            <a:fld id="{143CEBCA-7401-4C45-9EA2-96F31AFFE866}" type="datetimeFigureOut">
              <a:rPr lang="en-US" smtClean="0"/>
              <a:t>4/20/2022</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560798" tIns="280399" rIns="560798" bIns="280399" rtlCol="0" anchor="ctr"/>
          <a:lstStyle>
            <a:lvl1pPr algn="ctr">
              <a:defRPr sz="7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560798" tIns="280399" rIns="560798" bIns="280399" rtlCol="0" anchor="ctr"/>
          <a:lstStyle>
            <a:lvl1pPr algn="r">
              <a:defRPr sz="7400">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0" y="33426400"/>
            <a:ext cx="29972000" cy="1549400"/>
          </a:xfrm>
          <a:prstGeom prst="rect">
            <a:avLst/>
          </a:prstGeom>
        </p:spPr>
      </p:pic>
      <p:sp>
        <p:nvSpPr>
          <p:cNvPr id="10"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ruminativemauve  Size: 48x36</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5607979" rtl="0" eaLnBrk="1" latinLnBrk="0" hangingPunct="1">
        <a:spcBef>
          <a:spcPct val="0"/>
        </a:spcBef>
        <a:buNone/>
        <a:defRPr sz="27000" kern="1200">
          <a:solidFill>
            <a:schemeClr val="tx1"/>
          </a:solidFill>
          <a:latin typeface="+mj-lt"/>
          <a:ea typeface="+mj-ea"/>
          <a:cs typeface="+mj-cs"/>
        </a:defRPr>
      </a:lvl1pPr>
    </p:titleStyle>
    <p:bodyStyle>
      <a:lvl1pPr marL="2102992" indent="-2102992" algn="l" defTabSz="5607979" rtl="0" eaLnBrk="1" latinLnBrk="0" hangingPunct="1">
        <a:spcBef>
          <a:spcPct val="20000"/>
        </a:spcBef>
        <a:buFont typeface="Arial" pitchFamily="34" charset="0"/>
        <a:buChar char="•"/>
        <a:defRPr sz="19700" kern="1200">
          <a:solidFill>
            <a:schemeClr val="tx1"/>
          </a:solidFill>
          <a:latin typeface="+mn-lt"/>
          <a:ea typeface="+mn-ea"/>
          <a:cs typeface="+mn-cs"/>
        </a:defRPr>
      </a:lvl1pPr>
      <a:lvl2pPr marL="4556483" indent="-1752493" algn="l" defTabSz="5607979" rtl="0" eaLnBrk="1" latinLnBrk="0" hangingPunct="1">
        <a:spcBef>
          <a:spcPct val="20000"/>
        </a:spcBef>
        <a:buFont typeface="Arial" pitchFamily="34" charset="0"/>
        <a:buChar char="–"/>
        <a:defRPr sz="17100" kern="1200">
          <a:solidFill>
            <a:schemeClr val="tx1"/>
          </a:solidFill>
          <a:latin typeface="+mn-lt"/>
          <a:ea typeface="+mn-ea"/>
          <a:cs typeface="+mn-cs"/>
        </a:defRPr>
      </a:lvl2pPr>
      <a:lvl3pPr marL="7009973" indent="-1401995" algn="l" defTabSz="5607979" rtl="0" eaLnBrk="1" latinLnBrk="0" hangingPunct="1">
        <a:spcBef>
          <a:spcPct val="20000"/>
        </a:spcBef>
        <a:buFont typeface="Arial" pitchFamily="34" charset="0"/>
        <a:buChar char="•"/>
        <a:defRPr sz="14700" kern="1200">
          <a:solidFill>
            <a:schemeClr val="tx1"/>
          </a:solidFill>
          <a:latin typeface="+mn-lt"/>
          <a:ea typeface="+mn-ea"/>
          <a:cs typeface="+mn-cs"/>
        </a:defRPr>
      </a:lvl3pPr>
      <a:lvl4pPr marL="9813963"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4pPr>
      <a:lvl5pPr marL="12617952"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5pPr>
      <a:lvl6pPr marL="1542194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6pPr>
      <a:lvl7pPr marL="18225931"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7pPr>
      <a:lvl8pPr marL="21029919"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8pPr>
      <a:lvl9pPr marL="23833910" indent="-1401995" algn="l" defTabSz="5607979" rtl="0" eaLnBrk="1" latinLnBrk="0" hangingPunct="1">
        <a:spcBef>
          <a:spcPct val="20000"/>
        </a:spcBef>
        <a:buFont typeface="Arial" pitchFamily="34" charset="0"/>
        <a:buChar char="•"/>
        <a:defRPr sz="12300" kern="1200">
          <a:solidFill>
            <a:schemeClr val="tx1"/>
          </a:solidFill>
          <a:latin typeface="+mn-lt"/>
          <a:ea typeface="+mn-ea"/>
          <a:cs typeface="+mn-cs"/>
        </a:defRPr>
      </a:lvl9pPr>
    </p:bodyStyle>
    <p:other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jewishrelief.org/"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2186FBA-4B20-48BE-B919-AEB6D0A6B028}"/>
              </a:ext>
            </a:extLst>
          </p:cNvPr>
          <p:cNvGrpSpPr/>
          <p:nvPr/>
        </p:nvGrpSpPr>
        <p:grpSpPr>
          <a:xfrm>
            <a:off x="11752477" y="6117871"/>
            <a:ext cx="20314040" cy="7007029"/>
            <a:chOff x="11477614" y="16029729"/>
            <a:chExt cx="10306968" cy="16431471"/>
          </a:xfrm>
        </p:grpSpPr>
        <p:sp>
          <p:nvSpPr>
            <p:cNvPr id="65" name="Rectangle 64"/>
            <p:cNvSpPr/>
            <p:nvPr/>
          </p:nvSpPr>
          <p:spPr>
            <a:xfrm>
              <a:off x="11762041"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402271A-8E8D-41D7-9075-F9EF7A38037F}"/>
                </a:ext>
              </a:extLst>
            </p:cNvPr>
            <p:cNvSpPr/>
            <p:nvPr/>
          </p:nvSpPr>
          <p:spPr>
            <a:xfrm>
              <a:off x="11477614"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4">
            <a:extLst>
              <a:ext uri="{FF2B5EF4-FFF2-40B4-BE49-F238E27FC236}">
                <a16:creationId xmlns:a16="http://schemas.microsoft.com/office/drawing/2014/main" id="{ABEF0ACA-30CF-4891-910F-A2FDDB969CFC}"/>
              </a:ext>
            </a:extLst>
          </p:cNvPr>
          <p:cNvGrpSpPr/>
          <p:nvPr/>
        </p:nvGrpSpPr>
        <p:grpSpPr>
          <a:xfrm>
            <a:off x="11640456" y="13476145"/>
            <a:ext cx="20798946" cy="18985056"/>
            <a:chOff x="22269428" y="5445691"/>
            <a:chExt cx="10296556" cy="27015508"/>
          </a:xfrm>
        </p:grpSpPr>
        <p:sp>
          <p:nvSpPr>
            <p:cNvPr id="68" name="Rectangle 67"/>
            <p:cNvSpPr/>
            <p:nvPr/>
          </p:nvSpPr>
          <p:spPr>
            <a:xfrm>
              <a:off x="22543444"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B9821F6-9316-4B17-AB7E-9528035DE257}"/>
                </a:ext>
              </a:extLst>
            </p:cNvPr>
            <p:cNvSpPr/>
            <p:nvPr/>
          </p:nvSpPr>
          <p:spPr>
            <a:xfrm>
              <a:off x="22269428"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F6A3F08-0BC0-4BCA-80AC-7F2DC5241070}"/>
              </a:ext>
            </a:extLst>
          </p:cNvPr>
          <p:cNvGrpSpPr/>
          <p:nvPr/>
        </p:nvGrpSpPr>
        <p:grpSpPr>
          <a:xfrm>
            <a:off x="32815330" y="6122449"/>
            <a:ext cx="9941489" cy="8029057"/>
            <a:chOff x="33061244" y="5445691"/>
            <a:chExt cx="10296555" cy="27015508"/>
          </a:xfrm>
        </p:grpSpPr>
        <p:sp>
          <p:nvSpPr>
            <p:cNvPr id="69" name="Rectangle 68"/>
            <p:cNvSpPr/>
            <p:nvPr/>
          </p:nvSpPr>
          <p:spPr>
            <a:xfrm>
              <a:off x="33335258" y="5952232"/>
              <a:ext cx="10022541" cy="265089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903983E-51FF-4B04-8FC4-0997FEEBAC99}"/>
                </a:ext>
              </a:extLst>
            </p:cNvPr>
            <p:cNvSpPr/>
            <p:nvPr/>
          </p:nvSpPr>
          <p:spPr>
            <a:xfrm>
              <a:off x="33061244" y="5445691"/>
              <a:ext cx="9978583" cy="267200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02EC205-E470-4505-86EC-21C9FB3B20AD}"/>
              </a:ext>
            </a:extLst>
          </p:cNvPr>
          <p:cNvGrpSpPr/>
          <p:nvPr/>
        </p:nvGrpSpPr>
        <p:grpSpPr>
          <a:xfrm>
            <a:off x="685799" y="20600984"/>
            <a:ext cx="10296555" cy="11860216"/>
            <a:chOff x="685799" y="16029729"/>
            <a:chExt cx="10296555" cy="16431471"/>
          </a:xfrm>
        </p:grpSpPr>
        <p:sp>
          <p:nvSpPr>
            <p:cNvPr id="64" name="Rectangle 63"/>
            <p:cNvSpPr/>
            <p:nvPr/>
          </p:nvSpPr>
          <p:spPr>
            <a:xfrm>
              <a:off x="959813"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0A6A35-81A5-48B0-BD00-53BD5FD9AE6F}"/>
                </a:ext>
              </a:extLst>
            </p:cNvPr>
            <p:cNvSpPr/>
            <p:nvPr/>
          </p:nvSpPr>
          <p:spPr>
            <a:xfrm>
              <a:off x="685799"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2B3D9C5F-17C5-4484-BB29-2B5981BDAAB5}"/>
              </a:ext>
            </a:extLst>
          </p:cNvPr>
          <p:cNvGrpSpPr/>
          <p:nvPr/>
        </p:nvGrpSpPr>
        <p:grpSpPr>
          <a:xfrm>
            <a:off x="685800" y="6117870"/>
            <a:ext cx="10417287" cy="12805269"/>
            <a:chOff x="685801" y="5445691"/>
            <a:chExt cx="21098780" cy="9961970"/>
          </a:xfrm>
        </p:grpSpPr>
        <p:sp>
          <p:nvSpPr>
            <p:cNvPr id="53" name="Rectangle 52"/>
            <p:cNvSpPr/>
            <p:nvPr/>
          </p:nvSpPr>
          <p:spPr>
            <a:xfrm>
              <a:off x="959813" y="5752283"/>
              <a:ext cx="20824769" cy="965537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0770396" cy="965537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TextBox 75"/>
          <p:cNvSpPr txBox="1"/>
          <p:nvPr/>
        </p:nvSpPr>
        <p:spPr>
          <a:xfrm>
            <a:off x="883613" y="7691734"/>
            <a:ext cx="9780769" cy="10002738"/>
          </a:xfrm>
          <a:prstGeom prst="rect">
            <a:avLst/>
          </a:prstGeom>
          <a:noFill/>
        </p:spPr>
        <p:txBody>
          <a:bodyPr wrap="square" rtlCol="0">
            <a:spAutoFit/>
          </a:bodyPr>
          <a:lstStyle/>
          <a:p>
            <a:pPr lvl="0"/>
            <a:r>
              <a:rPr lang="en-US" sz="2800" dirty="0">
                <a:solidFill>
                  <a:schemeClr val="bg1"/>
                </a:solidFill>
                <a:effectLst/>
                <a:latin typeface="Titillium Web" panose="00000500000000000000" pitchFamily="2" charset="0"/>
                <a:ea typeface="Calibri" panose="020F0502020204030204" pitchFamily="34" charset="0"/>
              </a:rPr>
              <a:t>The Jewish Relief Agency of Philadelphia is a non-profit organization that provides a monthly food box to those in need. Every 2 years the JRA </a:t>
            </a:r>
            <a:r>
              <a:rPr lang="en-US" sz="2800" dirty="0">
                <a:solidFill>
                  <a:schemeClr val="bg1"/>
                </a:solidFill>
                <a:latin typeface="Titillium Web" panose="00000500000000000000" pitchFamily="2" charset="0"/>
                <a:ea typeface="Calibri" panose="020F0502020204030204" pitchFamily="34" charset="0"/>
              </a:rPr>
              <a:t>surveys its</a:t>
            </a:r>
            <a:r>
              <a:rPr lang="en-US" sz="2800" dirty="0">
                <a:solidFill>
                  <a:schemeClr val="bg1"/>
                </a:solidFill>
                <a:effectLst/>
                <a:latin typeface="Titillium Web" panose="00000500000000000000" pitchFamily="2" charset="0"/>
                <a:ea typeface="Calibri" panose="020F0502020204030204" pitchFamily="34" charset="0"/>
              </a:rPr>
              <a:t> clients. 1800 surveys were mailed to a sample of JRA clients. The survey collects demographic data, food preferences, connections to the Jewish community, and the level of satisfaction with the agency. To date, over 800 surveys have been returned and have been entered into a database. My research question is if consumers receiving JRA services are more or less food insecure (FI) in 2022 than in 2020? I hypothesize that due to the coronavirus pandemic; more people are unable to fulfill their food needs. This could be due to unemployment, inflation, children not being able to receive school meals, etc. To assess for FI, questions 1 and 2 of the U.S. Household Food Security Survey are used. Question 1 is “We worried whether our food would run out before we got money to buy more in the last 12 months.” Question 2 is “The food that we bought just didn’t last, and we didn’t have money to get more in the last 12 months.” The answers to each question were either often, sometimes, never true, or don’t know. If the person responds either “often true” or “sometimes true” to either question, the person is considered FI. After a statistical analysis of the data, I found that the increase in FI in 2022 was statistically significant compared to FI in 2020.</a:t>
            </a:r>
            <a:endParaRPr lang="en-US" sz="2800" dirty="0">
              <a:solidFill>
                <a:schemeClr val="bg1"/>
              </a:solidFill>
              <a:latin typeface="Titillium Web" panose="00000500000000000000" pitchFamily="2" charset="0"/>
              <a:cs typeface="Times New Roman" pitchFamily="18" charset="0"/>
            </a:endParaRPr>
          </a:p>
        </p:txBody>
      </p:sp>
      <p:sp>
        <p:nvSpPr>
          <p:cNvPr id="89" name="Rectangle 88"/>
          <p:cNvSpPr/>
          <p:nvPr/>
        </p:nvSpPr>
        <p:spPr>
          <a:xfrm>
            <a:off x="685799" y="6543631"/>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Abstract</a:t>
            </a:r>
          </a:p>
        </p:txBody>
      </p:sp>
      <p:sp>
        <p:nvSpPr>
          <p:cNvPr id="30" name="Text Placeholder 5">
            <a:extLst>
              <a:ext uri="{FF2B5EF4-FFF2-40B4-BE49-F238E27FC236}">
                <a16:creationId xmlns:a16="http://schemas.microsoft.com/office/drawing/2014/main" id="{CF58507C-498D-43B7-8B25-E114DB6CF968}"/>
              </a:ext>
            </a:extLst>
          </p:cNvPr>
          <p:cNvSpPr txBox="1"/>
          <p:nvPr/>
        </p:nvSpPr>
        <p:spPr>
          <a:xfrm>
            <a:off x="3657600" y="1010196"/>
            <a:ext cx="36576000" cy="1665042"/>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dirty="0">
                <a:solidFill>
                  <a:schemeClr val="accent1">
                    <a:lumMod val="75000"/>
                  </a:schemeClr>
                </a:solidFill>
                <a:latin typeface="Amaranth" panose="02000503050000020004" pitchFamily="2" charset="0"/>
                <a:cs typeface="Times New Roman" pitchFamily="18" charset="0"/>
              </a:rPr>
              <a:t>JRA Client Food Insecurity: Pre vs. Post Pandemic</a:t>
            </a: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3657600" y="2635190"/>
            <a:ext cx="36576000" cy="2930033"/>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accent1">
                    <a:lumMod val="75000"/>
                  </a:schemeClr>
                </a:solidFill>
                <a:latin typeface="Titillium Web" panose="00000500000000000000" pitchFamily="2" charset="0"/>
                <a:cs typeface="Times New Roman" pitchFamily="18" charset="0"/>
              </a:rPr>
              <a:t>Gianna LaFrance</a:t>
            </a:r>
          </a:p>
          <a:p>
            <a:pPr algn="ctr">
              <a:defRPr/>
            </a:pPr>
            <a:r>
              <a:rPr lang="en-US" sz="5600">
                <a:solidFill>
                  <a:schemeClr val="accent1">
                    <a:lumMod val="75000"/>
                  </a:schemeClr>
                </a:solidFill>
                <a:latin typeface="Titillium Web" panose="00000500000000000000" pitchFamily="2" charset="0"/>
                <a:cs typeface="Times New Roman" pitchFamily="18" charset="0"/>
              </a:rPr>
              <a:t>Advisor </a:t>
            </a:r>
            <a:r>
              <a:rPr lang="en-US" sz="5600" dirty="0">
                <a:solidFill>
                  <a:schemeClr val="accent1">
                    <a:lumMod val="75000"/>
                  </a:schemeClr>
                </a:solidFill>
                <a:latin typeface="Titillium Web" panose="00000500000000000000" pitchFamily="2" charset="0"/>
                <a:cs typeface="Times New Roman" pitchFamily="18" charset="0"/>
              </a:rPr>
              <a:t>Professor Laura Pyott </a:t>
            </a:r>
          </a:p>
          <a:p>
            <a:pPr algn="ctr">
              <a:defRPr/>
            </a:pPr>
            <a:r>
              <a:rPr lang="en-US" sz="5600" dirty="0">
                <a:solidFill>
                  <a:schemeClr val="accent1">
                    <a:lumMod val="75000"/>
                  </a:schemeClr>
                </a:solidFill>
                <a:latin typeface="Titillium Web" panose="00000500000000000000" pitchFamily="2" charset="0"/>
                <a:cs typeface="Times New Roman" pitchFamily="18" charset="0"/>
              </a:rPr>
              <a:t>Department of Science and Mathematics: West Chester University</a:t>
            </a:r>
          </a:p>
        </p:txBody>
      </p:sp>
      <p:sp>
        <p:nvSpPr>
          <p:cNvPr id="40" name="TextBox 39">
            <a:extLst>
              <a:ext uri="{FF2B5EF4-FFF2-40B4-BE49-F238E27FC236}">
                <a16:creationId xmlns:a16="http://schemas.microsoft.com/office/drawing/2014/main" id="{62AAF8F2-8470-487B-BDD8-F25BC60BB8F1}"/>
              </a:ext>
            </a:extLst>
          </p:cNvPr>
          <p:cNvSpPr txBox="1"/>
          <p:nvPr/>
        </p:nvSpPr>
        <p:spPr>
          <a:xfrm>
            <a:off x="935296" y="22502229"/>
            <a:ext cx="9479587" cy="7417415"/>
          </a:xfrm>
          <a:prstGeom prst="rect">
            <a:avLst/>
          </a:prstGeom>
          <a:noFill/>
        </p:spPr>
        <p:txBody>
          <a:bodyPr wrap="square" rtlCol="0">
            <a:spAutoFit/>
          </a:bodyPr>
          <a:lstStyle/>
          <a:p>
            <a:pPr lvl="0"/>
            <a:r>
              <a:rPr lang="en-US" sz="2800" dirty="0">
                <a:solidFill>
                  <a:schemeClr val="bg1"/>
                </a:solidFill>
                <a:latin typeface="Titillium Web" panose="00000500000000000000" pitchFamily="2" charset="0"/>
                <a:cs typeface="Times New Roman" pitchFamily="18" charset="0"/>
              </a:rPr>
              <a:t>The Jewish Relief Agency (JRA) serves over 6,800 low-income individuals across Philadelphia. They started off serving the Jewish community but now they serve any low-income individual. Their goal is to relieve hunger, improve lives, and strengthen their community. They achieve this by sending out boxes that contain kosher food and essential home supplies. Because most of the individuals are elderly and/or disabled, they deliver these boxes directly to the home. Home delivery alleviates several barriers FI families may face such as the need to leave the house, lack of transportation, or access to healthy foods in nearby markers. Because one of their main goals is to relieve hunger, they are concerned about the Food insecurity of their clients. In 2020 with the pandemic, they increased their food box from 12 </a:t>
            </a:r>
            <a:r>
              <a:rPr lang="en-US" sz="2800" dirty="0" err="1">
                <a:solidFill>
                  <a:schemeClr val="bg1"/>
                </a:solidFill>
                <a:latin typeface="Titillium Web" panose="00000500000000000000" pitchFamily="2" charset="0"/>
                <a:cs typeface="Times New Roman" pitchFamily="18" charset="0"/>
              </a:rPr>
              <a:t>lbs</a:t>
            </a:r>
            <a:r>
              <a:rPr lang="en-US" sz="2800" dirty="0">
                <a:solidFill>
                  <a:schemeClr val="bg1"/>
                </a:solidFill>
                <a:latin typeface="Titillium Web" panose="00000500000000000000" pitchFamily="2" charset="0"/>
                <a:cs typeface="Times New Roman" pitchFamily="18" charset="0"/>
              </a:rPr>
              <a:t> to 15 </a:t>
            </a:r>
            <a:r>
              <a:rPr lang="en-US" sz="2800" dirty="0" err="1">
                <a:solidFill>
                  <a:schemeClr val="bg1"/>
                </a:solidFill>
                <a:latin typeface="Titillium Web" panose="00000500000000000000" pitchFamily="2" charset="0"/>
                <a:cs typeface="Times New Roman" pitchFamily="18" charset="0"/>
              </a:rPr>
              <a:t>lbs</a:t>
            </a:r>
            <a:r>
              <a:rPr lang="en-US" sz="2800" dirty="0">
                <a:solidFill>
                  <a:schemeClr val="bg1"/>
                </a:solidFill>
                <a:latin typeface="Titillium Web" panose="00000500000000000000" pitchFamily="2" charset="0"/>
                <a:cs typeface="Times New Roman" pitchFamily="18" charset="0"/>
              </a:rPr>
              <a:t> to meet the increasing needs of the community. Also, they decided to give an extra box to households over four and have started providing household goods like toilet paper and dish soap. </a:t>
            </a:r>
          </a:p>
        </p:txBody>
      </p:sp>
      <p:sp>
        <p:nvSpPr>
          <p:cNvPr id="41" name="Rectangle 40">
            <a:extLst>
              <a:ext uri="{FF2B5EF4-FFF2-40B4-BE49-F238E27FC236}">
                <a16:creationId xmlns:a16="http://schemas.microsoft.com/office/drawing/2014/main" id="{0057C5BE-1048-41F4-B291-71C5FE53A785}"/>
              </a:ext>
            </a:extLst>
          </p:cNvPr>
          <p:cNvSpPr/>
          <p:nvPr/>
        </p:nvSpPr>
        <p:spPr>
          <a:xfrm>
            <a:off x="685799" y="21043463"/>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Introduction</a:t>
            </a:r>
          </a:p>
        </p:txBody>
      </p:sp>
      <p:sp>
        <p:nvSpPr>
          <p:cNvPr id="42" name="TextBox 41">
            <a:extLst>
              <a:ext uri="{FF2B5EF4-FFF2-40B4-BE49-F238E27FC236}">
                <a16:creationId xmlns:a16="http://schemas.microsoft.com/office/drawing/2014/main" id="{19038CD7-8151-441F-8271-E513E2717D2A}"/>
              </a:ext>
            </a:extLst>
          </p:cNvPr>
          <p:cNvSpPr txBox="1"/>
          <p:nvPr/>
        </p:nvSpPr>
        <p:spPr>
          <a:xfrm>
            <a:off x="12121318" y="7915795"/>
            <a:ext cx="19044481" cy="5170646"/>
          </a:xfrm>
          <a:prstGeom prst="rect">
            <a:avLst/>
          </a:prstGeom>
          <a:noFill/>
        </p:spPr>
        <p:txBody>
          <a:bodyPr wrap="square" rtlCol="0">
            <a:spAutoFit/>
          </a:bodyPr>
          <a:lstStyle/>
          <a:p>
            <a:pPr lvl="0"/>
            <a:r>
              <a:rPr lang="en-US" sz="2800" dirty="0">
                <a:solidFill>
                  <a:schemeClr val="bg1"/>
                </a:solidFill>
                <a:latin typeface="Titillium Web" panose="00000500000000000000" pitchFamily="2" charset="0"/>
                <a:cs typeface="Times New Roman" pitchFamily="18" charset="0"/>
              </a:rPr>
              <a:t>To assess for FI, </a:t>
            </a:r>
            <a:r>
              <a:rPr lang="en-US" sz="2800" dirty="0">
                <a:solidFill>
                  <a:schemeClr val="bg1"/>
                </a:solidFill>
                <a:effectLst/>
                <a:latin typeface="Titillium Web" panose="00000500000000000000" pitchFamily="2" charset="0"/>
                <a:ea typeface="Calibri" panose="020F0502020204030204" pitchFamily="34" charset="0"/>
              </a:rPr>
              <a:t> questions 1 and 2 of the U.S. Household Food Security Survey are used. Question 1 is “We worried whether our food would run out before we got money to buy more in the last 12 months.” Question 2 is “The food that we bought just didn’t last, and we didn’t have money to get more in the last 12 months.” The answers to each question were either often, sometimes, never true, or don’t know. If the person responded either “often true” or “sometimes true” to either question, the person is considered FI. </a:t>
            </a:r>
            <a:r>
              <a:rPr lang="en-US" sz="2800" dirty="0">
                <a:solidFill>
                  <a:schemeClr val="bg1"/>
                </a:solidFill>
                <a:latin typeface="Titillium Web" panose="00000500000000000000" pitchFamily="2" charset="0"/>
                <a:ea typeface="Calibri" panose="020F0502020204030204" pitchFamily="34" charset="0"/>
              </a:rPr>
              <a:t>I recoded the variables in the data set, setting “often true” and “sometimes true” equal to 1, and the rest equal to 0. Then I added up all of the 1’s to determine the proportion of people that are FI. Using SPSS, I made a bar chart and a 95% confidence interval of the proportions. Then I conducted a chi-square test for association between FI and year. All expected cell counts were greater than 5. The odds ratio (OR) measures the association between FI and year. This is necessary to determine if there was a higher chance of FI in 2020 or 2022. If OR = 1, there is no difference between FI and year. If OR &gt; 1, people are more likely to be FI in 2022 than in 2020. If OR &lt; 1, people are less likely to be FI in 2022 than in 2020. </a:t>
            </a:r>
            <a:endParaRPr lang="en-US" sz="2800" dirty="0">
              <a:solidFill>
                <a:schemeClr val="bg1"/>
              </a:solidFill>
              <a:latin typeface="Titillium Web" panose="00000500000000000000" pitchFamily="2" charset="0"/>
              <a:cs typeface="Times New Roman" pitchFamily="18" charset="0"/>
            </a:endParaRPr>
          </a:p>
          <a:p>
            <a:pPr lvl="0"/>
            <a:endParaRPr lang="en-US" sz="2600" dirty="0">
              <a:solidFill>
                <a:schemeClr val="bg1"/>
              </a:solidFill>
              <a:latin typeface="Titillium Web" panose="00000500000000000000" pitchFamily="2" charset="0"/>
              <a:cs typeface="Times New Roman" pitchFamily="18" charset="0"/>
            </a:endParaRPr>
          </a:p>
          <a:p>
            <a:pPr lvl="0"/>
            <a:endParaRPr lang="en-US" sz="2400" dirty="0">
              <a:solidFill>
                <a:schemeClr val="bg1"/>
              </a:solidFill>
              <a:latin typeface="Titillium Web" panose="00000500000000000000" pitchFamily="2" charset="0"/>
              <a:cs typeface="Times New Roman" pitchFamily="18" charset="0"/>
            </a:endParaRPr>
          </a:p>
        </p:txBody>
      </p:sp>
      <p:sp>
        <p:nvSpPr>
          <p:cNvPr id="43" name="Rectangle 42">
            <a:extLst>
              <a:ext uri="{FF2B5EF4-FFF2-40B4-BE49-F238E27FC236}">
                <a16:creationId xmlns:a16="http://schemas.microsoft.com/office/drawing/2014/main" id="{11AF793B-D1BC-4325-90D2-3C41AFF1B3AA}"/>
              </a:ext>
            </a:extLst>
          </p:cNvPr>
          <p:cNvSpPr/>
          <p:nvPr/>
        </p:nvSpPr>
        <p:spPr>
          <a:xfrm>
            <a:off x="11735686" y="6503378"/>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Methodology</a:t>
            </a: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1743F743-50F5-4372-A02B-6828553B9EFC}"/>
                  </a:ext>
                </a:extLst>
              </p:cNvPr>
              <p:cNvSpPr txBox="1"/>
              <p:nvPr/>
            </p:nvSpPr>
            <p:spPr>
              <a:xfrm>
                <a:off x="11900443" y="15484496"/>
                <a:ext cx="8613769" cy="9140964"/>
              </a:xfrm>
              <a:prstGeom prst="rect">
                <a:avLst/>
              </a:prstGeom>
              <a:noFill/>
            </p:spPr>
            <p:txBody>
              <a:bodyPr wrap="square" rtlCol="0">
                <a:spAutoFit/>
              </a:bodyPr>
              <a:lstStyle/>
              <a:p>
                <a:pPr lvl="0"/>
                <a:r>
                  <a:rPr lang="en-US" sz="2800" dirty="0">
                    <a:solidFill>
                      <a:schemeClr val="bg1"/>
                    </a:solidFill>
                    <a:latin typeface="Titillium Web" panose="00000500000000000000" pitchFamily="2" charset="0"/>
                    <a:cs typeface="Times New Roman" pitchFamily="18" charset="0"/>
                  </a:rPr>
                  <a:t>The total sample size for 2020 was 846. We excluded the people that did not answer the question making our total sample size for Food Insecurity in 2020 to be 737. The valid percentage of people that responded yes to the FI question was 40.4% with 59.6% responding negatively. </a:t>
                </a:r>
              </a:p>
              <a:p>
                <a:pPr lvl="0"/>
                <a:endParaRPr lang="en-US" sz="2800" dirty="0">
                  <a:solidFill>
                    <a:schemeClr val="bg1"/>
                  </a:solidFill>
                  <a:latin typeface="Titillium Web" panose="00000500000000000000" pitchFamily="2" charset="0"/>
                  <a:cs typeface="Times New Roman" pitchFamily="18" charset="0"/>
                </a:endParaRPr>
              </a:p>
              <a:p>
                <a:pPr lvl="0"/>
                <a:r>
                  <a:rPr lang="en-US" sz="2800" dirty="0">
                    <a:solidFill>
                      <a:schemeClr val="bg1"/>
                    </a:solidFill>
                    <a:latin typeface="Titillium Web" panose="00000500000000000000" pitchFamily="2" charset="0"/>
                    <a:cs typeface="Times New Roman" pitchFamily="18" charset="0"/>
                  </a:rPr>
                  <a:t>The total sample size for 2022 was 868.  We excluded the people that did not answer the question making our total sample size for Food Insecurity in 2022 to be 602. The valid percentage of people that responded yes to the FI question was 52.3% with 47.7% responding negatively</a:t>
                </a:r>
              </a:p>
              <a:p>
                <a:pPr lvl="0"/>
                <a:endParaRPr lang="en-US" sz="2800" dirty="0">
                  <a:solidFill>
                    <a:schemeClr val="bg1"/>
                  </a:solidFill>
                  <a:latin typeface="Titillium Web" panose="00000500000000000000" pitchFamily="2" charset="0"/>
                  <a:cs typeface="Times New Roman" pitchFamily="18" charset="0"/>
                </a:endParaRPr>
              </a:p>
              <a:p>
                <a:pPr lvl="0"/>
                <a:r>
                  <a:rPr lang="en-US" sz="2800" dirty="0">
                    <a:solidFill>
                      <a:schemeClr val="bg1"/>
                    </a:solidFill>
                    <a:latin typeface="Titillium Web" panose="00000500000000000000" pitchFamily="2" charset="0"/>
                    <a:cs typeface="Times New Roman" pitchFamily="18" charset="0"/>
                  </a:rPr>
                  <a:t>A chi-square test for association was conducted between Food Insecurity and year. All expected cell frequencies were greater than five. There was a statistically significant association between Food Insecurity and year,</a:t>
                </a:r>
                <a:r>
                  <a:rPr lang="en-US" sz="2800" dirty="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l-GR" sz="2800" i="1" smtClean="0">
                            <a:solidFill>
                              <a:schemeClr val="bg1"/>
                            </a:solidFill>
                            <a:latin typeface="Cambria Math" panose="02040503050406030204" pitchFamily="18" charset="0"/>
                            <a:cs typeface="Times New Roman" panose="02020603050405020304" pitchFamily="18" charset="0"/>
                          </a:rPr>
                        </m:ctrlPr>
                      </m:sSupPr>
                      <m:e>
                        <m:r>
                          <m:rPr>
                            <m:nor/>
                          </m:rPr>
                          <a:rPr lang="el-GR" sz="2800" dirty="0">
                            <a:solidFill>
                              <a:schemeClr val="bg1"/>
                            </a:solidFill>
                            <a:latin typeface="Times New Roman" panose="02020603050405020304" pitchFamily="18" charset="0"/>
                            <a:cs typeface="Times New Roman" panose="02020603050405020304" pitchFamily="18" charset="0"/>
                          </a:rPr>
                          <m:t>χ</m:t>
                        </m:r>
                      </m:e>
                      <m:sup>
                        <m:r>
                          <a:rPr lang="en-US" sz="2800" b="0" i="1" smtClean="0">
                            <a:solidFill>
                              <a:schemeClr val="bg1"/>
                            </a:solidFill>
                            <a:latin typeface="Cambria Math" panose="02040503050406030204" pitchFamily="18" charset="0"/>
                            <a:cs typeface="Times New Roman" panose="02020603050405020304" pitchFamily="18" charset="0"/>
                          </a:rPr>
                          <m:t>2</m:t>
                        </m:r>
                      </m:sup>
                    </m:sSup>
                  </m:oMath>
                </a14:m>
                <a:r>
                  <a:rPr lang="en-US" sz="2800" dirty="0">
                    <a:solidFill>
                      <a:schemeClr val="bg1"/>
                    </a:solidFill>
                    <a:latin typeface="Titillium Web" panose="00000500000000000000" pitchFamily="2" charset="0"/>
                    <a:cs typeface="Times New Roman" pitchFamily="18" charset="0"/>
                  </a:rPr>
                  <a:t>(1) = 18.876 ,</a:t>
                </a:r>
                <a:r>
                  <a:rPr lang="en-US" sz="2800" i="1" dirty="0">
                    <a:solidFill>
                      <a:schemeClr val="bg1"/>
                    </a:solidFill>
                    <a:latin typeface="Titillium Web" panose="00000500000000000000" pitchFamily="2" charset="0"/>
                    <a:cs typeface="Times New Roman" pitchFamily="18" charset="0"/>
                  </a:rPr>
                  <a:t> p </a:t>
                </a:r>
                <a:r>
                  <a:rPr lang="en-US" sz="2800" dirty="0">
                    <a:solidFill>
                      <a:schemeClr val="bg1"/>
                    </a:solidFill>
                    <a:latin typeface="Titillium Web" panose="00000500000000000000" pitchFamily="2" charset="0"/>
                    <a:cs typeface="Times New Roman" pitchFamily="18" charset="0"/>
                  </a:rPr>
                  <a:t>&lt; .000. The odds ratio of Food Insecurity in 2020 vs. 2022 is 1.617 (95% CI, 1.301 to 2.009).</a:t>
                </a:r>
              </a:p>
            </p:txBody>
          </p:sp>
        </mc:Choice>
        <mc:Fallback>
          <p:sp>
            <p:nvSpPr>
              <p:cNvPr id="44" name="TextBox 43">
                <a:extLst>
                  <a:ext uri="{FF2B5EF4-FFF2-40B4-BE49-F238E27FC236}">
                    <a16:creationId xmlns:a16="http://schemas.microsoft.com/office/drawing/2014/main" id="{1743F743-50F5-4372-A02B-6828553B9EFC}"/>
                  </a:ext>
                </a:extLst>
              </p:cNvPr>
              <p:cNvSpPr txBox="1">
                <a:spLocks noRot="1" noChangeAspect="1" noMove="1" noResize="1" noEditPoints="1" noAdjustHandles="1" noChangeArrowheads="1" noChangeShapeType="1" noTextEdit="1"/>
              </p:cNvSpPr>
              <p:nvPr/>
            </p:nvSpPr>
            <p:spPr>
              <a:xfrm>
                <a:off x="11900443" y="15484496"/>
                <a:ext cx="8613769" cy="9140964"/>
              </a:xfrm>
              <a:prstGeom prst="rect">
                <a:avLst/>
              </a:prstGeom>
              <a:blipFill>
                <a:blip r:embed="rId2"/>
                <a:stretch>
                  <a:fillRect l="-1415" t="-667" r="-566" b="-867"/>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1D67F90F-BFE4-4FA1-B824-2A573810CC7D}"/>
              </a:ext>
            </a:extLst>
          </p:cNvPr>
          <p:cNvSpPr/>
          <p:nvPr/>
        </p:nvSpPr>
        <p:spPr>
          <a:xfrm>
            <a:off x="11626497" y="14151506"/>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a:solidFill>
                  <a:schemeClr val="accent1">
                    <a:lumMod val="75000"/>
                  </a:schemeClr>
                </a:solidFill>
                <a:latin typeface="Amaranth" panose="02000503050000020004" pitchFamily="2" charset="0"/>
                <a:cs typeface="Times New Roman" pitchFamily="18" charset="0"/>
              </a:rPr>
              <a:t>Results</a:t>
            </a:r>
          </a:p>
        </p:txBody>
      </p:sp>
      <p:sp>
        <p:nvSpPr>
          <p:cNvPr id="46" name="TextBox 45">
            <a:extLst>
              <a:ext uri="{FF2B5EF4-FFF2-40B4-BE49-F238E27FC236}">
                <a16:creationId xmlns:a16="http://schemas.microsoft.com/office/drawing/2014/main" id="{6372142C-06E0-43A8-9C3D-E573CB253379}"/>
              </a:ext>
            </a:extLst>
          </p:cNvPr>
          <p:cNvSpPr txBox="1"/>
          <p:nvPr/>
        </p:nvSpPr>
        <p:spPr>
          <a:xfrm>
            <a:off x="33294074" y="7915795"/>
            <a:ext cx="8896891" cy="5262979"/>
          </a:xfrm>
          <a:prstGeom prst="rect">
            <a:avLst/>
          </a:prstGeom>
          <a:noFill/>
        </p:spPr>
        <p:txBody>
          <a:bodyPr wrap="square" rtlCol="0">
            <a:spAutoFit/>
          </a:bodyPr>
          <a:lstStyle/>
          <a:p>
            <a:pPr lvl="0"/>
            <a:r>
              <a:rPr lang="en-US" sz="2800" dirty="0">
                <a:solidFill>
                  <a:schemeClr val="bg1"/>
                </a:solidFill>
                <a:latin typeface="Titillium Web" panose="00000500000000000000" pitchFamily="2" charset="0"/>
                <a:cs typeface="Times New Roman" pitchFamily="18" charset="0"/>
              </a:rPr>
              <a:t>Because we rejected the null hypothesis that FI and year are not associated, we conclude that FI and the year are associated. The OR was greater than 1 confirming that people were more likely to be FI in 2022 than in 2020. This is what I expected in 2022 due to the COVID pandemic. This means that people are more worried/don’t have as much money to spend on food in 2022 than in 2020. This is important to this agency because they give these people boxes of food each month. Knowing that their population of FI people has increased might enable them to receive more grants and thus give more food to their consumers and increase their outreach. </a:t>
            </a:r>
          </a:p>
        </p:txBody>
      </p:sp>
      <p:sp>
        <p:nvSpPr>
          <p:cNvPr id="47" name="Rectangle 46">
            <a:extLst>
              <a:ext uri="{FF2B5EF4-FFF2-40B4-BE49-F238E27FC236}">
                <a16:creationId xmlns:a16="http://schemas.microsoft.com/office/drawing/2014/main" id="{8161CB1A-2583-4C4B-AE75-3BE9BD8DA013}"/>
              </a:ext>
            </a:extLst>
          </p:cNvPr>
          <p:cNvSpPr/>
          <p:nvPr/>
        </p:nvSpPr>
        <p:spPr>
          <a:xfrm>
            <a:off x="32715861" y="6480636"/>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Conclusion</a:t>
            </a:r>
          </a:p>
        </p:txBody>
      </p:sp>
      <p:pic>
        <p:nvPicPr>
          <p:cNvPr id="32" name="Picture 31">
            <a:extLst>
              <a:ext uri="{FF2B5EF4-FFF2-40B4-BE49-F238E27FC236}">
                <a16:creationId xmlns:a16="http://schemas.microsoft.com/office/drawing/2014/main" id="{ED608616-CE39-42F9-ABC6-2599BD3F2C09}"/>
              </a:ext>
            </a:extLst>
          </p:cNvPr>
          <p:cNvPicPr>
            <a:picLocks noChangeAspect="1"/>
          </p:cNvPicPr>
          <p:nvPr/>
        </p:nvPicPr>
        <p:blipFill>
          <a:blip r:embed="rId3"/>
          <a:stretch>
            <a:fillRect/>
          </a:stretch>
        </p:blipFill>
        <p:spPr>
          <a:xfrm>
            <a:off x="2526593" y="1628623"/>
            <a:ext cx="4548012" cy="2262636"/>
          </a:xfrm>
          <a:prstGeom prst="rect">
            <a:avLst/>
          </a:prstGeom>
        </p:spPr>
      </p:pic>
      <p:grpSp>
        <p:nvGrpSpPr>
          <p:cNvPr id="49" name="Group 48">
            <a:extLst>
              <a:ext uri="{FF2B5EF4-FFF2-40B4-BE49-F238E27FC236}">
                <a16:creationId xmlns:a16="http://schemas.microsoft.com/office/drawing/2014/main" id="{6AC150E1-5743-4FB5-911C-F374505000FD}"/>
              </a:ext>
            </a:extLst>
          </p:cNvPr>
          <p:cNvGrpSpPr/>
          <p:nvPr/>
        </p:nvGrpSpPr>
        <p:grpSpPr>
          <a:xfrm>
            <a:off x="33006874" y="25104260"/>
            <a:ext cx="10198528" cy="7356939"/>
            <a:chOff x="11477614" y="16029729"/>
            <a:chExt cx="10306968" cy="16431471"/>
          </a:xfrm>
        </p:grpSpPr>
        <p:sp>
          <p:nvSpPr>
            <p:cNvPr id="50" name="Rectangle 49">
              <a:extLst>
                <a:ext uri="{FF2B5EF4-FFF2-40B4-BE49-F238E27FC236}">
                  <a16:creationId xmlns:a16="http://schemas.microsoft.com/office/drawing/2014/main" id="{243B8315-0F70-4D68-98A8-0A7CC21E1486}"/>
                </a:ext>
              </a:extLst>
            </p:cNvPr>
            <p:cNvSpPr/>
            <p:nvPr/>
          </p:nvSpPr>
          <p:spPr>
            <a:xfrm>
              <a:off x="11762041"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432A863-9029-45A1-82F2-FD292D82FC48}"/>
                </a:ext>
              </a:extLst>
            </p:cNvPr>
            <p:cNvSpPr/>
            <p:nvPr/>
          </p:nvSpPr>
          <p:spPr>
            <a:xfrm>
              <a:off x="11477614"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FF86DCAB-F045-47BF-BAB5-88EA74091A03}"/>
              </a:ext>
            </a:extLst>
          </p:cNvPr>
          <p:cNvSpPr/>
          <p:nvPr/>
        </p:nvSpPr>
        <p:spPr>
          <a:xfrm>
            <a:off x="32985559" y="25538691"/>
            <a:ext cx="82296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ctr"/>
          <a:lstStyle/>
          <a:p>
            <a:r>
              <a:rPr lang="en-US" sz="3600" dirty="0">
                <a:solidFill>
                  <a:schemeClr val="accent1">
                    <a:lumMod val="75000"/>
                  </a:schemeClr>
                </a:solidFill>
                <a:latin typeface="Amaranth" panose="02000503050000020004" pitchFamily="2" charset="0"/>
                <a:cs typeface="Times New Roman" pitchFamily="18" charset="0"/>
              </a:rPr>
              <a:t>References</a:t>
            </a:r>
          </a:p>
        </p:txBody>
      </p:sp>
      <p:sp>
        <p:nvSpPr>
          <p:cNvPr id="57" name="TextBox 56">
            <a:extLst>
              <a:ext uri="{FF2B5EF4-FFF2-40B4-BE49-F238E27FC236}">
                <a16:creationId xmlns:a16="http://schemas.microsoft.com/office/drawing/2014/main" id="{AD57F275-5E89-4BFD-9412-3A3D1EAFDEC0}"/>
              </a:ext>
            </a:extLst>
          </p:cNvPr>
          <p:cNvSpPr txBox="1"/>
          <p:nvPr/>
        </p:nvSpPr>
        <p:spPr>
          <a:xfrm>
            <a:off x="33382701" y="26800529"/>
            <a:ext cx="8565399" cy="5201424"/>
          </a:xfrm>
          <a:prstGeom prst="rect">
            <a:avLst/>
          </a:prstGeom>
          <a:noFill/>
        </p:spPr>
        <p:txBody>
          <a:bodyPr wrap="square" rtlCol="0">
            <a:spAutoFit/>
          </a:bodyPr>
          <a:lstStyle/>
          <a:p>
            <a:pPr marL="457200" indent="-457200">
              <a:buFont typeface="+mj-lt"/>
              <a:buAutoNum type="arabicPeriod"/>
            </a:pPr>
            <a:r>
              <a:rPr lang="en-US" sz="2800" dirty="0">
                <a:solidFill>
                  <a:schemeClr val="bg1"/>
                </a:solidFill>
                <a:effectLst/>
                <a:latin typeface="Titillium Web" panose="00000500000000000000" pitchFamily="2" charset="0"/>
              </a:rPr>
              <a:t>Hager, Erin R., et al. “Development and Validity of a 2-Item Screen to Identify Families at Risk for Food Insecurity.” </a:t>
            </a:r>
            <a:r>
              <a:rPr lang="en-US" sz="2800" i="1" dirty="0">
                <a:solidFill>
                  <a:schemeClr val="bg1"/>
                </a:solidFill>
                <a:effectLst/>
                <a:latin typeface="Titillium Web" panose="00000500000000000000" pitchFamily="2" charset="0"/>
              </a:rPr>
              <a:t>Pediatrics</a:t>
            </a:r>
            <a:r>
              <a:rPr lang="en-US" sz="2800" dirty="0">
                <a:solidFill>
                  <a:schemeClr val="bg1"/>
                </a:solidFill>
                <a:effectLst/>
                <a:latin typeface="Titillium Web" panose="00000500000000000000" pitchFamily="2" charset="0"/>
              </a:rPr>
              <a:t>, vol. 126, no. 1, 2010, pp. e26–32. </a:t>
            </a:r>
            <a:r>
              <a:rPr lang="en-US" sz="2800" i="1" dirty="0" err="1">
                <a:solidFill>
                  <a:schemeClr val="bg1"/>
                </a:solidFill>
                <a:effectLst/>
                <a:latin typeface="Titillium Web" panose="00000500000000000000" pitchFamily="2" charset="0"/>
              </a:rPr>
              <a:t>Crossref</a:t>
            </a:r>
            <a:r>
              <a:rPr lang="en-US" sz="2800" dirty="0">
                <a:solidFill>
                  <a:schemeClr val="bg1"/>
                </a:solidFill>
                <a:effectLst/>
                <a:latin typeface="Titillium Web" panose="00000500000000000000" pitchFamily="2" charset="0"/>
              </a:rPr>
              <a:t>, https://doi.org/10.1542/peds.2009-3146.</a:t>
            </a:r>
            <a:endParaRPr lang="en-US" sz="2800" dirty="0">
              <a:solidFill>
                <a:schemeClr val="bg1"/>
              </a:solidFill>
              <a:latin typeface="Titillium Web" panose="00000500000000000000" pitchFamily="2" charset="0"/>
              <a:cs typeface="Times New Roman" pitchFamily="18" charset="0"/>
            </a:endParaRPr>
          </a:p>
          <a:p>
            <a:pPr marL="457200" lvl="0" indent="-457200">
              <a:buFont typeface="+mj-lt"/>
              <a:buAutoNum type="arabicPeriod"/>
            </a:pPr>
            <a:r>
              <a:rPr lang="en-US" sz="2800" b="0" i="0" dirty="0" err="1">
                <a:solidFill>
                  <a:schemeClr val="bg1"/>
                </a:solidFill>
                <a:effectLst/>
                <a:latin typeface="Titillium Web" panose="00000500000000000000" pitchFamily="2" charset="0"/>
              </a:rPr>
              <a:t>Szumilas</a:t>
            </a:r>
            <a:r>
              <a:rPr lang="en-US" sz="2800" b="0" i="0" dirty="0">
                <a:solidFill>
                  <a:schemeClr val="bg1"/>
                </a:solidFill>
                <a:effectLst/>
                <a:latin typeface="Titillium Web" panose="00000500000000000000" pitchFamily="2" charset="0"/>
              </a:rPr>
              <a:t>, Magdalena. “Explaining odds ratios.” </a:t>
            </a:r>
            <a:r>
              <a:rPr lang="en-US" sz="2800" b="0" i="1" dirty="0">
                <a:solidFill>
                  <a:schemeClr val="bg1"/>
                </a:solidFill>
                <a:effectLst/>
                <a:latin typeface="Titillium Web" panose="00000500000000000000" pitchFamily="2" charset="0"/>
              </a:rPr>
              <a:t>Journal of the Canadian Academy of Child and Adolescent Psychiatry = Journal de </a:t>
            </a:r>
            <a:r>
              <a:rPr lang="en-US" sz="2800" b="0" i="1" dirty="0" err="1">
                <a:solidFill>
                  <a:schemeClr val="bg1"/>
                </a:solidFill>
                <a:effectLst/>
                <a:latin typeface="Titillium Web" panose="00000500000000000000" pitchFamily="2" charset="0"/>
              </a:rPr>
              <a:t>l'Academie</a:t>
            </a:r>
            <a:r>
              <a:rPr lang="en-US" sz="2800" b="0" i="1" dirty="0">
                <a:solidFill>
                  <a:schemeClr val="bg1"/>
                </a:solidFill>
                <a:effectLst/>
                <a:latin typeface="Titillium Web" panose="00000500000000000000" pitchFamily="2" charset="0"/>
              </a:rPr>
              <a:t> </a:t>
            </a:r>
            <a:r>
              <a:rPr lang="en-US" sz="2800" b="0" i="1" dirty="0" err="1">
                <a:solidFill>
                  <a:schemeClr val="bg1"/>
                </a:solidFill>
                <a:effectLst/>
                <a:latin typeface="Titillium Web" panose="00000500000000000000" pitchFamily="2" charset="0"/>
              </a:rPr>
              <a:t>canadienne</a:t>
            </a:r>
            <a:r>
              <a:rPr lang="en-US" sz="2800" b="0" i="1" dirty="0">
                <a:solidFill>
                  <a:schemeClr val="bg1"/>
                </a:solidFill>
                <a:effectLst/>
                <a:latin typeface="Titillium Web" panose="00000500000000000000" pitchFamily="2" charset="0"/>
              </a:rPr>
              <a:t> de </a:t>
            </a:r>
            <a:r>
              <a:rPr lang="en-US" sz="2800" b="0" i="1" dirty="0" err="1">
                <a:solidFill>
                  <a:schemeClr val="bg1"/>
                </a:solidFill>
                <a:effectLst/>
                <a:latin typeface="Titillium Web" panose="00000500000000000000" pitchFamily="2" charset="0"/>
              </a:rPr>
              <a:t>psychiatrie</a:t>
            </a:r>
            <a:r>
              <a:rPr lang="en-US" sz="2800" b="0" i="1" dirty="0">
                <a:solidFill>
                  <a:schemeClr val="bg1"/>
                </a:solidFill>
                <a:effectLst/>
                <a:latin typeface="Titillium Web" panose="00000500000000000000" pitchFamily="2" charset="0"/>
              </a:rPr>
              <a:t> de </a:t>
            </a:r>
            <a:r>
              <a:rPr lang="en-US" sz="2800" b="0" i="1" dirty="0" err="1">
                <a:solidFill>
                  <a:schemeClr val="bg1"/>
                </a:solidFill>
                <a:effectLst/>
                <a:latin typeface="Titillium Web" panose="00000500000000000000" pitchFamily="2" charset="0"/>
              </a:rPr>
              <a:t>l'enfant</a:t>
            </a:r>
            <a:r>
              <a:rPr lang="en-US" sz="2800" b="0" i="1" dirty="0">
                <a:solidFill>
                  <a:schemeClr val="bg1"/>
                </a:solidFill>
                <a:effectLst/>
                <a:latin typeface="Titillium Web" panose="00000500000000000000" pitchFamily="2" charset="0"/>
              </a:rPr>
              <a:t> et de </a:t>
            </a:r>
            <a:r>
              <a:rPr lang="en-US" sz="2800" b="0" i="1" dirty="0" err="1">
                <a:solidFill>
                  <a:schemeClr val="bg1"/>
                </a:solidFill>
                <a:effectLst/>
                <a:latin typeface="Titillium Web" panose="00000500000000000000" pitchFamily="2" charset="0"/>
              </a:rPr>
              <a:t>l'adolescent</a:t>
            </a:r>
            <a:r>
              <a:rPr lang="en-US" sz="2800" b="0" i="0" dirty="0">
                <a:solidFill>
                  <a:schemeClr val="bg1"/>
                </a:solidFill>
                <a:effectLst/>
                <a:latin typeface="Titillium Web" panose="00000500000000000000" pitchFamily="2" charset="0"/>
              </a:rPr>
              <a:t> vol. 19,3 (2010): 227-9.</a:t>
            </a:r>
            <a:endParaRPr lang="en-US" sz="2800" dirty="0">
              <a:solidFill>
                <a:schemeClr val="bg1"/>
              </a:solidFill>
              <a:latin typeface="Titillium Web" panose="00000500000000000000" pitchFamily="2" charset="0"/>
              <a:cs typeface="Times New Roman" pitchFamily="18" charset="0"/>
            </a:endParaRPr>
          </a:p>
          <a:p>
            <a:pPr marL="457200" lvl="0" indent="-457200">
              <a:buFont typeface="+mj-lt"/>
              <a:buAutoNum type="arabicPeriod"/>
            </a:pPr>
            <a:r>
              <a:rPr lang="en-US" sz="2800" dirty="0">
                <a:solidFill>
                  <a:schemeClr val="bg1"/>
                </a:solidFill>
                <a:latin typeface="Titillium Web" panose="00000500000000000000" pitchFamily="2" charset="0"/>
                <a:hlinkClick r:id="rId4">
                  <a:extLst>
                    <a:ext uri="{A12FA001-AC4F-418D-AE19-62706E023703}">
                      <ahyp:hlinkClr xmlns:ahyp="http://schemas.microsoft.com/office/drawing/2018/hyperlinkcolor" val="tx"/>
                    </a:ext>
                  </a:extLst>
                </a:hlinkClick>
              </a:rPr>
              <a:t>Jewish Relief Agency Home</a:t>
            </a:r>
            <a:endParaRPr lang="en-US" sz="2800" dirty="0">
              <a:solidFill>
                <a:schemeClr val="bg1"/>
              </a:solidFill>
              <a:latin typeface="Titillium Web" panose="00000500000000000000" pitchFamily="2" charset="0"/>
              <a:cs typeface="Times New Roman" pitchFamily="18" charset="0"/>
            </a:endParaRPr>
          </a:p>
          <a:p>
            <a:pPr marL="457200" lvl="0" indent="-457200">
              <a:buFont typeface="+mj-lt"/>
              <a:buAutoNum type="arabicPeriod"/>
            </a:pPr>
            <a:endParaRPr lang="en-US" sz="2400" dirty="0">
              <a:solidFill>
                <a:schemeClr val="bg1"/>
              </a:solidFill>
              <a:latin typeface="Titillium Web" panose="00000500000000000000" pitchFamily="2" charset="0"/>
              <a:cs typeface="Times New Roman" pitchFamily="18" charset="0"/>
            </a:endParaRPr>
          </a:p>
        </p:txBody>
      </p:sp>
      <p:pic>
        <p:nvPicPr>
          <p:cNvPr id="8" name="Picture 7" descr="Logo, company name&#10;&#10;Description automatically generated">
            <a:extLst>
              <a:ext uri="{FF2B5EF4-FFF2-40B4-BE49-F238E27FC236}">
                <a16:creationId xmlns:a16="http://schemas.microsoft.com/office/drawing/2014/main" id="{8012B903-68FD-4D51-BA0B-E76C687237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23800" y="931342"/>
            <a:ext cx="3924300" cy="3924300"/>
          </a:xfrm>
          <a:prstGeom prst="rect">
            <a:avLst/>
          </a:prstGeom>
        </p:spPr>
      </p:pic>
      <p:pic>
        <p:nvPicPr>
          <p:cNvPr id="39" name="Picture 38" descr="Image preview">
            <a:extLst>
              <a:ext uri="{FF2B5EF4-FFF2-40B4-BE49-F238E27FC236}">
                <a16:creationId xmlns:a16="http://schemas.microsoft.com/office/drawing/2014/main" id="{F6F74DBC-F2EC-469A-BD9A-A44C7F0FA439}"/>
              </a:ext>
            </a:extLst>
          </p:cNvPr>
          <p:cNvPicPr>
            <a:picLocks noChangeAspect="1"/>
          </p:cNvPicPr>
          <p:nvPr/>
        </p:nvPicPr>
        <p:blipFill rotWithShape="1">
          <a:blip r:embed="rId6">
            <a:extLst>
              <a:ext uri="{28A0092B-C50C-407E-A947-70E740481C1C}">
                <a14:useLocalDpi xmlns:a14="http://schemas.microsoft.com/office/drawing/2010/main" val="0"/>
              </a:ext>
            </a:extLst>
          </a:blip>
          <a:srcRect l="-1" r="8288"/>
          <a:stretch/>
        </p:blipFill>
        <p:spPr bwMode="auto">
          <a:xfrm>
            <a:off x="21727901" y="14217978"/>
            <a:ext cx="9211375" cy="5944774"/>
          </a:xfrm>
          <a:prstGeom prst="rect">
            <a:avLst/>
          </a:prstGeom>
          <a:noFill/>
          <a:ln>
            <a:noFill/>
          </a:ln>
        </p:spPr>
      </p:pic>
      <p:pic>
        <p:nvPicPr>
          <p:cNvPr id="15" name="Picture 14">
            <a:extLst>
              <a:ext uri="{FF2B5EF4-FFF2-40B4-BE49-F238E27FC236}">
                <a16:creationId xmlns:a16="http://schemas.microsoft.com/office/drawing/2014/main" id="{919D3FFC-F558-46E0-A1D9-D21042622E76}"/>
              </a:ext>
            </a:extLst>
          </p:cNvPr>
          <p:cNvPicPr>
            <a:picLocks noChangeAspect="1"/>
          </p:cNvPicPr>
          <p:nvPr/>
        </p:nvPicPr>
        <p:blipFill>
          <a:blip r:embed="rId7"/>
          <a:stretch>
            <a:fillRect/>
          </a:stretch>
        </p:blipFill>
        <p:spPr>
          <a:xfrm>
            <a:off x="21653391" y="20513997"/>
            <a:ext cx="9285885" cy="5347812"/>
          </a:xfrm>
          <a:prstGeom prst="rect">
            <a:avLst/>
          </a:prstGeom>
        </p:spPr>
      </p:pic>
      <p:pic>
        <p:nvPicPr>
          <p:cNvPr id="17" name="Picture 16">
            <a:extLst>
              <a:ext uri="{FF2B5EF4-FFF2-40B4-BE49-F238E27FC236}">
                <a16:creationId xmlns:a16="http://schemas.microsoft.com/office/drawing/2014/main" id="{9932879E-BF1F-453A-AFF1-581482828FA3}"/>
              </a:ext>
            </a:extLst>
          </p:cNvPr>
          <p:cNvPicPr>
            <a:picLocks noChangeAspect="1"/>
          </p:cNvPicPr>
          <p:nvPr/>
        </p:nvPicPr>
        <p:blipFill>
          <a:blip r:embed="rId8"/>
          <a:stretch>
            <a:fillRect/>
          </a:stretch>
        </p:blipFill>
        <p:spPr>
          <a:xfrm>
            <a:off x="17017209" y="26154696"/>
            <a:ext cx="13922067" cy="5431136"/>
          </a:xfrm>
          <a:prstGeom prst="rect">
            <a:avLst/>
          </a:prstGeom>
        </p:spPr>
      </p:pic>
      <p:grpSp>
        <p:nvGrpSpPr>
          <p:cNvPr id="48" name="Group 47">
            <a:extLst>
              <a:ext uri="{FF2B5EF4-FFF2-40B4-BE49-F238E27FC236}">
                <a16:creationId xmlns:a16="http://schemas.microsoft.com/office/drawing/2014/main" id="{47B3C0D9-D2A6-4EA9-894C-3373E04E3BA8}"/>
              </a:ext>
            </a:extLst>
          </p:cNvPr>
          <p:cNvGrpSpPr/>
          <p:nvPr/>
        </p:nvGrpSpPr>
        <p:grpSpPr>
          <a:xfrm>
            <a:off x="32899181" y="14917805"/>
            <a:ext cx="10306219" cy="9332338"/>
            <a:chOff x="685799" y="16029729"/>
            <a:chExt cx="10296555" cy="16431471"/>
          </a:xfrm>
        </p:grpSpPr>
        <p:sp>
          <p:nvSpPr>
            <p:cNvPr id="52" name="Rectangle 51">
              <a:extLst>
                <a:ext uri="{FF2B5EF4-FFF2-40B4-BE49-F238E27FC236}">
                  <a16:creationId xmlns:a16="http://schemas.microsoft.com/office/drawing/2014/main" id="{3BC78B57-BD15-45D3-B0E5-F3BC7FB1D933}"/>
                </a:ext>
              </a:extLst>
            </p:cNvPr>
            <p:cNvSpPr/>
            <p:nvPr/>
          </p:nvSpPr>
          <p:spPr>
            <a:xfrm>
              <a:off x="959813" y="16420742"/>
              <a:ext cx="10022541" cy="160404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6E867B5-09CB-4563-8FE5-CB2B2BE4019C}"/>
                </a:ext>
              </a:extLst>
            </p:cNvPr>
            <p:cNvSpPr/>
            <p:nvPr/>
          </p:nvSpPr>
          <p:spPr>
            <a:xfrm>
              <a:off x="685799" y="16029729"/>
              <a:ext cx="9978583" cy="1613599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5" name="Picture 4">
            <a:extLst>
              <a:ext uri="{FF2B5EF4-FFF2-40B4-BE49-F238E27FC236}">
                <a16:creationId xmlns:a16="http://schemas.microsoft.com/office/drawing/2014/main" id="{3A955EA3-ABCD-4F5E-80BE-F2DC12B8D4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6806" y="16131564"/>
            <a:ext cx="9543101" cy="6370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97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ruminativemauve|09-20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2311</TotalTime>
  <Words>1191</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Titillium Web</vt:lpstr>
      <vt:lpstr>Times New Roman</vt:lpstr>
      <vt:lpstr>Calibri</vt:lpstr>
      <vt:lpstr>Cambria Math</vt:lpstr>
      <vt:lpstr>Arial</vt:lpstr>
      <vt:lpstr>Amaranth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Lafrance, Gianna</cp:lastModifiedBy>
  <cp:revision>47</cp:revision>
  <dcterms:created xsi:type="dcterms:W3CDTF">2012-07-09T21:51:14Z</dcterms:created>
  <dcterms:modified xsi:type="dcterms:W3CDTF">2022-04-21T13:53:03Z</dcterms:modified>
</cp:coreProperties>
</file>