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77" r:id="rId2"/>
    <p:sldId id="265" r:id="rId3"/>
    <p:sldId id="258" r:id="rId4"/>
    <p:sldId id="278" r:id="rId5"/>
    <p:sldId id="279" r:id="rId6"/>
    <p:sldId id="280" r:id="rId7"/>
    <p:sldId id="281" r:id="rId8"/>
    <p:sldId id="290" r:id="rId9"/>
    <p:sldId id="292" r:id="rId10"/>
    <p:sldId id="301" r:id="rId11"/>
    <p:sldId id="293" r:id="rId12"/>
    <p:sldId id="291" r:id="rId13"/>
    <p:sldId id="307" r:id="rId14"/>
    <p:sldId id="306" r:id="rId15"/>
    <p:sldId id="305" r:id="rId16"/>
    <p:sldId id="297" r:id="rId17"/>
    <p:sldId id="300" r:id="rId18"/>
    <p:sldId id="294" r:id="rId19"/>
    <p:sldId id="282" r:id="rId20"/>
    <p:sldId id="283" r:id="rId21"/>
    <p:sldId id="284" r:id="rId22"/>
    <p:sldId id="302" r:id="rId23"/>
    <p:sldId id="303" r:id="rId24"/>
    <p:sldId id="295" r:id="rId25"/>
    <p:sldId id="286" r:id="rId26"/>
    <p:sldId id="287" r:id="rId27"/>
    <p:sldId id="288" r:id="rId28"/>
    <p:sldId id="304" r:id="rId29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83"/>
    <p:restoredTop sz="89728"/>
  </p:normalViewPr>
  <p:slideViewPr>
    <p:cSldViewPr snapToGrid="0" snapToObjects="1">
      <p:cViewPr varScale="1">
        <p:scale>
          <a:sx n="114" d="100"/>
          <a:sy n="114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30E99-3508-7241-843D-29886FA0A7CF}" type="datetimeFigureOut">
              <a:rPr lang="en-BR" smtClean="0"/>
              <a:t>07/06/23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C4C3B-B5E6-E443-837B-7DE7C0B68D6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87162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C4C3B-B5E6-E443-837B-7DE7C0B68D61}" type="slidenum">
              <a:rPr lang="en-BR" smtClean="0"/>
              <a:t>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91346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C4C3B-B5E6-E443-837B-7DE7C0B68D61}" type="slidenum">
              <a:rPr lang="en-BR" smtClean="0"/>
              <a:t>22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292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C4C3B-B5E6-E443-837B-7DE7C0B68D61}" type="slidenum">
              <a:rPr lang="en-BR" smtClean="0"/>
              <a:t>28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69183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12854-7950-D54C-8396-8004300CE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4717D-F4B2-A14B-9AC5-78016D0F4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1B6E5-ED6E-234F-BA91-B92CFE09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79D7-5721-7248-BABC-A16A6ED2B4A4}" type="datetimeFigureOut">
              <a:rPr lang="en-BR" smtClean="0"/>
              <a:t>07/06/23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65FA2-61FE-2D47-B15C-B2A8DD59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7477A-A7A8-0A4D-B421-369A31F4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8F78-E933-BA4F-823E-BD7969D3EA5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3008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7714-9CF9-F248-9D48-5B45D8BB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17980-7608-A449-9CBC-F87921AF5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C0048-AC74-D240-83B6-8DB55559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79D7-5721-7248-BABC-A16A6ED2B4A4}" type="datetimeFigureOut">
              <a:rPr lang="en-BR" smtClean="0"/>
              <a:t>07/06/23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4828-7026-8F41-A557-254A32FF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7CA3E-F705-F64D-982B-E20D2014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8F78-E933-BA4F-823E-BD7969D3EA5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7156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D8F6C-8AD9-4A49-8E41-80119EE61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8E8AF-FEC9-394D-B18D-ED6293E3D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6D73E-5926-9E42-AD83-C4CA1978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79D7-5721-7248-BABC-A16A6ED2B4A4}" type="datetimeFigureOut">
              <a:rPr lang="en-BR" smtClean="0"/>
              <a:t>07/06/23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23C85-3B1E-D249-91BD-046BE88D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54B2-DFD2-0744-A3F4-2E591676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8F78-E933-BA4F-823E-BD7969D3EA5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8407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444D-801A-9A4C-A104-405CFC79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ADF98-115D-7E43-86CA-E0B2436B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DE781-B260-BF4B-8B59-D11FDF5D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79D7-5721-7248-BABC-A16A6ED2B4A4}" type="datetimeFigureOut">
              <a:rPr lang="en-BR" smtClean="0"/>
              <a:t>07/06/23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7B3AA-BAFD-BC4C-83EB-F506F5DD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07C9-B483-FA47-96F6-F7AA4469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8F78-E933-BA4F-823E-BD7969D3EA5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1389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FC27-6315-2A49-839A-52493567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817E-FBB3-9C47-8664-4D10D11AE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CADD0-6E55-E84C-8905-0448097E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79D7-5721-7248-BABC-A16A6ED2B4A4}" type="datetimeFigureOut">
              <a:rPr lang="en-BR" smtClean="0"/>
              <a:t>07/06/23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ACA60-FF7E-824C-9110-582F8E65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89C94-2D08-8B4E-BAE8-849F8038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8F78-E933-BA4F-823E-BD7969D3EA5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5136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1FC25-059C-194B-A01E-BE484233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2103-44D9-7643-8440-A0EFE0B5D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FAE89-14CC-8145-A010-C4D086C49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800C6-E70C-B44D-B49A-FA0E9EF5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79D7-5721-7248-BABC-A16A6ED2B4A4}" type="datetimeFigureOut">
              <a:rPr lang="en-BR" smtClean="0"/>
              <a:t>07/06/23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EA39F-520D-ED4A-B294-4A07B824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F2822-C5F5-A147-BAC5-87911AAA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8F78-E933-BA4F-823E-BD7969D3EA5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2062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35AF-02B3-664A-93F9-339BE72A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44FF3-AC56-D641-887A-C71135284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0E6BF-C934-6B47-8B20-EE74E05AC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BDC42-CF8F-4841-8B5F-ACDF31A8B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06EF2-61CE-394D-BF68-A88D419B0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75619-CC15-0141-B672-CB560F71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79D7-5721-7248-BABC-A16A6ED2B4A4}" type="datetimeFigureOut">
              <a:rPr lang="en-BR" smtClean="0"/>
              <a:t>07/06/23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B3BD4-0D8F-BC4B-B4A9-728BC7C2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99A80-A83C-D34D-A428-E967D05E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8F78-E933-BA4F-823E-BD7969D3EA5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9399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A11CF-58B4-544F-A430-20232A82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62F00-2208-674C-BF67-1D4BCF7D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79D7-5721-7248-BABC-A16A6ED2B4A4}" type="datetimeFigureOut">
              <a:rPr lang="en-BR" smtClean="0"/>
              <a:t>07/06/23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07194-00FA-9E4A-9B9B-B2E67898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D461B-D8BB-3E46-9232-2C26D351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8F78-E933-BA4F-823E-BD7969D3EA5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04307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51447-5C8B-5E47-96EE-92EFB94D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79D7-5721-7248-BABC-A16A6ED2B4A4}" type="datetimeFigureOut">
              <a:rPr lang="en-BR" smtClean="0"/>
              <a:t>07/06/23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1A600-2EA8-604E-BA95-99A258DA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F8E65-D9CC-AD4D-815C-20124645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8F78-E933-BA4F-823E-BD7969D3EA5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8195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254D-C03F-D84D-A2B2-3E61F43C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4F38-4271-8F4B-8CBD-86A685E90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05456-E298-1448-8914-62985BE12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7575C-D23F-CA47-8671-756583B7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79D7-5721-7248-BABC-A16A6ED2B4A4}" type="datetimeFigureOut">
              <a:rPr lang="en-BR" smtClean="0"/>
              <a:t>07/06/23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B0AD7-0177-724E-99D6-139F77B5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C0835-B692-574B-9ECB-362F91E0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8F78-E933-BA4F-823E-BD7969D3EA5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9967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602F-5692-124B-B48B-4AA0935D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16BEC-E6AC-2B47-A7C1-DB51C7F0A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25E77-CC29-574B-A83A-F80A8AFCE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83E40-1211-5B4C-A153-68762A2E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C79D7-5721-7248-BABC-A16A6ED2B4A4}" type="datetimeFigureOut">
              <a:rPr lang="en-BR" smtClean="0"/>
              <a:t>07/06/23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7EADA-CD04-CD4C-B458-610B24FC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4564E-17C2-8442-8DA6-D1F5782D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98F78-E933-BA4F-823E-BD7969D3EA5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9232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F4743-AB70-CD4A-A9FA-47BE054B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9F581-48AF-BA43-99C0-64098B365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19F44-097D-0E42-BDC2-EFA29D104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C79D7-5721-7248-BABC-A16A6ED2B4A4}" type="datetimeFigureOut">
              <a:rPr lang="en-BR" smtClean="0"/>
              <a:t>07/06/23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003E3-7ECE-1E46-BEDE-B290BA5A8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EC29D-BD4E-2946-A28E-4E181847D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8F78-E933-BA4F-823E-BD7969D3EA56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2087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47B87-FDAC-7F46-963C-4674ED6EFDEC}"/>
              </a:ext>
            </a:extLst>
          </p:cNvPr>
          <p:cNvSpPr txBox="1"/>
          <p:nvPr/>
        </p:nvSpPr>
        <p:spPr>
          <a:xfrm>
            <a:off x="528867" y="2367171"/>
            <a:ext cx="1113426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4400" dirty="0"/>
              <a:t>Solução do laboratório: </a:t>
            </a:r>
          </a:p>
          <a:p>
            <a:pPr algn="ctr"/>
            <a:r>
              <a:rPr lang="en-US" sz="4400" dirty="0" err="1"/>
              <a:t>Princípios</a:t>
            </a:r>
            <a:r>
              <a:rPr lang="en-US" sz="4400" dirty="0"/>
              <a:t> GRASP </a:t>
            </a:r>
          </a:p>
          <a:p>
            <a:pPr algn="ctr"/>
            <a:r>
              <a:rPr lang="en-US" sz="4400" dirty="0"/>
              <a:t>e </a:t>
            </a:r>
            <a:r>
              <a:rPr lang="en-US" sz="4400" dirty="0" err="1"/>
              <a:t>Mapeamento</a:t>
            </a:r>
            <a:r>
              <a:rPr lang="en-US" sz="4400" dirty="0"/>
              <a:t> de </a:t>
            </a:r>
            <a:r>
              <a:rPr lang="en-US" sz="4400" dirty="0" err="1"/>
              <a:t>Análise</a:t>
            </a:r>
            <a:r>
              <a:rPr lang="en-US" sz="4400" dirty="0"/>
              <a:t> e Design para Código</a:t>
            </a:r>
            <a:endParaRPr lang="en-BR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7EE06-C223-4444-ABE4-AF58C9CC4113}"/>
              </a:ext>
            </a:extLst>
          </p:cNvPr>
          <p:cNvSpPr txBox="1"/>
          <p:nvPr/>
        </p:nvSpPr>
        <p:spPr>
          <a:xfrm>
            <a:off x="8641724" y="6272011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/>
              <a:t>Última atualização:</a:t>
            </a:r>
            <a:r>
              <a:rPr lang="en-BR" dirty="0"/>
              <a:t> 06/06/2023</a:t>
            </a:r>
          </a:p>
        </p:txBody>
      </p:sp>
    </p:spTree>
    <p:extLst>
      <p:ext uri="{BB962C8B-B14F-4D97-AF65-F5344CB8AC3E}">
        <p14:creationId xmlns:p14="http://schemas.microsoft.com/office/powerpoint/2010/main" val="185224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7CC693CF-3211-0648-9DEA-CBE7CF8DA646}"/>
              </a:ext>
            </a:extLst>
          </p:cNvPr>
          <p:cNvSpPr/>
          <p:nvPr/>
        </p:nvSpPr>
        <p:spPr>
          <a:xfrm>
            <a:off x="3822743" y="1013508"/>
            <a:ext cx="2056463" cy="7340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n>
                  <a:solidFill>
                    <a:sysClr val="windowText" lastClr="000000"/>
                  </a:solidFill>
                </a:ln>
              </a:rPr>
              <a:t>H</a:t>
            </a:r>
            <a:r>
              <a:rPr lang="en-BR" u="sng" dirty="0">
                <a:ln>
                  <a:solidFill>
                    <a:sysClr val="windowText" lastClr="000000"/>
                  </a:solidFill>
                </a:ln>
              </a:rPr>
              <a:t>ostel :Hostel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0B2DF9-BC09-2446-BE8E-69D088C126E2}"/>
              </a:ext>
            </a:extLst>
          </p:cNvPr>
          <p:cNvCxnSpPr>
            <a:cxnSpLocks/>
          </p:cNvCxnSpPr>
          <p:nvPr/>
        </p:nvCxnSpPr>
        <p:spPr>
          <a:xfrm flipH="1">
            <a:off x="4812271" y="1748153"/>
            <a:ext cx="77408" cy="505231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560EDA8-6093-C34D-AA0C-2909A511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63" y="262496"/>
            <a:ext cx="1149353" cy="13424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796AA1-2B0C-E641-95B8-FBCDF49D0184}"/>
              </a:ext>
            </a:extLst>
          </p:cNvPr>
          <p:cNvSpPr txBox="1"/>
          <p:nvPr/>
        </p:nvSpPr>
        <p:spPr>
          <a:xfrm>
            <a:off x="-23150" y="1617830"/>
            <a:ext cx="188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Dono do Albergue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F5DC08-F2AF-9D43-B266-A5C93FD8B9A6}"/>
              </a:ext>
            </a:extLst>
          </p:cNvPr>
          <p:cNvCxnSpPr>
            <a:cxnSpLocks/>
          </p:cNvCxnSpPr>
          <p:nvPr/>
        </p:nvCxnSpPr>
        <p:spPr>
          <a:xfrm>
            <a:off x="936238" y="1974272"/>
            <a:ext cx="0" cy="475230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D0AFAE-FCD4-CE44-B7AB-A8F4EEA101BF}"/>
              </a:ext>
            </a:extLst>
          </p:cNvPr>
          <p:cNvCxnSpPr>
            <a:cxnSpLocks/>
          </p:cNvCxnSpPr>
          <p:nvPr/>
        </p:nvCxnSpPr>
        <p:spPr>
          <a:xfrm>
            <a:off x="977181" y="2743200"/>
            <a:ext cx="38350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E3C8F5-C35A-054F-9F94-07A75235E83E}"/>
              </a:ext>
            </a:extLst>
          </p:cNvPr>
          <p:cNvCxnSpPr>
            <a:cxnSpLocks/>
          </p:cNvCxnSpPr>
          <p:nvPr/>
        </p:nvCxnSpPr>
        <p:spPr>
          <a:xfrm flipH="1">
            <a:off x="977183" y="3771438"/>
            <a:ext cx="3835086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4D20AA-E2C4-AA4E-80F2-C86D90BF1001}"/>
              </a:ext>
            </a:extLst>
          </p:cNvPr>
          <p:cNvSpPr txBox="1"/>
          <p:nvPr/>
        </p:nvSpPr>
        <p:spPr>
          <a:xfrm>
            <a:off x="1705132" y="2425963"/>
            <a:ext cx="2516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400" dirty="0"/>
              <a:t>Cadastrar quarto (numero, tipo)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5636CB-642E-B442-B5EA-9CFD975B406C}"/>
              </a:ext>
            </a:extLst>
          </p:cNvPr>
          <p:cNvSpPr txBox="1"/>
          <p:nvPr/>
        </p:nvSpPr>
        <p:spPr>
          <a:xfrm>
            <a:off x="1233888" y="3429402"/>
            <a:ext cx="3562864" cy="30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Formulário para cadastro de  quarto (dados*)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259F39-6A8D-AD49-A76A-62367C627637}"/>
              </a:ext>
            </a:extLst>
          </p:cNvPr>
          <p:cNvCxnSpPr>
            <a:cxnSpLocks/>
          </p:cNvCxnSpPr>
          <p:nvPr/>
        </p:nvCxnSpPr>
        <p:spPr>
          <a:xfrm>
            <a:off x="975033" y="4415306"/>
            <a:ext cx="38372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B02C88-B0CA-7144-94F1-976AF607CCD6}"/>
              </a:ext>
            </a:extLst>
          </p:cNvPr>
          <p:cNvSpPr txBox="1"/>
          <p:nvPr/>
        </p:nvSpPr>
        <p:spPr>
          <a:xfrm>
            <a:off x="975033" y="4024778"/>
            <a:ext cx="2544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400" dirty="0"/>
              <a:t>Salvar dados do quarto (dados*)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8E0905-E4CA-8345-9CF0-C27660879762}"/>
              </a:ext>
            </a:extLst>
          </p:cNvPr>
          <p:cNvCxnSpPr>
            <a:cxnSpLocks/>
          </p:cNvCxnSpPr>
          <p:nvPr/>
        </p:nvCxnSpPr>
        <p:spPr>
          <a:xfrm flipH="1">
            <a:off x="921211" y="6422340"/>
            <a:ext cx="3850114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B96BC7-B609-B543-96AC-A8BFD31238F5}"/>
              </a:ext>
            </a:extLst>
          </p:cNvPr>
          <p:cNvSpPr txBox="1"/>
          <p:nvPr/>
        </p:nvSpPr>
        <p:spPr>
          <a:xfrm>
            <a:off x="3630305" y="126821"/>
            <a:ext cx="868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2400" dirty="0"/>
              <a:t>Cenário principal para o caso de uso </a:t>
            </a:r>
            <a:r>
              <a:rPr lang="en-BR" sz="2400" i="1" dirty="0"/>
              <a:t>E4: Cadastrar quarto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090BB2-11DC-D544-831F-1FCCDADEF1BD}"/>
              </a:ext>
            </a:extLst>
          </p:cNvPr>
          <p:cNvSpPr/>
          <p:nvPr/>
        </p:nvSpPr>
        <p:spPr>
          <a:xfrm>
            <a:off x="6484586" y="6514853"/>
            <a:ext cx="558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R" dirty="0"/>
              <a:t>*Dados: numero, tipo, andar, descrição, dimensão, nome.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901B25-193F-3F4B-A4EF-4C2870605261}"/>
              </a:ext>
            </a:extLst>
          </p:cNvPr>
          <p:cNvSpPr txBox="1"/>
          <p:nvPr/>
        </p:nvSpPr>
        <p:spPr>
          <a:xfrm>
            <a:off x="1205413" y="6141858"/>
            <a:ext cx="2843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400" dirty="0"/>
              <a:t>Dados do quarto salvos com sucesso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247112EB-14DD-9A4B-886B-BA0EB8DA9603}"/>
              </a:ext>
            </a:extLst>
          </p:cNvPr>
          <p:cNvSpPr/>
          <p:nvPr/>
        </p:nvSpPr>
        <p:spPr>
          <a:xfrm>
            <a:off x="1319162" y="900045"/>
            <a:ext cx="2108206" cy="6560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Controlador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C82B27-FC4B-674E-A244-AC9F0B9F6B6D}"/>
              </a:ext>
            </a:extLst>
          </p:cNvPr>
          <p:cNvCxnSpPr>
            <a:cxnSpLocks/>
            <a:stCxn id="37" idx="0"/>
          </p:cNvCxnSpPr>
          <p:nvPr/>
        </p:nvCxnSpPr>
        <p:spPr>
          <a:xfrm>
            <a:off x="3425611" y="1228087"/>
            <a:ext cx="397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rocess 45">
            <a:extLst>
              <a:ext uri="{FF2B5EF4-FFF2-40B4-BE49-F238E27FC236}">
                <a16:creationId xmlns:a16="http://schemas.microsoft.com/office/drawing/2014/main" id="{E557E1E1-24CD-F245-893F-D0D2022CFB21}"/>
              </a:ext>
            </a:extLst>
          </p:cNvPr>
          <p:cNvSpPr/>
          <p:nvPr/>
        </p:nvSpPr>
        <p:spPr>
          <a:xfrm>
            <a:off x="6590987" y="1656087"/>
            <a:ext cx="1672355" cy="7340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n>
                  <a:solidFill>
                    <a:sysClr val="windowText" lastClr="000000"/>
                  </a:solidFill>
                </a:ln>
              </a:rPr>
              <a:t>r</a:t>
            </a:r>
            <a:r>
              <a:rPr lang="en-BR" u="sng" dirty="0">
                <a:ln>
                  <a:solidFill>
                    <a:sysClr val="windowText" lastClr="000000"/>
                  </a:solidFill>
                </a:ln>
              </a:rPr>
              <a:t>oom :Room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E6E54AA-B436-7340-9CCC-94C05A150745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7415460" y="2390183"/>
            <a:ext cx="11705" cy="413719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F88FB53-3110-B14F-8929-525E5571152A}"/>
              </a:ext>
            </a:extLst>
          </p:cNvPr>
          <p:cNvCxnSpPr>
            <a:cxnSpLocks/>
          </p:cNvCxnSpPr>
          <p:nvPr/>
        </p:nvCxnSpPr>
        <p:spPr>
          <a:xfrm>
            <a:off x="4889679" y="3045725"/>
            <a:ext cx="24660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2B77977-5948-434E-8EAE-D5F34F4A278A}"/>
              </a:ext>
            </a:extLst>
          </p:cNvPr>
          <p:cNvCxnSpPr>
            <a:cxnSpLocks/>
          </p:cNvCxnSpPr>
          <p:nvPr/>
        </p:nvCxnSpPr>
        <p:spPr>
          <a:xfrm flipH="1">
            <a:off x="4949359" y="3450573"/>
            <a:ext cx="2373175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770E07A-2B7A-2343-9590-1AA95876250D}"/>
              </a:ext>
            </a:extLst>
          </p:cNvPr>
          <p:cNvSpPr txBox="1"/>
          <p:nvPr/>
        </p:nvSpPr>
        <p:spPr>
          <a:xfrm>
            <a:off x="5146991" y="2717039"/>
            <a:ext cx="2075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400" dirty="0"/>
              <a:t>new Room(numero, tipo)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37A8945-19D7-1D47-9E14-B0B0425CED3F}"/>
              </a:ext>
            </a:extLst>
          </p:cNvPr>
          <p:cNvSpPr/>
          <p:nvPr/>
        </p:nvSpPr>
        <p:spPr>
          <a:xfrm>
            <a:off x="7355705" y="3004781"/>
            <a:ext cx="177859" cy="52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2D2E671-703E-5342-AAB9-8DE3F54F7EBF}"/>
              </a:ext>
            </a:extLst>
          </p:cNvPr>
          <p:cNvSpPr/>
          <p:nvPr/>
        </p:nvSpPr>
        <p:spPr>
          <a:xfrm>
            <a:off x="4790000" y="2700823"/>
            <a:ext cx="127696" cy="3826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EF5F8A7-EECE-0E44-BC31-AC9AB6C59219}"/>
              </a:ext>
            </a:extLst>
          </p:cNvPr>
          <p:cNvCxnSpPr>
            <a:cxnSpLocks/>
          </p:cNvCxnSpPr>
          <p:nvPr/>
        </p:nvCxnSpPr>
        <p:spPr>
          <a:xfrm>
            <a:off x="4917696" y="4667304"/>
            <a:ext cx="2497764" cy="17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loud 61">
            <a:extLst>
              <a:ext uri="{FF2B5EF4-FFF2-40B4-BE49-F238E27FC236}">
                <a16:creationId xmlns:a16="http://schemas.microsoft.com/office/drawing/2014/main" id="{EEA8E7EE-9A41-2A45-9E76-3175C7365C6A}"/>
              </a:ext>
            </a:extLst>
          </p:cNvPr>
          <p:cNvSpPr/>
          <p:nvPr/>
        </p:nvSpPr>
        <p:spPr>
          <a:xfrm>
            <a:off x="5932824" y="734547"/>
            <a:ext cx="2108206" cy="6560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Criador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EB6C704-6C37-7040-B124-60424EC770DD}"/>
              </a:ext>
            </a:extLst>
          </p:cNvPr>
          <p:cNvCxnSpPr>
            <a:cxnSpLocks/>
          </p:cNvCxnSpPr>
          <p:nvPr/>
        </p:nvCxnSpPr>
        <p:spPr>
          <a:xfrm>
            <a:off x="7427164" y="1185912"/>
            <a:ext cx="106401" cy="46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9E3EC3-2554-B94A-84D3-DD8DAFB144C9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6184551" y="1109832"/>
            <a:ext cx="399526" cy="160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968EAE1-BBC4-B748-94C8-67CBC309B2F2}"/>
              </a:ext>
            </a:extLst>
          </p:cNvPr>
          <p:cNvSpPr txBox="1"/>
          <p:nvPr/>
        </p:nvSpPr>
        <p:spPr>
          <a:xfrm>
            <a:off x="5020254" y="4343847"/>
            <a:ext cx="2008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BR" sz="1400" dirty="0"/>
              <a:t>oom.setAndar( numero)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921EBBA-0B91-004F-B485-EABC73D07E11}"/>
              </a:ext>
            </a:extLst>
          </p:cNvPr>
          <p:cNvCxnSpPr>
            <a:cxnSpLocks/>
          </p:cNvCxnSpPr>
          <p:nvPr/>
        </p:nvCxnSpPr>
        <p:spPr>
          <a:xfrm>
            <a:off x="4892673" y="5133604"/>
            <a:ext cx="2497764" cy="17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7AE183D-23D8-1649-81B0-0C7013E0792B}"/>
              </a:ext>
            </a:extLst>
          </p:cNvPr>
          <p:cNvSpPr txBox="1"/>
          <p:nvPr/>
        </p:nvSpPr>
        <p:spPr>
          <a:xfrm>
            <a:off x="5172655" y="4810147"/>
            <a:ext cx="19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BR" sz="1400" dirty="0"/>
              <a:t>oom.setDescricao( tipo)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FB49F0-CF33-3949-BB83-5D091285CC0D}"/>
              </a:ext>
            </a:extLst>
          </p:cNvPr>
          <p:cNvCxnSpPr>
            <a:cxnSpLocks/>
          </p:cNvCxnSpPr>
          <p:nvPr/>
        </p:nvCxnSpPr>
        <p:spPr>
          <a:xfrm>
            <a:off x="4906320" y="5597631"/>
            <a:ext cx="2497764" cy="17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98AC48-988D-C841-9C23-B47237C91337}"/>
              </a:ext>
            </a:extLst>
          </p:cNvPr>
          <p:cNvSpPr txBox="1"/>
          <p:nvPr/>
        </p:nvSpPr>
        <p:spPr>
          <a:xfrm>
            <a:off x="4967934" y="5274174"/>
            <a:ext cx="24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  <a:r>
              <a:rPr lang="en-BR" sz="1400" dirty="0"/>
              <a:t>oom.setDimensao( descricao)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2B4C345-BAD4-0842-BC44-4322F27359F9}"/>
              </a:ext>
            </a:extLst>
          </p:cNvPr>
          <p:cNvSpPr/>
          <p:nvPr/>
        </p:nvSpPr>
        <p:spPr>
          <a:xfrm>
            <a:off x="7415460" y="4603616"/>
            <a:ext cx="12769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7BD08E2-4D27-7848-A906-8FCE79D642CC}"/>
              </a:ext>
            </a:extLst>
          </p:cNvPr>
          <p:cNvSpPr/>
          <p:nvPr/>
        </p:nvSpPr>
        <p:spPr>
          <a:xfrm>
            <a:off x="7404124" y="5114784"/>
            <a:ext cx="12769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934AF3-AFB9-E74A-905E-48666DE746C4}"/>
              </a:ext>
            </a:extLst>
          </p:cNvPr>
          <p:cNvSpPr/>
          <p:nvPr/>
        </p:nvSpPr>
        <p:spPr>
          <a:xfrm>
            <a:off x="7422283" y="5563536"/>
            <a:ext cx="127696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1140E899-C498-D049-B035-60DDB09E5BB0}"/>
              </a:ext>
            </a:extLst>
          </p:cNvPr>
          <p:cNvSpPr/>
          <p:nvPr/>
        </p:nvSpPr>
        <p:spPr>
          <a:xfrm>
            <a:off x="8030148" y="3583825"/>
            <a:ext cx="2550749" cy="6560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Especialista da informação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1388E7-369F-CA45-8E90-93FB82341FB2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7028817" y="4098081"/>
            <a:ext cx="1339569" cy="399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E0721-36A4-8B40-979E-0E6DEE006BFB}"/>
              </a:ext>
            </a:extLst>
          </p:cNvPr>
          <p:cNvCxnSpPr>
            <a:cxnSpLocks/>
            <a:endCxn id="71" idx="3"/>
          </p:cNvCxnSpPr>
          <p:nvPr/>
        </p:nvCxnSpPr>
        <p:spPr>
          <a:xfrm flipH="1">
            <a:off x="7160187" y="4098081"/>
            <a:ext cx="1360598" cy="86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A7153B7-C8A9-724D-8EC6-2F5D24E2CA0B}"/>
              </a:ext>
            </a:extLst>
          </p:cNvPr>
          <p:cNvCxnSpPr>
            <a:cxnSpLocks/>
          </p:cNvCxnSpPr>
          <p:nvPr/>
        </p:nvCxnSpPr>
        <p:spPr>
          <a:xfrm flipH="1">
            <a:off x="7273224" y="4149367"/>
            <a:ext cx="1299193" cy="127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9A0CAA85-FC8D-3247-9888-1195C8815014}"/>
              </a:ext>
            </a:extLst>
          </p:cNvPr>
          <p:cNvSpPr/>
          <p:nvPr/>
        </p:nvSpPr>
        <p:spPr>
          <a:xfrm>
            <a:off x="4885511" y="6060519"/>
            <a:ext cx="127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95A880B-D40C-784E-A2E7-EA6B68132DAA}"/>
              </a:ext>
            </a:extLst>
          </p:cNvPr>
          <p:cNvSpPr txBox="1"/>
          <p:nvPr/>
        </p:nvSpPr>
        <p:spPr>
          <a:xfrm>
            <a:off x="5326994" y="6122074"/>
            <a:ext cx="1426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1400" dirty="0"/>
              <a:t>addRoom( room)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98728D-22E3-E444-9AE3-961961AEFB56}"/>
              </a:ext>
            </a:extLst>
          </p:cNvPr>
          <p:cNvCxnSpPr/>
          <p:nvPr/>
        </p:nvCxnSpPr>
        <p:spPr>
          <a:xfrm>
            <a:off x="5008878" y="6107747"/>
            <a:ext cx="286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424BB4-F7CE-F74C-A6F6-D9C17041A11A}"/>
              </a:ext>
            </a:extLst>
          </p:cNvPr>
          <p:cNvCxnSpPr/>
          <p:nvPr/>
        </p:nvCxnSpPr>
        <p:spPr>
          <a:xfrm>
            <a:off x="5295331" y="6141858"/>
            <a:ext cx="0" cy="273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C97174-E8E7-DC4C-9370-6DC00F90B10C}"/>
              </a:ext>
            </a:extLst>
          </p:cNvPr>
          <p:cNvCxnSpPr>
            <a:cxnSpLocks/>
          </p:cNvCxnSpPr>
          <p:nvPr/>
        </p:nvCxnSpPr>
        <p:spPr>
          <a:xfrm flipH="1">
            <a:off x="5047506" y="6405422"/>
            <a:ext cx="2478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F8EAE8E-E9DE-044D-BA12-503304F47B63}"/>
              </a:ext>
            </a:extLst>
          </p:cNvPr>
          <p:cNvCxnSpPr>
            <a:stCxn id="77" idx="1"/>
            <a:endCxn id="92" idx="3"/>
          </p:cNvCxnSpPr>
          <p:nvPr/>
        </p:nvCxnSpPr>
        <p:spPr>
          <a:xfrm rot="5400000">
            <a:off x="7011315" y="3981754"/>
            <a:ext cx="2036753" cy="25516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21B0BB3-C6A5-8341-8555-06A000E0269E}"/>
              </a:ext>
            </a:extLst>
          </p:cNvPr>
          <p:cNvCxnSpPr>
            <a:cxnSpLocks/>
          </p:cNvCxnSpPr>
          <p:nvPr/>
        </p:nvCxnSpPr>
        <p:spPr>
          <a:xfrm flipH="1">
            <a:off x="4978927" y="5882151"/>
            <a:ext cx="2373175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loud 60">
            <a:extLst>
              <a:ext uri="{FF2B5EF4-FFF2-40B4-BE49-F238E27FC236}">
                <a16:creationId xmlns:a16="http://schemas.microsoft.com/office/drawing/2014/main" id="{F1E62BDE-4B78-CC48-8518-78527F76D739}"/>
              </a:ext>
            </a:extLst>
          </p:cNvPr>
          <p:cNvSpPr/>
          <p:nvPr/>
        </p:nvSpPr>
        <p:spPr>
          <a:xfrm>
            <a:off x="1663468" y="4941547"/>
            <a:ext cx="2108206" cy="6560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Controlador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6D919D8-3CA9-8046-80DA-034B5C2852F5}"/>
              </a:ext>
            </a:extLst>
          </p:cNvPr>
          <p:cNvCxnSpPr>
            <a:cxnSpLocks/>
            <a:stCxn id="61" idx="3"/>
          </p:cNvCxnSpPr>
          <p:nvPr/>
        </p:nvCxnSpPr>
        <p:spPr>
          <a:xfrm flipH="1" flipV="1">
            <a:off x="2503651" y="4427309"/>
            <a:ext cx="213920" cy="55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83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47B87-FDAC-7F46-963C-4674ED6EFDEC}"/>
              </a:ext>
            </a:extLst>
          </p:cNvPr>
          <p:cNvSpPr txBox="1"/>
          <p:nvPr/>
        </p:nvSpPr>
        <p:spPr>
          <a:xfrm>
            <a:off x="1790398" y="2757176"/>
            <a:ext cx="861120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4400" dirty="0"/>
              <a:t>Princípios GRASP</a:t>
            </a:r>
          </a:p>
          <a:p>
            <a:pPr algn="ctr"/>
            <a:r>
              <a:rPr lang="en-BR" sz="2400" dirty="0"/>
              <a:t>Realização do cenário principal do caso de uso </a:t>
            </a:r>
            <a:r>
              <a:rPr lang="en-BR" sz="2400" i="1" dirty="0"/>
              <a:t>E4: Cadastrar quarto</a:t>
            </a:r>
          </a:p>
          <a:p>
            <a:pPr algn="ctr"/>
            <a:r>
              <a:rPr lang="en-BR" b="1" dirty="0"/>
              <a:t>Solução 2: </a:t>
            </a:r>
            <a:r>
              <a:rPr lang="en-US" dirty="0" err="1"/>
              <a:t>Controlador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realidade</a:t>
            </a:r>
            <a:r>
              <a:rPr lang="en-US" dirty="0"/>
              <a:t> </a:t>
            </a:r>
            <a:r>
              <a:rPr lang="en-US" dirty="0" err="1"/>
              <a:t>inventada</a:t>
            </a:r>
            <a:r>
              <a:rPr lang="en-US" dirty="0"/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RoomController</a:t>
            </a:r>
            <a:r>
              <a:rPr lang="en-US" dirty="0"/>
              <a:t>)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212550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7CC693CF-3211-0648-9DEA-CBE7CF8DA646}"/>
              </a:ext>
            </a:extLst>
          </p:cNvPr>
          <p:cNvSpPr/>
          <p:nvPr/>
        </p:nvSpPr>
        <p:spPr>
          <a:xfrm>
            <a:off x="4084220" y="940161"/>
            <a:ext cx="2038511" cy="7340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rc</a:t>
            </a:r>
            <a:r>
              <a:rPr lang="en-BR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 RoomController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0B2DF9-BC09-2446-BE8E-69D088C126E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068386" y="1674257"/>
            <a:ext cx="35090" cy="518374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560EDA8-6093-C34D-AA0C-2909A511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85" y="262496"/>
            <a:ext cx="1149353" cy="13424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796AA1-2B0C-E641-95B8-FBCDF49D0184}"/>
              </a:ext>
            </a:extLst>
          </p:cNvPr>
          <p:cNvSpPr txBox="1"/>
          <p:nvPr/>
        </p:nvSpPr>
        <p:spPr>
          <a:xfrm>
            <a:off x="-24528" y="1617830"/>
            <a:ext cx="188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Dono do Albergue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F5DC08-F2AF-9D43-B266-A5C93FD8B9A6}"/>
              </a:ext>
            </a:extLst>
          </p:cNvPr>
          <p:cNvCxnSpPr>
            <a:cxnSpLocks/>
          </p:cNvCxnSpPr>
          <p:nvPr/>
        </p:nvCxnSpPr>
        <p:spPr>
          <a:xfrm>
            <a:off x="888560" y="1974272"/>
            <a:ext cx="0" cy="475230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D0AFAE-FCD4-CE44-B7AB-A8F4EEA101BF}"/>
              </a:ext>
            </a:extLst>
          </p:cNvPr>
          <p:cNvCxnSpPr>
            <a:cxnSpLocks/>
          </p:cNvCxnSpPr>
          <p:nvPr/>
        </p:nvCxnSpPr>
        <p:spPr>
          <a:xfrm>
            <a:off x="923284" y="2523281"/>
            <a:ext cx="4089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E3C8F5-C35A-054F-9F94-07A75235E83E}"/>
              </a:ext>
            </a:extLst>
          </p:cNvPr>
          <p:cNvCxnSpPr>
            <a:cxnSpLocks/>
          </p:cNvCxnSpPr>
          <p:nvPr/>
        </p:nvCxnSpPr>
        <p:spPr>
          <a:xfrm flipH="1" flipV="1">
            <a:off x="923287" y="3419530"/>
            <a:ext cx="4064531" cy="7436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4D20AA-E2C4-AA4E-80F2-C86D90BF1001}"/>
              </a:ext>
            </a:extLst>
          </p:cNvPr>
          <p:cNvSpPr txBox="1"/>
          <p:nvPr/>
        </p:nvSpPr>
        <p:spPr>
          <a:xfrm>
            <a:off x="1505851" y="2226598"/>
            <a:ext cx="318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Cadastrar quarto (numero, tipo)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5636CB-642E-B442-B5EA-9CFD975B406C}"/>
              </a:ext>
            </a:extLst>
          </p:cNvPr>
          <p:cNvSpPr txBox="1"/>
          <p:nvPr/>
        </p:nvSpPr>
        <p:spPr>
          <a:xfrm>
            <a:off x="1095490" y="3060455"/>
            <a:ext cx="338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Formulário de cadastro de  quarto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259F39-6A8D-AD49-A76A-62367C627637}"/>
              </a:ext>
            </a:extLst>
          </p:cNvPr>
          <p:cNvCxnSpPr>
            <a:cxnSpLocks/>
          </p:cNvCxnSpPr>
          <p:nvPr/>
        </p:nvCxnSpPr>
        <p:spPr>
          <a:xfrm>
            <a:off x="886412" y="4044915"/>
            <a:ext cx="4101406" cy="2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B02C88-B0CA-7144-94F1-976AF607CCD6}"/>
              </a:ext>
            </a:extLst>
          </p:cNvPr>
          <p:cNvSpPr txBox="1"/>
          <p:nvPr/>
        </p:nvSpPr>
        <p:spPr>
          <a:xfrm>
            <a:off x="913070" y="3678446"/>
            <a:ext cx="418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Salvar dados do quarto (andar, desc, dim)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8E0905-E4CA-8345-9CF0-C27660879762}"/>
              </a:ext>
            </a:extLst>
          </p:cNvPr>
          <p:cNvCxnSpPr>
            <a:cxnSpLocks/>
          </p:cNvCxnSpPr>
          <p:nvPr/>
        </p:nvCxnSpPr>
        <p:spPr>
          <a:xfrm flipH="1">
            <a:off x="908261" y="6521846"/>
            <a:ext cx="4079557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4DD5CFD-3382-0648-BA79-8FA03345B468}"/>
              </a:ext>
            </a:extLst>
          </p:cNvPr>
          <p:cNvSpPr txBox="1"/>
          <p:nvPr/>
        </p:nvSpPr>
        <p:spPr>
          <a:xfrm>
            <a:off x="1168882" y="6132175"/>
            <a:ext cx="360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Dados do quarto salvos com sucesso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F09ADF28-7378-924D-A1E5-4DBEACB45AFD}"/>
              </a:ext>
            </a:extLst>
          </p:cNvPr>
          <p:cNvSpPr/>
          <p:nvPr/>
        </p:nvSpPr>
        <p:spPr>
          <a:xfrm>
            <a:off x="8437930" y="1420316"/>
            <a:ext cx="1545465" cy="7340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r</a:t>
            </a:r>
            <a:r>
              <a:rPr lang="en-BR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oom: Room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C9E289-B697-224F-8891-B889E5BE57C5}"/>
              </a:ext>
            </a:extLst>
          </p:cNvPr>
          <p:cNvCxnSpPr>
            <a:cxnSpLocks/>
          </p:cNvCxnSpPr>
          <p:nvPr/>
        </p:nvCxnSpPr>
        <p:spPr>
          <a:xfrm flipH="1">
            <a:off x="9210662" y="2154412"/>
            <a:ext cx="16866" cy="440843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D5BC7F-73F0-DA40-BC0A-A667C54C2667}"/>
              </a:ext>
            </a:extLst>
          </p:cNvPr>
          <p:cNvCxnSpPr>
            <a:cxnSpLocks/>
          </p:cNvCxnSpPr>
          <p:nvPr/>
        </p:nvCxnSpPr>
        <p:spPr>
          <a:xfrm>
            <a:off x="5139648" y="3011283"/>
            <a:ext cx="40591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5AA0CC2-53A6-2F49-B653-1AA6BCC04ED0}"/>
              </a:ext>
            </a:extLst>
          </p:cNvPr>
          <p:cNvSpPr txBox="1"/>
          <p:nvPr/>
        </p:nvSpPr>
        <p:spPr>
          <a:xfrm>
            <a:off x="5322243" y="2618801"/>
            <a:ext cx="387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 room = n</a:t>
            </a:r>
            <a:r>
              <a:rPr lang="en-BR" dirty="0"/>
              <a:t>ew Room(numero, tipo)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DD49024E-D92F-E74F-88A5-79AA4D4D1C23}"/>
              </a:ext>
            </a:extLst>
          </p:cNvPr>
          <p:cNvSpPr/>
          <p:nvPr/>
        </p:nvSpPr>
        <p:spPr>
          <a:xfrm>
            <a:off x="6219164" y="1744946"/>
            <a:ext cx="1446035" cy="4415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Criador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915F98-E964-2845-B634-CEAA241077EC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6942182" y="2186017"/>
            <a:ext cx="165097" cy="4448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B1E24644-6CA1-694A-A9CE-DF6565C80E98}"/>
              </a:ext>
            </a:extLst>
          </p:cNvPr>
          <p:cNvSpPr/>
          <p:nvPr/>
        </p:nvSpPr>
        <p:spPr>
          <a:xfrm>
            <a:off x="1870272" y="1457539"/>
            <a:ext cx="2106442" cy="4415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Controlador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852995-1B63-5645-9594-B03D080997E0}"/>
              </a:ext>
            </a:extLst>
          </p:cNvPr>
          <p:cNvCxnSpPr>
            <a:cxnSpLocks/>
            <a:stCxn id="31" idx="1"/>
            <a:endCxn id="19" idx="0"/>
          </p:cNvCxnSpPr>
          <p:nvPr/>
        </p:nvCxnSpPr>
        <p:spPr>
          <a:xfrm>
            <a:off x="2923493" y="1898610"/>
            <a:ext cx="172794" cy="3279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A654145-AAC4-F44D-9E9C-4C730B81A98F}"/>
              </a:ext>
            </a:extLst>
          </p:cNvPr>
          <p:cNvSpPr txBox="1"/>
          <p:nvPr/>
        </p:nvSpPr>
        <p:spPr>
          <a:xfrm>
            <a:off x="5961843" y="3867767"/>
            <a:ext cx="21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room.setFloor</a:t>
            </a:r>
            <a:r>
              <a:rPr lang="en-US" dirty="0"/>
              <a:t>(</a:t>
            </a:r>
            <a:r>
              <a:rPr lang="en-US" dirty="0" err="1"/>
              <a:t>andar</a:t>
            </a:r>
            <a:r>
              <a:rPr lang="en-US" dirty="0"/>
              <a:t>)</a:t>
            </a:r>
            <a:endParaRPr lang="en-BR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B32A8F-A87D-7543-BB88-894CD2C3E88C}"/>
              </a:ext>
            </a:extLst>
          </p:cNvPr>
          <p:cNvCxnSpPr>
            <a:cxnSpLocks/>
          </p:cNvCxnSpPr>
          <p:nvPr/>
        </p:nvCxnSpPr>
        <p:spPr>
          <a:xfrm>
            <a:off x="5161769" y="4954676"/>
            <a:ext cx="4004865" cy="10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1B8D5A-218E-8D4E-B5D6-AAC2FB9F902F}"/>
              </a:ext>
            </a:extLst>
          </p:cNvPr>
          <p:cNvSpPr txBox="1"/>
          <p:nvPr/>
        </p:nvSpPr>
        <p:spPr>
          <a:xfrm>
            <a:off x="5974216" y="4578515"/>
            <a:ext cx="266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room.setDescription</a:t>
            </a:r>
            <a:r>
              <a:rPr lang="en-US" dirty="0"/>
              <a:t>(desc)</a:t>
            </a:r>
            <a:endParaRPr lang="en-BR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DC28A9F-F650-4E4F-8A09-30EC5FC1CDC0}"/>
              </a:ext>
            </a:extLst>
          </p:cNvPr>
          <p:cNvCxnSpPr>
            <a:cxnSpLocks/>
          </p:cNvCxnSpPr>
          <p:nvPr/>
        </p:nvCxnSpPr>
        <p:spPr>
          <a:xfrm>
            <a:off x="5139648" y="5534911"/>
            <a:ext cx="3999751" cy="15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D945D1-6324-0843-BE47-37878BAB2A6E}"/>
              </a:ext>
            </a:extLst>
          </p:cNvPr>
          <p:cNvSpPr txBox="1"/>
          <p:nvPr/>
        </p:nvSpPr>
        <p:spPr>
          <a:xfrm>
            <a:off x="5941835" y="5165579"/>
            <a:ext cx="253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room.setDimension</a:t>
            </a:r>
            <a:r>
              <a:rPr lang="en-US" dirty="0"/>
              <a:t>(dim)</a:t>
            </a:r>
            <a:endParaRPr lang="en-BR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FAD9FC-EAE4-9E40-A47F-6C9C89D37875}"/>
              </a:ext>
            </a:extLst>
          </p:cNvPr>
          <p:cNvCxnSpPr>
            <a:cxnSpLocks/>
          </p:cNvCxnSpPr>
          <p:nvPr/>
        </p:nvCxnSpPr>
        <p:spPr>
          <a:xfrm flipV="1">
            <a:off x="5139648" y="4227323"/>
            <a:ext cx="4026986" cy="9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loud 53">
            <a:extLst>
              <a:ext uri="{FF2B5EF4-FFF2-40B4-BE49-F238E27FC236}">
                <a16:creationId xmlns:a16="http://schemas.microsoft.com/office/drawing/2014/main" id="{BB07F971-D8B2-CD4E-A5C0-B7F196240EDB}"/>
              </a:ext>
            </a:extLst>
          </p:cNvPr>
          <p:cNvSpPr/>
          <p:nvPr/>
        </p:nvSpPr>
        <p:spPr>
          <a:xfrm>
            <a:off x="9538727" y="4662217"/>
            <a:ext cx="2362620" cy="7340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Especialista da informação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7056FD4-728B-A144-AADB-90EC96C555CF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8158150" y="4052433"/>
            <a:ext cx="1668756" cy="7643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860366-D365-AB4F-8755-B6E4D985C9AD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8640780" y="4763181"/>
            <a:ext cx="1000931" cy="11978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3BB6A44-9072-4E44-864F-34148BC13997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8473169" y="5247235"/>
            <a:ext cx="1168543" cy="10301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7F2DF9-2A69-EB4C-9698-A49DC6533F2A}"/>
              </a:ext>
            </a:extLst>
          </p:cNvPr>
          <p:cNvCxnSpPr>
            <a:cxnSpLocks/>
          </p:cNvCxnSpPr>
          <p:nvPr/>
        </p:nvCxnSpPr>
        <p:spPr>
          <a:xfrm flipH="1" flipV="1">
            <a:off x="5164158" y="4443848"/>
            <a:ext cx="3975241" cy="13115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E52E5BE-E3BA-A140-9D4E-801DCDAF84EA}"/>
              </a:ext>
            </a:extLst>
          </p:cNvPr>
          <p:cNvCxnSpPr>
            <a:cxnSpLocks/>
          </p:cNvCxnSpPr>
          <p:nvPr/>
        </p:nvCxnSpPr>
        <p:spPr>
          <a:xfrm flipH="1" flipV="1">
            <a:off x="5151494" y="5125683"/>
            <a:ext cx="3961212" cy="33939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9CA849B-2D36-9B41-9B9B-05CA357DED22}"/>
              </a:ext>
            </a:extLst>
          </p:cNvPr>
          <p:cNvCxnSpPr>
            <a:cxnSpLocks/>
          </p:cNvCxnSpPr>
          <p:nvPr/>
        </p:nvCxnSpPr>
        <p:spPr>
          <a:xfrm flipH="1" flipV="1">
            <a:off x="5161769" y="5757559"/>
            <a:ext cx="3950937" cy="3433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0EFC357-0A61-0847-8E00-745B557B3E2B}"/>
              </a:ext>
            </a:extLst>
          </p:cNvPr>
          <p:cNvSpPr/>
          <p:nvPr/>
        </p:nvSpPr>
        <p:spPr>
          <a:xfrm>
            <a:off x="5012327" y="1881006"/>
            <a:ext cx="146704" cy="4843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CE5BA84-456C-5540-8071-E799C1D30AED}"/>
              </a:ext>
            </a:extLst>
          </p:cNvPr>
          <p:cNvSpPr/>
          <p:nvPr/>
        </p:nvSpPr>
        <p:spPr>
          <a:xfrm flipH="1">
            <a:off x="9191690" y="2940407"/>
            <a:ext cx="80622" cy="428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7AE8F2-F757-1C4B-959B-208B6FCA5F8A}"/>
              </a:ext>
            </a:extLst>
          </p:cNvPr>
          <p:cNvCxnSpPr>
            <a:cxnSpLocks/>
          </p:cNvCxnSpPr>
          <p:nvPr/>
        </p:nvCxnSpPr>
        <p:spPr>
          <a:xfrm flipH="1" flipV="1">
            <a:off x="5139648" y="3284689"/>
            <a:ext cx="4026986" cy="992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435ED55-AB36-BC4A-A21F-A0B362650E65}"/>
              </a:ext>
            </a:extLst>
          </p:cNvPr>
          <p:cNvSpPr/>
          <p:nvPr/>
        </p:nvSpPr>
        <p:spPr>
          <a:xfrm flipH="1">
            <a:off x="9182041" y="4111377"/>
            <a:ext cx="80622" cy="428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7A63CE-FE25-8845-B180-722E3AFA98B1}"/>
              </a:ext>
            </a:extLst>
          </p:cNvPr>
          <p:cNvSpPr/>
          <p:nvPr/>
        </p:nvSpPr>
        <p:spPr>
          <a:xfrm flipH="1">
            <a:off x="9183969" y="4865662"/>
            <a:ext cx="80622" cy="428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73A3E24-07C4-F243-89A9-09086DB49C56}"/>
              </a:ext>
            </a:extLst>
          </p:cNvPr>
          <p:cNvSpPr/>
          <p:nvPr/>
        </p:nvSpPr>
        <p:spPr>
          <a:xfrm flipH="1">
            <a:off x="9174323" y="5457899"/>
            <a:ext cx="80622" cy="428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9" name="Cloud 118">
            <a:extLst>
              <a:ext uri="{FF2B5EF4-FFF2-40B4-BE49-F238E27FC236}">
                <a16:creationId xmlns:a16="http://schemas.microsoft.com/office/drawing/2014/main" id="{B3C356F1-6EE9-9742-8B87-9EBE7AA5F3B3}"/>
              </a:ext>
            </a:extLst>
          </p:cNvPr>
          <p:cNvSpPr/>
          <p:nvPr/>
        </p:nvSpPr>
        <p:spPr>
          <a:xfrm>
            <a:off x="1541901" y="4520669"/>
            <a:ext cx="2362620" cy="7340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Especialista da informação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822E4DB-EEC7-3F47-91A5-0CCEE182F21D}"/>
              </a:ext>
            </a:extLst>
          </p:cNvPr>
          <p:cNvCxnSpPr>
            <a:cxnSpLocks/>
          </p:cNvCxnSpPr>
          <p:nvPr/>
        </p:nvCxnSpPr>
        <p:spPr>
          <a:xfrm flipH="1" flipV="1">
            <a:off x="2788037" y="4052433"/>
            <a:ext cx="75026" cy="45549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25124E94-BB6E-A04B-8531-C6C7D83C2B48}"/>
              </a:ext>
            </a:extLst>
          </p:cNvPr>
          <p:cNvSpPr/>
          <p:nvPr/>
        </p:nvSpPr>
        <p:spPr>
          <a:xfrm>
            <a:off x="1735640" y="478656"/>
            <a:ext cx="2232830" cy="5871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Baixo acoplamento</a:t>
            </a:r>
          </a:p>
        </p:txBody>
      </p:sp>
      <p:sp>
        <p:nvSpPr>
          <p:cNvPr id="50" name="Cloud 49">
            <a:extLst>
              <a:ext uri="{FF2B5EF4-FFF2-40B4-BE49-F238E27FC236}">
                <a16:creationId xmlns:a16="http://schemas.microsoft.com/office/drawing/2014/main" id="{465D42D4-71FA-6B4C-A62B-ECB6959A6FC4}"/>
              </a:ext>
            </a:extLst>
          </p:cNvPr>
          <p:cNvSpPr/>
          <p:nvPr/>
        </p:nvSpPr>
        <p:spPr>
          <a:xfrm>
            <a:off x="6122731" y="503515"/>
            <a:ext cx="2232830" cy="5871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Alta coesão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9FDB6C-5D22-3141-8476-4F91D1CDDB9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661372" y="926861"/>
            <a:ext cx="422848" cy="3803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8E6328-D179-4142-87EE-40CD8C28FF27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6122731" y="988904"/>
            <a:ext cx="596452" cy="31830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858B20D-3104-424B-AA19-FA49A0DB0B2F}"/>
              </a:ext>
            </a:extLst>
          </p:cNvPr>
          <p:cNvSpPr txBox="1"/>
          <p:nvPr/>
        </p:nvSpPr>
        <p:spPr>
          <a:xfrm>
            <a:off x="1834249" y="9642"/>
            <a:ext cx="8576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2400" dirty="0"/>
              <a:t>Solução 2: Controlador como realidade inventada (RoomController)</a:t>
            </a:r>
            <a:endParaRPr lang="en-BR" sz="2400" i="1" dirty="0"/>
          </a:p>
        </p:txBody>
      </p:sp>
      <p:sp>
        <p:nvSpPr>
          <p:cNvPr id="58" name="Process 57">
            <a:extLst>
              <a:ext uri="{FF2B5EF4-FFF2-40B4-BE49-F238E27FC236}">
                <a16:creationId xmlns:a16="http://schemas.microsoft.com/office/drawing/2014/main" id="{AEDE9202-E752-5C4D-ABE7-C8791B5A1FB2}"/>
              </a:ext>
            </a:extLst>
          </p:cNvPr>
          <p:cNvSpPr/>
          <p:nvPr/>
        </p:nvSpPr>
        <p:spPr>
          <a:xfrm>
            <a:off x="10228992" y="883734"/>
            <a:ext cx="1672355" cy="7340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n>
                  <a:solidFill>
                    <a:sysClr val="windowText" lastClr="000000"/>
                  </a:solidFill>
                </a:ln>
              </a:rPr>
              <a:t>hostel</a:t>
            </a:r>
            <a:r>
              <a:rPr lang="en-BR" u="sng" dirty="0">
                <a:ln>
                  <a:solidFill>
                    <a:sysClr val="windowText" lastClr="000000"/>
                  </a:solidFill>
                </a:ln>
              </a:rPr>
              <a:t> :Hostel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A76FBA5-0E8C-FD41-A270-C71AAAB47369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11065170" y="1617830"/>
            <a:ext cx="7097" cy="513024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CA597CE-F07B-FE41-A7C0-1D4EC05F8435}"/>
              </a:ext>
            </a:extLst>
          </p:cNvPr>
          <p:cNvSpPr/>
          <p:nvPr/>
        </p:nvSpPr>
        <p:spPr>
          <a:xfrm>
            <a:off x="11027122" y="5972524"/>
            <a:ext cx="127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38DE29-C310-4D44-A5D9-F6A5AD832807}"/>
              </a:ext>
            </a:extLst>
          </p:cNvPr>
          <p:cNvCxnSpPr>
            <a:cxnSpLocks/>
          </p:cNvCxnSpPr>
          <p:nvPr/>
        </p:nvCxnSpPr>
        <p:spPr>
          <a:xfrm>
            <a:off x="5159031" y="6040030"/>
            <a:ext cx="58040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FE1639F-5419-B443-959C-FF371A34973B}"/>
              </a:ext>
            </a:extLst>
          </p:cNvPr>
          <p:cNvSpPr txBox="1"/>
          <p:nvPr/>
        </p:nvSpPr>
        <p:spPr>
          <a:xfrm>
            <a:off x="9260549" y="5783058"/>
            <a:ext cx="1919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hostel</a:t>
            </a:r>
            <a:r>
              <a:rPr lang="en-BR" sz="1400" dirty="0"/>
              <a:t>.addRoom( room)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97FC25C-E89A-D448-8CB4-1F4EEA740011}"/>
              </a:ext>
            </a:extLst>
          </p:cNvPr>
          <p:cNvCxnSpPr>
            <a:cxnSpLocks/>
          </p:cNvCxnSpPr>
          <p:nvPr/>
        </p:nvCxnSpPr>
        <p:spPr>
          <a:xfrm flipH="1">
            <a:off x="5159031" y="6295988"/>
            <a:ext cx="5804007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6437964-87D9-D340-829D-263898F48CB0}"/>
              </a:ext>
            </a:extLst>
          </p:cNvPr>
          <p:cNvCxnSpPr>
            <a:cxnSpLocks/>
          </p:cNvCxnSpPr>
          <p:nvPr/>
        </p:nvCxnSpPr>
        <p:spPr>
          <a:xfrm flipH="1">
            <a:off x="10360057" y="5365885"/>
            <a:ext cx="148719" cy="38302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477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47B87-FDAC-7F46-963C-4674ED6EFDEC}"/>
              </a:ext>
            </a:extLst>
          </p:cNvPr>
          <p:cNvSpPr txBox="1"/>
          <p:nvPr/>
        </p:nvSpPr>
        <p:spPr>
          <a:xfrm>
            <a:off x="3173694" y="2757176"/>
            <a:ext cx="584461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4400" dirty="0"/>
              <a:t>Engenharia reversa</a:t>
            </a:r>
          </a:p>
          <a:p>
            <a:pPr algn="ctr"/>
            <a:r>
              <a:rPr lang="pt-BR" sz="2400" dirty="0"/>
              <a:t>Solução do Exercício número 5 do laboratório</a:t>
            </a:r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785898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06405A0-3AF7-F441-B73A-8F12C28D9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970" y="0"/>
            <a:ext cx="8414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4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43EE921-0764-6B40-80DD-1792A5DE9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493" y="0"/>
            <a:ext cx="3649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80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47B87-FDAC-7F46-963C-4674ED6EFDEC}"/>
              </a:ext>
            </a:extLst>
          </p:cNvPr>
          <p:cNvSpPr txBox="1"/>
          <p:nvPr/>
        </p:nvSpPr>
        <p:spPr>
          <a:xfrm>
            <a:off x="1328746" y="2757176"/>
            <a:ext cx="953453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4400" dirty="0"/>
              <a:t>Diagrama de classes em nível de projeto</a:t>
            </a:r>
          </a:p>
          <a:p>
            <a:pPr algn="ctr"/>
            <a:r>
              <a:rPr lang="en-BR" sz="2400" b="1" dirty="0"/>
              <a:t>Exercício 2: </a:t>
            </a:r>
            <a:r>
              <a:rPr lang="en-BR" sz="2400" dirty="0"/>
              <a:t>Criação do diagrama de classes em nível de projeto a partir do  </a:t>
            </a:r>
          </a:p>
          <a:p>
            <a:pPr algn="ctr"/>
            <a:r>
              <a:rPr lang="en-BR" sz="2400" dirty="0"/>
              <a:t>Modelo de Domínio  e realização do caso </a:t>
            </a:r>
            <a:r>
              <a:rPr lang="en-US" sz="2400" dirty="0"/>
              <a:t>de </a:t>
            </a:r>
            <a:r>
              <a:rPr lang="en-US" sz="2400" dirty="0" err="1"/>
              <a:t>uso</a:t>
            </a:r>
            <a:r>
              <a:rPr lang="en-US" sz="2400" dirty="0"/>
              <a:t> </a:t>
            </a:r>
            <a:r>
              <a:rPr lang="en-US" sz="2400" i="1" dirty="0"/>
              <a:t>E4: </a:t>
            </a:r>
            <a:r>
              <a:rPr lang="en-US" sz="2400" i="1" dirty="0" err="1"/>
              <a:t>Cadastrar</a:t>
            </a:r>
            <a:r>
              <a:rPr lang="en-US" sz="2400" i="1" dirty="0"/>
              <a:t> quarto</a:t>
            </a:r>
          </a:p>
          <a:p>
            <a:pPr algn="ctr"/>
            <a:r>
              <a:rPr lang="en-US" dirty="0" err="1"/>
              <a:t>Solução</a:t>
            </a:r>
            <a:r>
              <a:rPr lang="en-US" dirty="0"/>
              <a:t> 2: </a:t>
            </a:r>
            <a:r>
              <a:rPr lang="en-US" dirty="0" err="1"/>
              <a:t>Controlador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realidade</a:t>
            </a:r>
            <a:r>
              <a:rPr lang="en-US" dirty="0"/>
              <a:t> </a:t>
            </a:r>
            <a:r>
              <a:rPr lang="en-US" dirty="0" err="1"/>
              <a:t>inventada</a:t>
            </a:r>
            <a:r>
              <a:rPr lang="en-US" dirty="0"/>
              <a:t> (</a:t>
            </a:r>
            <a:r>
              <a:rPr lang="en-US" dirty="0" err="1"/>
              <a:t>RoomController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8216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22827C99-C1A2-6945-80FE-39CB3AED6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2" y="0"/>
            <a:ext cx="1179823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2B9ED-FB2A-A046-8CF2-4F791420F6B9}"/>
              </a:ext>
            </a:extLst>
          </p:cNvPr>
          <p:cNvSpPr txBox="1"/>
          <p:nvPr/>
        </p:nvSpPr>
        <p:spPr>
          <a:xfrm>
            <a:off x="641445" y="5626894"/>
            <a:ext cx="4160113" cy="116955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BR" sz="500" dirty="0">
              <a:solidFill>
                <a:schemeClr val="bg1"/>
              </a:solidFill>
            </a:endParaRPr>
          </a:p>
          <a:p>
            <a:r>
              <a:rPr lang="en-BR" sz="6000" b="1" dirty="0">
                <a:solidFill>
                  <a:schemeClr val="bg1"/>
                </a:solidFill>
              </a:rPr>
              <a:t>ENUNCIADO</a:t>
            </a:r>
          </a:p>
          <a:p>
            <a:endParaRPr lang="en-BR" sz="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403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47B87-FDAC-7F46-963C-4674ED6EFDEC}"/>
              </a:ext>
            </a:extLst>
          </p:cNvPr>
          <p:cNvSpPr txBox="1"/>
          <p:nvPr/>
        </p:nvSpPr>
        <p:spPr>
          <a:xfrm>
            <a:off x="104651" y="2757176"/>
            <a:ext cx="119827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6400" dirty="0"/>
              <a:t>Princípios GRASP</a:t>
            </a:r>
          </a:p>
          <a:p>
            <a:pPr algn="ctr"/>
            <a:r>
              <a:rPr lang="en-BR" sz="2800" b="1" dirty="0"/>
              <a:t>Exercício 6</a:t>
            </a:r>
            <a:r>
              <a:rPr lang="en-BR" sz="2800" dirty="0"/>
              <a:t>: Realização do cenário principal do caso de uso </a:t>
            </a:r>
            <a:r>
              <a:rPr lang="en-BR" sz="2800" i="1" dirty="0"/>
              <a:t>E8: Cadastrar hóspede</a:t>
            </a:r>
          </a:p>
          <a:p>
            <a:pPr algn="ctr"/>
            <a:r>
              <a:rPr lang="en-BR" sz="2800" dirty="0"/>
              <a:t>(2 possíveis soluções) </a:t>
            </a:r>
          </a:p>
        </p:txBody>
      </p:sp>
    </p:spTree>
    <p:extLst>
      <p:ext uri="{BB962C8B-B14F-4D97-AF65-F5344CB8AC3E}">
        <p14:creationId xmlns:p14="http://schemas.microsoft.com/office/powerpoint/2010/main" val="2944800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55F647-F738-4246-8979-A910E0A0D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47B87-FDAC-7F46-963C-4674ED6EFDEC}"/>
              </a:ext>
            </a:extLst>
          </p:cNvPr>
          <p:cNvSpPr txBox="1"/>
          <p:nvPr/>
        </p:nvSpPr>
        <p:spPr>
          <a:xfrm>
            <a:off x="1516477" y="2397948"/>
            <a:ext cx="915904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6400" dirty="0"/>
              <a:t>Modelo de domínio parcial</a:t>
            </a:r>
          </a:p>
          <a:p>
            <a:pPr algn="ctr"/>
            <a:r>
              <a:rPr lang="en-BR" sz="3400" dirty="0"/>
              <a:t>(Criado no laboratório </a:t>
            </a:r>
            <a:r>
              <a:rPr lang="en-US" sz="3400" dirty="0"/>
              <a:t>“</a:t>
            </a:r>
            <a:r>
              <a:rPr lang="en-US" sz="3400" dirty="0" err="1"/>
              <a:t>Modelo</a:t>
            </a:r>
            <a:r>
              <a:rPr lang="en-US" sz="3400" dirty="0"/>
              <a:t> de </a:t>
            </a:r>
            <a:r>
              <a:rPr lang="en-US" sz="3400" dirty="0" err="1"/>
              <a:t>Domínio</a:t>
            </a:r>
            <a:r>
              <a:rPr lang="en-US" sz="3400" dirty="0"/>
              <a:t>”</a:t>
            </a:r>
            <a:r>
              <a:rPr lang="en-BR" sz="3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2869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03F50D-1FCA-1C42-B460-E3291657B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13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E23264-44AB-5B43-B307-A53176B4D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7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7CC693CF-3211-0648-9DEA-CBE7CF8DA646}"/>
              </a:ext>
            </a:extLst>
          </p:cNvPr>
          <p:cNvSpPr/>
          <p:nvPr/>
        </p:nvSpPr>
        <p:spPr>
          <a:xfrm>
            <a:off x="4084220" y="940161"/>
            <a:ext cx="2038511" cy="7340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gc</a:t>
            </a:r>
            <a:r>
              <a:rPr lang="en-BR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 GuestController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0B2DF9-BC09-2446-BE8E-69D088C126E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068386" y="1674257"/>
            <a:ext cx="35090" cy="518374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560EDA8-6093-C34D-AA0C-2909A511D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85" y="262496"/>
            <a:ext cx="1149353" cy="13424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796AA1-2B0C-E641-95B8-FBCDF49D0184}"/>
              </a:ext>
            </a:extLst>
          </p:cNvPr>
          <p:cNvSpPr txBox="1"/>
          <p:nvPr/>
        </p:nvSpPr>
        <p:spPr>
          <a:xfrm>
            <a:off x="-24528" y="1617830"/>
            <a:ext cx="19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Agente de reservas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F5DC08-F2AF-9D43-B266-A5C93FD8B9A6}"/>
              </a:ext>
            </a:extLst>
          </p:cNvPr>
          <p:cNvCxnSpPr>
            <a:cxnSpLocks/>
          </p:cNvCxnSpPr>
          <p:nvPr/>
        </p:nvCxnSpPr>
        <p:spPr>
          <a:xfrm>
            <a:off x="888560" y="1974272"/>
            <a:ext cx="0" cy="475230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D0AFAE-FCD4-CE44-B7AB-A8F4EEA101BF}"/>
              </a:ext>
            </a:extLst>
          </p:cNvPr>
          <p:cNvCxnSpPr>
            <a:cxnSpLocks/>
          </p:cNvCxnSpPr>
          <p:nvPr/>
        </p:nvCxnSpPr>
        <p:spPr>
          <a:xfrm>
            <a:off x="923284" y="2482337"/>
            <a:ext cx="4089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E3C8F5-C35A-054F-9F94-07A75235E83E}"/>
              </a:ext>
            </a:extLst>
          </p:cNvPr>
          <p:cNvCxnSpPr>
            <a:cxnSpLocks/>
          </p:cNvCxnSpPr>
          <p:nvPr/>
        </p:nvCxnSpPr>
        <p:spPr>
          <a:xfrm flipH="1" flipV="1">
            <a:off x="923287" y="3419530"/>
            <a:ext cx="4064531" cy="7436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4D20AA-E2C4-AA4E-80F2-C86D90BF1001}"/>
              </a:ext>
            </a:extLst>
          </p:cNvPr>
          <p:cNvSpPr txBox="1"/>
          <p:nvPr/>
        </p:nvSpPr>
        <p:spPr>
          <a:xfrm>
            <a:off x="1505851" y="2172006"/>
            <a:ext cx="270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Cadastrar novo hóspede (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5636CB-642E-B442-B5EA-9CFD975B406C}"/>
              </a:ext>
            </a:extLst>
          </p:cNvPr>
          <p:cNvSpPr txBox="1"/>
          <p:nvPr/>
        </p:nvSpPr>
        <p:spPr>
          <a:xfrm>
            <a:off x="1095490" y="3060455"/>
            <a:ext cx="364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Formulário de cadastro de  hóspedes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259F39-6A8D-AD49-A76A-62367C627637}"/>
              </a:ext>
            </a:extLst>
          </p:cNvPr>
          <p:cNvCxnSpPr>
            <a:cxnSpLocks/>
          </p:cNvCxnSpPr>
          <p:nvPr/>
        </p:nvCxnSpPr>
        <p:spPr>
          <a:xfrm>
            <a:off x="886412" y="3963027"/>
            <a:ext cx="4101406" cy="2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B02C88-B0CA-7144-94F1-976AF607CCD6}"/>
              </a:ext>
            </a:extLst>
          </p:cNvPr>
          <p:cNvSpPr txBox="1"/>
          <p:nvPr/>
        </p:nvSpPr>
        <p:spPr>
          <a:xfrm>
            <a:off x="913070" y="3610206"/>
            <a:ext cx="393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dirty="0"/>
              <a:t>Salvar dados do hóspede (end, nome,</a:t>
            </a:r>
          </a:p>
          <a:p>
            <a:r>
              <a:rPr lang="en-BR" dirty="0"/>
              <a:t>                                                 sobrenome)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8E0905-E4CA-8345-9CF0-C27660879762}"/>
              </a:ext>
            </a:extLst>
          </p:cNvPr>
          <p:cNvCxnSpPr>
            <a:cxnSpLocks/>
          </p:cNvCxnSpPr>
          <p:nvPr/>
        </p:nvCxnSpPr>
        <p:spPr>
          <a:xfrm flipH="1">
            <a:off x="908261" y="6521846"/>
            <a:ext cx="4079557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4DD5CFD-3382-0648-BA79-8FA03345B468}"/>
              </a:ext>
            </a:extLst>
          </p:cNvPr>
          <p:cNvSpPr txBox="1"/>
          <p:nvPr/>
        </p:nvSpPr>
        <p:spPr>
          <a:xfrm>
            <a:off x="1168882" y="6132175"/>
            <a:ext cx="3334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Hóspede cadastrado com sucesso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F09ADF28-7378-924D-A1E5-4DBEACB45AFD}"/>
              </a:ext>
            </a:extLst>
          </p:cNvPr>
          <p:cNvSpPr/>
          <p:nvPr/>
        </p:nvSpPr>
        <p:spPr>
          <a:xfrm>
            <a:off x="7591765" y="1420316"/>
            <a:ext cx="1545465" cy="7340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guest</a:t>
            </a:r>
            <a:r>
              <a:rPr lang="en-BR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 Guest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C9E289-B697-224F-8891-B889E5BE57C5}"/>
              </a:ext>
            </a:extLst>
          </p:cNvPr>
          <p:cNvCxnSpPr>
            <a:cxnSpLocks/>
          </p:cNvCxnSpPr>
          <p:nvPr/>
        </p:nvCxnSpPr>
        <p:spPr>
          <a:xfrm flipH="1">
            <a:off x="8364497" y="2154412"/>
            <a:ext cx="16866" cy="440843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D5BC7F-73F0-DA40-BC0A-A667C54C2667}"/>
              </a:ext>
            </a:extLst>
          </p:cNvPr>
          <p:cNvCxnSpPr>
            <a:cxnSpLocks/>
          </p:cNvCxnSpPr>
          <p:nvPr/>
        </p:nvCxnSpPr>
        <p:spPr>
          <a:xfrm>
            <a:off x="5139648" y="2833859"/>
            <a:ext cx="3188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5AA0CC2-53A6-2F49-B653-1AA6BCC04ED0}"/>
              </a:ext>
            </a:extLst>
          </p:cNvPr>
          <p:cNvSpPr txBox="1"/>
          <p:nvPr/>
        </p:nvSpPr>
        <p:spPr>
          <a:xfrm>
            <a:off x="5322243" y="2509617"/>
            <a:ext cx="16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BR" dirty="0"/>
              <a:t>ew Hospede( )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DD49024E-D92F-E74F-88A5-79AA4D4D1C23}"/>
              </a:ext>
            </a:extLst>
          </p:cNvPr>
          <p:cNvSpPr/>
          <p:nvPr/>
        </p:nvSpPr>
        <p:spPr>
          <a:xfrm>
            <a:off x="5509478" y="1744946"/>
            <a:ext cx="1446035" cy="4415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Criador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915F98-E964-2845-B634-CEAA241077EC}"/>
              </a:ext>
            </a:extLst>
          </p:cNvPr>
          <p:cNvCxnSpPr>
            <a:cxnSpLocks/>
            <a:stCxn id="16" idx="1"/>
            <a:endCxn id="29" idx="0"/>
          </p:cNvCxnSpPr>
          <p:nvPr/>
        </p:nvCxnSpPr>
        <p:spPr>
          <a:xfrm flipH="1">
            <a:off x="6153785" y="2186017"/>
            <a:ext cx="78711" cy="3236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B1E24644-6CA1-694A-A9CE-DF6565C80E98}"/>
              </a:ext>
            </a:extLst>
          </p:cNvPr>
          <p:cNvSpPr/>
          <p:nvPr/>
        </p:nvSpPr>
        <p:spPr>
          <a:xfrm>
            <a:off x="1870272" y="1457539"/>
            <a:ext cx="2106442" cy="4415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Controlador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852995-1B63-5645-9594-B03D080997E0}"/>
              </a:ext>
            </a:extLst>
          </p:cNvPr>
          <p:cNvCxnSpPr>
            <a:cxnSpLocks/>
            <a:stCxn id="31" idx="1"/>
            <a:endCxn id="19" idx="0"/>
          </p:cNvCxnSpPr>
          <p:nvPr/>
        </p:nvCxnSpPr>
        <p:spPr>
          <a:xfrm flipH="1">
            <a:off x="2860132" y="1898610"/>
            <a:ext cx="63361" cy="27339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A654145-AAC4-F44D-9E9C-4C730B81A98F}"/>
              </a:ext>
            </a:extLst>
          </p:cNvPr>
          <p:cNvSpPr txBox="1"/>
          <p:nvPr/>
        </p:nvSpPr>
        <p:spPr>
          <a:xfrm>
            <a:off x="5717087" y="3786027"/>
            <a:ext cx="267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guest.setFirstName</a:t>
            </a:r>
            <a:r>
              <a:rPr lang="en-US" dirty="0"/>
              <a:t>(</a:t>
            </a:r>
            <a:r>
              <a:rPr lang="en-US" dirty="0" err="1"/>
              <a:t>nome</a:t>
            </a:r>
            <a:r>
              <a:rPr lang="en-US" dirty="0"/>
              <a:t>)</a:t>
            </a:r>
            <a:endParaRPr lang="en-BR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B32A8F-A87D-7543-BB88-894CD2C3E88C}"/>
              </a:ext>
            </a:extLst>
          </p:cNvPr>
          <p:cNvCxnSpPr>
            <a:cxnSpLocks/>
          </p:cNvCxnSpPr>
          <p:nvPr/>
        </p:nvCxnSpPr>
        <p:spPr>
          <a:xfrm>
            <a:off x="5161769" y="4790900"/>
            <a:ext cx="3114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1B8D5A-218E-8D4E-B5D6-AAC2FB9F902F}"/>
              </a:ext>
            </a:extLst>
          </p:cNvPr>
          <p:cNvSpPr txBox="1"/>
          <p:nvPr/>
        </p:nvSpPr>
        <p:spPr>
          <a:xfrm>
            <a:off x="5233076" y="4401091"/>
            <a:ext cx="322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guest.setLastName</a:t>
            </a:r>
            <a:r>
              <a:rPr lang="en-US" dirty="0"/>
              <a:t>(</a:t>
            </a:r>
            <a:r>
              <a:rPr lang="en-US" dirty="0" err="1"/>
              <a:t>sobrenome</a:t>
            </a:r>
            <a:r>
              <a:rPr lang="en-US" dirty="0"/>
              <a:t> )</a:t>
            </a:r>
            <a:endParaRPr lang="en-BR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DC28A9F-F650-4E4F-8A09-30EC5FC1CDC0}"/>
              </a:ext>
            </a:extLst>
          </p:cNvPr>
          <p:cNvCxnSpPr>
            <a:cxnSpLocks/>
          </p:cNvCxnSpPr>
          <p:nvPr/>
        </p:nvCxnSpPr>
        <p:spPr>
          <a:xfrm>
            <a:off x="5139648" y="5453023"/>
            <a:ext cx="3111161" cy="15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D945D1-6324-0843-BE47-37878BAB2A6E}"/>
              </a:ext>
            </a:extLst>
          </p:cNvPr>
          <p:cNvSpPr txBox="1"/>
          <p:nvPr/>
        </p:nvSpPr>
        <p:spPr>
          <a:xfrm>
            <a:off x="5817752" y="5098797"/>
            <a:ext cx="228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guest.setAddress</a:t>
            </a:r>
            <a:r>
              <a:rPr lang="en-US" dirty="0"/>
              <a:t>(end)</a:t>
            </a:r>
            <a:endParaRPr lang="en-BR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FAD9FC-EAE4-9E40-A47F-6C9C89D37875}"/>
              </a:ext>
            </a:extLst>
          </p:cNvPr>
          <p:cNvCxnSpPr>
            <a:cxnSpLocks/>
          </p:cNvCxnSpPr>
          <p:nvPr/>
        </p:nvCxnSpPr>
        <p:spPr>
          <a:xfrm flipV="1">
            <a:off x="5139648" y="4150556"/>
            <a:ext cx="3137033" cy="4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loud 53">
            <a:extLst>
              <a:ext uri="{FF2B5EF4-FFF2-40B4-BE49-F238E27FC236}">
                <a16:creationId xmlns:a16="http://schemas.microsoft.com/office/drawing/2014/main" id="{BB07F971-D8B2-CD4E-A5C0-B7F196240EDB}"/>
              </a:ext>
            </a:extLst>
          </p:cNvPr>
          <p:cNvSpPr/>
          <p:nvPr/>
        </p:nvSpPr>
        <p:spPr>
          <a:xfrm>
            <a:off x="9703289" y="3979849"/>
            <a:ext cx="2362620" cy="7340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Especialista da informação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7056FD4-728B-A144-AADB-90EC96C555CF}"/>
              </a:ext>
            </a:extLst>
          </p:cNvPr>
          <p:cNvCxnSpPr>
            <a:cxnSpLocks/>
            <a:stCxn id="54" idx="2"/>
            <a:endCxn id="42" idx="3"/>
          </p:cNvCxnSpPr>
          <p:nvPr/>
        </p:nvCxnSpPr>
        <p:spPr>
          <a:xfrm flipH="1" flipV="1">
            <a:off x="8393717" y="3970693"/>
            <a:ext cx="1316900" cy="37620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860366-D365-AB4F-8755-B6E4D985C9AD}"/>
              </a:ext>
            </a:extLst>
          </p:cNvPr>
          <p:cNvCxnSpPr>
            <a:cxnSpLocks/>
            <a:stCxn id="54" idx="2"/>
            <a:endCxn id="44" idx="3"/>
          </p:cNvCxnSpPr>
          <p:nvPr/>
        </p:nvCxnSpPr>
        <p:spPr>
          <a:xfrm flipH="1">
            <a:off x="8462101" y="4346897"/>
            <a:ext cx="1248516" cy="23886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3BB6A44-9072-4E44-864F-34148BC13997}"/>
              </a:ext>
            </a:extLst>
          </p:cNvPr>
          <p:cNvCxnSpPr>
            <a:cxnSpLocks/>
            <a:stCxn id="54" idx="2"/>
            <a:endCxn id="46" idx="3"/>
          </p:cNvCxnSpPr>
          <p:nvPr/>
        </p:nvCxnSpPr>
        <p:spPr>
          <a:xfrm flipH="1">
            <a:off x="8100365" y="4346897"/>
            <a:ext cx="1610252" cy="9365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7F2DF9-2A69-EB4C-9698-A49DC6533F2A}"/>
              </a:ext>
            </a:extLst>
          </p:cNvPr>
          <p:cNvCxnSpPr>
            <a:cxnSpLocks/>
          </p:cNvCxnSpPr>
          <p:nvPr/>
        </p:nvCxnSpPr>
        <p:spPr>
          <a:xfrm flipH="1" flipV="1">
            <a:off x="5164159" y="4334665"/>
            <a:ext cx="3112522" cy="1564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E52E5BE-E3BA-A140-9D4E-801DCDAF84EA}"/>
              </a:ext>
            </a:extLst>
          </p:cNvPr>
          <p:cNvCxnSpPr>
            <a:cxnSpLocks/>
          </p:cNvCxnSpPr>
          <p:nvPr/>
        </p:nvCxnSpPr>
        <p:spPr>
          <a:xfrm flipH="1" flipV="1">
            <a:off x="5151494" y="4975556"/>
            <a:ext cx="3119394" cy="4646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0EFC357-0A61-0847-8E00-745B557B3E2B}"/>
              </a:ext>
            </a:extLst>
          </p:cNvPr>
          <p:cNvSpPr/>
          <p:nvPr/>
        </p:nvSpPr>
        <p:spPr>
          <a:xfrm>
            <a:off x="5012327" y="1881006"/>
            <a:ext cx="146704" cy="4843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CE5BA84-456C-5540-8071-E799C1D30AED}"/>
              </a:ext>
            </a:extLst>
          </p:cNvPr>
          <p:cNvSpPr/>
          <p:nvPr/>
        </p:nvSpPr>
        <p:spPr>
          <a:xfrm flipH="1">
            <a:off x="8345525" y="2790279"/>
            <a:ext cx="80622" cy="428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7AE8F2-F757-1C4B-959B-208B6FCA5F8A}"/>
              </a:ext>
            </a:extLst>
          </p:cNvPr>
          <p:cNvCxnSpPr>
            <a:cxnSpLocks/>
          </p:cNvCxnSpPr>
          <p:nvPr/>
        </p:nvCxnSpPr>
        <p:spPr>
          <a:xfrm flipH="1" flipV="1">
            <a:off x="5139648" y="3189153"/>
            <a:ext cx="3111161" cy="877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435ED55-AB36-BC4A-A21F-A0B362650E65}"/>
              </a:ext>
            </a:extLst>
          </p:cNvPr>
          <p:cNvSpPr/>
          <p:nvPr/>
        </p:nvSpPr>
        <p:spPr>
          <a:xfrm flipH="1">
            <a:off x="8335876" y="4111377"/>
            <a:ext cx="82550" cy="301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7A63CE-FE25-8845-B180-722E3AFA98B1}"/>
              </a:ext>
            </a:extLst>
          </p:cNvPr>
          <p:cNvSpPr/>
          <p:nvPr/>
        </p:nvSpPr>
        <p:spPr>
          <a:xfrm flipH="1">
            <a:off x="8337804" y="4742830"/>
            <a:ext cx="80622" cy="319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73A3E24-07C4-F243-89A9-09086DB49C56}"/>
              </a:ext>
            </a:extLst>
          </p:cNvPr>
          <p:cNvSpPr/>
          <p:nvPr/>
        </p:nvSpPr>
        <p:spPr>
          <a:xfrm flipH="1">
            <a:off x="10200079" y="5449228"/>
            <a:ext cx="105257" cy="3288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9" name="Cloud 118">
            <a:extLst>
              <a:ext uri="{FF2B5EF4-FFF2-40B4-BE49-F238E27FC236}">
                <a16:creationId xmlns:a16="http://schemas.microsoft.com/office/drawing/2014/main" id="{B3C356F1-6EE9-9742-8B87-9EBE7AA5F3B3}"/>
              </a:ext>
            </a:extLst>
          </p:cNvPr>
          <p:cNvSpPr/>
          <p:nvPr/>
        </p:nvSpPr>
        <p:spPr>
          <a:xfrm>
            <a:off x="1541901" y="4520669"/>
            <a:ext cx="2362620" cy="7340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Especialista da informação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822E4DB-EEC7-3F47-91A5-0CCEE182F21D}"/>
              </a:ext>
            </a:extLst>
          </p:cNvPr>
          <p:cNvCxnSpPr>
            <a:cxnSpLocks/>
          </p:cNvCxnSpPr>
          <p:nvPr/>
        </p:nvCxnSpPr>
        <p:spPr>
          <a:xfrm flipH="1" flipV="1">
            <a:off x="2788037" y="4052433"/>
            <a:ext cx="75026" cy="45549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25124E94-BB6E-A04B-8531-C6C7D83C2B48}"/>
              </a:ext>
            </a:extLst>
          </p:cNvPr>
          <p:cNvSpPr/>
          <p:nvPr/>
        </p:nvSpPr>
        <p:spPr>
          <a:xfrm>
            <a:off x="1735640" y="478656"/>
            <a:ext cx="2232830" cy="5871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Baixo acoplamento</a:t>
            </a:r>
          </a:p>
        </p:txBody>
      </p:sp>
      <p:sp>
        <p:nvSpPr>
          <p:cNvPr id="50" name="Cloud 49">
            <a:extLst>
              <a:ext uri="{FF2B5EF4-FFF2-40B4-BE49-F238E27FC236}">
                <a16:creationId xmlns:a16="http://schemas.microsoft.com/office/drawing/2014/main" id="{465D42D4-71FA-6B4C-A62B-ECB6959A6FC4}"/>
              </a:ext>
            </a:extLst>
          </p:cNvPr>
          <p:cNvSpPr/>
          <p:nvPr/>
        </p:nvSpPr>
        <p:spPr>
          <a:xfrm>
            <a:off x="6122731" y="503515"/>
            <a:ext cx="2232830" cy="5871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Alta coesão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9FDB6C-5D22-3141-8476-4F91D1CDDB9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661372" y="926861"/>
            <a:ext cx="422848" cy="3803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8E6328-D179-4142-87EE-40CD8C28FF27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6122731" y="988904"/>
            <a:ext cx="596452" cy="31830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rocess 57">
            <a:extLst>
              <a:ext uri="{FF2B5EF4-FFF2-40B4-BE49-F238E27FC236}">
                <a16:creationId xmlns:a16="http://schemas.microsoft.com/office/drawing/2014/main" id="{AEDE9202-E752-5C4D-ABE7-C8791B5A1FB2}"/>
              </a:ext>
            </a:extLst>
          </p:cNvPr>
          <p:cNvSpPr/>
          <p:nvPr/>
        </p:nvSpPr>
        <p:spPr>
          <a:xfrm>
            <a:off x="10404841" y="641846"/>
            <a:ext cx="1672355" cy="7340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n>
                  <a:solidFill>
                    <a:sysClr val="windowText" lastClr="000000"/>
                  </a:solidFill>
                </a:ln>
              </a:rPr>
              <a:t>hostel</a:t>
            </a:r>
            <a:r>
              <a:rPr lang="en-BR" u="sng" dirty="0">
                <a:ln>
                  <a:solidFill>
                    <a:sysClr val="windowText" lastClr="000000"/>
                  </a:solidFill>
                </a:ln>
              </a:rPr>
              <a:t> :Hostel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A76FBA5-0E8C-FD41-A270-C71AAAB47369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11241019" y="1375942"/>
            <a:ext cx="7097" cy="513024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CA597CE-F07B-FE41-A7C0-1D4EC05F8435}"/>
              </a:ext>
            </a:extLst>
          </p:cNvPr>
          <p:cNvSpPr/>
          <p:nvPr/>
        </p:nvSpPr>
        <p:spPr>
          <a:xfrm>
            <a:off x="11194387" y="6039430"/>
            <a:ext cx="127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38DE29-C310-4D44-A5D9-F6A5AD832807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5151494" y="6039430"/>
            <a:ext cx="6106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FE1639F-5419-B443-959C-FF371A34973B}"/>
              </a:ext>
            </a:extLst>
          </p:cNvPr>
          <p:cNvSpPr txBox="1"/>
          <p:nvPr/>
        </p:nvSpPr>
        <p:spPr>
          <a:xfrm>
            <a:off x="9260549" y="5783058"/>
            <a:ext cx="1501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hostel</a:t>
            </a:r>
            <a:r>
              <a:rPr lang="en-BR" sz="1400" dirty="0"/>
              <a:t>.add( guest)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97FC25C-E89A-D448-8CB4-1F4EEA740011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5159031" y="6216154"/>
            <a:ext cx="6035356" cy="7942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6437964-87D9-D340-829D-263898F48CB0}"/>
              </a:ext>
            </a:extLst>
          </p:cNvPr>
          <p:cNvCxnSpPr>
            <a:cxnSpLocks/>
          </p:cNvCxnSpPr>
          <p:nvPr/>
        </p:nvCxnSpPr>
        <p:spPr>
          <a:xfrm flipH="1">
            <a:off x="10546795" y="4727585"/>
            <a:ext cx="20116" cy="10455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rocess 67">
            <a:extLst>
              <a:ext uri="{FF2B5EF4-FFF2-40B4-BE49-F238E27FC236}">
                <a16:creationId xmlns:a16="http://schemas.microsoft.com/office/drawing/2014/main" id="{AE37D668-509D-9F44-AA1B-12F6A7857890}"/>
              </a:ext>
            </a:extLst>
          </p:cNvPr>
          <p:cNvSpPr/>
          <p:nvPr/>
        </p:nvSpPr>
        <p:spPr>
          <a:xfrm>
            <a:off x="9524601" y="1858530"/>
            <a:ext cx="1545465" cy="7340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address</a:t>
            </a:r>
            <a:r>
              <a:rPr lang="en-BR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 Address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5459545-B15F-CD43-BE90-3BD57B1B98C8}"/>
              </a:ext>
            </a:extLst>
          </p:cNvPr>
          <p:cNvCxnSpPr>
            <a:cxnSpLocks/>
          </p:cNvCxnSpPr>
          <p:nvPr/>
        </p:nvCxnSpPr>
        <p:spPr>
          <a:xfrm flipH="1">
            <a:off x="10294594" y="2648589"/>
            <a:ext cx="27401" cy="411639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119179E-AD49-234A-B658-31DB0B192870}"/>
              </a:ext>
            </a:extLst>
          </p:cNvPr>
          <p:cNvCxnSpPr>
            <a:cxnSpLocks/>
          </p:cNvCxnSpPr>
          <p:nvPr/>
        </p:nvCxnSpPr>
        <p:spPr>
          <a:xfrm>
            <a:off x="8462487" y="2952804"/>
            <a:ext cx="1752008" cy="4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EC359EF-782E-4B4A-8185-9E0139F871A9}"/>
              </a:ext>
            </a:extLst>
          </p:cNvPr>
          <p:cNvSpPr txBox="1"/>
          <p:nvPr/>
        </p:nvSpPr>
        <p:spPr>
          <a:xfrm>
            <a:off x="8507976" y="2581172"/>
            <a:ext cx="15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BR" dirty="0"/>
              <a:t>ew Address( 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616EB8-F93C-1C49-9240-6D7B3F87717F}"/>
              </a:ext>
            </a:extLst>
          </p:cNvPr>
          <p:cNvSpPr/>
          <p:nvPr/>
        </p:nvSpPr>
        <p:spPr>
          <a:xfrm flipH="1">
            <a:off x="10267929" y="2874646"/>
            <a:ext cx="92127" cy="369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26B683B-6F5C-2E48-9CFE-689B9F4ECB6D}"/>
              </a:ext>
            </a:extLst>
          </p:cNvPr>
          <p:cNvCxnSpPr>
            <a:cxnSpLocks/>
          </p:cNvCxnSpPr>
          <p:nvPr/>
        </p:nvCxnSpPr>
        <p:spPr>
          <a:xfrm flipH="1" flipV="1">
            <a:off x="8477628" y="3110523"/>
            <a:ext cx="1736867" cy="1306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loud 93">
            <a:extLst>
              <a:ext uri="{FF2B5EF4-FFF2-40B4-BE49-F238E27FC236}">
                <a16:creationId xmlns:a16="http://schemas.microsoft.com/office/drawing/2014/main" id="{599FBB47-E7C4-FD42-BC95-78FE6ABDC988}"/>
              </a:ext>
            </a:extLst>
          </p:cNvPr>
          <p:cNvSpPr/>
          <p:nvPr/>
        </p:nvSpPr>
        <p:spPr>
          <a:xfrm>
            <a:off x="8948037" y="750335"/>
            <a:ext cx="1446035" cy="4415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Criador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4B2A498-63E4-0842-B243-26D08C20B359}"/>
              </a:ext>
            </a:extLst>
          </p:cNvPr>
          <p:cNvCxnSpPr>
            <a:cxnSpLocks/>
            <a:stCxn id="94" idx="1"/>
            <a:endCxn id="71" idx="0"/>
          </p:cNvCxnSpPr>
          <p:nvPr/>
        </p:nvCxnSpPr>
        <p:spPr>
          <a:xfrm flipH="1">
            <a:off x="9298738" y="1191406"/>
            <a:ext cx="372317" cy="13897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593C739-502C-FA47-A5B4-9AD9DE9896B7}"/>
              </a:ext>
            </a:extLst>
          </p:cNvPr>
          <p:cNvSpPr txBox="1"/>
          <p:nvPr/>
        </p:nvSpPr>
        <p:spPr>
          <a:xfrm>
            <a:off x="4367207" y="37063"/>
            <a:ext cx="746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BR" b="1" dirty="0">
                <a:solidFill>
                  <a:srgbClr val="FF0000"/>
                </a:solidFill>
              </a:rPr>
              <a:t>bs: </a:t>
            </a:r>
            <a:r>
              <a:rPr lang="en-BR" dirty="0">
                <a:solidFill>
                  <a:srgbClr val="FF0000"/>
                </a:solidFill>
              </a:rPr>
              <a:t>algumas chamadas a métodos set( ) omitidas para não poluir o diagrama.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6B6EB78-E75A-3F4A-B960-EC39D2CF3B2D}"/>
              </a:ext>
            </a:extLst>
          </p:cNvPr>
          <p:cNvSpPr/>
          <p:nvPr/>
        </p:nvSpPr>
        <p:spPr>
          <a:xfrm flipH="1">
            <a:off x="8329948" y="5392788"/>
            <a:ext cx="80622" cy="428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C75085C-4898-E84B-A90C-A2871DE6804C}"/>
              </a:ext>
            </a:extLst>
          </p:cNvPr>
          <p:cNvCxnSpPr>
            <a:cxnSpLocks/>
          </p:cNvCxnSpPr>
          <p:nvPr/>
        </p:nvCxnSpPr>
        <p:spPr>
          <a:xfrm flipH="1" flipV="1">
            <a:off x="5167454" y="5740869"/>
            <a:ext cx="3119394" cy="4646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BAA4FF3-5024-F648-B9A1-39616E422967}"/>
              </a:ext>
            </a:extLst>
          </p:cNvPr>
          <p:cNvCxnSpPr>
            <a:cxnSpLocks/>
          </p:cNvCxnSpPr>
          <p:nvPr/>
        </p:nvCxnSpPr>
        <p:spPr>
          <a:xfrm flipV="1">
            <a:off x="8476612" y="5572713"/>
            <a:ext cx="1723467" cy="1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E238CB60-EE51-364D-9544-7643EB209078}"/>
              </a:ext>
            </a:extLst>
          </p:cNvPr>
          <p:cNvSpPr txBox="1"/>
          <p:nvPr/>
        </p:nvSpPr>
        <p:spPr>
          <a:xfrm>
            <a:off x="8426147" y="5141427"/>
            <a:ext cx="255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address.setAddress</a:t>
            </a:r>
            <a:r>
              <a:rPr lang="en-US" dirty="0"/>
              <a:t>(end)</a:t>
            </a:r>
            <a:endParaRPr lang="en-BR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3CFF3D7-2C0A-A741-9F94-FAD29F1D3E7F}"/>
              </a:ext>
            </a:extLst>
          </p:cNvPr>
          <p:cNvCxnSpPr>
            <a:cxnSpLocks/>
          </p:cNvCxnSpPr>
          <p:nvPr/>
        </p:nvCxnSpPr>
        <p:spPr>
          <a:xfrm flipH="1" flipV="1">
            <a:off x="8462487" y="5720826"/>
            <a:ext cx="1628830" cy="662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974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5C96E3-23F1-2047-B07C-1B350F175CE1}"/>
              </a:ext>
            </a:extLst>
          </p:cNvPr>
          <p:cNvSpPr txBox="1"/>
          <p:nvPr/>
        </p:nvSpPr>
        <p:spPr>
          <a:xfrm>
            <a:off x="285468" y="2238233"/>
            <a:ext cx="11547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b="1" dirty="0"/>
              <a:t>Observação: </a:t>
            </a:r>
            <a:r>
              <a:rPr lang="en-BR" dirty="0"/>
              <a:t>no contrato da operação preencher dados do hóspede, é indicado como pós-condição, a associação de um </a:t>
            </a:r>
            <a:r>
              <a:rPr lang="en-BR" dirty="0">
                <a:latin typeface="Courier" pitchFamily="2" charset="0"/>
              </a:rPr>
              <a:t>hóspede(guest)</a:t>
            </a:r>
            <a:r>
              <a:rPr lang="en-BR" dirty="0"/>
              <a:t> com </a:t>
            </a:r>
            <a:r>
              <a:rPr lang="en-US" dirty="0"/>
              <a:t>u</a:t>
            </a:r>
            <a:r>
              <a:rPr lang="en-BR" dirty="0"/>
              <a:t>m </a:t>
            </a:r>
            <a:r>
              <a:rPr lang="en-BR" dirty="0">
                <a:latin typeface="Courier" pitchFamily="2" charset="0"/>
              </a:rPr>
              <a:t>Albuergue(hostel)</a:t>
            </a:r>
            <a:r>
              <a:rPr lang="en-BR" dirty="0"/>
              <a:t>. Fizemos isso no diagrama anterior, com um objeto </a:t>
            </a:r>
            <a:r>
              <a:rPr lang="en-BR" dirty="0">
                <a:latin typeface="Courier" pitchFamily="2" charset="0"/>
              </a:rPr>
              <a:t>Hostel</a:t>
            </a:r>
            <a:r>
              <a:rPr lang="en-BR" dirty="0"/>
              <a:t> com o método </a:t>
            </a:r>
            <a:r>
              <a:rPr lang="en-BR" dirty="0">
                <a:latin typeface="Courier" pitchFamily="2" charset="0"/>
              </a:rPr>
              <a:t>addGuest(Guest guest)</a:t>
            </a:r>
            <a:r>
              <a:rPr lang="en-BR" dirty="0"/>
              <a:t>. Outra possiblidade seria colocar a lista de hóspedes dentro de </a:t>
            </a:r>
            <a:r>
              <a:rPr lang="en-BR" dirty="0">
                <a:latin typeface="Courier" pitchFamily="2" charset="0"/>
              </a:rPr>
              <a:t>GuestController</a:t>
            </a:r>
            <a:r>
              <a:rPr lang="en-BR" dirty="0"/>
              <a:t>. Nesse caso, o  </a:t>
            </a:r>
            <a:r>
              <a:rPr lang="en-US" dirty="0"/>
              <a:t>m</a:t>
            </a:r>
            <a:r>
              <a:rPr lang="en-BR" dirty="0"/>
              <a:t>étodo </a:t>
            </a:r>
            <a:r>
              <a:rPr lang="en-BR" dirty="0">
                <a:latin typeface="Courier" pitchFamily="2" charset="0"/>
              </a:rPr>
              <a:t>addGuest(Guest guest)</a:t>
            </a:r>
            <a:r>
              <a:rPr lang="en-BR" dirty="0"/>
              <a:t> estaria na classe </a:t>
            </a:r>
            <a:r>
              <a:rPr lang="en-BR" dirty="0">
                <a:latin typeface="Courier" pitchFamily="2" charset="0"/>
              </a:rPr>
              <a:t>GuestController</a:t>
            </a:r>
            <a:r>
              <a:rPr lang="en-BR" dirty="0"/>
              <a:t> e o diagrama de sequencia seria similar ao da </a:t>
            </a:r>
            <a:r>
              <a:rPr lang="en-BR" i="1" dirty="0"/>
              <a:t>solução 1: Controlador presente no domínio (Hostel) para o caso de uso cadastrar quarto</a:t>
            </a:r>
            <a:r>
              <a:rPr lang="en-BR" dirty="0"/>
              <a:t> (só que em vez de  </a:t>
            </a:r>
            <a:r>
              <a:rPr lang="en-BR" dirty="0">
                <a:latin typeface="Courier" pitchFamily="2" charset="0"/>
              </a:rPr>
              <a:t>room</a:t>
            </a:r>
            <a:r>
              <a:rPr lang="en-BR" dirty="0"/>
              <a:t>, usaríamos </a:t>
            </a:r>
            <a:r>
              <a:rPr lang="en-BR" dirty="0">
                <a:latin typeface="Courier" pitchFamily="2" charset="0"/>
              </a:rPr>
              <a:t>guest</a:t>
            </a:r>
            <a:r>
              <a:rPr lang="en-BR" dirty="0"/>
              <a:t>).</a:t>
            </a:r>
          </a:p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3589746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47B87-FDAC-7F46-963C-4674ED6EFDEC}"/>
              </a:ext>
            </a:extLst>
          </p:cNvPr>
          <p:cNvSpPr txBox="1"/>
          <p:nvPr/>
        </p:nvSpPr>
        <p:spPr>
          <a:xfrm>
            <a:off x="209783" y="2757176"/>
            <a:ext cx="1177245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6400" dirty="0"/>
              <a:t>Princípios GRASP</a:t>
            </a:r>
          </a:p>
          <a:p>
            <a:pPr algn="ctr"/>
            <a:r>
              <a:rPr lang="en-BR" sz="2800" dirty="0"/>
              <a:t>Exercício 10: Realização da US 1324:</a:t>
            </a:r>
            <a:r>
              <a:rPr lang="en-BR" sz="2800" i="1" dirty="0"/>
              <a:t> Cadastrar informações básicas do albergue</a:t>
            </a:r>
          </a:p>
        </p:txBody>
      </p:sp>
    </p:spTree>
    <p:extLst>
      <p:ext uri="{BB962C8B-B14F-4D97-AF65-F5344CB8AC3E}">
        <p14:creationId xmlns:p14="http://schemas.microsoft.com/office/powerpoint/2010/main" val="4064278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E02E9A-B1B7-B547-AC42-8C781D004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27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F071EC-7353-83FD-2E24-DEF82AAB49C2}"/>
              </a:ext>
            </a:extLst>
          </p:cNvPr>
          <p:cNvGrpSpPr/>
          <p:nvPr/>
        </p:nvGrpSpPr>
        <p:grpSpPr>
          <a:xfrm>
            <a:off x="609600" y="0"/>
            <a:ext cx="10972800" cy="6858000"/>
            <a:chOff x="609600" y="0"/>
            <a:chExt cx="10972800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A4CC245-DAD2-134D-8409-2ADDB621E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E49995-FED4-0379-D275-507A38206C77}"/>
                </a:ext>
              </a:extLst>
            </p:cNvPr>
            <p:cNvSpPr txBox="1"/>
            <p:nvPr/>
          </p:nvSpPr>
          <p:spPr>
            <a:xfrm>
              <a:off x="2743200" y="2910468"/>
              <a:ext cx="42124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BR" sz="1600" dirty="0"/>
                <a:t>Objeto </a:t>
              </a:r>
              <a:r>
                <a:rPr lang="en-BR" sz="1600" i="1" dirty="0"/>
                <a:t>Address</a:t>
              </a:r>
              <a:r>
                <a:rPr lang="en-BR" sz="1600" dirty="0"/>
                <a:t> criado. </a:t>
              </a:r>
              <a:r>
                <a:rPr lang="en-BR" sz="1600" b="1" dirty="0"/>
                <a:t>(criação de instância)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014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84852B-56F2-150D-BAAE-7F5F6A9B61FE}"/>
              </a:ext>
            </a:extLst>
          </p:cNvPr>
          <p:cNvGrpSpPr/>
          <p:nvPr/>
        </p:nvGrpSpPr>
        <p:grpSpPr>
          <a:xfrm>
            <a:off x="609600" y="0"/>
            <a:ext cx="10972800" cy="6858000"/>
            <a:chOff x="609600" y="0"/>
            <a:chExt cx="10972800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291D30E-49B4-E142-9334-93A037DE7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45F758D-A212-C2E3-F923-DD0942F0C1B2}"/>
                </a:ext>
              </a:extLst>
            </p:cNvPr>
            <p:cNvSpPr txBox="1"/>
            <p:nvPr/>
          </p:nvSpPr>
          <p:spPr>
            <a:xfrm>
              <a:off x="2743200" y="3001238"/>
              <a:ext cx="80602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BR" sz="1600" dirty="0"/>
                <a:t>Objeto </a:t>
              </a:r>
              <a:r>
                <a:rPr lang="en-BR" sz="1600" i="1" dirty="0"/>
                <a:t>Hostel</a:t>
              </a:r>
              <a:r>
                <a:rPr lang="en-BR" sz="1600" dirty="0"/>
                <a:t> está associado com o  objeto  </a:t>
              </a:r>
              <a:r>
                <a:rPr lang="en-BR" sz="1600" i="1" dirty="0"/>
                <a:t>Address</a:t>
              </a:r>
              <a:r>
                <a:rPr lang="en-BR" sz="1600" dirty="0"/>
                <a:t> criado. </a:t>
              </a:r>
              <a:r>
                <a:rPr lang="en-BR" sz="1600" b="1" dirty="0"/>
                <a:t>(associação formada/desfeita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7947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7CC693CF-3211-0648-9DEA-CBE7CF8DA646}"/>
              </a:ext>
            </a:extLst>
          </p:cNvPr>
          <p:cNvSpPr/>
          <p:nvPr/>
        </p:nvSpPr>
        <p:spPr>
          <a:xfrm>
            <a:off x="4084220" y="940161"/>
            <a:ext cx="2038511" cy="7340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hc</a:t>
            </a:r>
            <a:r>
              <a:rPr lang="en-BR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 HostelController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50B2DF9-BC09-2446-BE8E-69D088C126E2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068386" y="1674257"/>
            <a:ext cx="35090" cy="518374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560EDA8-6093-C34D-AA0C-2909A511D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85" y="262496"/>
            <a:ext cx="1149353" cy="13424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796AA1-2B0C-E641-95B8-FBCDF49D0184}"/>
              </a:ext>
            </a:extLst>
          </p:cNvPr>
          <p:cNvSpPr txBox="1"/>
          <p:nvPr/>
        </p:nvSpPr>
        <p:spPr>
          <a:xfrm>
            <a:off x="-24528" y="1617830"/>
            <a:ext cx="19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Agente de reservas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F5DC08-F2AF-9D43-B266-A5C93FD8B9A6}"/>
              </a:ext>
            </a:extLst>
          </p:cNvPr>
          <p:cNvCxnSpPr>
            <a:cxnSpLocks/>
          </p:cNvCxnSpPr>
          <p:nvPr/>
        </p:nvCxnSpPr>
        <p:spPr>
          <a:xfrm>
            <a:off x="888560" y="1974272"/>
            <a:ext cx="0" cy="475230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D0AFAE-FCD4-CE44-B7AB-A8F4EEA101BF}"/>
              </a:ext>
            </a:extLst>
          </p:cNvPr>
          <p:cNvCxnSpPr>
            <a:cxnSpLocks/>
          </p:cNvCxnSpPr>
          <p:nvPr/>
        </p:nvCxnSpPr>
        <p:spPr>
          <a:xfrm>
            <a:off x="923284" y="2482337"/>
            <a:ext cx="4089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E3C8F5-C35A-054F-9F94-07A75235E83E}"/>
              </a:ext>
            </a:extLst>
          </p:cNvPr>
          <p:cNvCxnSpPr>
            <a:cxnSpLocks/>
          </p:cNvCxnSpPr>
          <p:nvPr/>
        </p:nvCxnSpPr>
        <p:spPr>
          <a:xfrm flipH="1" flipV="1">
            <a:off x="923287" y="3419530"/>
            <a:ext cx="4064531" cy="7436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4D20AA-E2C4-AA4E-80F2-C86D90BF1001}"/>
              </a:ext>
            </a:extLst>
          </p:cNvPr>
          <p:cNvSpPr txBox="1"/>
          <p:nvPr/>
        </p:nvSpPr>
        <p:spPr>
          <a:xfrm>
            <a:off x="1085251" y="2185598"/>
            <a:ext cx="3835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Cadastrar informações do albuergue (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5636CB-642E-B442-B5EA-9CFD975B406C}"/>
              </a:ext>
            </a:extLst>
          </p:cNvPr>
          <p:cNvSpPr txBox="1"/>
          <p:nvPr/>
        </p:nvSpPr>
        <p:spPr>
          <a:xfrm>
            <a:off x="929637" y="3044313"/>
            <a:ext cx="4181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Formulário de cadastro de inf. </a:t>
            </a:r>
            <a:r>
              <a:rPr lang="en-US" dirty="0"/>
              <a:t>d</a:t>
            </a:r>
            <a:r>
              <a:rPr lang="en-BR" dirty="0"/>
              <a:t>o albergue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259F39-6A8D-AD49-A76A-62367C627637}"/>
              </a:ext>
            </a:extLst>
          </p:cNvPr>
          <p:cNvCxnSpPr>
            <a:cxnSpLocks/>
          </p:cNvCxnSpPr>
          <p:nvPr/>
        </p:nvCxnSpPr>
        <p:spPr>
          <a:xfrm>
            <a:off x="886412" y="3963027"/>
            <a:ext cx="4101406" cy="2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B02C88-B0CA-7144-94F1-976AF607CCD6}"/>
              </a:ext>
            </a:extLst>
          </p:cNvPr>
          <p:cNvSpPr txBox="1"/>
          <p:nvPr/>
        </p:nvSpPr>
        <p:spPr>
          <a:xfrm>
            <a:off x="980292" y="3621737"/>
            <a:ext cx="318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Preencher dados do albergue ( 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8E0905-E4CA-8345-9CF0-C27660879762}"/>
              </a:ext>
            </a:extLst>
          </p:cNvPr>
          <p:cNvCxnSpPr>
            <a:cxnSpLocks/>
          </p:cNvCxnSpPr>
          <p:nvPr/>
        </p:nvCxnSpPr>
        <p:spPr>
          <a:xfrm flipH="1">
            <a:off x="908261" y="6521846"/>
            <a:ext cx="4079557" cy="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4DD5CFD-3382-0648-BA79-8FA03345B468}"/>
              </a:ext>
            </a:extLst>
          </p:cNvPr>
          <p:cNvSpPr txBox="1"/>
          <p:nvPr/>
        </p:nvSpPr>
        <p:spPr>
          <a:xfrm>
            <a:off x="827748" y="6152514"/>
            <a:ext cx="447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Dados do albergue cadastrados com sucesso</a:t>
            </a:r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F09ADF28-7378-924D-A1E5-4DBEACB45AFD}"/>
              </a:ext>
            </a:extLst>
          </p:cNvPr>
          <p:cNvSpPr/>
          <p:nvPr/>
        </p:nvSpPr>
        <p:spPr>
          <a:xfrm>
            <a:off x="7591765" y="1420316"/>
            <a:ext cx="1545465" cy="7340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hostel</a:t>
            </a:r>
            <a:r>
              <a:rPr lang="en-BR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 Hostel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C9E289-B697-224F-8891-B889E5BE57C5}"/>
              </a:ext>
            </a:extLst>
          </p:cNvPr>
          <p:cNvCxnSpPr>
            <a:cxnSpLocks/>
          </p:cNvCxnSpPr>
          <p:nvPr/>
        </p:nvCxnSpPr>
        <p:spPr>
          <a:xfrm flipH="1">
            <a:off x="8364497" y="2154412"/>
            <a:ext cx="16866" cy="440843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D5BC7F-73F0-DA40-BC0A-A667C54C2667}"/>
              </a:ext>
            </a:extLst>
          </p:cNvPr>
          <p:cNvCxnSpPr>
            <a:cxnSpLocks/>
          </p:cNvCxnSpPr>
          <p:nvPr/>
        </p:nvCxnSpPr>
        <p:spPr>
          <a:xfrm>
            <a:off x="5139648" y="2833859"/>
            <a:ext cx="3188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5AA0CC2-53A6-2F49-B653-1AA6BCC04ED0}"/>
              </a:ext>
            </a:extLst>
          </p:cNvPr>
          <p:cNvSpPr txBox="1"/>
          <p:nvPr/>
        </p:nvSpPr>
        <p:spPr>
          <a:xfrm>
            <a:off x="5322243" y="2509617"/>
            <a:ext cx="1428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BR" dirty="0"/>
              <a:t>ew Hostel( )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DD49024E-D92F-E74F-88A5-79AA4D4D1C23}"/>
              </a:ext>
            </a:extLst>
          </p:cNvPr>
          <p:cNvSpPr/>
          <p:nvPr/>
        </p:nvSpPr>
        <p:spPr>
          <a:xfrm>
            <a:off x="5509478" y="1744946"/>
            <a:ext cx="1446035" cy="4415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Criador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915F98-E964-2845-B634-CEAA241077EC}"/>
              </a:ext>
            </a:extLst>
          </p:cNvPr>
          <p:cNvCxnSpPr>
            <a:cxnSpLocks/>
            <a:stCxn id="16" idx="1"/>
            <a:endCxn id="29" idx="0"/>
          </p:cNvCxnSpPr>
          <p:nvPr/>
        </p:nvCxnSpPr>
        <p:spPr>
          <a:xfrm flipH="1">
            <a:off x="6036638" y="2186017"/>
            <a:ext cx="195858" cy="3236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loud 30">
            <a:extLst>
              <a:ext uri="{FF2B5EF4-FFF2-40B4-BE49-F238E27FC236}">
                <a16:creationId xmlns:a16="http://schemas.microsoft.com/office/drawing/2014/main" id="{B1E24644-6CA1-694A-A9CE-DF6565C80E98}"/>
              </a:ext>
            </a:extLst>
          </p:cNvPr>
          <p:cNvSpPr/>
          <p:nvPr/>
        </p:nvSpPr>
        <p:spPr>
          <a:xfrm>
            <a:off x="1870272" y="1457539"/>
            <a:ext cx="2106442" cy="4415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Controlador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852995-1B63-5645-9594-B03D080997E0}"/>
              </a:ext>
            </a:extLst>
          </p:cNvPr>
          <p:cNvCxnSpPr>
            <a:cxnSpLocks/>
            <a:stCxn id="31" idx="1"/>
            <a:endCxn id="19" idx="0"/>
          </p:cNvCxnSpPr>
          <p:nvPr/>
        </p:nvCxnSpPr>
        <p:spPr>
          <a:xfrm>
            <a:off x="2923493" y="1898610"/>
            <a:ext cx="79431" cy="2869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A654145-AAC4-F44D-9E9C-4C730B81A98F}"/>
              </a:ext>
            </a:extLst>
          </p:cNvPr>
          <p:cNvSpPr txBox="1"/>
          <p:nvPr/>
        </p:nvSpPr>
        <p:spPr>
          <a:xfrm>
            <a:off x="5590409" y="3772872"/>
            <a:ext cx="185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hostel.setName</a:t>
            </a:r>
            <a:r>
              <a:rPr lang="en-US" dirty="0"/>
              <a:t>( )</a:t>
            </a:r>
            <a:endParaRPr lang="en-BR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B32A8F-A87D-7543-BB88-894CD2C3E88C}"/>
              </a:ext>
            </a:extLst>
          </p:cNvPr>
          <p:cNvCxnSpPr>
            <a:cxnSpLocks/>
          </p:cNvCxnSpPr>
          <p:nvPr/>
        </p:nvCxnSpPr>
        <p:spPr>
          <a:xfrm>
            <a:off x="5161769" y="4790900"/>
            <a:ext cx="3114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1B8D5A-218E-8D4E-B5D6-AAC2FB9F902F}"/>
              </a:ext>
            </a:extLst>
          </p:cNvPr>
          <p:cNvSpPr txBox="1"/>
          <p:nvPr/>
        </p:nvSpPr>
        <p:spPr>
          <a:xfrm>
            <a:off x="5594489" y="4414352"/>
            <a:ext cx="230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hostel.setHomePage</a:t>
            </a:r>
            <a:r>
              <a:rPr lang="en-US" dirty="0"/>
              <a:t>( )</a:t>
            </a:r>
            <a:endParaRPr lang="en-BR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DC28A9F-F650-4E4F-8A09-30EC5FC1CDC0}"/>
              </a:ext>
            </a:extLst>
          </p:cNvPr>
          <p:cNvCxnSpPr>
            <a:cxnSpLocks/>
          </p:cNvCxnSpPr>
          <p:nvPr/>
        </p:nvCxnSpPr>
        <p:spPr>
          <a:xfrm>
            <a:off x="5139648" y="5453023"/>
            <a:ext cx="3084304" cy="46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D945D1-6324-0843-BE47-37878BAB2A6E}"/>
              </a:ext>
            </a:extLst>
          </p:cNvPr>
          <p:cNvSpPr txBox="1"/>
          <p:nvPr/>
        </p:nvSpPr>
        <p:spPr>
          <a:xfrm>
            <a:off x="5817752" y="5098797"/>
            <a:ext cx="203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hostel.setAddress</a:t>
            </a:r>
            <a:r>
              <a:rPr lang="en-US" dirty="0"/>
              <a:t>( )</a:t>
            </a:r>
            <a:endParaRPr lang="en-BR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6FAD9FC-EAE4-9E40-A47F-6C9C89D37875}"/>
              </a:ext>
            </a:extLst>
          </p:cNvPr>
          <p:cNvCxnSpPr>
            <a:cxnSpLocks/>
          </p:cNvCxnSpPr>
          <p:nvPr/>
        </p:nvCxnSpPr>
        <p:spPr>
          <a:xfrm flipV="1">
            <a:off x="5139648" y="4150556"/>
            <a:ext cx="3137033" cy="4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loud 53">
            <a:extLst>
              <a:ext uri="{FF2B5EF4-FFF2-40B4-BE49-F238E27FC236}">
                <a16:creationId xmlns:a16="http://schemas.microsoft.com/office/drawing/2014/main" id="{BB07F971-D8B2-CD4E-A5C0-B7F196240EDB}"/>
              </a:ext>
            </a:extLst>
          </p:cNvPr>
          <p:cNvSpPr/>
          <p:nvPr/>
        </p:nvSpPr>
        <p:spPr>
          <a:xfrm>
            <a:off x="9703289" y="3979849"/>
            <a:ext cx="2362620" cy="7340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Especialista da informação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7056FD4-728B-A144-AADB-90EC96C555CF}"/>
              </a:ext>
            </a:extLst>
          </p:cNvPr>
          <p:cNvCxnSpPr>
            <a:cxnSpLocks/>
            <a:stCxn id="54" idx="2"/>
            <a:endCxn id="42" idx="3"/>
          </p:cNvCxnSpPr>
          <p:nvPr/>
        </p:nvCxnSpPr>
        <p:spPr>
          <a:xfrm flipH="1" flipV="1">
            <a:off x="7440724" y="3957538"/>
            <a:ext cx="2269893" cy="38935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860366-D365-AB4F-8755-B6E4D985C9AD}"/>
              </a:ext>
            </a:extLst>
          </p:cNvPr>
          <p:cNvCxnSpPr>
            <a:cxnSpLocks/>
            <a:stCxn id="54" idx="2"/>
            <a:endCxn id="44" idx="3"/>
          </p:cNvCxnSpPr>
          <p:nvPr/>
        </p:nvCxnSpPr>
        <p:spPr>
          <a:xfrm flipH="1">
            <a:off x="7898005" y="4346897"/>
            <a:ext cx="1812612" cy="2521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3BB6A44-9072-4E44-864F-34148BC13997}"/>
              </a:ext>
            </a:extLst>
          </p:cNvPr>
          <p:cNvCxnSpPr>
            <a:cxnSpLocks/>
            <a:stCxn id="54" idx="2"/>
            <a:endCxn id="46" idx="3"/>
          </p:cNvCxnSpPr>
          <p:nvPr/>
        </p:nvCxnSpPr>
        <p:spPr>
          <a:xfrm flipH="1">
            <a:off x="7857413" y="4346897"/>
            <a:ext cx="1853204" cy="9365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C7F2DF9-2A69-EB4C-9698-A49DC6533F2A}"/>
              </a:ext>
            </a:extLst>
          </p:cNvPr>
          <p:cNvCxnSpPr>
            <a:cxnSpLocks/>
          </p:cNvCxnSpPr>
          <p:nvPr/>
        </p:nvCxnSpPr>
        <p:spPr>
          <a:xfrm flipH="1" flipV="1">
            <a:off x="5164159" y="4334665"/>
            <a:ext cx="3112522" cy="1564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E52E5BE-E3BA-A140-9D4E-801DCDAF84EA}"/>
              </a:ext>
            </a:extLst>
          </p:cNvPr>
          <p:cNvCxnSpPr>
            <a:cxnSpLocks/>
          </p:cNvCxnSpPr>
          <p:nvPr/>
        </p:nvCxnSpPr>
        <p:spPr>
          <a:xfrm flipH="1" flipV="1">
            <a:off x="5151494" y="4975556"/>
            <a:ext cx="3119394" cy="4646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70EFC357-0A61-0847-8E00-745B557B3E2B}"/>
              </a:ext>
            </a:extLst>
          </p:cNvPr>
          <p:cNvSpPr/>
          <p:nvPr/>
        </p:nvSpPr>
        <p:spPr>
          <a:xfrm>
            <a:off x="5012327" y="1881006"/>
            <a:ext cx="146704" cy="48430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CE5BA84-456C-5540-8071-E799C1D30AED}"/>
              </a:ext>
            </a:extLst>
          </p:cNvPr>
          <p:cNvSpPr/>
          <p:nvPr/>
        </p:nvSpPr>
        <p:spPr>
          <a:xfrm flipH="1">
            <a:off x="8345525" y="2790279"/>
            <a:ext cx="80622" cy="428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B7AE8F2-F757-1C4B-959B-208B6FCA5F8A}"/>
              </a:ext>
            </a:extLst>
          </p:cNvPr>
          <p:cNvCxnSpPr>
            <a:cxnSpLocks/>
          </p:cNvCxnSpPr>
          <p:nvPr/>
        </p:nvCxnSpPr>
        <p:spPr>
          <a:xfrm flipH="1" flipV="1">
            <a:off x="5139648" y="3189153"/>
            <a:ext cx="3111161" cy="8773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435ED55-AB36-BC4A-A21F-A0B362650E65}"/>
              </a:ext>
            </a:extLst>
          </p:cNvPr>
          <p:cNvSpPr/>
          <p:nvPr/>
        </p:nvSpPr>
        <p:spPr>
          <a:xfrm flipH="1">
            <a:off x="8335876" y="4111377"/>
            <a:ext cx="82550" cy="301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7A63CE-FE25-8845-B180-722E3AFA98B1}"/>
              </a:ext>
            </a:extLst>
          </p:cNvPr>
          <p:cNvSpPr/>
          <p:nvPr/>
        </p:nvSpPr>
        <p:spPr>
          <a:xfrm flipH="1">
            <a:off x="8337804" y="4742830"/>
            <a:ext cx="80622" cy="3197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73A3E24-07C4-F243-89A9-09086DB49C56}"/>
              </a:ext>
            </a:extLst>
          </p:cNvPr>
          <p:cNvSpPr/>
          <p:nvPr/>
        </p:nvSpPr>
        <p:spPr>
          <a:xfrm flipH="1">
            <a:off x="10223147" y="5547383"/>
            <a:ext cx="80622" cy="428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119" name="Cloud 118">
            <a:extLst>
              <a:ext uri="{FF2B5EF4-FFF2-40B4-BE49-F238E27FC236}">
                <a16:creationId xmlns:a16="http://schemas.microsoft.com/office/drawing/2014/main" id="{B3C356F1-6EE9-9742-8B87-9EBE7AA5F3B3}"/>
              </a:ext>
            </a:extLst>
          </p:cNvPr>
          <p:cNvSpPr/>
          <p:nvPr/>
        </p:nvSpPr>
        <p:spPr>
          <a:xfrm>
            <a:off x="1541901" y="4520669"/>
            <a:ext cx="2362620" cy="73409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Especialista da informação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822E4DB-EEC7-3F47-91A5-0CCEE182F21D}"/>
              </a:ext>
            </a:extLst>
          </p:cNvPr>
          <p:cNvCxnSpPr>
            <a:cxnSpLocks/>
          </p:cNvCxnSpPr>
          <p:nvPr/>
        </p:nvCxnSpPr>
        <p:spPr>
          <a:xfrm flipH="1" flipV="1">
            <a:off x="2788037" y="4052433"/>
            <a:ext cx="75026" cy="45549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25124E94-BB6E-A04B-8531-C6C7D83C2B48}"/>
              </a:ext>
            </a:extLst>
          </p:cNvPr>
          <p:cNvSpPr/>
          <p:nvPr/>
        </p:nvSpPr>
        <p:spPr>
          <a:xfrm>
            <a:off x="1735640" y="478656"/>
            <a:ext cx="2232830" cy="5871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Baixo acoplamento</a:t>
            </a:r>
          </a:p>
        </p:txBody>
      </p:sp>
      <p:sp>
        <p:nvSpPr>
          <p:cNvPr id="50" name="Cloud 49">
            <a:extLst>
              <a:ext uri="{FF2B5EF4-FFF2-40B4-BE49-F238E27FC236}">
                <a16:creationId xmlns:a16="http://schemas.microsoft.com/office/drawing/2014/main" id="{465D42D4-71FA-6B4C-A62B-ECB6959A6FC4}"/>
              </a:ext>
            </a:extLst>
          </p:cNvPr>
          <p:cNvSpPr/>
          <p:nvPr/>
        </p:nvSpPr>
        <p:spPr>
          <a:xfrm>
            <a:off x="6122731" y="503515"/>
            <a:ext cx="2232830" cy="58712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Alta coesão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9FDB6C-5D22-3141-8476-4F91D1CDDB94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661372" y="926861"/>
            <a:ext cx="422848" cy="38034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8E6328-D179-4142-87EE-40CD8C28FF27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6122731" y="988904"/>
            <a:ext cx="596452" cy="31830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Process 67">
            <a:extLst>
              <a:ext uri="{FF2B5EF4-FFF2-40B4-BE49-F238E27FC236}">
                <a16:creationId xmlns:a16="http://schemas.microsoft.com/office/drawing/2014/main" id="{AE37D668-509D-9F44-AA1B-12F6A7857890}"/>
              </a:ext>
            </a:extLst>
          </p:cNvPr>
          <p:cNvSpPr/>
          <p:nvPr/>
        </p:nvSpPr>
        <p:spPr>
          <a:xfrm>
            <a:off x="9524601" y="1858530"/>
            <a:ext cx="1545465" cy="734096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address</a:t>
            </a:r>
            <a:r>
              <a:rPr lang="en-BR" u="sng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: Address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5459545-B15F-CD43-BE90-3BD57B1B98C8}"/>
              </a:ext>
            </a:extLst>
          </p:cNvPr>
          <p:cNvCxnSpPr>
            <a:cxnSpLocks/>
          </p:cNvCxnSpPr>
          <p:nvPr/>
        </p:nvCxnSpPr>
        <p:spPr>
          <a:xfrm flipH="1">
            <a:off x="10294594" y="2621293"/>
            <a:ext cx="27401" cy="411639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119179E-AD49-234A-B658-31DB0B192870}"/>
              </a:ext>
            </a:extLst>
          </p:cNvPr>
          <p:cNvCxnSpPr>
            <a:cxnSpLocks/>
          </p:cNvCxnSpPr>
          <p:nvPr/>
        </p:nvCxnSpPr>
        <p:spPr>
          <a:xfrm>
            <a:off x="8462487" y="2952804"/>
            <a:ext cx="1752008" cy="4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EC359EF-782E-4B4A-8185-9E0139F871A9}"/>
              </a:ext>
            </a:extLst>
          </p:cNvPr>
          <p:cNvSpPr txBox="1"/>
          <p:nvPr/>
        </p:nvSpPr>
        <p:spPr>
          <a:xfrm>
            <a:off x="8507976" y="2581172"/>
            <a:ext cx="15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BR" dirty="0"/>
              <a:t>ew Address( 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616EB8-F93C-1C49-9240-6D7B3F87717F}"/>
              </a:ext>
            </a:extLst>
          </p:cNvPr>
          <p:cNvSpPr/>
          <p:nvPr/>
        </p:nvSpPr>
        <p:spPr>
          <a:xfrm flipH="1">
            <a:off x="10267929" y="2874646"/>
            <a:ext cx="92127" cy="3699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26B683B-6F5C-2E48-9CFE-689B9F4ECB6D}"/>
              </a:ext>
            </a:extLst>
          </p:cNvPr>
          <p:cNvCxnSpPr>
            <a:cxnSpLocks/>
          </p:cNvCxnSpPr>
          <p:nvPr/>
        </p:nvCxnSpPr>
        <p:spPr>
          <a:xfrm flipH="1" flipV="1">
            <a:off x="8477628" y="3110523"/>
            <a:ext cx="1736867" cy="1306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loud 93">
            <a:extLst>
              <a:ext uri="{FF2B5EF4-FFF2-40B4-BE49-F238E27FC236}">
                <a16:creationId xmlns:a16="http://schemas.microsoft.com/office/drawing/2014/main" id="{599FBB47-E7C4-FD42-BC95-78FE6ABDC988}"/>
              </a:ext>
            </a:extLst>
          </p:cNvPr>
          <p:cNvSpPr/>
          <p:nvPr/>
        </p:nvSpPr>
        <p:spPr>
          <a:xfrm>
            <a:off x="8948037" y="750335"/>
            <a:ext cx="1446035" cy="44154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Criador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4B2A498-63E4-0842-B243-26D08C20B359}"/>
              </a:ext>
            </a:extLst>
          </p:cNvPr>
          <p:cNvCxnSpPr>
            <a:cxnSpLocks/>
            <a:stCxn id="94" idx="1"/>
            <a:endCxn id="71" idx="0"/>
          </p:cNvCxnSpPr>
          <p:nvPr/>
        </p:nvCxnSpPr>
        <p:spPr>
          <a:xfrm flipH="1">
            <a:off x="9298738" y="1191406"/>
            <a:ext cx="372317" cy="13897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593C739-502C-FA47-A5B4-9AD9DE9896B7}"/>
              </a:ext>
            </a:extLst>
          </p:cNvPr>
          <p:cNvSpPr txBox="1"/>
          <p:nvPr/>
        </p:nvSpPr>
        <p:spPr>
          <a:xfrm>
            <a:off x="4367207" y="37063"/>
            <a:ext cx="746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</a:t>
            </a:r>
            <a:r>
              <a:rPr lang="en-BR" b="1" dirty="0">
                <a:solidFill>
                  <a:srgbClr val="FF0000"/>
                </a:solidFill>
              </a:rPr>
              <a:t>bs: </a:t>
            </a:r>
            <a:r>
              <a:rPr lang="en-BR" dirty="0">
                <a:solidFill>
                  <a:srgbClr val="FF0000"/>
                </a:solidFill>
              </a:rPr>
              <a:t>algumas chamadas a métodos set( ) omitidas para não poluir o diagrama.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35518A7-7160-C244-A636-9D5F95C8BCFB}"/>
              </a:ext>
            </a:extLst>
          </p:cNvPr>
          <p:cNvSpPr/>
          <p:nvPr/>
        </p:nvSpPr>
        <p:spPr>
          <a:xfrm flipH="1">
            <a:off x="8314509" y="5308260"/>
            <a:ext cx="97990" cy="709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1F94DE8-EF9F-B144-B282-7BD3D91F669A}"/>
              </a:ext>
            </a:extLst>
          </p:cNvPr>
          <p:cNvCxnSpPr>
            <a:cxnSpLocks/>
          </p:cNvCxnSpPr>
          <p:nvPr/>
        </p:nvCxnSpPr>
        <p:spPr>
          <a:xfrm>
            <a:off x="8423090" y="5619705"/>
            <a:ext cx="1752008" cy="4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C763320-F2E8-AA46-8471-DAFAEE690699}"/>
              </a:ext>
            </a:extLst>
          </p:cNvPr>
          <p:cNvCxnSpPr>
            <a:cxnSpLocks/>
          </p:cNvCxnSpPr>
          <p:nvPr/>
        </p:nvCxnSpPr>
        <p:spPr>
          <a:xfrm flipH="1" flipV="1">
            <a:off x="8438231" y="5777424"/>
            <a:ext cx="1736867" cy="1306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A5FBBE1-B3FD-664B-872A-DB6AE097A209}"/>
              </a:ext>
            </a:extLst>
          </p:cNvPr>
          <p:cNvSpPr txBox="1"/>
          <p:nvPr/>
        </p:nvSpPr>
        <p:spPr>
          <a:xfrm>
            <a:off x="8426147" y="5264562"/>
            <a:ext cx="2192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address.setAddress</a:t>
            </a:r>
            <a:r>
              <a:rPr lang="en-US" dirty="0"/>
              <a:t>( )</a:t>
            </a:r>
            <a:endParaRPr lang="en-BR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7E05F9A-EEF2-7541-A662-1683263FCC2C}"/>
              </a:ext>
            </a:extLst>
          </p:cNvPr>
          <p:cNvCxnSpPr>
            <a:cxnSpLocks/>
          </p:cNvCxnSpPr>
          <p:nvPr/>
        </p:nvCxnSpPr>
        <p:spPr>
          <a:xfrm flipH="1" flipV="1">
            <a:off x="5215090" y="5896830"/>
            <a:ext cx="3025173" cy="32456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CA5738-3756-7E46-BC4C-7C7B5B522F6D}"/>
              </a:ext>
            </a:extLst>
          </p:cNvPr>
          <p:cNvCxnSpPr>
            <a:cxnSpLocks/>
          </p:cNvCxnSpPr>
          <p:nvPr/>
        </p:nvCxnSpPr>
        <p:spPr>
          <a:xfrm flipH="1">
            <a:off x="9671055" y="4599018"/>
            <a:ext cx="504043" cy="68444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3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1ABD9C2-FF5D-7A4F-9DA5-5CC8D6FBD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82" y="0"/>
            <a:ext cx="117982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47B87-FDAC-7F46-963C-4674ED6EFDEC}"/>
              </a:ext>
            </a:extLst>
          </p:cNvPr>
          <p:cNvSpPr txBox="1"/>
          <p:nvPr/>
        </p:nvSpPr>
        <p:spPr>
          <a:xfrm>
            <a:off x="2295286" y="2397948"/>
            <a:ext cx="760144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6400" dirty="0"/>
              <a:t>DSS e Contratos</a:t>
            </a:r>
          </a:p>
          <a:p>
            <a:pPr algn="ctr"/>
            <a:r>
              <a:rPr lang="en-BR" sz="3400" dirty="0"/>
              <a:t>(Criados no laboratório “DSS e contratos”)</a:t>
            </a:r>
          </a:p>
        </p:txBody>
      </p:sp>
    </p:spTree>
    <p:extLst>
      <p:ext uri="{BB962C8B-B14F-4D97-AF65-F5344CB8AC3E}">
        <p14:creationId xmlns:p14="http://schemas.microsoft.com/office/powerpoint/2010/main" val="394864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B18919-2768-4F4C-AE6E-E0655D67B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4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92EE0F-317C-474A-84A0-2B9A4107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CBF4E5-08BD-2943-80F2-BA5AC7E1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6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47B87-FDAC-7F46-963C-4674ED6EFDEC}"/>
              </a:ext>
            </a:extLst>
          </p:cNvPr>
          <p:cNvSpPr txBox="1"/>
          <p:nvPr/>
        </p:nvSpPr>
        <p:spPr>
          <a:xfrm>
            <a:off x="226253" y="2757176"/>
            <a:ext cx="117394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6400" dirty="0"/>
              <a:t>Princípios GRASP</a:t>
            </a:r>
          </a:p>
          <a:p>
            <a:pPr algn="ctr"/>
            <a:r>
              <a:rPr lang="en-BR" sz="2800" b="1" dirty="0"/>
              <a:t>Exercício 2</a:t>
            </a:r>
            <a:r>
              <a:rPr lang="en-BR" sz="2800" dirty="0"/>
              <a:t>: Realização do cenário principal do caso de uso </a:t>
            </a:r>
            <a:r>
              <a:rPr lang="en-BR" sz="2800" i="1" dirty="0"/>
              <a:t>E4: Cadastrar quarto</a:t>
            </a:r>
          </a:p>
          <a:p>
            <a:pPr algn="ctr"/>
            <a:r>
              <a:rPr lang="en-BR" sz="2800" dirty="0"/>
              <a:t>(2 possíveis soluções) </a:t>
            </a:r>
          </a:p>
        </p:txBody>
      </p:sp>
    </p:spTree>
    <p:extLst>
      <p:ext uri="{BB962C8B-B14F-4D97-AF65-F5344CB8AC3E}">
        <p14:creationId xmlns:p14="http://schemas.microsoft.com/office/powerpoint/2010/main" val="290676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47B87-FDAC-7F46-963C-4674ED6EFDEC}"/>
              </a:ext>
            </a:extLst>
          </p:cNvPr>
          <p:cNvSpPr txBox="1"/>
          <p:nvPr/>
        </p:nvSpPr>
        <p:spPr>
          <a:xfrm>
            <a:off x="1790398" y="2757176"/>
            <a:ext cx="861120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4400" dirty="0"/>
              <a:t>Princípios GRASP</a:t>
            </a:r>
          </a:p>
          <a:p>
            <a:pPr algn="ctr"/>
            <a:r>
              <a:rPr lang="en-BR" sz="2400" dirty="0"/>
              <a:t>Realização do cenário principal do caso de uso </a:t>
            </a:r>
            <a:r>
              <a:rPr lang="en-BR" sz="2400" i="1" dirty="0"/>
              <a:t>E4: Cadastrar quarto</a:t>
            </a:r>
          </a:p>
          <a:p>
            <a:pPr algn="ctr"/>
            <a:r>
              <a:rPr lang="en-BR" b="1" dirty="0"/>
              <a:t>Solução 1: </a:t>
            </a:r>
            <a:r>
              <a:rPr lang="en-BR" dirty="0"/>
              <a:t>Controlador presente no domínio (Hostel)</a:t>
            </a:r>
          </a:p>
        </p:txBody>
      </p:sp>
    </p:spTree>
    <p:extLst>
      <p:ext uri="{BB962C8B-B14F-4D97-AF65-F5344CB8AC3E}">
        <p14:creationId xmlns:p14="http://schemas.microsoft.com/office/powerpoint/2010/main" val="230077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758</Words>
  <Application>Microsoft Macintosh PowerPoint</Application>
  <PresentationFormat>Widescreen</PresentationFormat>
  <Paragraphs>121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 Pagliares</dc:creator>
  <cp:lastModifiedBy>Rodrigo  Pagliares</cp:lastModifiedBy>
  <cp:revision>65</cp:revision>
  <dcterms:created xsi:type="dcterms:W3CDTF">2022-07-05T13:20:08Z</dcterms:created>
  <dcterms:modified xsi:type="dcterms:W3CDTF">2023-06-07T16:34:14Z</dcterms:modified>
</cp:coreProperties>
</file>