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2" r:id="rId3"/>
    <p:sldId id="263" r:id="rId4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7E6E6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BF99A-231A-4CA4-9D2F-F49A4B41BA9F}" v="23" dt="2023-10-19T14:05:50.124"/>
    <p1510:client id="{816C8F87-33CA-4029-9C99-E169C987CA54}" v="105" dt="2023-10-19T15:35:15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harity\Downloads\AGRICULTURAL%20SECTOR%20PERFORM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Average Monthly Contribution of the Agricultural sector</a:t>
            </a:r>
            <a:r>
              <a:rPr lang="en-US" sz="1100" baseline="0"/>
              <a:t> to Total contribution by year</a:t>
            </a:r>
            <a:endParaRPr lang="en-U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'[1]Summary Sheet'!$E$2</c:f>
              <c:strCache>
                <c:ptCount val="1"/>
                <c:pt idx="0">
                  <c:v>Average Monthly Contribution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2625745950554137E-3"/>
                  <c:y val="0.2704678362573098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608-40DA-8BCC-CD45EED88ABE}"/>
                </c:ext>
              </c:extLst>
            </c:dLbl>
            <c:dLbl>
              <c:idx val="1"/>
              <c:layout>
                <c:manualLayout>
                  <c:x val="4.2625745950554137E-3"/>
                  <c:y val="0.1242690058479532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608-40DA-8BCC-CD45EED88A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'[1]Summary Sheet'!$A$3:$A$4</c:f>
              <c:strCache>
                <c:ptCount val="2"/>
                <c:pt idx="0">
                  <c:v>FY 22/23</c:v>
                </c:pt>
                <c:pt idx="1">
                  <c:v>FY23/24</c:v>
                </c:pt>
              </c:strCache>
            </c:strRef>
          </c:cat>
          <c:val>
            <c:numRef>
              <c:f>'[1]Summary Sheet'!$E$3:$E$4</c:f>
              <c:numCache>
                <c:formatCode>General</c:formatCode>
                <c:ptCount val="2"/>
                <c:pt idx="0">
                  <c:v>4826309900.8539743</c:v>
                </c:pt>
                <c:pt idx="1">
                  <c:v>4779786121.6666651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08-40DA-8BCC-CD45EED88A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53832159"/>
        <c:axId val="555638848"/>
      </c:barChart>
      <c:catAx>
        <c:axId val="1453832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Financial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638848"/>
        <c:crosses val="autoZero"/>
        <c:auto val="1"/>
        <c:lblAlgn val="ctr"/>
        <c:lblOffset val="100"/>
        <c:noMultiLvlLbl val="0"/>
      </c:catAx>
      <c:valAx>
        <c:axId val="55563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Monthly contribution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832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'Summary Sheet'!$D$2</c:f>
              <c:strCache>
                <c:ptCount val="1"/>
                <c:pt idx="0">
                  <c:v>Total Contributions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'Summary Sheet'!$A$3:$A$4</c:f>
              <c:strCache>
                <c:ptCount val="2"/>
                <c:pt idx="0">
                  <c:v>FY 22/23</c:v>
                </c:pt>
                <c:pt idx="1">
                  <c:v>FY23/24</c:v>
                </c:pt>
              </c:strCache>
            </c:strRef>
          </c:cat>
          <c:val>
            <c:numRef>
              <c:f>'Summary Sheet'!$D$3:$D$4</c:f>
              <c:numCache>
                <c:formatCode>_(* #,##0_);_(* \(#,##0\);_(* "-"_);_(@_)</c:formatCode>
                <c:ptCount val="2"/>
                <c:pt idx="0">
                  <c:v>54665757868</c:v>
                </c:pt>
                <c:pt idx="1">
                  <c:v>17424018971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8-4C66-B7E6-8A1D191E80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9986944"/>
        <c:axId val="1087447136"/>
      </c:barChart>
      <c:catAx>
        <c:axId val="98998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447136"/>
        <c:crosses val="autoZero"/>
        <c:auto val="1"/>
        <c:lblAlgn val="ctr"/>
        <c:lblOffset val="100"/>
        <c:noMultiLvlLbl val="0"/>
      </c:catAx>
      <c:valAx>
        <c:axId val="108744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9986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CE590-8406-4F8F-A0A5-6E297EB9EAFD}" type="datetimeFigureOut">
              <a:rPr lang="en-UG" smtClean="0"/>
              <a:t>10/19/2023</a:t>
            </a:fld>
            <a:endParaRPr lang="en-U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6F06-BB2F-4438-8F09-DF172A83F2A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97907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7CDB-399F-5BF6-1A36-18B2092DB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BABF0-F20B-658F-38A4-1710419AA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53544-8A26-CC3E-A5EE-39D0E664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3986-D1F2-4605-B76B-A45AB0C5A81C}" type="datetimeFigureOut">
              <a:rPr lang="en-UG" smtClean="0"/>
              <a:t>10/19/2023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9D0B0-A0E9-19CB-B819-60591CAE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0AB8-34D4-6A1D-945E-EE2E60E8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4056-49D0-49E4-90A7-87817C61D0F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77431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0176-161F-053F-5197-999310A4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063D0-DBAF-6734-7E9D-1373558EC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59492-BD15-8A2D-669E-77F8D2CD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3986-D1F2-4605-B76B-A45AB0C5A81C}" type="datetimeFigureOut">
              <a:rPr lang="en-UG" smtClean="0"/>
              <a:t>10/19/2023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614BE-7866-EB6D-BFFC-DCB97859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5D5A5-8BFD-DF2E-7E1F-788A3E0E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4056-49D0-49E4-90A7-87817C61D0F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267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F4C0E-7EC2-58E1-72C7-D80AEBB68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36853-7CAC-AFC7-71FF-4DFA30415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CEA2-32D4-F7F9-F8E8-B1B97433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3986-D1F2-4605-B76B-A45AB0C5A81C}" type="datetimeFigureOut">
              <a:rPr lang="en-UG" smtClean="0"/>
              <a:t>10/19/2023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3F8-482A-D0A4-6793-A680480F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1A5D1-D680-2511-90D0-BFE98758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4056-49D0-49E4-90A7-87817C61D0F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1975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AC66-DF55-CE21-46D8-C2233D53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CCDE-8CD9-077E-6F02-2D190BAE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D7476-1D2E-9261-DF7B-AA7D8CD6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3986-D1F2-4605-B76B-A45AB0C5A81C}" type="datetimeFigureOut">
              <a:rPr lang="en-UG" smtClean="0"/>
              <a:t>10/19/2023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F437D-D080-698A-513D-D05B1013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2EEB0-98FB-8B24-F8AE-54831A25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4056-49D0-49E4-90A7-87817C61D0F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86735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AF07-E353-03A3-5BDD-23EA3203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BFDCE-8E83-1B87-013E-88234F6A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63ACE-A352-7D88-C045-27C30CF8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3986-D1F2-4605-B76B-A45AB0C5A81C}" type="datetimeFigureOut">
              <a:rPr lang="en-UG" smtClean="0"/>
              <a:t>10/19/2023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DCA23-9B28-CA16-DF29-383702E4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D5D6B-B3B1-EDB5-6C76-6EBFF898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4056-49D0-49E4-90A7-87817C61D0F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9993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6F20-7C46-489C-BB7F-B0F186C4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46CE-F963-67F1-ADE8-01CCC304F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43EF9-5A0D-2712-F938-A6E3EB010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450AB-DB7B-8FBE-1396-FB1652B9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3986-D1F2-4605-B76B-A45AB0C5A81C}" type="datetimeFigureOut">
              <a:rPr lang="en-UG" smtClean="0"/>
              <a:t>10/19/2023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96814-EAAD-153E-1BF6-3FBE2487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C786D-D63B-A11A-35FD-A44A3F05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4056-49D0-49E4-90A7-87817C61D0F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5893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A706-E52F-D204-5DD0-E839B3E7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950B4-3C0D-5478-2253-C4B87A733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DCEA-2E8C-2852-1716-D636B67D7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20957-7E7C-1166-B1C6-14009E813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1133C-639D-8883-6AB5-B68C0715D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E4103-232F-3135-DAEB-FDB50E92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3986-D1F2-4605-B76B-A45AB0C5A81C}" type="datetimeFigureOut">
              <a:rPr lang="en-UG" smtClean="0"/>
              <a:t>10/19/2023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F29E1-A93C-A669-F848-C6CB473E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ED2F5-E41D-72EC-45F7-DFEA6D0B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4056-49D0-49E4-90A7-87817C61D0F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0817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AD7D-B688-ABF8-307E-7170D9EA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3D93C-4F00-4B41-58E2-A3052AD9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3986-D1F2-4605-B76B-A45AB0C5A81C}" type="datetimeFigureOut">
              <a:rPr lang="en-UG" smtClean="0"/>
              <a:t>10/19/2023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C7679-6362-63AB-5618-286C0629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B79B-B638-CA57-E56C-72A96C2E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4056-49D0-49E4-90A7-87817C61D0F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0724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C4C73-CDD1-5E46-CDE0-E34FAC58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3986-D1F2-4605-B76B-A45AB0C5A81C}" type="datetimeFigureOut">
              <a:rPr lang="en-UG" smtClean="0"/>
              <a:t>10/19/2023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F3695-B7AC-7D6E-C7E2-0551E2BC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FCB91-13E6-F62B-BFEE-C2AB2BE2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4056-49D0-49E4-90A7-87817C61D0F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86582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2FDD-0697-6928-F690-16B0C500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28746-1F46-4E7F-72E5-A6ED41A0F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3CB03-52B0-CFE6-5E8D-9A27C83E3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5D421-1AB3-4D0E-E2F2-44EC7F47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3986-D1F2-4605-B76B-A45AB0C5A81C}" type="datetimeFigureOut">
              <a:rPr lang="en-UG" smtClean="0"/>
              <a:t>10/19/2023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AA3CA-BBC9-72BB-F29E-4F1DA611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AF301-735D-6D18-AF80-5F3D5A20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4056-49D0-49E4-90A7-87817C61D0F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85308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605B-2A56-F17C-7DC6-F00680DC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890FA-34B4-89DA-9363-D70432393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73B38-0F2D-5BBA-34C4-CD01A437B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34789-E42A-3686-42C5-D9A0AB9D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3986-D1F2-4605-B76B-A45AB0C5A81C}" type="datetimeFigureOut">
              <a:rPr lang="en-UG" smtClean="0"/>
              <a:t>10/19/2023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C2C3-AC98-5DC6-3EDB-C89AB0E3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32165-6EC9-73B2-597A-06656F54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4056-49D0-49E4-90A7-87817C61D0F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15440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8B0FA-48E5-7017-CB6E-86F8E6EE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E808A-F41D-8245-4AD2-1FFE1B03C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2872-5BD8-E106-D2E1-B7090C843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3986-D1F2-4605-B76B-A45AB0C5A81C}" type="datetimeFigureOut">
              <a:rPr lang="en-UG" smtClean="0"/>
              <a:t>10/19/2023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993ED-B49D-1D8C-CF63-4B8120832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A1FE0-2D57-AE4F-86D1-BF2DCB844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94056-49D0-49E4-90A7-87817C61D0F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21324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1F821-E247-3E7F-502D-277795D8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u="none" strike="noStrike">
                <a:effectLst/>
              </a:rPr>
              <a:t>Agriculture, forestry and fishing sector analysis</a:t>
            </a:r>
            <a:endParaRPr lang="en-US"/>
          </a:p>
        </p:txBody>
      </p:sp>
      <p:pic>
        <p:nvPicPr>
          <p:cNvPr id="4" name="Picture 3" descr="Aerial view of valley map">
            <a:extLst>
              <a:ext uri="{FF2B5EF4-FFF2-40B4-BE49-F238E27FC236}">
                <a16:creationId xmlns:a16="http://schemas.microsoft.com/office/drawing/2014/main" id="{F2B9DAF8-4082-A811-F55B-6AE3573A9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11" r="3033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839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8A795-71CE-4C41-71A8-EC6CF22302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Composition by contribution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8499D-F0E1-54F1-4D58-BD3C12CE15A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49643" y="2112579"/>
            <a:ext cx="4195210" cy="369292"/>
          </a:xfrm>
        </p:spPr>
        <p:txBody>
          <a:bodyPr>
            <a:normAutofit/>
          </a:bodyPr>
          <a:lstStyle/>
          <a:p>
            <a:pPr marL="185166" indent="-185166" defTabSz="740664">
              <a:spcBef>
                <a:spcPts val="810"/>
              </a:spcBef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Monthly composition</a:t>
            </a:r>
            <a:endParaRPr lang="en-GB" sz="15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96224-C586-D4FB-1587-8EBFC01E5E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71088" y="2112579"/>
            <a:ext cx="4195210" cy="369292"/>
          </a:xfrm>
        </p:spPr>
        <p:txBody>
          <a:bodyPr>
            <a:normAutofit/>
          </a:bodyPr>
          <a:lstStyle/>
          <a:p>
            <a:pPr marL="185166" indent="-185166" defTabSz="740664">
              <a:spcBef>
                <a:spcPts val="810"/>
              </a:spcBef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Annual Composition</a:t>
            </a:r>
            <a:endParaRPr lang="en-GB" sz="150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154527B-9F3C-4547-B013-6AB36F1FDA0C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11912732"/>
              </p:ext>
            </p:extLst>
          </p:nvPr>
        </p:nvGraphicFramePr>
        <p:xfrm>
          <a:off x="1149643" y="2632945"/>
          <a:ext cx="4195210" cy="2996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AF1604B-8BF1-D9BE-3F1D-8AA1C5CBB149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92192706"/>
              </p:ext>
            </p:extLst>
          </p:nvPr>
        </p:nvGraphicFramePr>
        <p:xfrm>
          <a:off x="6850429" y="2782728"/>
          <a:ext cx="4215869" cy="2996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20D71F4-EADD-90BC-A983-777DB2DEAC2C}"/>
              </a:ext>
            </a:extLst>
          </p:cNvPr>
          <p:cNvSpPr txBox="1"/>
          <p:nvPr/>
        </p:nvSpPr>
        <p:spPr>
          <a:xfrm>
            <a:off x="1774574" y="5779675"/>
            <a:ext cx="8985730" cy="617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both financial years, the sector has been consistent with average composition of 3% of the contributions monthly </a:t>
            </a:r>
          </a:p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annually.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67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B1A7C-1003-E51A-2555-2ACCBA6A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Members and Employer Composition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B4476-CF68-6CD4-ECB3-AEDD4BA87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Agriculture sector contributes 5% to total active members of the fund and 2% of the employer base(30,822 Active Employers)</a:t>
            </a: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2D60F37-7E2F-AEE7-0460-BB2F20B4C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916275"/>
              </p:ext>
            </p:extLst>
          </p:nvPr>
        </p:nvGraphicFramePr>
        <p:xfrm>
          <a:off x="4654296" y="1462141"/>
          <a:ext cx="7214618" cy="390628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3228710">
                  <a:extLst>
                    <a:ext uri="{9D8B030D-6E8A-4147-A177-3AD203B41FA5}">
                      <a16:colId xmlns:a16="http://schemas.microsoft.com/office/drawing/2014/main" val="2433537653"/>
                    </a:ext>
                  </a:extLst>
                </a:gridCol>
                <a:gridCol w="1992954">
                  <a:extLst>
                    <a:ext uri="{9D8B030D-6E8A-4147-A177-3AD203B41FA5}">
                      <a16:colId xmlns:a16="http://schemas.microsoft.com/office/drawing/2014/main" val="2954406304"/>
                    </a:ext>
                  </a:extLst>
                </a:gridCol>
                <a:gridCol w="1992954">
                  <a:extLst>
                    <a:ext uri="{9D8B030D-6E8A-4147-A177-3AD203B41FA5}">
                      <a16:colId xmlns:a16="http://schemas.microsoft.com/office/drawing/2014/main" val="3957919336"/>
                    </a:ext>
                  </a:extLst>
                </a:gridCol>
              </a:tblGrid>
              <a:tr h="976572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FY</a:t>
                      </a:r>
                    </a:p>
                  </a:txBody>
                  <a:tcPr marL="268213" marR="40526" marT="206318" marB="2063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FY 22/23</a:t>
                      </a:r>
                    </a:p>
                  </a:txBody>
                  <a:tcPr marL="268213" marR="40526" marT="206318" marB="2063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FY 23/24</a:t>
                      </a:r>
                    </a:p>
                  </a:txBody>
                  <a:tcPr marL="268213" marR="40526" marT="206318" marB="2063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179718"/>
                  </a:ext>
                </a:extLst>
              </a:tr>
              <a:tr h="976572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Members</a:t>
                      </a:r>
                    </a:p>
                  </a:txBody>
                  <a:tcPr marL="268213" marR="40526" marT="206318" marB="2063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37,447</a:t>
                      </a:r>
                    </a:p>
                  </a:txBody>
                  <a:tcPr marL="268213" marR="40526" marT="206318" marB="2063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38,205</a:t>
                      </a:r>
                    </a:p>
                  </a:txBody>
                  <a:tcPr marL="268213" marR="40526" marT="206318" marB="2063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702088"/>
                  </a:ext>
                </a:extLst>
              </a:tr>
              <a:tr h="976572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Employers</a:t>
                      </a:r>
                    </a:p>
                  </a:txBody>
                  <a:tcPr marL="268213" marR="40526" marT="206318" marB="2063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268213" marR="40526" marT="206318" marB="2063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646</a:t>
                      </a:r>
                    </a:p>
                  </a:txBody>
                  <a:tcPr marL="268213" marR="40526" marT="206318" marB="2063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31656"/>
                  </a:ext>
                </a:extLst>
              </a:tr>
              <a:tr h="976572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Active Members</a:t>
                      </a:r>
                    </a:p>
                  </a:txBody>
                  <a:tcPr marL="268213" marR="40526" marT="206318" marB="2063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734,839</a:t>
                      </a:r>
                    </a:p>
                  </a:txBody>
                  <a:tcPr marL="268213" marR="40526" marT="206318" marB="2063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749,042</a:t>
                      </a:r>
                    </a:p>
                  </a:txBody>
                  <a:tcPr marL="268213" marR="40526" marT="206318" marB="20631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31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01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5889</TotalTime>
  <Words>101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Agriculture, forestry and fishing sector analysis</vt:lpstr>
      <vt:lpstr>Composition by contribution</vt:lpstr>
      <vt:lpstr>Members and Employer 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  B. Musaazi</dc:creator>
  <cp:lastModifiedBy>Patience Charity</cp:lastModifiedBy>
  <cp:revision>6</cp:revision>
  <dcterms:created xsi:type="dcterms:W3CDTF">2022-12-01T04:46:55Z</dcterms:created>
  <dcterms:modified xsi:type="dcterms:W3CDTF">2023-10-20T06:56:25Z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115a6fb2-fdef-46ce-af0d-736feab25b3e</vt:lpwstr>
  </property>
  <property fmtid="{D5CDD505-2E9C-101B-9397-08002B2CF9AE}" pid="3" name="Classification">
    <vt:lpwstr>NSSF_INT3RNAL</vt:lpwstr>
  </property>
  <property fmtid="{D5CDD505-2E9C-101B-9397-08002B2CF9AE}" pid="4" name="MSIP_Label_45ffd46c-8931-4048-b018-9b06a850215a_Enabled">
    <vt:lpwstr>true</vt:lpwstr>
  </property>
  <property fmtid="{D5CDD505-2E9C-101B-9397-08002B2CF9AE}" pid="5" name="MSIP_Label_45ffd46c-8931-4048-b018-9b06a850215a_SetDate">
    <vt:lpwstr>2023-03-14T09:30:42Z</vt:lpwstr>
  </property>
  <property fmtid="{D5CDD505-2E9C-101B-9397-08002B2CF9AE}" pid="6" name="MSIP_Label_45ffd46c-8931-4048-b018-9b06a850215a_Method">
    <vt:lpwstr>Standard</vt:lpwstr>
  </property>
  <property fmtid="{D5CDD505-2E9C-101B-9397-08002B2CF9AE}" pid="7" name="MSIP_Label_45ffd46c-8931-4048-b018-9b06a850215a_Name">
    <vt:lpwstr>defa4170-0d19-0005-0004-bc88714345d2</vt:lpwstr>
  </property>
  <property fmtid="{D5CDD505-2E9C-101B-9397-08002B2CF9AE}" pid="8" name="MSIP_Label_45ffd46c-8931-4048-b018-9b06a850215a_SiteId">
    <vt:lpwstr>708f7b5b-20fc-4bc8-9150-b1015a308b9c</vt:lpwstr>
  </property>
  <property fmtid="{D5CDD505-2E9C-101B-9397-08002B2CF9AE}" pid="9" name="MSIP_Label_45ffd46c-8931-4048-b018-9b06a850215a_ActionId">
    <vt:lpwstr>a34cd759-7dad-43a0-965d-a69a30b94321</vt:lpwstr>
  </property>
  <property fmtid="{D5CDD505-2E9C-101B-9397-08002B2CF9AE}" pid="10" name="MSIP_Label_45ffd46c-8931-4048-b018-9b06a850215a_ContentBits">
    <vt:lpwstr>0</vt:lpwstr>
  </property>
</Properties>
</file>