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8" r:id="rId6"/>
    <p:sldId id="2694" r:id="rId7"/>
    <p:sldId id="2695" r:id="rId8"/>
    <p:sldId id="2696" r:id="rId9"/>
    <p:sldId id="2697" r:id="rId10"/>
    <p:sldId id="2698" r:id="rId11"/>
    <p:sldId id="2699" r:id="rId12"/>
    <p:sldId id="2782" r:id="rId13"/>
    <p:sldId id="2783" r:id="rId14"/>
    <p:sldId id="2701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8C7"/>
    <a:srgbClr val="C9C8C9"/>
    <a:srgbClr val="000000"/>
    <a:srgbClr val="00ABCA"/>
    <a:srgbClr val="29A1BD"/>
    <a:srgbClr val="30B7D4"/>
    <a:srgbClr val="84B641"/>
    <a:srgbClr val="DA1F28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5" autoAdjust="0"/>
    <p:restoredTop sz="97302" autoAdjust="0"/>
  </p:normalViewPr>
  <p:slideViewPr>
    <p:cSldViewPr snapToGrid="0" showGuides="1">
      <p:cViewPr varScale="1">
        <p:scale>
          <a:sx n="112" d="100"/>
          <a:sy n="112" d="100"/>
        </p:scale>
        <p:origin x="56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4/12/21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4/12/21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4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8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6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3E405-3917-499B-98FC-3859BC242C8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1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 userDrawn="1"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>
      <p:ext uri="{BB962C8B-B14F-4D97-AF65-F5344CB8AC3E}">
        <p14:creationId xmlns:p14="http://schemas.microsoft.com/office/powerpoint/2010/main" val="40722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376098"/>
            <a:ext cx="2874807" cy="5260421"/>
          </a:xfrm>
          <a:prstGeom prst="rect">
            <a:avLst/>
          </a:prstGeom>
          <a:gradFill flip="none" rotWithShape="1">
            <a:gsLst>
              <a:gs pos="25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6720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25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8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309114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309114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43909" y="1376098"/>
            <a:ext cx="3848089" cy="5260421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43910" y="948037"/>
            <a:ext cx="3848089" cy="44373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61234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61234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6719" y="371052"/>
            <a:ext cx="11750331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12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 userDrawn="1"/>
        </p:nvGrpSpPr>
        <p:grpSpPr>
          <a:xfrm>
            <a:off x="274320" y="320039"/>
            <a:ext cx="11917681" cy="919959"/>
            <a:chOff x="274320" y="320040"/>
            <a:chExt cx="11917681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274320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8" y="1384275"/>
            <a:ext cx="11917682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26719" y="320040"/>
            <a:ext cx="11750331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260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utline">
    <p:bg>
      <p:bgPr>
        <a:solidFill>
          <a:srgbClr val="F3E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03" y="137160"/>
            <a:ext cx="11899595" cy="502920"/>
          </a:xfrm>
        </p:spPr>
        <p:txBody>
          <a:bodyPr>
            <a:noAutofit/>
          </a:bodyPr>
          <a:lstStyle>
            <a:lvl1pPr>
              <a:defRPr sz="3197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03" y="822961"/>
            <a:ext cx="11899595" cy="5711947"/>
          </a:xfrm>
        </p:spPr>
        <p:txBody>
          <a:bodyPr>
            <a:normAutofit/>
          </a:bodyPr>
          <a:lstStyle>
            <a:lvl1pPr>
              <a:defRPr sz="2797"/>
            </a:lvl1pPr>
            <a:lvl2pPr marL="742189" indent="-285458">
              <a:buFont typeface="Arial" panose="020B0604020202020204" pitchFamily="34" charset="0"/>
              <a:buChar char="•"/>
              <a:defRPr sz="2398"/>
            </a:lvl2pPr>
            <a:lvl3pPr>
              <a:defRPr sz="1998"/>
            </a:lvl3pPr>
            <a:lvl4pPr marL="1598560" indent="-228365">
              <a:buFont typeface="Arial" panose="020B0604020202020204" pitchFamily="34" charset="0"/>
              <a:buChar char="•"/>
              <a:defRPr sz="1998"/>
            </a:lvl4pPr>
            <a:lvl5pPr marL="2055292" indent="-228365">
              <a:buFont typeface="Wingdings" panose="05000000000000000000" pitchFamily="2" charset="2"/>
              <a:buChar char="§"/>
              <a:defRPr sz="199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10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37303" y="137160"/>
            <a:ext cx="11899595" cy="5029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>
            <a:lvl1pPr>
              <a:defRPr lang="en-US" sz="3197" dirty="0">
                <a:latin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977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033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7729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7729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9163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772900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779008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4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64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" y="1447800"/>
            <a:ext cx="576072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" y="2268990"/>
            <a:ext cx="576072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76072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76072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34" y="1452618"/>
            <a:ext cx="37570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634" y="2273808"/>
            <a:ext cx="37570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6622" y="1452618"/>
            <a:ext cx="375493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6622" y="2278200"/>
            <a:ext cx="375493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754934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754934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09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190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83" r:id="rId2"/>
    <p:sldLayoutId id="2147483769" r:id="rId3"/>
    <p:sldLayoutId id="2147483770" r:id="rId4"/>
    <p:sldLayoutId id="2147483771" r:id="rId5"/>
    <p:sldLayoutId id="2147483773" r:id="rId6"/>
    <p:sldLayoutId id="2147483774" r:id="rId7"/>
    <p:sldLayoutId id="2147483775" r:id="rId8"/>
    <p:sldLayoutId id="2147483776" r:id="rId9"/>
    <p:sldLayoutId id="2147483780" r:id="rId10"/>
    <p:sldLayoutId id="2147483781" r:id="rId11"/>
    <p:sldLayoutId id="2147483782" r:id="rId12"/>
    <p:sldLayoutId id="2147483784" r:id="rId13"/>
    <p:sldLayoutId id="2147483785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64" userDrawn="1">
          <p15:clr>
            <a:srgbClr val="F26B43"/>
          </p15:clr>
        </p15:guide>
        <p15:guide id="6" orient="horz" pos="192" userDrawn="1">
          <p15:clr>
            <a:srgbClr val="F26B43"/>
          </p15:clr>
        </p15:guide>
        <p15:guide id="8" orient="horz" pos="912" userDrawn="1">
          <p15:clr>
            <a:srgbClr val="F26B43"/>
          </p15:clr>
        </p15:guide>
        <p15:guide id="9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3B32-C8D2-EB44-A409-989230D1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Compression in ADIOS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142C3-579F-FF40-9AD8-67F83D020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</a:t>
            </a:r>
            <a:r>
              <a:rPr lang="en-US" dirty="0" err="1"/>
              <a:t>Klasky</a:t>
            </a:r>
            <a:r>
              <a:rPr lang="en-US" dirty="0"/>
              <a:t>, Norbert </a:t>
            </a:r>
            <a:r>
              <a:rPr lang="en-US" dirty="0" err="1"/>
              <a:t>Podhorszki</a:t>
            </a:r>
            <a:r>
              <a:rPr lang="en-US" dirty="0"/>
              <a:t>, </a:t>
            </a:r>
            <a:r>
              <a:rPr lang="en-US" u="sng" dirty="0"/>
              <a:t>Ana </a:t>
            </a:r>
            <a:r>
              <a:rPr lang="en-US" u="sng" dirty="0" err="1"/>
              <a:t>Gainaru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145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 the PDF calc with extra parameter to save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256" y="669107"/>
            <a:ext cx="10617018" cy="59977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mpirun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-n 3 adios2-pdf-calc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gs.bp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pdf-sz-0.0001.bp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100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PDF analysis reads from Simulation using engine type:  </a:t>
            </a:r>
            <a:r>
              <a:rPr lang="en-US" sz="1600" b="1" dirty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BP4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PDF analysis writes using engine type:                 </a:t>
            </a:r>
            <a:r>
              <a:rPr lang="en-US" sz="1600" b="1" dirty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BP4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PDF Analysis step 0 processing sim output step 0 sim compute step 10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PDF Analysis step 1 processing sim output step 1 sim compute step 20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PDF Analysis step 2 processing sim output step 2 sim compute step 30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...</a:t>
            </a:r>
          </a:p>
          <a:p>
            <a:r>
              <a:rPr lang="fi-FI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du -sh  *.bp</a:t>
            </a:r>
          </a:p>
          <a:p>
            <a:r>
              <a:rPr lang="fi-FI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401M	gs.bp</a:t>
            </a:r>
          </a:p>
          <a:p>
            <a:r>
              <a:rPr lang="fi-FI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25M	pdf-sz-0.001.bp </a:t>
            </a:r>
          </a:p>
          <a:p>
            <a:r>
              <a:rPr lang="fi-FI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nl-NL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bpls -l  gs.bp</a:t>
            </a:r>
            <a:endParaRPr lang="fi-FI" sz="2400" dirty="0">
              <a:solidFill>
                <a:schemeClr val="tx1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fi-FI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U     100*{64, 64, 64} = 0.0907832 / 1</a:t>
            </a:r>
          </a:p>
          <a:p>
            <a:r>
              <a:rPr lang="fi-FI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V     100*{64, 64, 64} = 0 / 0.674825</a:t>
            </a:r>
          </a:p>
          <a:p>
            <a:r>
              <a:rPr lang="fi-FI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int32_t  step  100*scalar = 10 / 1000</a:t>
            </a:r>
          </a:p>
          <a:p>
            <a:r>
              <a:rPr lang="fi-FI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</a:t>
            </a:r>
            <a:r>
              <a:rPr lang="nl-NL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bpls -l  pdf-sz-0.0001.bp </a:t>
            </a:r>
            <a:endParaRPr lang="fi-FI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U       100*{64, 64, 64} = 0.0907832 / 1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U/bins  100*{100} = 0.0908349 / 1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U/pdf   100*{64, 100} = 0 / 4096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V       100*{64, 64, 64} = 0 / 0.674825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V/bins  100*{100} = 0 / 0.668077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double   V/pdf   100*{64, 100} = 0 / 4096</a:t>
            </a:r>
          </a:p>
          <a:p>
            <a:r>
              <a:rPr lang="en-US" sz="1598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int32_t  step    100*scalar = 10 / 1000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84EAC-9213-4ED3-B79E-44F2C90B315F}"/>
              </a:ext>
            </a:extLst>
          </p:cNvPr>
          <p:cNvSpPr txBox="1"/>
          <p:nvPr/>
        </p:nvSpPr>
        <p:spPr>
          <a:xfrm>
            <a:off x="8092433" y="4723716"/>
            <a:ext cx="321065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 and V from gray-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scott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are included in pdf-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sz.bp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but they are compressed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7AE623-654F-4798-B9AC-8B05A1B3244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39541" y="5032276"/>
            <a:ext cx="852893" cy="153104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4BE722-25C1-4283-9334-50C89E4BCC8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239541" y="5185380"/>
            <a:ext cx="852893" cy="490692"/>
          </a:xfrm>
          <a:prstGeom prst="straightConnector1">
            <a:avLst/>
          </a:prstGeom>
          <a:noFill/>
          <a:ln w="25400" cap="flat">
            <a:solidFill>
              <a:schemeClr val="accent2">
                <a:lumMod val="75000"/>
              </a:schemeClr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5632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Dump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255" y="1218568"/>
            <a:ext cx="10617018" cy="175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﻿</a:t>
            </a:r>
            <a:r>
              <a:rPr lang="de-DE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bpls -l gs.bp -d U -s "99,20,20,20" -c "1,4,2,3" -n 6 -f "%12.9f"</a:t>
            </a:r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double   U     100*{64, 64, 64} = 0.0907832 / 1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  slice (99:99, 20:23, 20:21, 20:22)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  (99,20,20,20)     0.799132816  0.794047216  0.774524644  0.794044013  0.809334311  0.805353502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  (99,21,20,20)     0.794048720  0.809339614  0.805357399  0.809337339  0.830566649  0.831157641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  (99,22,20,20)     0.774524443  0.805355761  0.811208162  0.805354275  0.831156412  0.835480782</a:t>
            </a:r>
          </a:p>
          <a:p>
            <a:r>
              <a:rPr lang="fr-FR" sz="14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    (99,23,20,20)     0.762227773  0.795309063  0.801802280  0.795309102  0.821057779  0.826293178</a:t>
            </a:r>
            <a:endParaRPr lang="en-US" sz="1400" dirty="0">
              <a:solidFill>
                <a:schemeClr val="tx1"/>
              </a:solidFill>
              <a:latin typeface="Courier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305F5-63C0-43DC-96B1-823FD1E34013}"/>
              </a:ext>
            </a:extLst>
          </p:cNvPr>
          <p:cNvSpPr txBox="1"/>
          <p:nvPr/>
        </p:nvSpPr>
        <p:spPr>
          <a:xfrm>
            <a:off x="820255" y="3362606"/>
            <a:ext cx="10617018" cy="1753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﻿</a:t>
            </a:r>
            <a:r>
              <a:rPr lang="de-DE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bpls -l </a:t>
            </a:r>
            <a:r>
              <a:rPr lang="de-DE" sz="2398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pdf-sz-0.0001.bp</a:t>
            </a:r>
            <a:r>
              <a:rPr lang="de-DE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-d U -s "99,20,20,20" -c "1,4,2,3" -n 6 -f "%12.9f"</a:t>
            </a:r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double   U       100*{64, 64, 64} = 0.0907832 / 1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  slice (99:99, 20:23, 20:21, 20:22)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  (99,20,20,20)     0.799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861830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0.79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3861830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0.77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3547600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0.79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3861830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0.809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861830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0.805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547600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  (99,21,20,20)     0.794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870268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8870268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4870268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8870268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0.830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870268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0.83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0870268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  (99,22,20,20)     0.77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5469240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0.805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469240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0.811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469240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0.805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469240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0.831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469240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0.8354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69240</a:t>
            </a:r>
          </a:p>
          <a:p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  (99,23,20,20)     0.76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1874701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0.795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874701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0.8018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74701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0.795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874701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0.821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874701</a:t>
            </a:r>
            <a:r>
              <a:rPr lang="fr-FR" sz="1399" dirty="0">
                <a:solidFill>
                  <a:schemeClr val="tx1"/>
                </a:solidFill>
                <a:latin typeface="Courier"/>
                <a:cs typeface="Calibri" panose="020F0502020204030204" pitchFamily="34" charset="0"/>
              </a:rPr>
              <a:t>  0.82</a:t>
            </a:r>
            <a:r>
              <a:rPr lang="fr-FR" sz="1399" dirty="0">
                <a:solidFill>
                  <a:srgbClr val="C00000"/>
                </a:solidFill>
                <a:latin typeface="Courier"/>
                <a:cs typeface="Calibri" panose="020F0502020204030204" pitchFamily="34" charset="0"/>
              </a:rPr>
              <a:t>5874701</a:t>
            </a:r>
            <a:endParaRPr lang="en-US" sz="1399" dirty="0">
              <a:solidFill>
                <a:srgbClr val="C00000"/>
              </a:solidFill>
              <a:latin typeface="Courier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92E3-B670-4DEC-AD19-11BC5A62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140B-5817-4CF6-8210-2BA0B35E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1345" tIns="45672" rIns="91345" bIns="45672" numCol="2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I:  Introduction to Parallel I/O and HPC file systems </a:t>
            </a:r>
            <a:r>
              <a:rPr lang="en-US" sz="1600" dirty="0"/>
              <a:t>(0.5 hours)        (Beginner/Intermediate)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Parallel I/O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HPC Storage Systems – GPFS, </a:t>
            </a:r>
            <a:r>
              <a:rPr lang="en-US" sz="1400" dirty="0" err="1"/>
              <a:t>Lustre</a:t>
            </a:r>
            <a:r>
              <a:rPr lang="en-US" sz="1400" dirty="0"/>
              <a:t>, Burst Buffers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II: Self-describing I/O using ADIOS   </a:t>
            </a:r>
            <a:r>
              <a:rPr lang="en-US" sz="1600" dirty="0"/>
              <a:t>(1 hour) (Beginner/Intermediate)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Lecture: </a:t>
            </a:r>
            <a:r>
              <a:rPr lang="en-US" sz="1400" dirty="0"/>
              <a:t>ADIOS framework, I/O abstraction, file format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use a parallel </a:t>
            </a:r>
            <a:r>
              <a:rPr lang="en-US" sz="1400" dirty="0" err="1"/>
              <a:t>MiniApp</a:t>
            </a:r>
            <a:r>
              <a:rPr lang="en-US" sz="1400" dirty="0"/>
              <a:t> to write self-describing data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Use ADIOS write API to write data in parallel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Write HDF5 files using the ADIOS 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Parallel data reading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ADIOS read API in Fortran90, C++, and Python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Read HDF5 files using the ADIOS API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</a:t>
            </a:r>
            <a:r>
              <a:rPr lang="en-US" sz="1400" dirty="0"/>
              <a:t>: How to scale ADIOS I/O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BREAK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</a:rPr>
              <a:t>Part III: Data Compression </a:t>
            </a:r>
            <a:r>
              <a:rPr lang="en-US" sz="1600" dirty="0">
                <a:solidFill>
                  <a:srgbClr val="FF0000"/>
                </a:solidFill>
              </a:rPr>
              <a:t>(0.5 hour) (Intermediate)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Lecture</a:t>
            </a:r>
            <a:r>
              <a:rPr lang="en-US" sz="1400" dirty="0">
                <a:solidFill>
                  <a:srgbClr val="FF0000"/>
                </a:solidFill>
              </a:rPr>
              <a:t>: Overview of common data reduction techniques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for scientific data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FF0000"/>
                </a:solidFill>
              </a:rPr>
              <a:t>Introduction to compression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rgbClr val="FF0000"/>
                </a:solidFill>
              </a:rPr>
              <a:t>Introduction to lossy compression techniques: MGARD, SZ, and ZFP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>
                <a:solidFill>
                  <a:srgbClr val="FF0000"/>
                </a:solidFill>
              </a:rPr>
              <a:t>Hands-on</a:t>
            </a:r>
            <a:r>
              <a:rPr lang="en-US" sz="1400" dirty="0">
                <a:solidFill>
                  <a:srgbClr val="FF0000"/>
                </a:solidFill>
              </a:rPr>
              <a:t>: Adding compression to previous examples 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Part IV: In situ data analysis using I/O staging </a:t>
            </a:r>
            <a:r>
              <a:rPr lang="en-US" sz="1600" dirty="0"/>
              <a:t>(1 hour) (Intermediate/Advanced)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Lecture</a:t>
            </a:r>
            <a:r>
              <a:rPr lang="en-US" sz="1400" dirty="0"/>
              <a:t>: Introduction to “data staging” for in situ analysis and code coupling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Hands-on:</a:t>
            </a:r>
            <a:r>
              <a:rPr lang="en-US" sz="1400" dirty="0"/>
              <a:t> Create a simple pipeline using the </a:t>
            </a:r>
            <a:r>
              <a:rPr lang="en-US" sz="1400" dirty="0" err="1"/>
              <a:t>MiniApp</a:t>
            </a:r>
            <a:r>
              <a:rPr lang="en-US" sz="1400" dirty="0"/>
              <a:t> that computes, and visualizes a derived variable using data staging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Add data reduction to the pipeline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Demonstration</a:t>
            </a:r>
            <a:r>
              <a:rPr lang="en-US" sz="1400" dirty="0"/>
              <a:t>: In situ visualization with Visit and </a:t>
            </a:r>
            <a:r>
              <a:rPr lang="en-US" sz="1400" dirty="0" err="1"/>
              <a:t>Paraview</a:t>
            </a:r>
            <a:endParaRPr lang="en-US" sz="1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Hands-on</a:t>
            </a:r>
            <a:r>
              <a:rPr lang="en-US" sz="1400" dirty="0"/>
              <a:t>: Staging and converting with </a:t>
            </a:r>
            <a:r>
              <a:rPr lang="en-US" sz="1400" dirty="0" err="1"/>
              <a:t>adios_reorganize</a:t>
            </a:r>
            <a:r>
              <a:rPr lang="en-US" sz="1400" dirty="0"/>
              <a:t> tool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34888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ADIOS Operators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5316" y="1163300"/>
            <a:ext cx="4870041" cy="4426908"/>
          </a:xfrm>
          <a:prstGeom prst="rect">
            <a:avLst/>
          </a:prstGeom>
        </p:spPr>
        <p:txBody>
          <a:bodyPr vert="horz" lIns="91345" tIns="45672" rIns="91345" bIns="45672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8" dirty="0">
                <a:latin typeface="Calibri" panose="020F0502020204030204" pitchFamily="34" charset="0"/>
                <a:cs typeface="Calibri" panose="020F0502020204030204" pitchFamily="34" charset="0"/>
              </a:rPr>
              <a:t>ADIOS allows users to transparently apply operators to data, using code that looks like its still using the original untransformed data</a:t>
            </a:r>
          </a:p>
          <a:p>
            <a:r>
              <a:rPr lang="en-US" sz="2398" dirty="0">
                <a:latin typeface="Calibri" panose="020F0502020204030204" pitchFamily="34" charset="0"/>
                <a:cs typeface="Calibri" panose="020F0502020204030204" pitchFamily="34" charset="0"/>
              </a:rPr>
              <a:t>Can swap operators in/out at runtime (vs. compile time)</a:t>
            </a:r>
          </a:p>
          <a:p>
            <a:r>
              <a:rPr lang="en-US" sz="2398" dirty="0">
                <a:latin typeface="Calibri" panose="020F0502020204030204" pitchFamily="34" charset="0"/>
                <a:cs typeface="Calibri" panose="020F0502020204030204" pitchFamily="34" charset="0"/>
              </a:rPr>
              <a:t>Plugin based, enabling easy expansion</a:t>
            </a:r>
          </a:p>
          <a:p>
            <a:r>
              <a:rPr lang="en-US" sz="2398" dirty="0">
                <a:latin typeface="Calibri" panose="020F0502020204030204" pitchFamily="34" charset="0"/>
                <a:cs typeface="Calibri" panose="020F0502020204030204" pitchFamily="34" charset="0"/>
              </a:rPr>
              <a:t>Focus on compression today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96002" y="1477274"/>
            <a:ext cx="5268277" cy="4587611"/>
            <a:chOff x="1038260" y="1576967"/>
            <a:chExt cx="5892483" cy="4495533"/>
          </a:xfrm>
        </p:grpSpPr>
        <p:sp>
          <p:nvSpPr>
            <p:cNvPr id="11" name="Rounded Rectangle 10"/>
            <p:cNvSpPr/>
            <p:nvPr/>
          </p:nvSpPr>
          <p:spPr>
            <a:xfrm>
              <a:off x="1105990" y="1576967"/>
              <a:ext cx="4131511" cy="5704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8" b="1" dirty="0">
                  <a:latin typeface="Calibri" panose="020F0502020204030204" pitchFamily="34" charset="0"/>
                  <a:cs typeface="Calibri" panose="020F0502020204030204" pitchFamily="34" charset="0"/>
                </a:rPr>
                <a:t>User Application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05990" y="2771156"/>
              <a:ext cx="5824753" cy="2239104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tIns="45672" rtlCol="0" anchor="ctr" anchorCtr="0"/>
            <a:lstStyle/>
            <a:p>
              <a:r>
                <a:rPr lang="en-US" sz="2398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ADIOS</a:t>
              </a:r>
            </a:p>
            <a:p>
              <a:endParaRPr lang="en-US" sz="1998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998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144879" y="2174061"/>
              <a:ext cx="1952594" cy="3731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8" b="1" dirty="0">
                  <a:latin typeface="Calibri" panose="020F0502020204030204" pitchFamily="34" charset="0"/>
                  <a:cs typeface="Calibri" panose="020F0502020204030204" pitchFamily="34" charset="0"/>
                </a:rPr>
                <a:t>Variable 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01332" y="4487801"/>
              <a:ext cx="3765250" cy="413701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8" b="1" dirty="0">
                  <a:latin typeface="Calibri" panose="020F0502020204030204" pitchFamily="34" charset="0"/>
                  <a:cs typeface="Calibri" panose="020F0502020204030204" pitchFamily="34" charset="0"/>
                </a:rPr>
                <a:t>I/O Engine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18101" y="2536617"/>
              <a:ext cx="1" cy="2663915"/>
            </a:xfrm>
            <a:prstGeom prst="straightConnector1">
              <a:avLst/>
            </a:prstGeom>
            <a:ln w="38100" cmpd="sng">
              <a:solidFill>
                <a:srgbClr val="009E04"/>
              </a:solidFill>
              <a:prstDash val="soli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23018" y="2536617"/>
              <a:ext cx="0" cy="2663915"/>
            </a:xfrm>
            <a:prstGeom prst="straightConnector1">
              <a:avLst/>
            </a:prstGeom>
            <a:ln w="38100" cmpd="sng">
              <a:solidFill>
                <a:srgbClr val="C00000"/>
              </a:solidFill>
              <a:prstDash val="solid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076574" y="5200532"/>
              <a:ext cx="1952020" cy="37318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98" b="1" dirty="0">
                  <a:latin typeface="Calibri" panose="020F0502020204030204" pitchFamily="34" charset="0"/>
                  <a:cs typeface="Calibri" panose="020F0502020204030204" pitchFamily="34" charset="0"/>
                </a:rPr>
                <a:t>Regular var.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38260" y="5607352"/>
              <a:ext cx="4538044" cy="46514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8" b="1" dirty="0">
                  <a:latin typeface="Calibri" panose="020F0502020204030204" pitchFamily="34" charset="0"/>
                  <a:cs typeface="Calibri" panose="020F0502020204030204" pitchFamily="34" charset="0"/>
                </a:rPr>
                <a:t>BP file, staging area, etc.</a:t>
              </a:r>
            </a:p>
          </p:txBody>
        </p:sp>
        <p:grpSp>
          <p:nvGrpSpPr>
            <p:cNvPr id="19" name="Group 75"/>
            <p:cNvGrpSpPr/>
            <p:nvPr/>
          </p:nvGrpSpPr>
          <p:grpSpPr>
            <a:xfrm>
              <a:off x="3012841" y="2174062"/>
              <a:ext cx="3850173" cy="3399653"/>
              <a:chOff x="3232238" y="2115421"/>
              <a:chExt cx="4277970" cy="377739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232238" y="2861787"/>
                <a:ext cx="2170824" cy="1741525"/>
              </a:xfrm>
              <a:prstGeom prst="rect">
                <a:avLst/>
              </a:prstGeom>
              <a:solidFill>
                <a:srgbClr val="E0680E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7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Data</a:t>
                </a:r>
                <a:br>
                  <a:rPr lang="en-US" sz="1798" b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7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Operators</a:t>
                </a:r>
                <a:br>
                  <a:rPr lang="en-US" sz="1798" b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7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5169770" y="3027647"/>
                <a:ext cx="308546" cy="0"/>
              </a:xfrm>
              <a:prstGeom prst="line">
                <a:avLst/>
              </a:prstGeom>
              <a:ln w="38100" cmpd="sng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169770" y="3193506"/>
                <a:ext cx="308546" cy="0"/>
              </a:xfrm>
              <a:prstGeom prst="line">
                <a:avLst/>
              </a:prstGeom>
              <a:ln w="38100" cmpd="sng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7898" y="4271593"/>
                <a:ext cx="520418" cy="0"/>
              </a:xfrm>
              <a:prstGeom prst="line">
                <a:avLst/>
              </a:prstGeom>
              <a:ln w="38100" cmpd="sng">
                <a:solidFill>
                  <a:srgbClr val="009E04"/>
                </a:solidFill>
                <a:prstDash val="soli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957898" y="4437453"/>
                <a:ext cx="520418" cy="0"/>
              </a:xfrm>
              <a:prstGeom prst="line">
                <a:avLst/>
              </a:prstGeom>
              <a:ln w="38100" cmpd="sng">
                <a:solidFill>
                  <a:srgbClr val="009E04"/>
                </a:solidFill>
                <a:prstDash val="soli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3514532" y="2115421"/>
                <a:ext cx="2119997" cy="4146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Variable B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5177296" y="2530068"/>
                <a:ext cx="0" cy="497579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951530" y="2530068"/>
                <a:ext cx="0" cy="1741525"/>
              </a:xfrm>
              <a:prstGeom prst="line">
                <a:avLst/>
              </a:prstGeom>
              <a:ln w="38100" cmpd="sng">
                <a:solidFill>
                  <a:srgbClr val="009E04"/>
                </a:solidFill>
                <a:prstDash val="soli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8" name="Group 16"/>
              <p:cNvGrpSpPr/>
              <p:nvPr/>
            </p:nvGrpSpPr>
            <p:grpSpPr>
              <a:xfrm flipV="1">
                <a:off x="5478317" y="2861787"/>
                <a:ext cx="2031891" cy="829298"/>
                <a:chOff x="5410200" y="3105150"/>
                <a:chExt cx="2057400" cy="857250"/>
              </a:xfrm>
              <a:solidFill>
                <a:srgbClr val="E0680E"/>
              </a:solidFill>
            </p:grpSpPr>
            <p:sp>
              <p:nvSpPr>
                <p:cNvPr id="36" name="L-Shape 35"/>
                <p:cNvSpPr/>
                <p:nvPr/>
              </p:nvSpPr>
              <p:spPr>
                <a:xfrm>
                  <a:off x="5410200" y="3105150"/>
                  <a:ext cx="2057400" cy="857250"/>
                </a:xfrm>
                <a:prstGeom prst="corner">
                  <a:avLst>
                    <a:gd name="adj1" fmla="val 54218"/>
                    <a:gd name="adj2" fmla="val 45384"/>
                  </a:avLst>
                </a:prstGeom>
                <a:grpFill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98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 flipV="1">
                  <a:off x="5410200" y="3581752"/>
                  <a:ext cx="2057397" cy="3806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98" b="1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Plugin Read</a:t>
                  </a: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5177296" y="3193507"/>
                <a:ext cx="1864" cy="2284658"/>
              </a:xfrm>
              <a:prstGeom prst="straightConnector1">
                <a:avLst/>
              </a:prstGeom>
              <a:ln w="38100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" name="Rectangle 20"/>
              <p:cNvSpPr/>
              <p:nvPr/>
            </p:nvSpPr>
            <p:spPr>
              <a:xfrm>
                <a:off x="5913912" y="3359366"/>
                <a:ext cx="1596296" cy="746368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Operator Plugin</a:t>
                </a:r>
              </a:p>
            </p:txBody>
          </p:sp>
          <p:grpSp>
            <p:nvGrpSpPr>
              <p:cNvPr id="31" name="Group 36"/>
              <p:cNvGrpSpPr/>
              <p:nvPr/>
            </p:nvGrpSpPr>
            <p:grpSpPr>
              <a:xfrm>
                <a:off x="5478317" y="3774018"/>
                <a:ext cx="2031891" cy="829299"/>
                <a:chOff x="5478317" y="3774018"/>
                <a:chExt cx="2031891" cy="829299"/>
              </a:xfrm>
            </p:grpSpPr>
            <p:sp>
              <p:nvSpPr>
                <p:cNvPr id="34" name="L-Shape 33"/>
                <p:cNvSpPr/>
                <p:nvPr/>
              </p:nvSpPr>
              <p:spPr>
                <a:xfrm>
                  <a:off x="5478317" y="3774018"/>
                  <a:ext cx="2031891" cy="829299"/>
                </a:xfrm>
                <a:prstGeom prst="corner">
                  <a:avLst>
                    <a:gd name="adj1" fmla="val 54218"/>
                    <a:gd name="adj2" fmla="val 45384"/>
                  </a:avLst>
                </a:prstGeom>
                <a:solidFill>
                  <a:srgbClr val="E0680E"/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98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478317" y="4133324"/>
                  <a:ext cx="2031889" cy="368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98" b="1" dirty="0">
                      <a:solidFill>
                        <a:schemeClr val="bg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Plugin Write</a:t>
                  </a:r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>
                <a:off x="3433572" y="5478165"/>
                <a:ext cx="2579727" cy="41464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98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Transformed var.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4951475" y="4437453"/>
                <a:ext cx="55" cy="1040712"/>
              </a:xfrm>
              <a:prstGeom prst="straightConnector1">
                <a:avLst/>
              </a:prstGeom>
              <a:ln w="38100" cmpd="sng">
                <a:solidFill>
                  <a:srgbClr val="009E04"/>
                </a:solidFill>
                <a:prstDash val="solid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39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Operator in ADIOS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97" dirty="0"/>
              <a:t>An entity that works on Variable data of a writer process to transform the data before/during output</a:t>
            </a:r>
          </a:p>
          <a:p>
            <a:pPr lvl="1">
              <a:buFont typeface="Arial"/>
              <a:buChar char="•"/>
            </a:pPr>
            <a:r>
              <a:rPr lang="en-US" sz="2797" dirty="0">
                <a:cs typeface="Courier New" pitchFamily="49" charset="0"/>
              </a:rPr>
              <a:t>Lossy compression: </a:t>
            </a:r>
            <a:r>
              <a:rPr lang="en-US" sz="2797" b="1" dirty="0">
                <a:solidFill>
                  <a:srgbClr val="7030A0"/>
                </a:solidFill>
                <a:cs typeface="Courier New" pitchFamily="49" charset="0"/>
              </a:rPr>
              <a:t>ZFP</a:t>
            </a:r>
            <a:r>
              <a:rPr lang="en-US" sz="2797" dirty="0">
                <a:cs typeface="Courier New" pitchFamily="49" charset="0"/>
              </a:rPr>
              <a:t>, </a:t>
            </a:r>
            <a:r>
              <a:rPr lang="en-US" sz="2797" b="1" dirty="0">
                <a:solidFill>
                  <a:srgbClr val="7030A0"/>
                </a:solidFill>
                <a:cs typeface="Courier New" pitchFamily="49" charset="0"/>
              </a:rPr>
              <a:t>SZ</a:t>
            </a:r>
            <a:r>
              <a:rPr lang="en-US" sz="2797" dirty="0">
                <a:cs typeface="Courier New" pitchFamily="49" charset="0"/>
              </a:rPr>
              <a:t>, </a:t>
            </a:r>
            <a:r>
              <a:rPr lang="en-US" sz="2797" b="1" dirty="0">
                <a:solidFill>
                  <a:srgbClr val="7030A0"/>
                </a:solidFill>
                <a:cs typeface="Courier New" pitchFamily="49" charset="0"/>
              </a:rPr>
              <a:t>MGARD</a:t>
            </a:r>
          </a:p>
          <a:p>
            <a:pPr lvl="1">
              <a:buFont typeface="Arial"/>
              <a:buChar char="•"/>
            </a:pPr>
            <a:r>
              <a:rPr lang="en-US" sz="2797" dirty="0">
                <a:cs typeface="Courier New" pitchFamily="49" charset="0"/>
              </a:rPr>
              <a:t>Lossless compression: BLOSC, BZIP2</a:t>
            </a:r>
          </a:p>
          <a:p>
            <a:pPr lvl="1">
              <a:buFont typeface="Arial"/>
              <a:buChar char="•"/>
            </a:pPr>
            <a:r>
              <a:rPr lang="en-US" sz="2797" dirty="0">
                <a:cs typeface="Courier New" pitchFamily="49" charset="0"/>
              </a:rPr>
              <a:t>Type conversion: e.g. double to float decimation</a:t>
            </a:r>
          </a:p>
          <a:p>
            <a:pPr>
              <a:buFont typeface="Arial"/>
              <a:buChar char="•"/>
            </a:pPr>
            <a:r>
              <a:rPr lang="en-US" sz="3197" dirty="0">
                <a:cs typeface="Courier New" pitchFamily="49" charset="0"/>
              </a:rPr>
              <a:t>One can apply different Operators to the Variables in an IO group</a:t>
            </a:r>
          </a:p>
          <a:p>
            <a:pPr>
              <a:buFont typeface="Arial"/>
              <a:buChar char="•"/>
            </a:pPr>
            <a:endParaRPr lang="en-US" sz="3197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B7F-7347-4E6B-99A1-928710FA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C04C-CC96-4300-BECC-E5C7496A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14413"/>
            <a:ext cx="11772900" cy="50457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Operator</a:t>
            </a:r>
            <a:r>
              <a:rPr lang="en-US" dirty="0"/>
              <a:t> ADIOS::</a:t>
            </a:r>
            <a:r>
              <a:rPr lang="en-US" dirty="0" err="1">
                <a:solidFill>
                  <a:srgbClr val="C00000"/>
                </a:solidFill>
              </a:rPr>
              <a:t>DefineOperator</a:t>
            </a:r>
            <a:r>
              <a:rPr lang="en-US" dirty="0"/>
              <a:t>( name, type )</a:t>
            </a:r>
          </a:p>
          <a:p>
            <a:pPr marL="0" indent="0">
              <a:buNone/>
            </a:pPr>
            <a:r>
              <a:rPr lang="en-US" dirty="0"/>
              <a:t>Variable::</a:t>
            </a:r>
            <a:r>
              <a:rPr lang="en-US" dirty="0" err="1">
                <a:solidFill>
                  <a:srgbClr val="C00000"/>
                </a:solidFill>
              </a:rPr>
              <a:t>AddOperation</a:t>
            </a:r>
            <a:r>
              <a:rPr lang="en-US" dirty="0"/>
              <a:t>( </a:t>
            </a:r>
            <a:r>
              <a:rPr lang="en-US" dirty="0">
                <a:solidFill>
                  <a:srgbClr val="7030A0"/>
                </a:solidFill>
              </a:rPr>
              <a:t>Operator</a:t>
            </a:r>
            <a:r>
              <a:rPr lang="en-US" dirty="0"/>
              <a:t>, {Parameter[,…]} 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adios2::IO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io</a:t>
            </a:r>
            <a:r>
              <a:rPr lang="en-US" dirty="0"/>
              <a:t> = </a:t>
            </a:r>
            <a:r>
              <a:rPr lang="en-US" dirty="0" err="1"/>
              <a:t>adios.DeclareIO</a:t>
            </a:r>
            <a:r>
              <a:rPr lang="en-US" dirty="0"/>
              <a:t>("</a:t>
            </a:r>
            <a:r>
              <a:rPr lang="en-US" dirty="0" err="1"/>
              <a:t>TestIO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auto </a:t>
            </a:r>
            <a:r>
              <a:rPr lang="en-US" dirty="0" err="1">
                <a:solidFill>
                  <a:srgbClr val="0070C0"/>
                </a:solidFill>
              </a:rPr>
              <a:t>varF</a:t>
            </a:r>
            <a:r>
              <a:rPr lang="en-US" dirty="0"/>
              <a:t> = </a:t>
            </a:r>
            <a:r>
              <a:rPr lang="en-US" dirty="0" err="1">
                <a:solidFill>
                  <a:srgbClr val="0070C0"/>
                </a:solidFill>
              </a:rPr>
              <a:t>io</a:t>
            </a:r>
            <a:r>
              <a:rPr lang="en-US" dirty="0" err="1"/>
              <a:t>.DefineVariable</a:t>
            </a:r>
            <a:r>
              <a:rPr lang="en-US" dirty="0"/>
              <a:t>&lt;float&gt;("r32", shape, start, count, adios2::</a:t>
            </a:r>
            <a:r>
              <a:rPr lang="en-US" dirty="0" err="1"/>
              <a:t>ConstantDims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auto </a:t>
            </a:r>
            <a:r>
              <a:rPr lang="en-US" dirty="0" err="1">
                <a:solidFill>
                  <a:srgbClr val="0070C0"/>
                </a:solidFill>
              </a:rPr>
              <a:t>varD</a:t>
            </a:r>
            <a:r>
              <a:rPr lang="en-US" dirty="0"/>
              <a:t>= </a:t>
            </a:r>
            <a:r>
              <a:rPr lang="en-US" dirty="0" err="1">
                <a:solidFill>
                  <a:srgbClr val="0070C0"/>
                </a:solidFill>
              </a:rPr>
              <a:t>io</a:t>
            </a:r>
            <a:r>
              <a:rPr lang="en-US" dirty="0" err="1"/>
              <a:t>.DefineVariable</a:t>
            </a:r>
            <a:r>
              <a:rPr lang="en-US" dirty="0"/>
              <a:t>&lt;double&gt;("r64", shape, start, count, adios2::</a:t>
            </a:r>
            <a:r>
              <a:rPr lang="en-US" dirty="0" err="1"/>
              <a:t>ConstantDims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adios2::Operator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zfpOp</a:t>
            </a:r>
            <a:r>
              <a:rPr lang="en-US" dirty="0"/>
              <a:t> = </a:t>
            </a:r>
            <a:r>
              <a:rPr lang="en-US" dirty="0" err="1"/>
              <a:t>adios.</a:t>
            </a:r>
            <a:r>
              <a:rPr lang="en-US" dirty="0" err="1">
                <a:solidFill>
                  <a:srgbClr val="C00000"/>
                </a:solidFill>
              </a:rPr>
              <a:t>DefineOperator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zfpCompressor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zfp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varF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AddOperation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zfpOp</a:t>
            </a:r>
            <a:r>
              <a:rPr lang="en-US" dirty="0"/>
              <a:t>, {{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"accuracy"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"0.01"</a:t>
            </a:r>
            <a:r>
              <a:rPr lang="en-US" dirty="0"/>
              <a:t>}});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varD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AddOperation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</a:rPr>
              <a:t>zfpOp</a:t>
            </a:r>
            <a:r>
              <a:rPr lang="en-US" dirty="0"/>
              <a:t>, {{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"accuracy"</a:t>
            </a:r>
            <a:r>
              <a:rPr lang="en-US" dirty="0"/>
              <a:t>, std::</a:t>
            </a:r>
            <a:r>
              <a:rPr lang="en-US" dirty="0" err="1"/>
              <a:t>to_string</a:t>
            </a:r>
            <a:r>
              <a:rPr lang="en-US" dirty="0"/>
              <a:t>(10 * accuracy)}});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adios2::Engine</a:t>
            </a:r>
            <a:r>
              <a:rPr lang="en-US" dirty="0"/>
              <a:t> </a:t>
            </a:r>
            <a:r>
              <a:rPr lang="en-US" dirty="0" err="1"/>
              <a:t>engine</a:t>
            </a:r>
            <a:r>
              <a:rPr lang="en-US" dirty="0"/>
              <a:t> = </a:t>
            </a:r>
            <a:r>
              <a:rPr lang="en-US" dirty="0" err="1"/>
              <a:t>io.</a:t>
            </a:r>
            <a:r>
              <a:rPr lang="en-US" dirty="0" err="1">
                <a:solidFill>
                  <a:schemeClr val="tx1"/>
                </a:solidFill>
              </a:rPr>
              <a:t>Open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adios2::Mode::Write);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the ADIOS XML configuration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b="1" dirty="0"/>
              <a:t>runtime</a:t>
            </a:r>
            <a:r>
              <a:rPr lang="en-US" dirty="0"/>
              <a:t> parameters for each IO grouping</a:t>
            </a:r>
          </a:p>
          <a:p>
            <a:pPr lvl="1"/>
            <a:r>
              <a:rPr lang="en-US" dirty="0"/>
              <a:t>Select the Engine for writing</a:t>
            </a:r>
          </a:p>
          <a:p>
            <a:pPr lvl="2"/>
            <a:r>
              <a:rPr lang="en-US" dirty="0"/>
              <a:t>BP4, SST, </a:t>
            </a:r>
            <a:r>
              <a:rPr lang="en-US" dirty="0" err="1"/>
              <a:t>InSituMPI</a:t>
            </a:r>
            <a:r>
              <a:rPr lang="en-US" dirty="0"/>
              <a:t>, </a:t>
            </a:r>
            <a:r>
              <a:rPr lang="en-US" dirty="0" err="1"/>
              <a:t>DataMan</a:t>
            </a:r>
            <a:r>
              <a:rPr lang="en-US" dirty="0"/>
              <a:t>, SSC engines support compression</a:t>
            </a:r>
          </a:p>
          <a:p>
            <a:pPr lvl="2"/>
            <a:r>
              <a:rPr lang="en-US" dirty="0"/>
              <a:t>HDF5 engine does not support compression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r>
              <a:rPr lang="en-US" b="1" dirty="0"/>
              <a:t>Define an Operator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Select an Operation for Variables (operator + parameters)</a:t>
            </a:r>
          </a:p>
          <a:p>
            <a:pPr lvl="2"/>
            <a:r>
              <a:rPr lang="en-US" dirty="0"/>
              <a:t>"</a:t>
            </a:r>
            <a:r>
              <a:rPr lang="en-US" dirty="0" err="1"/>
              <a:t>zfp</a:t>
            </a:r>
            <a:r>
              <a:rPr lang="en-US" dirty="0"/>
              <a:t>", "</a:t>
            </a:r>
            <a:r>
              <a:rPr lang="en-US" dirty="0" err="1"/>
              <a:t>mgard</a:t>
            </a:r>
            <a:r>
              <a:rPr lang="en-US" dirty="0"/>
              <a:t>", "</a:t>
            </a:r>
            <a:r>
              <a:rPr lang="en-US" dirty="0" err="1"/>
              <a:t>sz</a:t>
            </a:r>
            <a:r>
              <a:rPr lang="en-US" dirty="0"/>
              <a:t>" – all support "accuracy" parameter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https://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</a:rPr>
              <a:t>github.com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</a:rPr>
              <a:t>ornladios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/ADIOS2-Examples/blob/master/source/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</a:rPr>
              <a:t>cpp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/gray-</a:t>
            </a:r>
            <a:r>
              <a:rPr lang="en-US" u="sng" dirty="0" err="1">
                <a:solidFill>
                  <a:schemeClr val="tx2">
                    <a:lumMod val="75000"/>
                  </a:schemeClr>
                </a:solidFill>
              </a:rPr>
              <a:t>scott</a:t>
            </a:r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/adios2.xml</a:t>
            </a:r>
          </a:p>
        </p:txBody>
      </p:sp>
    </p:spTree>
    <p:extLst>
      <p:ext uri="{BB962C8B-B14F-4D97-AF65-F5344CB8AC3E}">
        <p14:creationId xmlns:p14="http://schemas.microsoft.com/office/powerpoint/2010/main" val="22131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operator definition in XML: Operation only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      &lt;</a:t>
            </a:r>
            <a:r>
              <a:rPr lang="en-US" dirty="0" err="1">
                <a:solidFill>
                  <a:srgbClr val="C00000"/>
                </a:solidFill>
              </a:rPr>
              <a:t>io</a:t>
            </a:r>
            <a:r>
              <a:rPr lang="en-US" dirty="0"/>
              <a:t> name="</a:t>
            </a:r>
            <a:r>
              <a:rPr lang="en-US" dirty="0" err="1"/>
              <a:t>PDFAnalysisOutput</a:t>
            </a:r>
            <a:r>
              <a:rPr lang="en-US" dirty="0"/>
              <a:t>"&gt;</a:t>
            </a:r>
          </a:p>
          <a:p>
            <a:pPr marL="0" lvl="1" indent="0">
              <a:buNone/>
            </a:pPr>
            <a:r>
              <a:rPr lang="en-US" dirty="0"/>
              <a:t>            &lt;</a:t>
            </a:r>
            <a:r>
              <a:rPr lang="en-US" dirty="0">
                <a:solidFill>
                  <a:srgbClr val="C00000"/>
                </a:solidFill>
              </a:rPr>
              <a:t>engine</a:t>
            </a:r>
            <a:r>
              <a:rPr lang="en-US" dirty="0"/>
              <a:t> type="BP4"&gt;</a:t>
            </a:r>
          </a:p>
          <a:p>
            <a:pPr marL="0" lvl="1" indent="0">
              <a:buNone/>
            </a:pPr>
            <a:r>
              <a:rPr lang="en-US" dirty="0"/>
              <a:t>            &lt;/</a:t>
            </a:r>
            <a:r>
              <a:rPr lang="en-US" dirty="0">
                <a:solidFill>
                  <a:srgbClr val="C00000"/>
                </a:solidFill>
              </a:rPr>
              <a:t>engine</a:t>
            </a:r>
            <a:r>
              <a:rPr lang="en-US" dirty="0"/>
              <a:t>&gt;</a:t>
            </a:r>
          </a:p>
          <a:p>
            <a:pPr marL="0" lvl="1" indent="0">
              <a:buNone/>
            </a:pPr>
            <a:r>
              <a:rPr lang="en-US" sz="2797" dirty="0"/>
              <a:t>           &lt;</a:t>
            </a:r>
            <a:r>
              <a:rPr lang="en-US" sz="2797" b="1" dirty="0">
                <a:solidFill>
                  <a:srgbClr val="C00000"/>
                </a:solidFill>
              </a:rPr>
              <a:t>variable</a:t>
            </a:r>
            <a:r>
              <a:rPr lang="en-US" sz="2797" dirty="0"/>
              <a:t> </a:t>
            </a:r>
            <a:r>
              <a:rPr lang="en-US" sz="2797" dirty="0">
                <a:solidFill>
                  <a:srgbClr val="0070C0"/>
                </a:solidFill>
              </a:rPr>
              <a:t>name</a:t>
            </a:r>
            <a:r>
              <a:rPr lang="en-US" sz="2797" dirty="0"/>
              <a:t>="U"&gt;</a:t>
            </a:r>
          </a:p>
          <a:p>
            <a:pPr marL="0" lvl="1" indent="0">
              <a:buNone/>
            </a:pPr>
            <a:r>
              <a:rPr lang="en-US" sz="2797" dirty="0"/>
              <a:t>                &lt;</a:t>
            </a:r>
            <a:r>
              <a:rPr lang="en-US" sz="2797" b="1" dirty="0">
                <a:solidFill>
                  <a:srgbClr val="C00000"/>
                </a:solidFill>
              </a:rPr>
              <a:t>operation</a:t>
            </a:r>
            <a:r>
              <a:rPr lang="en-US" sz="2797" dirty="0"/>
              <a:t> </a:t>
            </a:r>
            <a:r>
              <a:rPr lang="en-US" sz="2797" dirty="0">
                <a:solidFill>
                  <a:srgbClr val="0070C0"/>
                </a:solidFill>
              </a:rPr>
              <a:t>type</a:t>
            </a:r>
            <a:r>
              <a:rPr lang="en-US" sz="2797" dirty="0"/>
              <a:t>=</a:t>
            </a:r>
            <a:r>
              <a:rPr lang="en-US" sz="2797" b="1" dirty="0">
                <a:solidFill>
                  <a:srgbClr val="0F7542"/>
                </a:solidFill>
              </a:rPr>
              <a:t>"</a:t>
            </a:r>
            <a:r>
              <a:rPr lang="en-US" sz="2797" b="1" dirty="0" err="1">
                <a:solidFill>
                  <a:srgbClr val="0F7542"/>
                </a:solidFill>
              </a:rPr>
              <a:t>sz</a:t>
            </a:r>
            <a:r>
              <a:rPr lang="en-US" sz="2797" b="1" dirty="0">
                <a:solidFill>
                  <a:srgbClr val="0F7542"/>
                </a:solidFill>
              </a:rPr>
              <a:t>"</a:t>
            </a:r>
            <a:r>
              <a:rPr lang="en-US" sz="2797" dirty="0"/>
              <a:t>&gt;</a:t>
            </a:r>
          </a:p>
          <a:p>
            <a:pPr marL="0" lvl="1" indent="0">
              <a:buNone/>
            </a:pPr>
            <a:r>
              <a:rPr lang="en-US" sz="2797" dirty="0"/>
              <a:t>                           &lt;</a:t>
            </a:r>
            <a:r>
              <a:rPr lang="en-US" sz="2797" b="1" dirty="0">
                <a:solidFill>
                  <a:srgbClr val="C00000"/>
                </a:solidFill>
              </a:rPr>
              <a:t>parameter</a:t>
            </a:r>
            <a:r>
              <a:rPr lang="en-US" sz="2797" dirty="0"/>
              <a:t> </a:t>
            </a:r>
            <a:r>
              <a:rPr lang="en-US" sz="2797" dirty="0">
                <a:solidFill>
                  <a:srgbClr val="0070C0"/>
                </a:solidFill>
              </a:rPr>
              <a:t>key</a:t>
            </a:r>
            <a:r>
              <a:rPr lang="en-US" sz="2797" dirty="0"/>
              <a:t>=</a:t>
            </a:r>
            <a:r>
              <a:rPr lang="en-US" sz="2797" dirty="0">
                <a:solidFill>
                  <a:srgbClr val="0F7542"/>
                </a:solidFill>
              </a:rPr>
              <a:t>"accuracy"</a:t>
            </a:r>
            <a:r>
              <a:rPr lang="en-US" sz="2797" dirty="0"/>
              <a:t> </a:t>
            </a:r>
            <a:r>
              <a:rPr lang="en-US" sz="2797" dirty="0">
                <a:solidFill>
                  <a:srgbClr val="0070C0"/>
                </a:solidFill>
              </a:rPr>
              <a:t>value</a:t>
            </a:r>
            <a:r>
              <a:rPr lang="en-US" sz="2797" dirty="0"/>
              <a:t>=</a:t>
            </a:r>
            <a:r>
              <a:rPr lang="en-US" sz="2797" dirty="0">
                <a:solidFill>
                  <a:srgbClr val="0F7542"/>
                </a:solidFill>
              </a:rPr>
              <a:t>"0.01"</a:t>
            </a:r>
            <a:r>
              <a:rPr lang="en-US" sz="2797" dirty="0"/>
              <a:t>/&gt;</a:t>
            </a:r>
          </a:p>
          <a:p>
            <a:pPr marL="0" lvl="1" indent="0">
              <a:buNone/>
            </a:pPr>
            <a:r>
              <a:rPr lang="en-US" dirty="0"/>
              <a:t>                   &lt;/</a:t>
            </a:r>
            <a:r>
              <a:rPr lang="en-US" dirty="0">
                <a:solidFill>
                  <a:srgbClr val="C00000"/>
                </a:solidFill>
              </a:rPr>
              <a:t>operation</a:t>
            </a:r>
            <a:r>
              <a:rPr lang="en-US" dirty="0"/>
              <a:t>&gt;</a:t>
            </a:r>
          </a:p>
          <a:p>
            <a:pPr marL="0" lvl="1" indent="0">
              <a:buNone/>
            </a:pPr>
            <a:r>
              <a:rPr lang="en-US" dirty="0"/>
              <a:t>            &lt;/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&gt;</a:t>
            </a:r>
          </a:p>
          <a:p>
            <a:pPr marL="0" lvl="1" indent="0">
              <a:buNone/>
            </a:pPr>
            <a:r>
              <a:rPr lang="en-US" dirty="0"/>
              <a:t>      &lt;/</a:t>
            </a:r>
            <a:r>
              <a:rPr lang="en-US" dirty="0" err="1">
                <a:solidFill>
                  <a:srgbClr val="C00000"/>
                </a:solidFill>
              </a:rPr>
              <a:t>io</a:t>
            </a:r>
            <a:r>
              <a:rPr lang="en-US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21976-6F66-4326-B413-2B9229925230}"/>
              </a:ext>
            </a:extLst>
          </p:cNvPr>
          <p:cNvSpPr txBox="1"/>
          <p:nvPr/>
        </p:nvSpPr>
        <p:spPr>
          <a:xfrm>
            <a:off x="7472028" y="6093218"/>
            <a:ext cx="4567237" cy="3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8" dirty="0">
                <a:latin typeface="Calibri" panose="020F0502020204030204" pitchFamily="34" charset="0"/>
                <a:cs typeface="Calibri" panose="020F0502020204030204" pitchFamily="34" charset="0"/>
              </a:rPr>
              <a:t>See Tutorial/gray-</a:t>
            </a:r>
            <a:r>
              <a:rPr lang="en-US" sz="1998" dirty="0" err="1">
                <a:latin typeface="Calibri" panose="020F0502020204030204" pitchFamily="34" charset="0"/>
                <a:cs typeface="Calibri" panose="020F0502020204030204" pitchFamily="34" charset="0"/>
              </a:rPr>
              <a:t>scott</a:t>
            </a:r>
            <a:r>
              <a:rPr lang="en-US" sz="1998" dirty="0">
                <a:latin typeface="Calibri" panose="020F0502020204030204" pitchFamily="34" charset="0"/>
                <a:cs typeface="Calibri" panose="020F0502020204030204" pitchFamily="34" charset="0"/>
              </a:rPr>
              <a:t>/adios2.xml</a:t>
            </a:r>
          </a:p>
        </p:txBody>
      </p:sp>
    </p:spTree>
    <p:extLst>
      <p:ext uri="{BB962C8B-B14F-4D97-AF65-F5344CB8AC3E}">
        <p14:creationId xmlns:p14="http://schemas.microsoft.com/office/powerpoint/2010/main" val="42343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CF4A-EB80-42F0-9EC1-64F7E1E9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2894-4915-453E-9B9B-56EEB042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BP4 file output engine</a:t>
            </a:r>
          </a:p>
          <a:p>
            <a:r>
              <a:rPr lang="en-US" dirty="0"/>
              <a:t>Run the pdf-calc example </a:t>
            </a:r>
          </a:p>
          <a:p>
            <a:pPr lvl="1"/>
            <a:r>
              <a:rPr lang="en-US" dirty="0"/>
              <a:t>with dumping the input data </a:t>
            </a:r>
          </a:p>
          <a:p>
            <a:pPr lvl="1"/>
            <a:r>
              <a:rPr lang="en-US" dirty="0"/>
              <a:t>with compressing U and V </a:t>
            </a:r>
          </a:p>
          <a:p>
            <a:r>
              <a:rPr lang="en-US" dirty="0"/>
              <a:t>With SZ</a:t>
            </a:r>
          </a:p>
          <a:p>
            <a:pPr lvl="1"/>
            <a:r>
              <a:rPr lang="en-US" dirty="0"/>
              <a:t>with different accuracy levels (0.01, 0.0001, 0.000001)</a:t>
            </a:r>
          </a:p>
          <a:p>
            <a:r>
              <a:rPr lang="en-US" dirty="0"/>
              <a:t>Compare the size of </a:t>
            </a:r>
            <a:r>
              <a:rPr lang="en-US" dirty="0" err="1"/>
              <a:t>gs.bp</a:t>
            </a:r>
            <a:r>
              <a:rPr lang="en-US" dirty="0"/>
              <a:t> and </a:t>
            </a:r>
            <a:r>
              <a:rPr lang="en-US" dirty="0" err="1"/>
              <a:t>pdf.bp</a:t>
            </a:r>
            <a:endParaRPr lang="en-US" dirty="0"/>
          </a:p>
          <a:p>
            <a:r>
              <a:rPr lang="en-US" dirty="0"/>
              <a:t>Run </a:t>
            </a:r>
            <a:br>
              <a:rPr lang="en-US" dirty="0"/>
            </a:br>
            <a:r>
              <a:rPr lang="en-US" dirty="0">
                <a:latin typeface="Courier"/>
              </a:rPr>
              <a:t>python3 gsplot.py -i &lt;file&gt; -o &lt;</a:t>
            </a:r>
            <a:r>
              <a:rPr lang="en-US" dirty="0" err="1">
                <a:latin typeface="Courier"/>
              </a:rPr>
              <a:t>picname</a:t>
            </a:r>
            <a:r>
              <a:rPr lang="en-US" dirty="0">
                <a:latin typeface="Courier"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plot data and </a:t>
            </a:r>
            <a:r>
              <a:rPr lang="en-US" dirty="0" err="1">
                <a:latin typeface="Courier"/>
              </a:rPr>
              <a:t>gpicview</a:t>
            </a:r>
            <a:r>
              <a:rPr lang="en-US" dirty="0"/>
              <a:t> to look at them</a:t>
            </a:r>
          </a:p>
        </p:txBody>
      </p:sp>
    </p:spTree>
    <p:extLst>
      <p:ext uri="{BB962C8B-B14F-4D97-AF65-F5344CB8AC3E}">
        <p14:creationId xmlns:p14="http://schemas.microsoft.com/office/powerpoint/2010/main" val="393780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Rerun the gray-</a:t>
            </a:r>
            <a:r>
              <a:rPr lang="en-US" dirty="0" err="1"/>
              <a:t>scott</a:t>
            </a:r>
            <a:r>
              <a:rPr lang="en-US" dirty="0"/>
              <a:t> simulation again if you removed </a:t>
            </a:r>
            <a:r>
              <a:rPr lang="en-US" dirty="0" err="1"/>
              <a:t>gs.bp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94EE4-2743-408F-9C02-66333E84B1C4}"/>
              </a:ext>
            </a:extLst>
          </p:cNvPr>
          <p:cNvSpPr txBox="1"/>
          <p:nvPr/>
        </p:nvSpPr>
        <p:spPr>
          <a:xfrm>
            <a:off x="854330" y="640080"/>
            <a:ext cx="10483341" cy="6123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cd ~/Tutorial/share/adios2-examples/gray-</a:t>
            </a:r>
            <a:r>
              <a:rPr lang="en-US" sz="2398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scott</a:t>
            </a:r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﻿</a:t>
            </a:r>
            <a:r>
              <a:rPr lang="en-US" sz="2398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mpirun</a:t>
            </a:r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-n 4 adios2-gray-scott settings-</a:t>
            </a:r>
            <a:r>
              <a:rPr lang="en-US" sz="2398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files.json</a:t>
            </a:r>
            <a:r>
              <a:rPr lang="en-US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Simulation writes data using engine type:              </a:t>
            </a:r>
            <a:r>
              <a:rPr lang="en-US" sz="1600" b="1" dirty="0">
                <a:solidFill>
                  <a:srgbClr val="7030A0"/>
                </a:solidFill>
                <a:latin typeface="Courier"/>
                <a:cs typeface="Courier New" panose="02070309020205020404" pitchFamily="49" charset="0"/>
              </a:rPr>
              <a:t>BP4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========================================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grid:             64x64x64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steps:            1000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plotgap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:          10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F:                0.01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k:                0.05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dt:               2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Du:               0.2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Dv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:               0.1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noise:            1e-07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output:         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gs.bp</a:t>
            </a:r>
            <a:endParaRPr lang="en-US" sz="1600" dirty="0">
              <a:solidFill>
                <a:schemeClr val="tx1"/>
              </a:solidFill>
              <a:latin typeface="Courier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adios_config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:     adios2.xml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process layout:   2x2x1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local grid size:  32x32x64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========================================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Simulation at step 10 writing output step     1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Simulation at step 20 writing output step     2</a:t>
            </a:r>
          </a:p>
          <a:p>
            <a:r>
              <a:rPr lang="en-US" sz="1600" dirty="0">
                <a:solidFill>
                  <a:schemeClr val="tx1"/>
                </a:solidFill>
                <a:latin typeface="Courier"/>
                <a:cs typeface="Courier New" panose="02070309020205020404" pitchFamily="49" charset="0"/>
              </a:rPr>
              <a:t>...</a:t>
            </a:r>
          </a:p>
          <a:p>
            <a:pPr lvl="0"/>
            <a:r>
              <a:rPr lang="fi-FI" sz="2398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du -hs *.bp</a:t>
            </a:r>
          </a:p>
          <a:p>
            <a:pPr lvl="0"/>
            <a:r>
              <a:rPr lang="fi-FI" sz="1600" dirty="0">
                <a:solidFill>
                  <a:srgbClr val="000000"/>
                </a:solidFill>
                <a:latin typeface="Courier"/>
                <a:cs typeface="Courier New" panose="02070309020205020404" pitchFamily="49" charset="0"/>
              </a:rPr>
              <a:t>401M	gs.bp</a:t>
            </a:r>
          </a:p>
        </p:txBody>
      </p:sp>
    </p:spTree>
    <p:extLst>
      <p:ext uri="{BB962C8B-B14F-4D97-AF65-F5344CB8AC3E}">
        <p14:creationId xmlns:p14="http://schemas.microsoft.com/office/powerpoint/2010/main" val="3980172470"/>
      </p:ext>
    </p:extLst>
  </p:cSld>
  <p:clrMapOvr>
    <a:masterClrMapping/>
  </p:clrMapOvr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 for distribution" id="{F60C01E2-4C88-461C-BB45-E3174D3B54EA}" vid="{9DD0B4DE-E2B1-4354-9AF6-32596D7C2E22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Macintosh PowerPoint</Application>
  <PresentationFormat>Widescreen</PresentationFormat>
  <Paragraphs>169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Cambria</vt:lpstr>
      <vt:lpstr>Century Gothic</vt:lpstr>
      <vt:lpstr>Courier</vt:lpstr>
      <vt:lpstr>Wingdings</vt:lpstr>
      <vt:lpstr>1_ORNL</vt:lpstr>
      <vt:lpstr>Data Compression in ADIOS</vt:lpstr>
      <vt:lpstr>Outline</vt:lpstr>
      <vt:lpstr>ADIOS Operators</vt:lpstr>
      <vt:lpstr>Operator in ADIOS</vt:lpstr>
      <vt:lpstr>Operators in source code</vt:lpstr>
      <vt:lpstr>Operators in the ADIOS XML configuration file</vt:lpstr>
      <vt:lpstr>Simple operator definition in XML: Operation only</vt:lpstr>
      <vt:lpstr>Task</vt:lpstr>
      <vt:lpstr>Rerun the gray-scott simulation again if you removed gs.bp</vt:lpstr>
      <vt:lpstr>Run the PDF calc with extra parameter to save data</vt:lpstr>
      <vt:lpstr>Dump the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2020-03-20T13:29:44Z</dcterms:created>
  <dcterms:modified xsi:type="dcterms:W3CDTF">2021-04-13T15:46:38Z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