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6" r:id="rId4"/>
  </p:sldMasterIdLst>
  <p:notesMasterIdLst>
    <p:notesMasterId r:id="rId34"/>
  </p:notesMasterIdLst>
  <p:handoutMasterIdLst>
    <p:handoutMasterId r:id="rId35"/>
  </p:handoutMasterIdLst>
  <p:sldIdLst>
    <p:sldId id="2923" r:id="rId5"/>
    <p:sldId id="2829" r:id="rId6"/>
    <p:sldId id="2652" r:id="rId7"/>
    <p:sldId id="2657" r:id="rId8"/>
    <p:sldId id="2658" r:id="rId9"/>
    <p:sldId id="2659" r:id="rId10"/>
    <p:sldId id="2922" r:id="rId11"/>
    <p:sldId id="2662" r:id="rId12"/>
    <p:sldId id="2664" r:id="rId13"/>
    <p:sldId id="2654" r:id="rId14"/>
    <p:sldId id="2924" r:id="rId15"/>
    <p:sldId id="2666" r:id="rId16"/>
    <p:sldId id="2667" r:id="rId17"/>
    <p:sldId id="2668" r:id="rId18"/>
    <p:sldId id="2669" r:id="rId19"/>
    <p:sldId id="2670" r:id="rId20"/>
    <p:sldId id="2721" r:id="rId21"/>
    <p:sldId id="2794" r:id="rId22"/>
    <p:sldId id="2778" r:id="rId23"/>
    <p:sldId id="2785" r:id="rId24"/>
    <p:sldId id="2786" r:id="rId25"/>
    <p:sldId id="2787" r:id="rId26"/>
    <p:sldId id="2788" r:id="rId27"/>
    <p:sldId id="2795" r:id="rId28"/>
    <p:sldId id="2682" r:id="rId29"/>
    <p:sldId id="2796" r:id="rId30"/>
    <p:sldId id="2797" r:id="rId31"/>
    <p:sldId id="2798" r:id="rId32"/>
    <p:sldId id="2684" r:id="rId3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8C7"/>
    <a:srgbClr val="C9C8C9"/>
    <a:srgbClr val="000000"/>
    <a:srgbClr val="00ABCA"/>
    <a:srgbClr val="29A1BD"/>
    <a:srgbClr val="30B7D4"/>
    <a:srgbClr val="84B641"/>
    <a:srgbClr val="DA1F28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5" autoAdjust="0"/>
    <p:restoredTop sz="97302" autoAdjust="0"/>
  </p:normalViewPr>
  <p:slideViewPr>
    <p:cSldViewPr snapToGrid="0" showGuides="1">
      <p:cViewPr varScale="1">
        <p:scale>
          <a:sx n="112" d="100"/>
          <a:sy n="112" d="100"/>
        </p:scale>
        <p:origin x="56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4/12/21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Collaborative scientific</a:t>
            </a:r>
            <a:r>
              <a:rPr lang="en-US" baseline="0" dirty="0"/>
              <a:t>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7B41-95A7-4192-977B-3B01CE2E65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26204F-C6D3-45E2-BA8F-94504347148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only advance forward, hence we call it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7B41-95A7-4192-977B-3B01CE2E65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lock_mode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case of real streams, a step may need to be locked in memory to be able to read all data of the step completely.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timeout_sec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0:0: block until the stream becomes available but for max '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timeout_sec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seconds. 0:0: return immediately if stream is not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Advancing to step N informs the read method that all steps before N can be removed if space is needed. There is no way to go back to previous steps.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newsest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oldest avail step?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5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 userDrawn="1"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 userDrawn="1"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>
      <p:ext uri="{BB962C8B-B14F-4D97-AF65-F5344CB8AC3E}">
        <p14:creationId xmlns:p14="http://schemas.microsoft.com/office/powerpoint/2010/main" val="407220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376098"/>
            <a:ext cx="2874807" cy="5260421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376098"/>
            <a:ext cx="2874807" cy="5260421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376098"/>
            <a:ext cx="2874807" cy="5260421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376098"/>
            <a:ext cx="2874807" cy="5260421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26720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257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8" y="1376098"/>
            <a:ext cx="3848089" cy="5260421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3848089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309114" y="1376098"/>
            <a:ext cx="3848089" cy="5260421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309114" y="948037"/>
            <a:ext cx="3848089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43909" y="1376098"/>
            <a:ext cx="3848089" cy="5260421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43910" y="948037"/>
            <a:ext cx="3848089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61234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61234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26719" y="371052"/>
            <a:ext cx="11750331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123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 userDrawn="1"/>
        </p:nvGrpSpPr>
        <p:grpSpPr>
          <a:xfrm>
            <a:off x="274320" y="320039"/>
            <a:ext cx="11917681" cy="919959"/>
            <a:chOff x="274320" y="320040"/>
            <a:chExt cx="11917681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274320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8" y="1384275"/>
            <a:ext cx="11917682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719" y="320040"/>
            <a:ext cx="11750331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260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utline">
    <p:bg>
      <p:bgPr>
        <a:solidFill>
          <a:srgbClr val="F3E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03" y="137160"/>
            <a:ext cx="11899595" cy="502920"/>
          </a:xfrm>
        </p:spPr>
        <p:txBody>
          <a:bodyPr>
            <a:noAutofit/>
          </a:bodyPr>
          <a:lstStyle>
            <a:lvl1pPr>
              <a:defRPr sz="3197" b="0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03" y="822961"/>
            <a:ext cx="11899595" cy="5711947"/>
          </a:xfrm>
        </p:spPr>
        <p:txBody>
          <a:bodyPr>
            <a:normAutofit/>
          </a:bodyPr>
          <a:lstStyle>
            <a:lvl1pPr>
              <a:defRPr sz="2797"/>
            </a:lvl1pPr>
            <a:lvl2pPr marL="742189" indent="-285458">
              <a:buFont typeface="Arial" panose="020B0604020202020204" pitchFamily="34" charset="0"/>
              <a:buChar char="•"/>
              <a:defRPr sz="2398"/>
            </a:lvl2pPr>
            <a:lvl3pPr>
              <a:defRPr sz="1998"/>
            </a:lvl3pPr>
            <a:lvl4pPr marL="1598560" indent="-228365">
              <a:buFont typeface="Arial" panose="020B0604020202020204" pitchFamily="34" charset="0"/>
              <a:buChar char="•"/>
              <a:defRPr sz="1998"/>
            </a:lvl4pPr>
            <a:lvl5pPr marL="2055292" indent="-228365">
              <a:buFont typeface="Wingdings" panose="05000000000000000000" pitchFamily="2" charset="2"/>
              <a:buChar char="§"/>
              <a:defRPr sz="199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610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37303" y="137160"/>
            <a:ext cx="11899595" cy="5029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lang="en-US" sz="3197" dirty="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77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6" r="6047" b="8563"/>
          <a:stretch/>
        </p:blipFill>
        <p:spPr>
          <a:xfrm>
            <a:off x="8320667" y="68"/>
            <a:ext cx="3871333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 flipH="1">
            <a:off x="-62950" y="26457"/>
            <a:ext cx="4322618" cy="4227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95" y="320042"/>
            <a:ext cx="6969636" cy="117461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3480" y="0"/>
            <a:ext cx="1236985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345" tIns="45672" rIns="91345" bIns="45672" numCol="1" anchor="t" anchorCtr="0" compatLnSpc="1">
            <a:prstTxWarp prst="textNoShape">
              <a:avLst/>
            </a:prstTxWarp>
          </a:bodyPr>
          <a:lstStyle/>
          <a:p>
            <a:endParaRPr lang="en-US" sz="1798" dirty="0"/>
          </a:p>
        </p:txBody>
      </p:sp>
      <p:pic>
        <p:nvPicPr>
          <p:cNvPr id="7" name="image3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378" y="6323040"/>
            <a:ext cx="2749967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7.jpg" descr="Image result for kitware 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97944" y="6323040"/>
            <a:ext cx="1682057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8.pd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815312" y="6323040"/>
            <a:ext cx="1084862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9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98141" y="6323040"/>
            <a:ext cx="1901836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6CFBABCF-7146-4662-ADD2-E178FEBD22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7967" y="6225862"/>
            <a:ext cx="1221075" cy="6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Picture 2" descr="Image result for utk logo">
            <a:extLst>
              <a:ext uri="{FF2B5EF4-FFF2-40B4-BE49-F238E27FC236}">
                <a16:creationId xmlns:a16="http://schemas.microsoft.com/office/drawing/2014/main" id="{A115C4DA-8E0C-47DC-A818-3898C688D8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71" y="6275034"/>
            <a:ext cx="828986" cy="5532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njit logo">
            <a:extLst>
              <a:ext uri="{FF2B5EF4-FFF2-40B4-BE49-F238E27FC236}">
                <a16:creationId xmlns:a16="http://schemas.microsoft.com/office/drawing/2014/main" id="{60968CC6-4215-4287-BED2-526F6E0157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687" y="6323040"/>
            <a:ext cx="734351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rutgers logo">
            <a:extLst>
              <a:ext uri="{FF2B5EF4-FFF2-40B4-BE49-F238E27FC236}">
                <a16:creationId xmlns:a16="http://schemas.microsoft.com/office/drawing/2014/main" id="{707B488D-3E55-4ACF-9472-6E37D07A767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36597" r="2593" b="36333"/>
          <a:stretch/>
        </p:blipFill>
        <p:spPr bwMode="auto">
          <a:xfrm>
            <a:off x="10067005" y="6323040"/>
            <a:ext cx="1578034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44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 userDrawn="1"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0330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7729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7729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9163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772900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779008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48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64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1447800"/>
            <a:ext cx="576072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2268990"/>
            <a:ext cx="576072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76072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76072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34" y="1452618"/>
            <a:ext cx="37570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634" y="2273808"/>
            <a:ext cx="37570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6622" y="1452618"/>
            <a:ext cx="3754934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6622" y="2278200"/>
            <a:ext cx="3754934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754934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754934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09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190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83" r:id="rId2"/>
    <p:sldLayoutId id="2147483769" r:id="rId3"/>
    <p:sldLayoutId id="2147483770" r:id="rId4"/>
    <p:sldLayoutId id="2147483771" r:id="rId5"/>
    <p:sldLayoutId id="2147483773" r:id="rId6"/>
    <p:sldLayoutId id="2147483774" r:id="rId7"/>
    <p:sldLayoutId id="2147483775" r:id="rId8"/>
    <p:sldLayoutId id="2147483776" r:id="rId9"/>
    <p:sldLayoutId id="2147483780" r:id="rId10"/>
    <p:sldLayoutId id="2147483781" r:id="rId11"/>
    <p:sldLayoutId id="2147483782" r:id="rId12"/>
    <p:sldLayoutId id="2147483784" r:id="rId13"/>
    <p:sldLayoutId id="2147483785" r:id="rId14"/>
    <p:sldLayoutId id="2147483786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64" userDrawn="1">
          <p15:clr>
            <a:srgbClr val="F26B43"/>
          </p15:clr>
        </p15:guide>
        <p15:guide id="6" orient="horz" pos="192" userDrawn="1">
          <p15:clr>
            <a:srgbClr val="F26B43"/>
          </p15:clr>
        </p15:guide>
        <p15:guide id="8" orient="horz" pos="912" userDrawn="1">
          <p15:clr>
            <a:srgbClr val="F26B43"/>
          </p15:clr>
        </p15:guide>
        <p15:guide id="9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C583-B8A3-3E4E-8FF0-F1B2763CC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In-situ analysis with ADIOS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6D010-AFCD-5C4B-ADB4-28EF04998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</a:t>
            </a:r>
            <a:r>
              <a:rPr lang="en-US" dirty="0" err="1"/>
              <a:t>Klasky</a:t>
            </a:r>
            <a:r>
              <a:rPr lang="en-US" dirty="0"/>
              <a:t>, Norbert </a:t>
            </a:r>
            <a:r>
              <a:rPr lang="en-US" dirty="0" err="1"/>
              <a:t>Podhorszki</a:t>
            </a:r>
            <a:r>
              <a:rPr lang="en-US" dirty="0"/>
              <a:t>, </a:t>
            </a:r>
            <a:r>
              <a:rPr lang="en-US" u="sng" dirty="0"/>
              <a:t>Ana </a:t>
            </a:r>
            <a:r>
              <a:rPr lang="en-US" u="sng" dirty="0" err="1"/>
              <a:t>Gainaru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3081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DataSpaces: Extreme Scale Data Staging Service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CA0DC8-2698-4444-A9E9-EA03AC37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15375" y="3928143"/>
            <a:ext cx="9663254" cy="26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196" tIns="45595" rIns="91196" bIns="45595"/>
          <a:lstStyle>
            <a:lvl1pPr marL="4318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636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13667" eaLnBrk="1">
              <a:lnSpc>
                <a:spcPct val="90000"/>
              </a:lnSpc>
              <a:spcAft>
                <a:spcPts val="657"/>
              </a:spcAft>
              <a:buClr>
                <a:srgbClr val="000000"/>
              </a:buClr>
              <a:buSzPct val="45000"/>
              <a:buFont typeface="Wingdings" charset="0"/>
              <a:buChar char=""/>
            </a:pPr>
            <a:r>
              <a:rPr lang="en-US" sz="1998" dirty="0">
                <a:solidFill>
                  <a:srgbClr val="000000"/>
                </a:solidFill>
                <a:latin typeface="+mn-lt"/>
              </a:rPr>
              <a:t>Virtual shared-space programming abstraction </a:t>
            </a:r>
          </a:p>
          <a:p>
            <a:pPr lvl="1" defTabSz="413667" eaLnBrk="1">
              <a:lnSpc>
                <a:spcPct val="90000"/>
              </a:lnSpc>
              <a:spcAft>
                <a:spcPts val="657"/>
              </a:spcAft>
              <a:buClr>
                <a:srgbClr val="000000"/>
              </a:buClr>
              <a:buSzPct val="45000"/>
              <a:buFont typeface="Wingdings" charset="0"/>
              <a:buChar char=""/>
            </a:pPr>
            <a:r>
              <a:rPr lang="en-US" sz="1998" dirty="0">
                <a:solidFill>
                  <a:srgbClr val="000000"/>
                </a:solidFill>
                <a:latin typeface="+mn-lt"/>
              </a:rPr>
              <a:t>Simple API for coordination, interaction and messaging</a:t>
            </a:r>
            <a:endParaRPr lang="en-US" sz="1998" i="1" dirty="0">
              <a:solidFill>
                <a:srgbClr val="000000"/>
              </a:solidFill>
              <a:latin typeface="+mn-lt"/>
            </a:endParaRPr>
          </a:p>
          <a:p>
            <a:pPr defTabSz="413667" eaLnBrk="1">
              <a:lnSpc>
                <a:spcPct val="90000"/>
              </a:lnSpc>
              <a:spcAft>
                <a:spcPts val="657"/>
              </a:spcAft>
              <a:buClr>
                <a:srgbClr val="000000"/>
              </a:buClr>
              <a:buSzPct val="45000"/>
              <a:buFont typeface="Wingdings" charset="0"/>
              <a:buChar char=""/>
            </a:pPr>
            <a:r>
              <a:rPr lang="en-US" sz="1998" dirty="0">
                <a:solidFill>
                  <a:srgbClr val="000000"/>
                </a:solidFill>
                <a:latin typeface="+mn-lt"/>
              </a:rPr>
              <a:t>Distributed, associative, in-memory object store </a:t>
            </a:r>
          </a:p>
          <a:p>
            <a:pPr lvl="1" defTabSz="413667" eaLnBrk="1">
              <a:lnSpc>
                <a:spcPct val="90000"/>
              </a:lnSpc>
              <a:spcAft>
                <a:spcPts val="657"/>
              </a:spcAft>
              <a:buClr>
                <a:srgbClr val="000000"/>
              </a:buClr>
              <a:buSzPct val="45000"/>
              <a:buFont typeface="Wingdings" charset="0"/>
              <a:buChar char=""/>
            </a:pPr>
            <a:r>
              <a:rPr lang="en-US" sz="1998" dirty="0">
                <a:solidFill>
                  <a:srgbClr val="000000"/>
                </a:solidFill>
                <a:latin typeface="+mn-lt"/>
              </a:rPr>
              <a:t>Online data indexing, flexible querying</a:t>
            </a:r>
          </a:p>
          <a:p>
            <a:pPr defTabSz="413667" eaLnBrk="1">
              <a:lnSpc>
                <a:spcPct val="90000"/>
              </a:lnSpc>
              <a:spcAft>
                <a:spcPts val="657"/>
              </a:spcAft>
              <a:buClr>
                <a:srgbClr val="000000"/>
              </a:buClr>
              <a:buSzPct val="45000"/>
              <a:buFont typeface="Wingdings" charset="0"/>
              <a:buChar char=""/>
            </a:pPr>
            <a:r>
              <a:rPr lang="en-US" sz="1998" dirty="0">
                <a:solidFill>
                  <a:srgbClr val="000000"/>
                </a:solidFill>
                <a:latin typeface="+mn-lt"/>
              </a:rPr>
              <a:t>Adaptive cross-layer runtime management </a:t>
            </a:r>
          </a:p>
          <a:p>
            <a:pPr lvl="1" defTabSz="413667" eaLnBrk="1">
              <a:lnSpc>
                <a:spcPct val="90000"/>
              </a:lnSpc>
              <a:spcAft>
                <a:spcPts val="657"/>
              </a:spcAft>
              <a:buClr>
                <a:srgbClr val="000000"/>
              </a:buClr>
              <a:buSzPct val="45000"/>
              <a:buFont typeface="Wingdings" charset="0"/>
              <a:buChar char=""/>
            </a:pPr>
            <a:r>
              <a:rPr lang="en-US" sz="1998" dirty="0">
                <a:solidFill>
                  <a:srgbClr val="000000"/>
                </a:solidFill>
                <a:latin typeface="+mn-lt"/>
              </a:rPr>
              <a:t>Hybrid in-situ/in-transit execution </a:t>
            </a:r>
          </a:p>
          <a:p>
            <a:pPr defTabSz="413667" eaLnBrk="1">
              <a:lnSpc>
                <a:spcPct val="90000"/>
              </a:lnSpc>
              <a:spcAft>
                <a:spcPts val="657"/>
              </a:spcAft>
              <a:buClr>
                <a:srgbClr val="000000"/>
              </a:buClr>
              <a:buSzPct val="45000"/>
              <a:buFont typeface="Wingdings" charset="0"/>
              <a:buChar char=""/>
            </a:pPr>
            <a:r>
              <a:rPr lang="en-US" sz="1998" dirty="0">
                <a:solidFill>
                  <a:srgbClr val="000000"/>
                </a:solidFill>
                <a:latin typeface="+mn-lt"/>
              </a:rPr>
              <a:t>Efficient, high-throughput/low-latency asynchronous data transport</a:t>
            </a:r>
          </a:p>
        </p:txBody>
      </p:sp>
      <p:pic>
        <p:nvPicPr>
          <p:cNvPr id="6" name="Picture 5" descr="arch_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08" y="1037307"/>
            <a:ext cx="4749875" cy="280252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04897" y="937077"/>
            <a:ext cx="5206654" cy="4432574"/>
            <a:chOff x="6150851" y="441094"/>
            <a:chExt cx="6226844" cy="39790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851" y="771780"/>
              <a:ext cx="6226844" cy="364833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046743" y="441094"/>
              <a:ext cx="4435060" cy="414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8" b="1" dirty="0">
                  <a:solidFill>
                    <a:prstClr val="black"/>
                  </a:solidFill>
                  <a:latin typeface="Calibri"/>
                  <a:cs typeface="+mn-cs"/>
                </a:rPr>
                <a:t>The </a:t>
              </a:r>
              <a:r>
                <a:rPr lang="en-US" sz="2398" b="1" dirty="0" err="1">
                  <a:solidFill>
                    <a:prstClr val="black"/>
                  </a:solidFill>
                  <a:latin typeface="Calibri"/>
                  <a:cs typeface="+mn-cs"/>
                </a:rPr>
                <a:t>DataSpaces</a:t>
              </a:r>
              <a:r>
                <a:rPr lang="en-US" sz="2398" b="1" dirty="0">
                  <a:solidFill>
                    <a:prstClr val="black"/>
                  </a:solidFill>
                  <a:latin typeface="Calibri"/>
                  <a:cs typeface="+mn-cs"/>
                </a:rPr>
                <a:t> Abstraction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3CB369-47D8-0F4F-B6B0-32E3630DFC8B}"/>
              </a:ext>
            </a:extLst>
          </p:cNvPr>
          <p:cNvSpPr txBox="1"/>
          <p:nvPr/>
        </p:nvSpPr>
        <p:spPr>
          <a:xfrm>
            <a:off x="9494573" y="6182604"/>
            <a:ext cx="2730594" cy="399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" b="1" dirty="0" err="1"/>
              <a:t>www.dataspaces.org</a:t>
            </a:r>
            <a:endParaRPr lang="en-US" sz="1998" b="1" dirty="0"/>
          </a:p>
        </p:txBody>
      </p:sp>
    </p:spTree>
    <p:extLst>
      <p:ext uri="{BB962C8B-B14F-4D97-AF65-F5344CB8AC3E}">
        <p14:creationId xmlns:p14="http://schemas.microsoft.com/office/powerpoint/2010/main" val="298692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ACFC-DB63-E84A-8DAE-6D64D814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2DAA-FA86-B043-9E1B-7B33B0CF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5783FA-AC3C-7C41-8742-9A6B83789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12171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71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Which staging method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considerations</a:t>
            </a:r>
          </a:p>
          <a:p>
            <a:pPr lvl="1"/>
            <a:r>
              <a:rPr lang="en-US" dirty="0"/>
              <a:t>Staging between machines/over a WAN? </a:t>
            </a:r>
            <a:r>
              <a:rPr lang="en-US" b="1" dirty="0" err="1"/>
              <a:t>DataMan</a:t>
            </a:r>
            <a:endParaRPr lang="en-US" b="1" dirty="0"/>
          </a:p>
          <a:p>
            <a:pPr lvl="1"/>
            <a:r>
              <a:rPr lang="en-US" dirty="0"/>
              <a:t>Co-located execution? </a:t>
            </a:r>
            <a:r>
              <a:rPr lang="en-US" b="1" dirty="0"/>
              <a:t>SST-SM+X</a:t>
            </a:r>
          </a:p>
          <a:p>
            <a:pPr lvl="1"/>
            <a:r>
              <a:rPr lang="en-US" dirty="0"/>
              <a:t>Availability of RDMA high-speed network? </a:t>
            </a:r>
            <a:r>
              <a:rPr lang="en-US" b="1" dirty="0"/>
              <a:t>SST </a:t>
            </a:r>
            <a:r>
              <a:rPr lang="en-US" dirty="0"/>
              <a:t>(and </a:t>
            </a:r>
            <a:r>
              <a:rPr lang="en-US" b="1" dirty="0" err="1"/>
              <a:t>DataSpaces</a:t>
            </a:r>
            <a:r>
              <a:rPr lang="en-US" dirty="0"/>
              <a:t>) optimized for this case.</a:t>
            </a:r>
          </a:p>
          <a:p>
            <a:r>
              <a:rPr lang="en-US" dirty="0"/>
              <a:t>Coupling considerations</a:t>
            </a:r>
          </a:p>
          <a:p>
            <a:pPr lvl="1"/>
            <a:r>
              <a:rPr lang="en-US" dirty="0"/>
              <a:t>Highly synchronized writer/reader and a highly optimized MPI? </a:t>
            </a:r>
            <a:r>
              <a:rPr lang="en-US" b="1" dirty="0" err="1"/>
              <a:t>InsituMPI</a:t>
            </a:r>
            <a:endParaRPr lang="en-US" b="1" dirty="0"/>
          </a:p>
          <a:p>
            <a:pPr lvl="1"/>
            <a:r>
              <a:rPr lang="en-US" dirty="0"/>
              <a:t>Ensemble workflow / multiple independent writers / data lives independently of any given writer component? </a:t>
            </a:r>
            <a:r>
              <a:rPr lang="en-US" b="1" dirty="0"/>
              <a:t>DataSpaces</a:t>
            </a:r>
          </a:p>
          <a:p>
            <a:pPr lvl="1"/>
            <a:r>
              <a:rPr lang="en-US" dirty="0"/>
              <a:t>1 writer, many readers streaming? </a:t>
            </a:r>
            <a:r>
              <a:rPr lang="en-US" b="1" dirty="0"/>
              <a:t>SST</a:t>
            </a:r>
            <a:r>
              <a:rPr lang="en-US" dirty="0"/>
              <a:t> optimized for this use case.</a:t>
            </a:r>
          </a:p>
          <a:p>
            <a:r>
              <a:rPr lang="en-US" dirty="0"/>
              <a:t>Performance considerations</a:t>
            </a:r>
          </a:p>
          <a:p>
            <a:pPr lvl="1"/>
            <a:r>
              <a:rPr lang="en-US" dirty="0"/>
              <a:t>Often application-specific, and not always obvious.</a:t>
            </a:r>
          </a:p>
          <a:p>
            <a:pPr lvl="1"/>
            <a:r>
              <a:rPr lang="en-US" dirty="0"/>
              <a:t>Here’s where it helps to have a flexible I/O framework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EFD7C-97CF-4366-AA45-21469E15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85" y="323281"/>
            <a:ext cx="7872564" cy="3600849"/>
          </a:xfrm>
        </p:spPr>
        <p:txBody>
          <a:bodyPr>
            <a:normAutofit fontScale="90000"/>
          </a:bodyPr>
          <a:lstStyle/>
          <a:p>
            <a:r>
              <a:rPr lang="en-US" dirty="0"/>
              <a:t>Staging I/O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Processing data on the fly by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Reading from file concurrently, 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Moving data without using the file system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5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 for reading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output step at a time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One step is seen at once after writer completes a whole output step</a:t>
            </a:r>
          </a:p>
          <a:p>
            <a:pPr lvl="1"/>
            <a:r>
              <a:rPr lang="en-US" dirty="0"/>
              <a:t>streaming is not byte streaming here</a:t>
            </a:r>
          </a:p>
          <a:p>
            <a:pPr lvl="1"/>
            <a:r>
              <a:rPr lang="en-US" dirty="0"/>
              <a:t>reader has access to all data in one output step</a:t>
            </a:r>
          </a:p>
          <a:p>
            <a:pPr lvl="1"/>
            <a:r>
              <a:rPr lang="en-US" dirty="0"/>
              <a:t>as long as the reader does not release the step, it can read it</a:t>
            </a:r>
          </a:p>
          <a:p>
            <a:pPr lvl="2"/>
            <a:r>
              <a:rPr lang="en-US" dirty="0"/>
              <a:t>potentially blocking the writer</a:t>
            </a:r>
          </a:p>
          <a:p>
            <a:r>
              <a:rPr lang="en-US" dirty="0"/>
              <a:t>Advancing in the stream means </a:t>
            </a:r>
          </a:p>
          <a:p>
            <a:pPr lvl="1"/>
            <a:r>
              <a:rPr lang="en-US" dirty="0"/>
              <a:t>get access to another output step of the writer, </a:t>
            </a:r>
          </a:p>
          <a:p>
            <a:pPr lvl="1"/>
            <a:r>
              <a:rPr lang="en-US" dirty="0"/>
              <a:t>while losing the access to the current step forever.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5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ADIOS concepts for the read API (get)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</a:t>
            </a:r>
          </a:p>
          <a:p>
            <a:pPr lvl="1"/>
            <a:r>
              <a:rPr lang="en-US" dirty="0"/>
              <a:t>A dataset written within one </a:t>
            </a:r>
            <a:r>
              <a:rPr lang="en-US" dirty="0" err="1"/>
              <a:t>adios_begin_step</a:t>
            </a:r>
            <a:r>
              <a:rPr lang="en-US" dirty="0"/>
              <a:t>/…/</a:t>
            </a:r>
            <a:r>
              <a:rPr lang="en-US" dirty="0" err="1"/>
              <a:t>adios_end_step</a:t>
            </a:r>
            <a:r>
              <a:rPr lang="en-US" dirty="0"/>
              <a:t> </a:t>
            </a:r>
          </a:p>
          <a:p>
            <a:r>
              <a:rPr lang="en-US" dirty="0"/>
              <a:t>Stream</a:t>
            </a:r>
          </a:p>
          <a:p>
            <a:pPr lvl="1"/>
            <a:r>
              <a:rPr lang="en-US" dirty="0"/>
              <a:t>A file containing of series of steps of the same dataset</a:t>
            </a:r>
          </a:p>
          <a:p>
            <a:r>
              <a:rPr lang="en-US" dirty="0"/>
              <a:t>Open for reading as a stream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for step-by-step reading (both staged data and files)</a:t>
            </a:r>
          </a:p>
          <a:p>
            <a:pPr marL="456743" lvl="1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"/>
              </a:rPr>
              <a:t>adios2::Engine</a:t>
            </a:r>
            <a:r>
              <a:rPr lang="en-US" sz="2000" b="1" dirty="0">
                <a:latin typeface="Courier"/>
              </a:rPr>
              <a:t> reader = </a:t>
            </a:r>
            <a:r>
              <a:rPr lang="en-US" sz="2000" b="1" dirty="0" err="1">
                <a:latin typeface="Courier"/>
              </a:rPr>
              <a:t>io.</a:t>
            </a:r>
            <a:r>
              <a:rPr lang="en-US" sz="2000" b="1" dirty="0" err="1">
                <a:solidFill>
                  <a:srgbClr val="C00000"/>
                </a:solidFill>
                <a:latin typeface="Courier"/>
              </a:rPr>
              <a:t>Open</a:t>
            </a:r>
            <a:r>
              <a:rPr lang="en-US" sz="2000" b="1" dirty="0">
                <a:latin typeface="Courier"/>
              </a:rPr>
              <a:t>(filename, </a:t>
            </a:r>
            <a:r>
              <a:rPr lang="en-US" sz="2000" b="1" dirty="0">
                <a:solidFill>
                  <a:srgbClr val="7030A0"/>
                </a:solidFill>
                <a:latin typeface="Courier"/>
              </a:rPr>
              <a:t>adios2::Mode::Read</a:t>
            </a:r>
            <a:r>
              <a:rPr lang="en-US" sz="2000" b="1" dirty="0">
                <a:latin typeface="Courier"/>
              </a:rPr>
              <a:t>, comm);</a:t>
            </a:r>
          </a:p>
          <a:p>
            <a:r>
              <a:rPr lang="en-US" dirty="0">
                <a:solidFill>
                  <a:schemeClr val="tx1"/>
                </a:solidFill>
              </a:rPr>
              <a:t>Close once at the very end of streaming</a:t>
            </a:r>
          </a:p>
          <a:p>
            <a:pPr marL="399650" lvl="1" indent="0">
              <a:buNone/>
            </a:pPr>
            <a:r>
              <a:rPr lang="en-US" sz="2000" b="1" dirty="0" err="1">
                <a:latin typeface="Courier"/>
              </a:rPr>
              <a:t>reader.</a:t>
            </a:r>
            <a:r>
              <a:rPr lang="en-US" sz="2000" b="1" dirty="0" err="1">
                <a:solidFill>
                  <a:srgbClr val="C00000"/>
                </a:solidFill>
                <a:latin typeface="Courier"/>
              </a:rPr>
              <a:t>Close</a:t>
            </a:r>
            <a:r>
              <a:rPr lang="en-US" sz="2000" b="1" dirty="0">
                <a:latin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7008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Advancing a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step is accessible in streams, advancing is only forward</a:t>
            </a:r>
          </a:p>
          <a:p>
            <a:pPr marL="0" indent="0">
              <a:buNone/>
            </a:pPr>
            <a:r>
              <a:rPr lang="en-US" sz="2198" b="1" dirty="0"/>
              <a:t>           </a:t>
            </a:r>
            <a:r>
              <a:rPr lang="en-US" sz="2198" b="1" dirty="0">
                <a:solidFill>
                  <a:srgbClr val="7030A0"/>
                </a:solidFill>
                <a:latin typeface="Courier"/>
              </a:rPr>
              <a:t>adios2::</a:t>
            </a:r>
            <a:r>
              <a:rPr lang="en-US" sz="2198" b="1" dirty="0" err="1">
                <a:solidFill>
                  <a:srgbClr val="7030A0"/>
                </a:solidFill>
                <a:latin typeface="Courier"/>
              </a:rPr>
              <a:t>StepStatus</a:t>
            </a:r>
            <a:r>
              <a:rPr lang="en-US" sz="2198" b="1" dirty="0">
                <a:latin typeface="Courier"/>
              </a:rPr>
              <a:t> </a:t>
            </a:r>
            <a:r>
              <a:rPr lang="en-US" sz="2198" b="1" dirty="0" err="1">
                <a:latin typeface="Courier"/>
              </a:rPr>
              <a:t>read_status</a:t>
            </a:r>
            <a:r>
              <a:rPr lang="en-US" sz="2198" b="1" dirty="0">
                <a:latin typeface="Courier"/>
              </a:rPr>
              <a:t> =</a:t>
            </a:r>
          </a:p>
          <a:p>
            <a:pPr marL="0" indent="0">
              <a:buNone/>
            </a:pPr>
            <a:r>
              <a:rPr lang="en-US" sz="2198" b="1" dirty="0">
                <a:latin typeface="Courier"/>
              </a:rPr>
              <a:t>            </a:t>
            </a:r>
            <a:r>
              <a:rPr lang="en-US" sz="2198" b="1" dirty="0" err="1">
                <a:latin typeface="Courier"/>
              </a:rPr>
              <a:t>reader.</a:t>
            </a:r>
            <a:r>
              <a:rPr lang="en-US" sz="2198" b="1" dirty="0" err="1">
                <a:solidFill>
                  <a:srgbClr val="C00000"/>
                </a:solidFill>
                <a:latin typeface="Courier"/>
              </a:rPr>
              <a:t>BeginStep</a:t>
            </a:r>
            <a:r>
              <a:rPr lang="en-US" sz="2198" b="1" dirty="0">
                <a:latin typeface="Courier"/>
              </a:rPr>
              <a:t>(</a:t>
            </a:r>
            <a:r>
              <a:rPr lang="en-US" sz="2198" b="1" dirty="0">
                <a:solidFill>
                  <a:srgbClr val="7030A0"/>
                </a:solidFill>
                <a:latin typeface="Courier"/>
              </a:rPr>
              <a:t>adios2::</a:t>
            </a:r>
            <a:r>
              <a:rPr lang="en-US" sz="2198" b="1" dirty="0" err="1">
                <a:solidFill>
                  <a:srgbClr val="7030A0"/>
                </a:solidFill>
                <a:latin typeface="Courier"/>
              </a:rPr>
              <a:t>StepMode</a:t>
            </a:r>
            <a:r>
              <a:rPr lang="en-US" sz="2198" b="1" dirty="0">
                <a:solidFill>
                  <a:srgbClr val="7030A0"/>
                </a:solidFill>
                <a:latin typeface="Courier"/>
              </a:rPr>
              <a:t>::Read</a:t>
            </a:r>
            <a:r>
              <a:rPr lang="en-US" sz="2198" b="1" dirty="0">
                <a:latin typeface="Courier"/>
              </a:rPr>
              <a:t>, timeout);</a:t>
            </a:r>
          </a:p>
          <a:p>
            <a:pPr marL="0" indent="0">
              <a:buNone/>
            </a:pPr>
            <a:r>
              <a:rPr lang="en-US" sz="2198" b="1" dirty="0">
                <a:latin typeface="Courier"/>
              </a:rPr>
              <a:t>    if (</a:t>
            </a:r>
            <a:r>
              <a:rPr lang="en-US" sz="2198" b="1" dirty="0" err="1">
                <a:latin typeface="Courier"/>
              </a:rPr>
              <a:t>read_status</a:t>
            </a:r>
            <a:r>
              <a:rPr lang="en-US" sz="2198" b="1" dirty="0">
                <a:latin typeface="Courier"/>
              </a:rPr>
              <a:t> != </a:t>
            </a:r>
            <a:r>
              <a:rPr lang="en-US" sz="2198" b="1" dirty="0">
                <a:solidFill>
                  <a:srgbClr val="7030A0"/>
                </a:solidFill>
                <a:latin typeface="Courier"/>
              </a:rPr>
              <a:t>adios2::</a:t>
            </a:r>
            <a:r>
              <a:rPr lang="en-US" sz="2198" b="1" dirty="0" err="1">
                <a:solidFill>
                  <a:srgbClr val="7030A0"/>
                </a:solidFill>
                <a:latin typeface="Courier"/>
              </a:rPr>
              <a:t>StepStatus</a:t>
            </a:r>
            <a:r>
              <a:rPr lang="en-US" sz="2198" b="1" dirty="0">
                <a:solidFill>
                  <a:srgbClr val="7030A0"/>
                </a:solidFill>
                <a:latin typeface="Courier"/>
              </a:rPr>
              <a:t>::OK</a:t>
            </a:r>
            <a:r>
              <a:rPr lang="en-US" sz="2198" b="1" dirty="0"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sz="2198" b="1" dirty="0">
                <a:latin typeface="Courier"/>
              </a:rPr>
              <a:t>        break;</a:t>
            </a:r>
          </a:p>
          <a:p>
            <a:pPr marL="0" indent="0">
              <a:buNone/>
            </a:pPr>
            <a:r>
              <a:rPr lang="en-US" sz="2198" b="1" dirty="0">
                <a:latin typeface="Courier"/>
              </a:rPr>
              <a:t>    } </a:t>
            </a:r>
          </a:p>
          <a:p>
            <a:pPr lvl="1"/>
            <a:r>
              <a:rPr lang="en-US" dirty="0"/>
              <a:t>float timeout: wait for this long for a new step to arrive</a:t>
            </a:r>
          </a:p>
          <a:p>
            <a:r>
              <a:rPr lang="en-US" dirty="0"/>
              <a:t>Release a step if not needed anymore</a:t>
            </a:r>
          </a:p>
          <a:p>
            <a:pPr lvl="1"/>
            <a:r>
              <a:rPr lang="en-US" dirty="0"/>
              <a:t>optimization to allow the staging method to deliver new steps if available</a:t>
            </a:r>
          </a:p>
          <a:p>
            <a:pPr marL="456731" lvl="1" indent="0">
              <a:buNone/>
            </a:pPr>
            <a:r>
              <a:rPr lang="en-US" sz="2198" b="1" dirty="0">
                <a:solidFill>
                  <a:srgbClr val="FF0000"/>
                </a:solidFill>
                <a:latin typeface="Courier"/>
              </a:rPr>
              <a:t>	</a:t>
            </a:r>
            <a:r>
              <a:rPr lang="en-US" sz="2198" b="1" dirty="0" err="1">
                <a:latin typeface="Courier"/>
              </a:rPr>
              <a:t>reader.</a:t>
            </a:r>
            <a:r>
              <a:rPr lang="en-US" sz="2198" b="1" dirty="0" err="1">
                <a:solidFill>
                  <a:srgbClr val="C00000"/>
                </a:solidFill>
                <a:latin typeface="Courier"/>
              </a:rPr>
              <a:t>EndStep</a:t>
            </a:r>
            <a:r>
              <a:rPr lang="en-US" sz="2198" b="1" dirty="0">
                <a:latin typeface="Courier"/>
              </a:rPr>
              <a:t>();</a:t>
            </a:r>
            <a:endParaRPr lang="en-US" b="1" dirty="0">
              <a:solidFill>
                <a:schemeClr val="tx1"/>
              </a:solidFill>
              <a:latin typeface="Courier"/>
            </a:endParaRPr>
          </a:p>
          <a:p>
            <a:pPr lvl="1"/>
            <a:endParaRPr lang="en-US" dirty="0"/>
          </a:p>
          <a:p>
            <a:pPr marL="456743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7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EFD7C-97CF-4366-AA45-21469E15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86" y="323281"/>
            <a:ext cx="6404931" cy="219090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Gray-Scott example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with staging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B3A26A-6CDC-430C-A751-4473738B7B9D}"/>
              </a:ext>
            </a:extLst>
          </p:cNvPr>
          <p:cNvGrpSpPr/>
          <p:nvPr/>
        </p:nvGrpSpPr>
        <p:grpSpPr>
          <a:xfrm>
            <a:off x="8400602" y="4898026"/>
            <a:ext cx="3570856" cy="1017880"/>
            <a:chOff x="6942694" y="4806734"/>
            <a:chExt cx="4972326" cy="17426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AF7A20-CB47-4895-B9C2-C43B241AD3F9}"/>
                </a:ext>
              </a:extLst>
            </p:cNvPr>
            <p:cNvSpPr/>
            <p:nvPr/>
          </p:nvSpPr>
          <p:spPr>
            <a:xfrm>
              <a:off x="6942694" y="4806734"/>
              <a:ext cx="4972326" cy="1742651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8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50DBD3-33FD-4145-99DE-A8BF15A3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8378" y="5129704"/>
              <a:ext cx="4703331" cy="118498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D8D14BA-5FDB-4EE5-89AA-57E047E35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3" t="2000" r="5572" b="4099"/>
          <a:stretch/>
        </p:blipFill>
        <p:spPr>
          <a:xfrm>
            <a:off x="4756941" y="3153793"/>
            <a:ext cx="1238223" cy="142878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AADF06-00A9-4B43-B89D-2FEFE74D1D01}"/>
              </a:ext>
            </a:extLst>
          </p:cNvPr>
          <p:cNvGrpSpPr/>
          <p:nvPr/>
        </p:nvGrpSpPr>
        <p:grpSpPr>
          <a:xfrm>
            <a:off x="4202929" y="1666382"/>
            <a:ext cx="477053" cy="3429320"/>
            <a:chOff x="6632873" y="1228483"/>
            <a:chExt cx="816002" cy="359284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96D7BD-5960-4568-96AE-AE37C53FA36F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>
              <a:off x="7025989" y="1228483"/>
              <a:ext cx="888" cy="123222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BD4CFD-2295-43C5-858D-5C7A8F8852D6}"/>
                </a:ext>
              </a:extLst>
            </p:cNvPr>
            <p:cNvSpPr txBox="1"/>
            <p:nvPr/>
          </p:nvSpPr>
          <p:spPr>
            <a:xfrm rot="16200000">
              <a:off x="6674254" y="1622751"/>
              <a:ext cx="733243" cy="44748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none" lIns="45719" tIns="0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33098C3-D7C8-4F2D-83DA-8E3F8C7962BC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7026878" y="3587149"/>
              <a:ext cx="13999" cy="123417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3771ED-A6D6-47AD-9617-D37FEBE5BC25}"/>
                </a:ext>
              </a:extLst>
            </p:cNvPr>
            <p:cNvSpPr/>
            <p:nvPr/>
          </p:nvSpPr>
          <p:spPr>
            <a:xfrm rot="16200000">
              <a:off x="6463659" y="2680137"/>
              <a:ext cx="1126437" cy="6875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6998">
                <a:lnSpc>
                  <a:spcPct val="9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cs typeface="Calibri" panose="020F0502020204030204" pitchFamily="34" charset="0"/>
                </a:rPr>
                <a:t>PDF Analysis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330B82-4AE6-4B4D-BC51-D3D845757EEB}"/>
                </a:ext>
              </a:extLst>
            </p:cNvPr>
            <p:cNvSpPr txBox="1"/>
            <p:nvPr/>
          </p:nvSpPr>
          <p:spPr>
            <a:xfrm rot="16200000">
              <a:off x="6706149" y="3673962"/>
              <a:ext cx="669450" cy="81600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0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CCC23-627B-42F1-B0F1-F4367B0333B9}"/>
              </a:ext>
            </a:extLst>
          </p:cNvPr>
          <p:cNvSpPr/>
          <p:nvPr/>
        </p:nvSpPr>
        <p:spPr>
          <a:xfrm>
            <a:off x="4232283" y="1066112"/>
            <a:ext cx="1529594" cy="5935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6998">
              <a:lnSpc>
                <a:spcPct val="90000"/>
              </a:lnSpc>
            </a:pPr>
            <a:r>
              <a:rPr lang="en-US" sz="2397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Gray-Scott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2B6B85-716D-40E0-AAFF-8A310C19C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01" r="6512"/>
          <a:stretch/>
        </p:blipFill>
        <p:spPr>
          <a:xfrm>
            <a:off x="4149154" y="5082047"/>
            <a:ext cx="818647" cy="7513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1B15DA-547D-4A34-937C-2DCD3021743E}"/>
              </a:ext>
            </a:extLst>
          </p:cNvPr>
          <p:cNvCxnSpPr>
            <a:cxnSpLocks/>
          </p:cNvCxnSpPr>
          <p:nvPr/>
        </p:nvCxnSpPr>
        <p:spPr>
          <a:xfrm>
            <a:off x="5498148" y="1666014"/>
            <a:ext cx="0" cy="14774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5CE39D-62B3-46BB-AFF2-C7451B6558D1}"/>
              </a:ext>
            </a:extLst>
          </p:cNvPr>
          <p:cNvSpPr txBox="1"/>
          <p:nvPr/>
        </p:nvSpPr>
        <p:spPr>
          <a:xfrm rot="16200000">
            <a:off x="5156922" y="2153220"/>
            <a:ext cx="699870" cy="2616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0" rIns="45719" bIns="45719" numCol="1" spcCol="38100" rtlCol="0" anchor="t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Staging</a:t>
            </a:r>
          </a:p>
        </p:txBody>
      </p:sp>
    </p:spTree>
    <p:extLst>
      <p:ext uri="{BB962C8B-B14F-4D97-AF65-F5344CB8AC3E}">
        <p14:creationId xmlns:p14="http://schemas.microsoft.com/office/powerpoint/2010/main" val="417907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F562-A49A-44CD-9D18-2B7B4AD6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in situ processing</a:t>
            </a:r>
          </a:p>
        </p:txBody>
      </p:sp>
    </p:spTree>
    <p:extLst>
      <p:ext uri="{BB962C8B-B14F-4D97-AF65-F5344CB8AC3E}">
        <p14:creationId xmlns:p14="http://schemas.microsoft.com/office/powerpoint/2010/main" val="61908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runtime config file: adios2.xml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73399-071A-441C-9DA4-52D953C7141D}"/>
              </a:ext>
            </a:extLst>
          </p:cNvPr>
          <p:cNvSpPr txBox="1"/>
          <p:nvPr/>
        </p:nvSpPr>
        <p:spPr>
          <a:xfrm>
            <a:off x="6189827" y="874198"/>
            <a:ext cx="5843583" cy="313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&lt;!--=================================</a:t>
            </a: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Configuration for PDF calc and PDF Plot</a:t>
            </a: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==================================--&gt;</a:t>
            </a:r>
          </a:p>
          <a:p>
            <a:endParaRPr lang="en-US" sz="1798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798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798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98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798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798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PDFAnalysisOutput</a:t>
            </a:r>
            <a:r>
              <a:rPr lang="en-US" sz="1798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798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&lt;engine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98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7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"BP4"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798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&lt;parameter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98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7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798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OpenTimeoutSecs</a:t>
            </a:r>
            <a:r>
              <a:rPr lang="en-US" sz="17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98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7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"10.0"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&lt;/engine&gt;</a:t>
            </a: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&lt;/</a:t>
            </a:r>
            <a:r>
              <a:rPr lang="en-US" sz="1798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endParaRPr lang="en-US" sz="1798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&lt;/adios-config&gt;</a:t>
            </a:r>
            <a:endParaRPr lang="en-US" sz="1798" dirty="0">
              <a:solidFill>
                <a:schemeClr val="tx1"/>
              </a:solidFill>
              <a:latin typeface="Courier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715" y="868584"/>
            <a:ext cx="5905907" cy="5349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&lt;?xml version="1.0"?&gt;</a:t>
            </a:r>
          </a:p>
          <a:p>
            <a:r>
              <a:rPr lang="en-US" sz="1798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&lt;adios-config&gt;</a:t>
            </a:r>
          </a:p>
          <a:p>
            <a:endParaRPr lang="en-US" sz="1798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98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&lt;!--=====================================</a:t>
            </a: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Configuration for </a:t>
            </a:r>
            <a:r>
              <a:rPr lang="en-US" sz="1798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798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Gray-Scott and GS Plot </a:t>
            </a: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======================================--&gt;</a:t>
            </a: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798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798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98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798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798" i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SimulationOutput</a:t>
            </a:r>
            <a:r>
              <a:rPr lang="en-US" sz="1798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798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&lt;engine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98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7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"BP4"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sz="1798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&lt;parameter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98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7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798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OpenTimeoutSecs</a:t>
            </a:r>
            <a:r>
              <a:rPr lang="en-US" sz="17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98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7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"10.0"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&lt;/engine&gt;</a:t>
            </a:r>
          </a:p>
          <a:p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&lt;/</a:t>
            </a:r>
            <a:r>
              <a:rPr lang="en-US" sz="1798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US" sz="1798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endParaRPr lang="en-US" sz="1798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BC4B-1F88-2947-B499-3366BAA85CDD}"/>
              </a:ext>
            </a:extLst>
          </p:cNvPr>
          <p:cNvSpPr txBox="1"/>
          <p:nvPr/>
        </p:nvSpPr>
        <p:spPr>
          <a:xfrm>
            <a:off x="3424325" y="4212689"/>
            <a:ext cx="1825627" cy="16696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8" dirty="0">
                <a:latin typeface="Calibri" panose="020F0502020204030204" pitchFamily="34" charset="0"/>
                <a:cs typeface="Calibri" panose="020F0502020204030204" pitchFamily="34" charset="0"/>
              </a:rPr>
              <a:t>Engine types</a:t>
            </a:r>
          </a:p>
          <a:p>
            <a:pPr>
              <a:lnSpc>
                <a:spcPct val="90000"/>
              </a:lnSpc>
            </a:pPr>
            <a:r>
              <a:rPr lang="en-US" sz="23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BP4</a:t>
            </a:r>
            <a:endParaRPr lang="en-US" sz="1798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798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HDF5</a:t>
            </a:r>
          </a:p>
          <a:p>
            <a:pPr>
              <a:lnSpc>
                <a:spcPct val="90000"/>
              </a:lnSpc>
            </a:pPr>
            <a:r>
              <a:rPr lang="en-US" sz="1798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SST</a:t>
            </a:r>
            <a:endParaRPr lang="en-US" sz="2398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798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InSituMPI</a:t>
            </a:r>
            <a:endParaRPr lang="en-US" sz="1798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798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DataMan</a:t>
            </a:r>
            <a:endParaRPr lang="en-US" sz="1798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5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92E3-B670-4DEC-AD19-11BC5A62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140B-5817-4CF6-8210-2BA0B35E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1345" tIns="45672" rIns="91345" bIns="45672" numCol="2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Part I:  Introduction to Parallel I/O and HPC file systems </a:t>
            </a:r>
            <a:r>
              <a:rPr lang="en-US" sz="1600" dirty="0"/>
              <a:t>(0.5 hours)        (Beginner/Intermediate)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Lecture: </a:t>
            </a:r>
            <a:r>
              <a:rPr lang="en-US" sz="1400" dirty="0"/>
              <a:t>Parallel I/O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Lecture: </a:t>
            </a:r>
            <a:r>
              <a:rPr lang="en-US" sz="1400" dirty="0"/>
              <a:t>HPC Storage Systems – GPFS, </a:t>
            </a:r>
            <a:r>
              <a:rPr lang="en-US" sz="1400" dirty="0" err="1"/>
              <a:t>Lustre</a:t>
            </a:r>
            <a:r>
              <a:rPr lang="en-US" sz="1400" dirty="0"/>
              <a:t>, Burst Buffers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Part II: Self-describing I/O using ADIOS   </a:t>
            </a:r>
            <a:r>
              <a:rPr lang="en-US" sz="1600" dirty="0"/>
              <a:t>(1 hour) (Beginner/Intermediate)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Lecture: </a:t>
            </a:r>
            <a:r>
              <a:rPr lang="en-US" sz="1400" dirty="0"/>
              <a:t>ADIOS framework, I/O abstraction, file format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</a:t>
            </a:r>
            <a:r>
              <a:rPr lang="en-US" sz="1400" dirty="0"/>
              <a:t>: use a parallel </a:t>
            </a:r>
            <a:r>
              <a:rPr lang="en-US" sz="1400" dirty="0" err="1"/>
              <a:t>MiniApp</a:t>
            </a:r>
            <a:r>
              <a:rPr lang="en-US" sz="1400" dirty="0"/>
              <a:t> to write self-describing data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Use ADIOS write API to write data in parallel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Write HDF5 files using the ADIOS 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</a:t>
            </a:r>
            <a:r>
              <a:rPr lang="en-US" sz="1400" dirty="0"/>
              <a:t>: Parallel data reading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ADIOS read API in Fortran90, C++, and Python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Read HDF5 files using the ADIOS 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Lecture</a:t>
            </a:r>
            <a:r>
              <a:rPr lang="en-US" sz="1400" dirty="0"/>
              <a:t>: How to scale ADIOS I/O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BREAK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Part III: Data Compression </a:t>
            </a:r>
            <a:r>
              <a:rPr lang="en-US" sz="1600" dirty="0"/>
              <a:t>(0.5 hour) (Intermediate)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Lecture</a:t>
            </a:r>
            <a:r>
              <a:rPr lang="en-US" sz="1400" dirty="0"/>
              <a:t>: Overview of common data reduction techniques </a:t>
            </a:r>
            <a:br>
              <a:rPr lang="en-US" sz="1400" dirty="0"/>
            </a:br>
            <a:r>
              <a:rPr lang="en-US" sz="1400" dirty="0"/>
              <a:t>for scientific data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Introduction to compression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Introduction to lossy compression techniques: MGARD, SZ, and ZFP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</a:t>
            </a:r>
            <a:r>
              <a:rPr lang="en-US" sz="1400" dirty="0"/>
              <a:t>: Adding compression to previous examples </a:t>
            </a: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Part IV: In situ data analysis using I/O staging </a:t>
            </a:r>
            <a:r>
              <a:rPr lang="en-US" sz="1600" dirty="0">
                <a:solidFill>
                  <a:srgbClr val="FF0000"/>
                </a:solidFill>
              </a:rPr>
              <a:t>(1 hour) (Intermediate/Advanced)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Lecture</a:t>
            </a:r>
            <a:r>
              <a:rPr lang="en-US" sz="1400" dirty="0">
                <a:solidFill>
                  <a:srgbClr val="FF0000"/>
                </a:solidFill>
              </a:rPr>
              <a:t>: Introduction to “data staging” for in situ analysis and code coupling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Hands-on:</a:t>
            </a:r>
            <a:r>
              <a:rPr lang="en-US" sz="1400" dirty="0"/>
              <a:t> Create a simple pipeline using the </a:t>
            </a:r>
            <a:r>
              <a:rPr lang="en-US" sz="1400" dirty="0" err="1"/>
              <a:t>MiniApp</a:t>
            </a:r>
            <a:r>
              <a:rPr lang="en-US" sz="1400" dirty="0"/>
              <a:t> that computes, and visualizes a derived variable using data staging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</a:t>
            </a:r>
            <a:r>
              <a:rPr lang="en-US" sz="1400" dirty="0"/>
              <a:t>: Add data reduction to the pipeline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Demonstration</a:t>
            </a:r>
            <a:r>
              <a:rPr lang="en-US" sz="1400" dirty="0"/>
              <a:t>: In situ visualization with Visit and </a:t>
            </a:r>
            <a:r>
              <a:rPr lang="en-US" sz="1400" dirty="0" err="1"/>
              <a:t>Paraview</a:t>
            </a:r>
            <a:endParaRPr lang="en-US" sz="1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</a:t>
            </a:r>
            <a:r>
              <a:rPr lang="en-US" sz="1400" dirty="0"/>
              <a:t>: Staging and converting with </a:t>
            </a:r>
            <a:r>
              <a:rPr lang="en-US" sz="1400" dirty="0" err="1"/>
              <a:t>adios_reorganize</a:t>
            </a:r>
            <a:r>
              <a:rPr lang="en-US" sz="1400" dirty="0"/>
              <a:t> tool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14550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Situ Visualization with ADIOS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AFF4F8A-4EFA-714E-BD9A-64A499BFD4E1}"/>
              </a:ext>
            </a:extLst>
          </p:cNvPr>
          <p:cNvGrpSpPr/>
          <p:nvPr/>
        </p:nvGrpSpPr>
        <p:grpSpPr>
          <a:xfrm>
            <a:off x="686248" y="1230043"/>
            <a:ext cx="444120" cy="5091340"/>
            <a:chOff x="222059" y="1228483"/>
            <a:chExt cx="444120" cy="5091340"/>
          </a:xfrm>
        </p:grpSpPr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E9BC55AA-1769-4D61-B601-C059B0DCBC5D}"/>
                </a:ext>
              </a:extLst>
            </p:cNvPr>
            <p:cNvSpPr/>
            <p:nvPr/>
          </p:nvSpPr>
          <p:spPr>
            <a:xfrm>
              <a:off x="222059" y="5778838"/>
              <a:ext cx="444120" cy="540985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660" tIns="45660" rIns="45660" bIns="456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39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94D6D9-2577-473D-82EF-20E8CCBC3385}"/>
                </a:ext>
              </a:extLst>
            </p:cNvPr>
            <p:cNvCxnSpPr>
              <a:cxnSpLocks/>
            </p:cNvCxnSpPr>
            <p:nvPr/>
          </p:nvCxnSpPr>
          <p:spPr>
            <a:xfrm>
              <a:off x="444120" y="1228483"/>
              <a:ext cx="0" cy="450293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065BEE7-7B44-4C64-A569-BE7A426A9135}"/>
                </a:ext>
              </a:extLst>
            </p:cNvPr>
            <p:cNvSpPr/>
            <p:nvPr/>
          </p:nvSpPr>
          <p:spPr>
            <a:xfrm rot="16200000">
              <a:off x="64640" y="2831787"/>
              <a:ext cx="757800" cy="42788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660" tIns="45660" rIns="45660" bIns="456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ADIOS BP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9725B1D-FBBE-4418-8268-725E020082F1}"/>
              </a:ext>
            </a:extLst>
          </p:cNvPr>
          <p:cNvSpPr txBox="1"/>
          <p:nvPr/>
        </p:nvSpPr>
        <p:spPr>
          <a:xfrm>
            <a:off x="1829990" y="1365848"/>
            <a:ext cx="10026510" cy="5354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mpirun</a:t>
            </a:r>
            <a:r>
              <a:rPr lang="en-US" sz="1798" b="1" dirty="0">
                <a:solidFill>
                  <a:srgbClr val="FF0000"/>
                </a:solidFill>
                <a:latin typeface="Courier"/>
              </a:rPr>
              <a:t> -n 4 adios2-gray-scott </a:t>
            </a:r>
            <a:r>
              <a:rPr lang="en-US" sz="1798" b="1" dirty="0">
                <a:solidFill>
                  <a:srgbClr val="C00000"/>
                </a:solidFill>
                <a:latin typeface="Courier"/>
              </a:rPr>
              <a:t>settings-</a:t>
            </a:r>
            <a:r>
              <a:rPr lang="en-US" sz="1798" b="1" dirty="0" err="1">
                <a:solidFill>
                  <a:srgbClr val="C00000"/>
                </a:solidFill>
                <a:latin typeface="Courier"/>
              </a:rPr>
              <a:t>staging.json</a:t>
            </a:r>
            <a:endParaRPr lang="en-US" sz="1798" b="1" dirty="0">
              <a:solidFill>
                <a:srgbClr val="C00000"/>
              </a:solidFill>
              <a:latin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Simulation writes data using engine type:              </a:t>
            </a:r>
            <a:r>
              <a:rPr lang="en-US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========================================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grid:             64x64x64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steps:            60000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</a:rPr>
              <a:t>plotgap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:          100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F:                0.02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k:                0.048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dt:               1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Du:               0.2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</a:rPr>
              <a:t>Dv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:               0.1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noise:            0.01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output:          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gs.bp</a:t>
            </a:r>
            <a:endParaRPr lang="en-US" dirty="0">
              <a:solidFill>
                <a:schemeClr val="tx1"/>
              </a:solidFill>
              <a:latin typeface="Courier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/>
              </a:rPr>
              <a:t>adios_config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:     adios2.xml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decomposition:    2x2x1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grid per process: 32x32x64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========================================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Simulation at step 0 writing output step     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Simulation at step 100 writing output step    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7E6589-0037-4E87-81A6-CB42CB0F3B05}"/>
              </a:ext>
            </a:extLst>
          </p:cNvPr>
          <p:cNvSpPr txBox="1"/>
          <p:nvPr/>
        </p:nvSpPr>
        <p:spPr>
          <a:xfrm>
            <a:off x="1829990" y="636458"/>
            <a:ext cx="100265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 pitchFamily="2" charset="0"/>
              </a:rPr>
              <a:t>edit </a:t>
            </a:r>
            <a:r>
              <a:rPr lang="en-US" sz="1798" b="1" dirty="0">
                <a:solidFill>
                  <a:schemeClr val="tx1"/>
                </a:solidFill>
                <a:latin typeface="Courier" pitchFamily="2" charset="0"/>
              </a:rPr>
              <a:t>adios2.xml:</a:t>
            </a:r>
            <a:r>
              <a:rPr lang="en-US" sz="1798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SimulationOutput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PDFAnalysisOutput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uses 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BP4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engine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$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</a:rPr>
              <a:t>./cleanup.sh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7CA8C-78AF-6342-9C46-B784D5D3A7A2}"/>
              </a:ext>
            </a:extLst>
          </p:cNvPr>
          <p:cNvSpPr/>
          <p:nvPr/>
        </p:nvSpPr>
        <p:spPr>
          <a:xfrm>
            <a:off x="143511" y="636457"/>
            <a:ext cx="1529594" cy="5935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6998">
              <a:lnSpc>
                <a:spcPct val="90000"/>
              </a:lnSpc>
            </a:pPr>
            <a:r>
              <a:rPr lang="en-US" sz="2397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Gray-Scott</a:t>
            </a:r>
          </a:p>
        </p:txBody>
      </p:sp>
    </p:spTree>
    <p:extLst>
      <p:ext uri="{BB962C8B-B14F-4D97-AF65-F5344CB8AC3E}">
        <p14:creationId xmlns:p14="http://schemas.microsoft.com/office/powerpoint/2010/main" val="359369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Situ Visualization with ADIOS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725B1D-FBBE-4418-8268-725E020082F1}"/>
              </a:ext>
            </a:extLst>
          </p:cNvPr>
          <p:cNvSpPr txBox="1"/>
          <p:nvPr/>
        </p:nvSpPr>
        <p:spPr>
          <a:xfrm>
            <a:off x="1822804" y="1666745"/>
            <a:ext cx="10009183" cy="1752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mpirun</a:t>
            </a:r>
            <a:r>
              <a:rPr lang="en-US" sz="1798" b="1" dirty="0">
                <a:solidFill>
                  <a:srgbClr val="FF0000"/>
                </a:solidFill>
                <a:latin typeface="Courier"/>
              </a:rPr>
              <a:t> -n 4 adios2-gray-scott settings-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staging.json</a:t>
            </a:r>
            <a:endParaRPr lang="en-US" sz="1798" b="1" dirty="0">
              <a:solidFill>
                <a:srgbClr val="FF0000"/>
              </a:solidFill>
              <a:latin typeface="Courier"/>
            </a:endParaRP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 Simulation writes data using engine type: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========================================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grid:             64x64x64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steps:            60000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 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FA85D5-1B3D-4C12-ADCA-84B046C4F573}"/>
              </a:ext>
            </a:extLst>
          </p:cNvPr>
          <p:cNvGrpSpPr/>
          <p:nvPr/>
        </p:nvGrpSpPr>
        <p:grpSpPr>
          <a:xfrm>
            <a:off x="301331" y="1230043"/>
            <a:ext cx="1213954" cy="5076582"/>
            <a:chOff x="2442718" y="1241214"/>
            <a:chExt cx="1213954" cy="50765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BFBC7D-2984-43EF-9D38-0B3BAB6ED95D}"/>
                </a:ext>
              </a:extLst>
            </p:cNvPr>
            <p:cNvSpPr/>
            <p:nvPr/>
          </p:nvSpPr>
          <p:spPr>
            <a:xfrm>
              <a:off x="2442718" y="2718633"/>
              <a:ext cx="1213954" cy="7116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6998">
                <a:lnSpc>
                  <a:spcPct val="90000"/>
                </a:lnSpc>
              </a:pPr>
              <a:r>
                <a:rPr lang="en-US" sz="2397" dirty="0">
                  <a:solidFill>
                    <a:prstClr val="black"/>
                  </a:solidFill>
                  <a:latin typeface="Calibri"/>
                  <a:cs typeface="Calibri" panose="020F0502020204030204" pitchFamily="34" charset="0"/>
                </a:rPr>
                <a:t>PDF Analysis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AA33B1-F480-4F7A-83E4-92848E9BD42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3049695" y="1241214"/>
              <a:ext cx="0" cy="14774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6A08F7-C063-435F-BEAC-E287F2B5805A}"/>
                </a:ext>
              </a:extLst>
            </p:cNvPr>
            <p:cNvSpPr txBox="1"/>
            <p:nvPr/>
          </p:nvSpPr>
          <p:spPr>
            <a:xfrm rot="16200000">
              <a:off x="2686404" y="1705546"/>
              <a:ext cx="699870" cy="30777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81A34F-42D3-4141-AA72-3DEFE125473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049695" y="3430319"/>
              <a:ext cx="9660" cy="230110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: Rounded Corners 51">
              <a:extLst>
                <a:ext uri="{FF2B5EF4-FFF2-40B4-BE49-F238E27FC236}">
                  <a16:creationId xmlns:a16="http://schemas.microsoft.com/office/drawing/2014/main" id="{A333BB34-3734-47D8-A3BF-CDAEDCF9BAFC}"/>
                </a:ext>
              </a:extLst>
            </p:cNvPr>
            <p:cNvSpPr/>
            <p:nvPr/>
          </p:nvSpPr>
          <p:spPr>
            <a:xfrm rot="16200000">
              <a:off x="2657439" y="4233776"/>
              <a:ext cx="757800" cy="42788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660" tIns="45660" rIns="45660" bIns="456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ADIOS BP</a:t>
              </a:r>
            </a:p>
          </p:txBody>
        </p:sp>
        <p:sp>
          <p:nvSpPr>
            <p:cNvPr id="21" name="Cylinder 10">
              <a:extLst>
                <a:ext uri="{FF2B5EF4-FFF2-40B4-BE49-F238E27FC236}">
                  <a16:creationId xmlns:a16="http://schemas.microsoft.com/office/drawing/2014/main" id="{7839D54D-D06D-4586-AFCC-0D04DAB645A2}"/>
                </a:ext>
              </a:extLst>
            </p:cNvPr>
            <p:cNvSpPr/>
            <p:nvPr/>
          </p:nvSpPr>
          <p:spPr>
            <a:xfrm>
              <a:off x="2833361" y="5778837"/>
              <a:ext cx="444120" cy="538959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660" tIns="45660" rIns="45660" bIns="456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39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77BC33D-21B6-4AB3-982A-E39277325C99}"/>
              </a:ext>
            </a:extLst>
          </p:cNvPr>
          <p:cNvSpPr txBox="1"/>
          <p:nvPr/>
        </p:nvSpPr>
        <p:spPr>
          <a:xfrm>
            <a:off x="1822804" y="3519620"/>
            <a:ext cx="10009183" cy="313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mpirun -n 2 adios2-pdf-calc gs.bp pdf.bp 100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reads from Simulation using engine type: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writes using engine type:   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step 0 processing sim output step 0 sim compute step 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step 1 processing sim output step 1 sim compute step 100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step 2 processing sim output step 2 sim compute step 200</a:t>
            </a:r>
          </a:p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PDF Analysis step 3 processing sim output step 3 sim compute step 300</a:t>
            </a:r>
          </a:p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PDF Analysis step 4 processing sim output step 4 sim compute step 400</a:t>
            </a:r>
          </a:p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PDF Analysis step 5 processing sim output step 5 sim compute step 500</a:t>
            </a:r>
          </a:p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PDF Analysis step 6 processing sim output step 6 sim compute step 600</a:t>
            </a:r>
          </a:p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0D00F-BE5A-A343-9739-119A2A3BDC60}"/>
              </a:ext>
            </a:extLst>
          </p:cNvPr>
          <p:cNvSpPr/>
          <p:nvPr/>
        </p:nvSpPr>
        <p:spPr>
          <a:xfrm>
            <a:off x="143511" y="636457"/>
            <a:ext cx="1529594" cy="5935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6998">
              <a:lnSpc>
                <a:spcPct val="90000"/>
              </a:lnSpc>
            </a:pPr>
            <a:r>
              <a:rPr lang="en-US" sz="2397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Gray-Scott</a:t>
            </a:r>
          </a:p>
        </p:txBody>
      </p:sp>
    </p:spTree>
    <p:extLst>
      <p:ext uri="{BB962C8B-B14F-4D97-AF65-F5344CB8AC3E}">
        <p14:creationId xmlns:p14="http://schemas.microsoft.com/office/powerpoint/2010/main" val="1940269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Situ Visualization with ADIOS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1B44C3-AF18-4B59-825E-B5C0C9BB7EA7}"/>
              </a:ext>
            </a:extLst>
          </p:cNvPr>
          <p:cNvGrpSpPr/>
          <p:nvPr/>
        </p:nvGrpSpPr>
        <p:grpSpPr>
          <a:xfrm>
            <a:off x="284424" y="1230044"/>
            <a:ext cx="1213954" cy="3592845"/>
            <a:chOff x="6419001" y="1228483"/>
            <a:chExt cx="1213954" cy="359284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30D0321-F136-4020-BC34-E3D4C4E2FD8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025978" y="1228483"/>
              <a:ext cx="0" cy="14774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FD5DA3-0D6E-431E-86F0-C0A1712D8613}"/>
                </a:ext>
              </a:extLst>
            </p:cNvPr>
            <p:cNvSpPr txBox="1"/>
            <p:nvPr/>
          </p:nvSpPr>
          <p:spPr>
            <a:xfrm rot="16200000">
              <a:off x="6690940" y="1692605"/>
              <a:ext cx="699870" cy="30777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41A1EE-EB47-4FB5-9539-17DE479C959E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7025978" y="3427440"/>
              <a:ext cx="14897" cy="139388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759885-B129-4054-A7A4-0236D5EB8149}"/>
                </a:ext>
              </a:extLst>
            </p:cNvPr>
            <p:cNvSpPr/>
            <p:nvPr/>
          </p:nvSpPr>
          <p:spPr>
            <a:xfrm>
              <a:off x="6419001" y="2705902"/>
              <a:ext cx="1213954" cy="72153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6998">
                <a:lnSpc>
                  <a:spcPct val="90000"/>
                </a:lnSpc>
              </a:pPr>
              <a:r>
                <a:rPr lang="en-US" sz="2397" dirty="0">
                  <a:solidFill>
                    <a:prstClr val="black"/>
                  </a:solidFill>
                  <a:latin typeface="Calibri"/>
                  <a:cs typeface="Calibri" panose="020F0502020204030204" pitchFamily="34" charset="0"/>
                </a:rPr>
                <a:t>PDF Analysis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DFC8BD-BEE1-41AD-86DA-D76A3E9EA5FE}"/>
                </a:ext>
              </a:extLst>
            </p:cNvPr>
            <p:cNvSpPr txBox="1"/>
            <p:nvPr/>
          </p:nvSpPr>
          <p:spPr>
            <a:xfrm rot="16200000">
              <a:off x="6727007" y="3799497"/>
              <a:ext cx="627734" cy="52321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76A59A-FF76-4325-818D-701408987392}"/>
              </a:ext>
            </a:extLst>
          </p:cNvPr>
          <p:cNvSpPr txBox="1"/>
          <p:nvPr/>
        </p:nvSpPr>
        <p:spPr>
          <a:xfrm>
            <a:off x="1822804" y="5095495"/>
            <a:ext cx="10009183" cy="16924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python3 pdfplot.py -i pdf.bp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PDF Plot step 0 processing analysis step 0 simulation step 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PDF Plot step 1 processing analysis step 1 simulation step 100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PDF Plot step 2 processing analysis step 2 simulation step 200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PDF Plot step 3 processing analysis step 3 simulation step 300</a:t>
            </a:r>
          </a:p>
          <a:p>
            <a:r>
              <a:rPr lang="nl-NL" sz="1400" dirty="0">
                <a:solidFill>
                  <a:schemeClr val="tx1"/>
                </a:solidFill>
                <a:latin typeface="Courier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B0C56-09B8-354F-B705-7622417A2CCF}"/>
              </a:ext>
            </a:extLst>
          </p:cNvPr>
          <p:cNvSpPr/>
          <p:nvPr/>
        </p:nvSpPr>
        <p:spPr>
          <a:xfrm>
            <a:off x="143511" y="636457"/>
            <a:ext cx="1529594" cy="5935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6998">
              <a:lnSpc>
                <a:spcPct val="90000"/>
              </a:lnSpc>
            </a:pPr>
            <a:r>
              <a:rPr lang="en-US" sz="2397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Gray-Scott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83E17-B9B7-4C65-98FA-7A61C3C3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" r="6512"/>
          <a:stretch/>
        </p:blipFill>
        <p:spPr>
          <a:xfrm>
            <a:off x="62796" y="4856623"/>
            <a:ext cx="1570799" cy="14417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AD2997-77C2-4DDC-BA3F-6BA777E09B17}"/>
              </a:ext>
            </a:extLst>
          </p:cNvPr>
          <p:cNvSpPr txBox="1"/>
          <p:nvPr/>
        </p:nvSpPr>
        <p:spPr>
          <a:xfrm>
            <a:off x="1822804" y="1666745"/>
            <a:ext cx="10009183" cy="1752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mpirun</a:t>
            </a:r>
            <a:r>
              <a:rPr lang="en-US" sz="1798" b="1" dirty="0">
                <a:solidFill>
                  <a:srgbClr val="FF0000"/>
                </a:solidFill>
                <a:latin typeface="Courier"/>
              </a:rPr>
              <a:t> -n 4 adios2-gray-scott settings-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staging.json</a:t>
            </a:r>
            <a:endParaRPr lang="en-US" sz="1798" b="1" dirty="0">
              <a:solidFill>
                <a:srgbClr val="FF0000"/>
              </a:solidFill>
              <a:latin typeface="Courier"/>
            </a:endParaRP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 Simulation writes data using engine type: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========================================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grid:             64x64x64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steps:            60000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2A781-18C0-4F1D-8AAD-EF8FE46F208A}"/>
              </a:ext>
            </a:extLst>
          </p:cNvPr>
          <p:cNvSpPr txBox="1"/>
          <p:nvPr/>
        </p:nvSpPr>
        <p:spPr>
          <a:xfrm>
            <a:off x="1822804" y="3519620"/>
            <a:ext cx="10009183" cy="1475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mpirun -n 2 adios2-pdf-calc gs.bp pdf.bp 100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reads from Simulation using engine type: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writes using engine type:   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step 0 processing sim output step 0 sim compute step 0</a:t>
            </a:r>
          </a:p>
          <a:p>
            <a:r>
              <a:rPr lang="nl-NL" sz="1798" dirty="0">
                <a:solidFill>
                  <a:srgbClr val="7030A0"/>
                </a:solidFill>
                <a:latin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0271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ADC38-C81B-4527-B764-A89B8C1BB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3" t="2000" r="5572" b="4099"/>
          <a:stretch/>
        </p:blipFill>
        <p:spPr>
          <a:xfrm>
            <a:off x="668169" y="2724138"/>
            <a:ext cx="1238223" cy="1428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Situ Visualization with ADIOS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1B44C3-AF18-4B59-825E-B5C0C9BB7EA7}"/>
              </a:ext>
            </a:extLst>
          </p:cNvPr>
          <p:cNvGrpSpPr/>
          <p:nvPr/>
        </p:nvGrpSpPr>
        <p:grpSpPr>
          <a:xfrm>
            <a:off x="114157" y="1236727"/>
            <a:ext cx="477053" cy="3429320"/>
            <a:chOff x="6632873" y="1228483"/>
            <a:chExt cx="816002" cy="359284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30D0321-F136-4020-BC34-E3D4C4E2FD83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7025989" y="1228483"/>
              <a:ext cx="888" cy="123222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FD5DA3-0D6E-431E-86F0-C0A1712D8613}"/>
                </a:ext>
              </a:extLst>
            </p:cNvPr>
            <p:cNvSpPr txBox="1"/>
            <p:nvPr/>
          </p:nvSpPr>
          <p:spPr>
            <a:xfrm rot="16200000">
              <a:off x="6674254" y="1622751"/>
              <a:ext cx="733243" cy="44748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none" lIns="45719" tIns="0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41A1EE-EB47-4FB5-9539-17DE479C959E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>
              <a:off x="7026878" y="3587149"/>
              <a:ext cx="13999" cy="123417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759885-B129-4054-A7A4-0236D5EB8149}"/>
                </a:ext>
              </a:extLst>
            </p:cNvPr>
            <p:cNvSpPr/>
            <p:nvPr/>
          </p:nvSpPr>
          <p:spPr>
            <a:xfrm rot="16200000">
              <a:off x="6463659" y="2680137"/>
              <a:ext cx="1126437" cy="6875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6998">
                <a:lnSpc>
                  <a:spcPct val="9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cs typeface="Calibri" panose="020F0502020204030204" pitchFamily="34" charset="0"/>
                </a:rPr>
                <a:t>PDF Analysis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DFC8BD-BEE1-41AD-86DA-D76A3E9EA5FE}"/>
                </a:ext>
              </a:extLst>
            </p:cNvPr>
            <p:cNvSpPr txBox="1"/>
            <p:nvPr/>
          </p:nvSpPr>
          <p:spPr>
            <a:xfrm rot="16200000">
              <a:off x="6706149" y="3673962"/>
              <a:ext cx="669450" cy="81600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0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76A59A-FF76-4325-818D-701408987392}"/>
              </a:ext>
            </a:extLst>
          </p:cNvPr>
          <p:cNvSpPr txBox="1"/>
          <p:nvPr/>
        </p:nvSpPr>
        <p:spPr>
          <a:xfrm>
            <a:off x="1822804" y="4235320"/>
            <a:ext cx="10009183" cy="861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python3 pdfplot.py -i pdf.bp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PDF Plot step 0 processing analysis step 0 simulation step 0</a:t>
            </a:r>
          </a:p>
          <a:p>
            <a:r>
              <a:rPr lang="nl-NL" sz="1400" dirty="0">
                <a:solidFill>
                  <a:schemeClr val="tx1"/>
                </a:solidFill>
                <a:latin typeface="Courier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B0C56-09B8-354F-B705-7622417A2CCF}"/>
              </a:ext>
            </a:extLst>
          </p:cNvPr>
          <p:cNvSpPr/>
          <p:nvPr/>
        </p:nvSpPr>
        <p:spPr>
          <a:xfrm>
            <a:off x="143511" y="636457"/>
            <a:ext cx="1529594" cy="5935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6998">
              <a:lnSpc>
                <a:spcPct val="90000"/>
              </a:lnSpc>
            </a:pPr>
            <a:r>
              <a:rPr lang="en-US" sz="2397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Gray-Scott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83E17-B9B7-4C65-98FA-7A61C3C35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1" r="6512"/>
          <a:stretch/>
        </p:blipFill>
        <p:spPr>
          <a:xfrm>
            <a:off x="60382" y="4652392"/>
            <a:ext cx="818647" cy="7513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AD2997-77C2-4DDC-BA3F-6BA777E09B17}"/>
              </a:ext>
            </a:extLst>
          </p:cNvPr>
          <p:cNvSpPr txBox="1"/>
          <p:nvPr/>
        </p:nvSpPr>
        <p:spPr>
          <a:xfrm>
            <a:off x="1822804" y="1666745"/>
            <a:ext cx="10009183" cy="92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mpirun</a:t>
            </a:r>
            <a:r>
              <a:rPr lang="en-US" sz="1798" b="1" dirty="0">
                <a:solidFill>
                  <a:srgbClr val="FF0000"/>
                </a:solidFill>
                <a:latin typeface="Courier"/>
              </a:rPr>
              <a:t> -n 4 adios2-gray-scott settings-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staging.json</a:t>
            </a:r>
            <a:endParaRPr lang="en-US" sz="1798" b="1" dirty="0">
              <a:solidFill>
                <a:srgbClr val="FF0000"/>
              </a:solidFill>
              <a:latin typeface="Courier"/>
            </a:endParaRP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 Simulation writes data using engine type: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========================================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2A781-18C0-4F1D-8AAD-EF8FE46F208A}"/>
              </a:ext>
            </a:extLst>
          </p:cNvPr>
          <p:cNvSpPr txBox="1"/>
          <p:nvPr/>
        </p:nvSpPr>
        <p:spPr>
          <a:xfrm>
            <a:off x="1822804" y="2691138"/>
            <a:ext cx="10009183" cy="1475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mpirun -n 2 adios2-pdf-calc gs.bp pdf.bp 100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reads from Simulation using engine type: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writes using engine type:   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step 0 processing sim output step 0 sim compute step 0</a:t>
            </a:r>
          </a:p>
          <a:p>
            <a:r>
              <a:rPr lang="nl-NL" sz="1798" dirty="0">
                <a:solidFill>
                  <a:srgbClr val="7030A0"/>
                </a:solidFill>
                <a:latin typeface="Courier"/>
              </a:rPr>
              <a:t>...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54B356-7538-43AB-9AA5-9E7CB21552B9}"/>
              </a:ext>
            </a:extLst>
          </p:cNvPr>
          <p:cNvCxnSpPr>
            <a:cxnSpLocks/>
          </p:cNvCxnSpPr>
          <p:nvPr/>
        </p:nvCxnSpPr>
        <p:spPr>
          <a:xfrm>
            <a:off x="1409376" y="1236359"/>
            <a:ext cx="0" cy="14774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49C456-2BC2-4EFD-B52C-57FAC185901C}"/>
              </a:ext>
            </a:extLst>
          </p:cNvPr>
          <p:cNvSpPr txBox="1"/>
          <p:nvPr/>
        </p:nvSpPr>
        <p:spPr>
          <a:xfrm rot="16200000">
            <a:off x="1068150" y="1723565"/>
            <a:ext cx="699870" cy="2616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0" rIns="45719" bIns="45719" numCol="1" spcCol="38100" rtlCol="0" anchor="t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Staging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636BE1-D20A-4A2A-AA99-F23022E6EEA8}"/>
              </a:ext>
            </a:extLst>
          </p:cNvPr>
          <p:cNvSpPr txBox="1"/>
          <p:nvPr/>
        </p:nvSpPr>
        <p:spPr>
          <a:xfrm>
            <a:off x="1822803" y="5165232"/>
            <a:ext cx="10308817" cy="14154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python3 gsplot.py -i gs.bp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GS Plot step 0 processing simulation output step 0 or computation step 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GS Plot step 1 processing simulation output step 1 or computation step 100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GS Plot step 2 processing simulation output step 2 or computation step 200</a:t>
            </a:r>
          </a:p>
          <a:p>
            <a:r>
              <a:rPr lang="nl-NL" sz="1400" dirty="0">
                <a:solidFill>
                  <a:schemeClr val="tx1"/>
                </a:solidFill>
                <a:latin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83449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F562-A49A-44CD-9D18-2B7B4AD6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in situ processing with SST engine</a:t>
            </a:r>
          </a:p>
        </p:txBody>
      </p:sp>
    </p:spTree>
    <p:extLst>
      <p:ext uri="{BB962C8B-B14F-4D97-AF65-F5344CB8AC3E}">
        <p14:creationId xmlns:p14="http://schemas.microsoft.com/office/powerpoint/2010/main" val="282245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runtime config file: adios2.xml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73399-071A-441C-9DA4-52D953C7141D}"/>
              </a:ext>
            </a:extLst>
          </p:cNvPr>
          <p:cNvSpPr txBox="1"/>
          <p:nvPr/>
        </p:nvSpPr>
        <p:spPr>
          <a:xfrm>
            <a:off x="6400485" y="874198"/>
            <a:ext cx="5632925" cy="50730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</a:rPr>
              <a:t>    &lt;!--==============================</a:t>
            </a: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</a:rPr>
              <a:t>           Configuration for the Analysis Output</a:t>
            </a: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</a:rPr>
              <a:t>        ===============================--&gt;</a:t>
            </a:r>
          </a:p>
          <a:p>
            <a:endParaRPr lang="en-US" sz="1798" dirty="0">
              <a:solidFill>
                <a:schemeClr val="tx1"/>
              </a:solidFill>
            </a:endParaRPr>
          </a:p>
          <a:p>
            <a:r>
              <a:rPr lang="en-US" sz="1798" dirty="0">
                <a:solidFill>
                  <a:schemeClr val="tx1"/>
                </a:solidFill>
              </a:rPr>
              <a:t>    </a:t>
            </a:r>
            <a:r>
              <a:rPr lang="en-US" sz="1798" b="1" dirty="0">
                <a:solidFill>
                  <a:srgbClr val="0070C0"/>
                </a:solidFill>
              </a:rPr>
              <a:t>&lt;</a:t>
            </a:r>
            <a:r>
              <a:rPr lang="en-US" sz="1798" b="1" dirty="0" err="1">
                <a:solidFill>
                  <a:srgbClr val="0070C0"/>
                </a:solidFill>
              </a:rPr>
              <a:t>io</a:t>
            </a:r>
            <a:r>
              <a:rPr lang="en-US" sz="1798" dirty="0">
                <a:solidFill>
                  <a:schemeClr val="tx1"/>
                </a:solidFill>
              </a:rPr>
              <a:t> </a:t>
            </a:r>
            <a:r>
              <a:rPr lang="en-US" sz="1798" dirty="0">
                <a:solidFill>
                  <a:srgbClr val="7030A0"/>
                </a:solidFill>
              </a:rPr>
              <a:t>name</a:t>
            </a:r>
            <a:r>
              <a:rPr lang="en-US" sz="1798" dirty="0">
                <a:solidFill>
                  <a:schemeClr val="tx1"/>
                </a:solidFill>
              </a:rPr>
              <a:t>=</a:t>
            </a:r>
            <a:r>
              <a:rPr lang="en-US" sz="1798" i="1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798" i="1" dirty="0" err="1">
                <a:solidFill>
                  <a:schemeClr val="accent5">
                    <a:lumMod val="75000"/>
                  </a:schemeClr>
                </a:solidFill>
              </a:rPr>
              <a:t>AnalysisOutput</a:t>
            </a:r>
            <a:r>
              <a:rPr lang="en-US" sz="1798" i="1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798" dirty="0">
                <a:solidFill>
                  <a:schemeClr val="tx1"/>
                </a:solidFill>
              </a:rPr>
              <a:t>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    </a:t>
            </a:r>
            <a:r>
              <a:rPr lang="en-US" sz="1798" b="1" dirty="0">
                <a:solidFill>
                  <a:srgbClr val="0070C0"/>
                </a:solidFill>
              </a:rPr>
              <a:t>&lt;engine</a:t>
            </a:r>
            <a:r>
              <a:rPr lang="en-US" sz="1798" dirty="0">
                <a:solidFill>
                  <a:schemeClr val="tx1"/>
                </a:solidFill>
              </a:rPr>
              <a:t> </a:t>
            </a:r>
            <a:r>
              <a:rPr lang="en-US" sz="1798" dirty="0">
                <a:solidFill>
                  <a:srgbClr val="7030A0"/>
                </a:solidFill>
              </a:rPr>
              <a:t>type</a:t>
            </a:r>
            <a:r>
              <a:rPr lang="en-US" sz="1798" dirty="0">
                <a:solidFill>
                  <a:schemeClr val="tx1"/>
                </a:solidFill>
              </a:rPr>
              <a:t>=</a:t>
            </a:r>
            <a:r>
              <a:rPr lang="en-US" sz="1798" b="1" dirty="0">
                <a:solidFill>
                  <a:srgbClr val="C00000"/>
                </a:solidFill>
              </a:rPr>
              <a:t>"SST"</a:t>
            </a:r>
            <a:r>
              <a:rPr lang="en-US" sz="1798" dirty="0">
                <a:solidFill>
                  <a:schemeClr val="tx1"/>
                </a:solidFill>
              </a:rPr>
              <a:t>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    &lt;/engine&gt;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&lt;/</a:t>
            </a:r>
            <a:r>
              <a:rPr lang="en-US" sz="1798" dirty="0" err="1">
                <a:solidFill>
                  <a:schemeClr val="tx1"/>
                </a:solidFill>
              </a:rPr>
              <a:t>io</a:t>
            </a:r>
            <a:r>
              <a:rPr lang="en-US" sz="1798" dirty="0">
                <a:solidFill>
                  <a:schemeClr val="tx1"/>
                </a:solidFill>
              </a:rPr>
              <a:t>&gt;</a:t>
            </a:r>
          </a:p>
          <a:p>
            <a:endParaRPr lang="en-US" sz="1798" dirty="0">
              <a:solidFill>
                <a:schemeClr val="tx1"/>
              </a:solidFill>
            </a:endParaRP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</a:rPr>
              <a:t>    &lt;!--===============================</a:t>
            </a: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</a:rPr>
              <a:t>           Configuration for the Visualization Input</a:t>
            </a: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</a:rPr>
              <a:t>        ================================--&gt;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</a:t>
            </a:r>
            <a:r>
              <a:rPr lang="en-US" sz="1798" b="1" dirty="0">
                <a:solidFill>
                  <a:srgbClr val="0070C0"/>
                </a:solidFill>
              </a:rPr>
              <a:t>&lt;</a:t>
            </a:r>
            <a:r>
              <a:rPr lang="en-US" sz="1798" b="1" dirty="0" err="1">
                <a:solidFill>
                  <a:srgbClr val="0070C0"/>
                </a:solidFill>
              </a:rPr>
              <a:t>io</a:t>
            </a:r>
            <a:r>
              <a:rPr lang="en-US" sz="1798" dirty="0">
                <a:solidFill>
                  <a:schemeClr val="tx1"/>
                </a:solidFill>
              </a:rPr>
              <a:t> </a:t>
            </a:r>
            <a:r>
              <a:rPr lang="en-US" sz="1798" dirty="0">
                <a:solidFill>
                  <a:srgbClr val="7030A0"/>
                </a:solidFill>
              </a:rPr>
              <a:t>name</a:t>
            </a:r>
            <a:r>
              <a:rPr lang="en-US" sz="1798" dirty="0">
                <a:solidFill>
                  <a:schemeClr val="tx1"/>
                </a:solidFill>
              </a:rPr>
              <a:t>=</a:t>
            </a:r>
            <a:r>
              <a:rPr lang="en-US" sz="1798" i="1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798" i="1" dirty="0" err="1">
                <a:solidFill>
                  <a:schemeClr val="accent5">
                    <a:lumMod val="75000"/>
                  </a:schemeClr>
                </a:solidFill>
              </a:rPr>
              <a:t>VizInput</a:t>
            </a:r>
            <a:r>
              <a:rPr lang="en-US" sz="1798" i="1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798" dirty="0">
                <a:solidFill>
                  <a:schemeClr val="tx1"/>
                </a:solidFill>
              </a:rPr>
              <a:t>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    </a:t>
            </a:r>
            <a:r>
              <a:rPr lang="en-US" sz="1798" b="1" dirty="0">
                <a:solidFill>
                  <a:srgbClr val="0070C0"/>
                </a:solidFill>
              </a:rPr>
              <a:t>&lt;engine</a:t>
            </a:r>
            <a:r>
              <a:rPr lang="en-US" sz="1798" dirty="0">
                <a:solidFill>
                  <a:schemeClr val="tx1"/>
                </a:solidFill>
              </a:rPr>
              <a:t> </a:t>
            </a:r>
            <a:r>
              <a:rPr lang="en-US" sz="1798" dirty="0">
                <a:solidFill>
                  <a:srgbClr val="7030A0"/>
                </a:solidFill>
              </a:rPr>
              <a:t>type</a:t>
            </a:r>
            <a:r>
              <a:rPr lang="en-US" sz="1798" dirty="0">
                <a:solidFill>
                  <a:schemeClr val="tx1"/>
                </a:solidFill>
              </a:rPr>
              <a:t>=</a:t>
            </a:r>
            <a:r>
              <a:rPr lang="en-US" sz="1798" b="1" dirty="0">
                <a:solidFill>
                  <a:srgbClr val="C00000"/>
                </a:solidFill>
              </a:rPr>
              <a:t>"SST"</a:t>
            </a:r>
            <a:r>
              <a:rPr lang="en-US" sz="1798" dirty="0">
                <a:solidFill>
                  <a:schemeClr val="tx1"/>
                </a:solidFill>
              </a:rPr>
              <a:t>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    &lt;/engine&gt;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&lt;/</a:t>
            </a:r>
            <a:r>
              <a:rPr lang="en-US" sz="1798" dirty="0" err="1">
                <a:solidFill>
                  <a:schemeClr val="tx1"/>
                </a:solidFill>
              </a:rPr>
              <a:t>io</a:t>
            </a:r>
            <a:r>
              <a:rPr lang="en-US" sz="1798" dirty="0">
                <a:solidFill>
                  <a:schemeClr val="tx1"/>
                </a:solidFill>
              </a:rPr>
              <a:t>&gt;</a:t>
            </a:r>
          </a:p>
          <a:p>
            <a:endParaRPr lang="en-US" sz="1798" dirty="0">
              <a:solidFill>
                <a:schemeClr val="tx1"/>
              </a:solidFill>
            </a:endParaRPr>
          </a:p>
          <a:p>
            <a:r>
              <a:rPr lang="en-US" sz="1798" dirty="0">
                <a:solidFill>
                  <a:schemeClr val="tx1"/>
                </a:solidFill>
              </a:rPr>
              <a:t>&lt;/adios-config&gt;</a:t>
            </a:r>
            <a:endParaRPr lang="en-US" sz="1798" dirty="0">
              <a:solidFill>
                <a:schemeClr val="tx1"/>
              </a:solidFill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715" y="868584"/>
            <a:ext cx="5632925" cy="50730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</a:rPr>
              <a:t>&lt;?xml version="1.0"?&gt;</a:t>
            </a:r>
          </a:p>
          <a:p>
            <a:r>
              <a:rPr lang="en-US" sz="1798" b="1" dirty="0">
                <a:solidFill>
                  <a:srgbClr val="0070C0"/>
                </a:solidFill>
              </a:rPr>
              <a:t>&lt;adios-config&gt;</a:t>
            </a:r>
          </a:p>
          <a:p>
            <a:endParaRPr lang="en-US" sz="1798" dirty="0">
              <a:solidFill>
                <a:schemeClr val="tx1"/>
              </a:solidFill>
            </a:endParaRPr>
          </a:p>
          <a:p>
            <a:r>
              <a:rPr lang="en-US" sz="1798" dirty="0">
                <a:solidFill>
                  <a:schemeClr val="tx1"/>
                </a:solidFill>
              </a:rPr>
              <a:t>    </a:t>
            </a:r>
            <a:r>
              <a:rPr lang="en-US" sz="1798" dirty="0">
                <a:solidFill>
                  <a:schemeClr val="bg1">
                    <a:lumMod val="50000"/>
                  </a:schemeClr>
                </a:solidFill>
              </a:rPr>
              <a:t>&lt;!--================================</a:t>
            </a: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</a:rPr>
              <a:t>           Configuration for the Simulation Output </a:t>
            </a:r>
          </a:p>
          <a:p>
            <a:r>
              <a:rPr lang="en-US" sz="1798" dirty="0">
                <a:solidFill>
                  <a:schemeClr val="bg1">
                    <a:lumMod val="50000"/>
                  </a:schemeClr>
                </a:solidFill>
              </a:rPr>
              <a:t>        ===============================--&gt;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</a:t>
            </a:r>
            <a:r>
              <a:rPr lang="en-US" sz="1798" b="1" dirty="0">
                <a:solidFill>
                  <a:srgbClr val="0070C0"/>
                </a:solidFill>
              </a:rPr>
              <a:t>&lt;</a:t>
            </a:r>
            <a:r>
              <a:rPr lang="en-US" sz="1798" b="1" dirty="0" err="1">
                <a:solidFill>
                  <a:srgbClr val="0070C0"/>
                </a:solidFill>
              </a:rPr>
              <a:t>io</a:t>
            </a:r>
            <a:r>
              <a:rPr lang="en-US" sz="1798" dirty="0">
                <a:solidFill>
                  <a:schemeClr val="tx1"/>
                </a:solidFill>
              </a:rPr>
              <a:t> </a:t>
            </a:r>
            <a:r>
              <a:rPr lang="en-US" sz="1798" dirty="0">
                <a:solidFill>
                  <a:srgbClr val="7030A0"/>
                </a:solidFill>
              </a:rPr>
              <a:t>name</a:t>
            </a:r>
            <a:r>
              <a:rPr lang="en-US" sz="1798" dirty="0">
                <a:solidFill>
                  <a:schemeClr val="tx1"/>
                </a:solidFill>
              </a:rPr>
              <a:t>=</a:t>
            </a:r>
            <a:r>
              <a:rPr lang="en-US" sz="1798" i="1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798" i="1" dirty="0" err="1">
                <a:solidFill>
                  <a:schemeClr val="accent5">
                    <a:lumMod val="75000"/>
                  </a:schemeClr>
                </a:solidFill>
              </a:rPr>
              <a:t>SimulationOutput</a:t>
            </a:r>
            <a:r>
              <a:rPr lang="en-US" sz="1798" i="1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798" dirty="0">
                <a:solidFill>
                  <a:schemeClr val="tx1"/>
                </a:solidFill>
              </a:rPr>
              <a:t>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    </a:t>
            </a:r>
            <a:r>
              <a:rPr lang="en-US" sz="1798" b="1" dirty="0">
                <a:solidFill>
                  <a:srgbClr val="0070C0"/>
                </a:solidFill>
              </a:rPr>
              <a:t>&lt;engine</a:t>
            </a:r>
            <a:r>
              <a:rPr lang="en-US" sz="1798" dirty="0">
                <a:solidFill>
                  <a:schemeClr val="tx1"/>
                </a:solidFill>
              </a:rPr>
              <a:t> </a:t>
            </a:r>
            <a:r>
              <a:rPr lang="en-US" sz="1798" dirty="0">
                <a:solidFill>
                  <a:srgbClr val="7030A0"/>
                </a:solidFill>
              </a:rPr>
              <a:t>type</a:t>
            </a:r>
            <a:r>
              <a:rPr lang="en-US" sz="1798" dirty="0">
                <a:solidFill>
                  <a:schemeClr val="tx1"/>
                </a:solidFill>
              </a:rPr>
              <a:t>=</a:t>
            </a:r>
            <a:r>
              <a:rPr lang="en-US" sz="1798" b="1" dirty="0">
                <a:solidFill>
                  <a:srgbClr val="C00000"/>
                </a:solidFill>
              </a:rPr>
              <a:t>"SST"</a:t>
            </a:r>
            <a:r>
              <a:rPr lang="en-US" sz="1798" dirty="0">
                <a:solidFill>
                  <a:schemeClr val="tx1"/>
                </a:solidFill>
              </a:rPr>
              <a:t>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    &lt;/engine&gt;</a:t>
            </a:r>
          </a:p>
          <a:p>
            <a:r>
              <a:rPr lang="en-US" sz="1798" dirty="0">
                <a:solidFill>
                  <a:schemeClr val="tx1"/>
                </a:solidFill>
              </a:rPr>
              <a:t>    &lt;/</a:t>
            </a:r>
            <a:r>
              <a:rPr lang="en-US" sz="1798" dirty="0" err="1">
                <a:solidFill>
                  <a:schemeClr val="tx1"/>
                </a:solidFill>
              </a:rPr>
              <a:t>io</a:t>
            </a:r>
            <a:r>
              <a:rPr lang="en-US" sz="1798" dirty="0">
                <a:solidFill>
                  <a:schemeClr val="tx1"/>
                </a:solidFill>
              </a:rPr>
              <a:t>&gt;</a:t>
            </a:r>
          </a:p>
          <a:p>
            <a:endParaRPr lang="en-US" sz="1798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79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BC4B-1F88-2947-B499-3366BAA85CDD}"/>
              </a:ext>
            </a:extLst>
          </p:cNvPr>
          <p:cNvSpPr txBox="1"/>
          <p:nvPr/>
        </p:nvSpPr>
        <p:spPr>
          <a:xfrm>
            <a:off x="3429169" y="4190208"/>
            <a:ext cx="1825627" cy="16694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8" dirty="0"/>
              <a:t>Engine types</a:t>
            </a:r>
          </a:p>
          <a:p>
            <a:pPr>
              <a:lnSpc>
                <a:spcPct val="90000"/>
              </a:lnSpc>
            </a:pPr>
            <a:r>
              <a:rPr lang="en-US" sz="1798" dirty="0">
                <a:solidFill>
                  <a:srgbClr val="C00000"/>
                </a:solidFill>
              </a:rPr>
              <a:t>BP4</a:t>
            </a:r>
          </a:p>
          <a:p>
            <a:pPr>
              <a:lnSpc>
                <a:spcPct val="90000"/>
              </a:lnSpc>
            </a:pPr>
            <a:r>
              <a:rPr lang="en-US" sz="1798" dirty="0">
                <a:solidFill>
                  <a:srgbClr val="C00000"/>
                </a:solidFill>
              </a:rPr>
              <a:t>HDF5</a:t>
            </a:r>
          </a:p>
          <a:p>
            <a:pPr>
              <a:lnSpc>
                <a:spcPct val="90000"/>
              </a:lnSpc>
            </a:pPr>
            <a:r>
              <a:rPr lang="en-US" sz="2398" b="1" dirty="0">
                <a:solidFill>
                  <a:srgbClr val="C00000"/>
                </a:solidFill>
              </a:rPr>
              <a:t>SST</a:t>
            </a:r>
          </a:p>
          <a:p>
            <a:pPr>
              <a:lnSpc>
                <a:spcPct val="90000"/>
              </a:lnSpc>
            </a:pPr>
            <a:r>
              <a:rPr lang="en-US" sz="1798" dirty="0" err="1">
                <a:solidFill>
                  <a:srgbClr val="C00000"/>
                </a:solidFill>
              </a:rPr>
              <a:t>InSituMPI</a:t>
            </a:r>
            <a:endParaRPr lang="en-US" sz="1798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98" dirty="0" err="1">
                <a:solidFill>
                  <a:srgbClr val="C00000"/>
                </a:solidFill>
              </a:rPr>
              <a:t>DataMan</a:t>
            </a:r>
            <a:endParaRPr lang="en-US" sz="1798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1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Situ Visualization with ADIOS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725B1D-FBBE-4418-8268-725E020082F1}"/>
              </a:ext>
            </a:extLst>
          </p:cNvPr>
          <p:cNvSpPr txBox="1"/>
          <p:nvPr/>
        </p:nvSpPr>
        <p:spPr>
          <a:xfrm>
            <a:off x="1822804" y="1666745"/>
            <a:ext cx="10009183" cy="1752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mpirun</a:t>
            </a:r>
            <a:r>
              <a:rPr lang="en-US" sz="1798" b="1" dirty="0">
                <a:solidFill>
                  <a:srgbClr val="FF0000"/>
                </a:solidFill>
                <a:latin typeface="Courier"/>
              </a:rPr>
              <a:t> -n 4 adios2-gray-scott settings-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staging.json</a:t>
            </a:r>
            <a:endParaRPr lang="en-US" sz="1798" b="1" dirty="0">
              <a:solidFill>
                <a:srgbClr val="FF0000"/>
              </a:solidFill>
              <a:latin typeface="Courier"/>
            </a:endParaRP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 Simulation writes data using engine type: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SST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========================================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grid:             64x64x64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steps:            60000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 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7E6589-0037-4E87-81A6-CB42CB0F3B05}"/>
              </a:ext>
            </a:extLst>
          </p:cNvPr>
          <p:cNvSpPr txBox="1"/>
          <p:nvPr/>
        </p:nvSpPr>
        <p:spPr>
          <a:xfrm>
            <a:off x="1822803" y="636457"/>
            <a:ext cx="999561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edit 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adios2.xml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and change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SimulationOutput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to 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SST</a:t>
            </a:r>
          </a:p>
          <a:p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                         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PDFAnalysisOutput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to 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BP4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$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</a:rPr>
              <a:t>./cleanup.sh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FA85D5-1B3D-4C12-ADCA-84B046C4F573}"/>
              </a:ext>
            </a:extLst>
          </p:cNvPr>
          <p:cNvGrpSpPr/>
          <p:nvPr/>
        </p:nvGrpSpPr>
        <p:grpSpPr>
          <a:xfrm>
            <a:off x="301331" y="1230043"/>
            <a:ext cx="1213954" cy="5076582"/>
            <a:chOff x="2442718" y="1241214"/>
            <a:chExt cx="1213954" cy="50765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BFBC7D-2984-43EF-9D38-0B3BAB6ED95D}"/>
                </a:ext>
              </a:extLst>
            </p:cNvPr>
            <p:cNvSpPr/>
            <p:nvPr/>
          </p:nvSpPr>
          <p:spPr>
            <a:xfrm>
              <a:off x="2442718" y="2718633"/>
              <a:ext cx="1213954" cy="7116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6998">
                <a:lnSpc>
                  <a:spcPct val="90000"/>
                </a:lnSpc>
              </a:pPr>
              <a:r>
                <a:rPr lang="en-US" sz="2397" dirty="0">
                  <a:solidFill>
                    <a:prstClr val="black"/>
                  </a:solidFill>
                  <a:latin typeface="Calibri"/>
                  <a:cs typeface="Calibri" panose="020F0502020204030204" pitchFamily="34" charset="0"/>
                </a:rPr>
                <a:t>PDF Analysis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AA33B1-F480-4F7A-83E4-92848E9BD42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3049695" y="1241214"/>
              <a:ext cx="0" cy="14774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6A08F7-C063-435F-BEAC-E287F2B5805A}"/>
                </a:ext>
              </a:extLst>
            </p:cNvPr>
            <p:cNvSpPr txBox="1"/>
            <p:nvPr/>
          </p:nvSpPr>
          <p:spPr>
            <a:xfrm rot="16200000">
              <a:off x="2686404" y="1705546"/>
              <a:ext cx="699870" cy="30777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81A34F-42D3-4141-AA72-3DEFE125473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049695" y="3430319"/>
              <a:ext cx="9660" cy="230110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: Rounded Corners 51">
              <a:extLst>
                <a:ext uri="{FF2B5EF4-FFF2-40B4-BE49-F238E27FC236}">
                  <a16:creationId xmlns:a16="http://schemas.microsoft.com/office/drawing/2014/main" id="{A333BB34-3734-47D8-A3BF-CDAEDCF9BAFC}"/>
                </a:ext>
              </a:extLst>
            </p:cNvPr>
            <p:cNvSpPr/>
            <p:nvPr/>
          </p:nvSpPr>
          <p:spPr>
            <a:xfrm rot="16200000">
              <a:off x="2657439" y="4233776"/>
              <a:ext cx="757800" cy="42788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660" tIns="45660" rIns="45660" bIns="456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ADIOS BP</a:t>
              </a:r>
            </a:p>
          </p:txBody>
        </p:sp>
        <p:sp>
          <p:nvSpPr>
            <p:cNvPr id="21" name="Cylinder 10">
              <a:extLst>
                <a:ext uri="{FF2B5EF4-FFF2-40B4-BE49-F238E27FC236}">
                  <a16:creationId xmlns:a16="http://schemas.microsoft.com/office/drawing/2014/main" id="{7839D54D-D06D-4586-AFCC-0D04DAB645A2}"/>
                </a:ext>
              </a:extLst>
            </p:cNvPr>
            <p:cNvSpPr/>
            <p:nvPr/>
          </p:nvSpPr>
          <p:spPr>
            <a:xfrm>
              <a:off x="2833361" y="5778837"/>
              <a:ext cx="444120" cy="538959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660" tIns="45660" rIns="45660" bIns="456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39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77BC33D-21B6-4AB3-982A-E39277325C99}"/>
              </a:ext>
            </a:extLst>
          </p:cNvPr>
          <p:cNvSpPr txBox="1"/>
          <p:nvPr/>
        </p:nvSpPr>
        <p:spPr>
          <a:xfrm>
            <a:off x="1822804" y="3519620"/>
            <a:ext cx="10009183" cy="313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mpirun -n 2 adios2-pdf-calc gs.bp pdf.bp 100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reads from Simulation using engine type: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SST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writes using engine type:   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BP4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step 0 processing sim output step 0 sim compute step 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step 1 processing sim output step 1 sim compute step 100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step 2 processing sim output step 2 sim compute step 200</a:t>
            </a:r>
          </a:p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PDF Analysis step 3 processing sim output step 3 sim compute step 300</a:t>
            </a:r>
          </a:p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PDF Analysis step 4 processing sim output step 4 sim compute step 400</a:t>
            </a:r>
          </a:p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PDF Analysis step 5 processing sim output step 5 sim compute step 500</a:t>
            </a:r>
          </a:p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PDF Analysis step 6 processing sim output step 6 sim compute step 600</a:t>
            </a:r>
          </a:p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0D00F-BE5A-A343-9739-119A2A3BDC60}"/>
              </a:ext>
            </a:extLst>
          </p:cNvPr>
          <p:cNvSpPr/>
          <p:nvPr/>
        </p:nvSpPr>
        <p:spPr>
          <a:xfrm>
            <a:off x="143511" y="636457"/>
            <a:ext cx="1529594" cy="5935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6998">
              <a:lnSpc>
                <a:spcPct val="90000"/>
              </a:lnSpc>
            </a:pPr>
            <a:r>
              <a:rPr lang="en-US" sz="2397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Gray-Scott</a:t>
            </a:r>
          </a:p>
        </p:txBody>
      </p:sp>
    </p:spTree>
    <p:extLst>
      <p:ext uri="{BB962C8B-B14F-4D97-AF65-F5344CB8AC3E}">
        <p14:creationId xmlns:p14="http://schemas.microsoft.com/office/powerpoint/2010/main" val="275987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Situ Visualization with ADIOS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7E6589-0037-4E87-81A6-CB42CB0F3B05}"/>
              </a:ext>
            </a:extLst>
          </p:cNvPr>
          <p:cNvSpPr txBox="1"/>
          <p:nvPr/>
        </p:nvSpPr>
        <p:spPr>
          <a:xfrm>
            <a:off x="1822803" y="636457"/>
            <a:ext cx="1000917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edit 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adios2.xml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and change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PDFAnalysisOutput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to 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SST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as well 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$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</a:rPr>
              <a:t>./cleanup.sh 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1B44C3-AF18-4B59-825E-B5C0C9BB7EA7}"/>
              </a:ext>
            </a:extLst>
          </p:cNvPr>
          <p:cNvGrpSpPr/>
          <p:nvPr/>
        </p:nvGrpSpPr>
        <p:grpSpPr>
          <a:xfrm>
            <a:off x="284424" y="1230044"/>
            <a:ext cx="1213954" cy="3592845"/>
            <a:chOff x="6419001" y="1228483"/>
            <a:chExt cx="1213954" cy="359284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30D0321-F136-4020-BC34-E3D4C4E2FD8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025978" y="1228483"/>
              <a:ext cx="0" cy="14774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FD5DA3-0D6E-431E-86F0-C0A1712D8613}"/>
                </a:ext>
              </a:extLst>
            </p:cNvPr>
            <p:cNvSpPr txBox="1"/>
            <p:nvPr/>
          </p:nvSpPr>
          <p:spPr>
            <a:xfrm rot="16200000">
              <a:off x="6690940" y="1692605"/>
              <a:ext cx="699870" cy="30777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41A1EE-EB47-4FB5-9539-17DE479C959E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7025978" y="3427440"/>
              <a:ext cx="14897" cy="139388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759885-B129-4054-A7A4-0236D5EB8149}"/>
                </a:ext>
              </a:extLst>
            </p:cNvPr>
            <p:cNvSpPr/>
            <p:nvPr/>
          </p:nvSpPr>
          <p:spPr>
            <a:xfrm>
              <a:off x="6419001" y="2705902"/>
              <a:ext cx="1213954" cy="72153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6998">
                <a:lnSpc>
                  <a:spcPct val="90000"/>
                </a:lnSpc>
              </a:pPr>
              <a:r>
                <a:rPr lang="en-US" sz="2397" dirty="0">
                  <a:solidFill>
                    <a:prstClr val="black"/>
                  </a:solidFill>
                  <a:latin typeface="Calibri"/>
                  <a:cs typeface="Calibri" panose="020F0502020204030204" pitchFamily="34" charset="0"/>
                </a:rPr>
                <a:t>PDF Analysis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DFC8BD-BEE1-41AD-86DA-D76A3E9EA5FE}"/>
                </a:ext>
              </a:extLst>
            </p:cNvPr>
            <p:cNvSpPr txBox="1"/>
            <p:nvPr/>
          </p:nvSpPr>
          <p:spPr>
            <a:xfrm rot="16200000">
              <a:off x="6727007" y="3799497"/>
              <a:ext cx="627734" cy="52321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76A59A-FF76-4325-818D-701408987392}"/>
              </a:ext>
            </a:extLst>
          </p:cNvPr>
          <p:cNvSpPr txBox="1"/>
          <p:nvPr/>
        </p:nvSpPr>
        <p:spPr>
          <a:xfrm>
            <a:off x="1822804" y="5095495"/>
            <a:ext cx="10009183" cy="16924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python3 pdfplot.py -i pdf.bp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PDF Plot step 0 processing analysis step 0 simulation step 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PDF Plot step 1 processing analysis step 1 simulation step 100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PDF Plot step 2 processing analysis step 2 simulation step 200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PDF Plot step 3 processing analysis step 3 simulation step 300</a:t>
            </a:r>
          </a:p>
          <a:p>
            <a:r>
              <a:rPr lang="nl-NL" sz="1400" dirty="0">
                <a:solidFill>
                  <a:schemeClr val="tx1"/>
                </a:solidFill>
                <a:latin typeface="Courier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B0C56-09B8-354F-B705-7622417A2CCF}"/>
              </a:ext>
            </a:extLst>
          </p:cNvPr>
          <p:cNvSpPr/>
          <p:nvPr/>
        </p:nvSpPr>
        <p:spPr>
          <a:xfrm>
            <a:off x="143511" y="636457"/>
            <a:ext cx="1529594" cy="5935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6998">
              <a:lnSpc>
                <a:spcPct val="90000"/>
              </a:lnSpc>
            </a:pPr>
            <a:r>
              <a:rPr lang="en-US" sz="2397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Gray-Scott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83E17-B9B7-4C65-98FA-7A61C3C3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" r="6512"/>
          <a:stretch/>
        </p:blipFill>
        <p:spPr>
          <a:xfrm>
            <a:off x="62796" y="4856623"/>
            <a:ext cx="1570799" cy="14417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AD2997-77C2-4DDC-BA3F-6BA777E09B17}"/>
              </a:ext>
            </a:extLst>
          </p:cNvPr>
          <p:cNvSpPr txBox="1"/>
          <p:nvPr/>
        </p:nvSpPr>
        <p:spPr>
          <a:xfrm>
            <a:off x="1822804" y="1666745"/>
            <a:ext cx="10009183" cy="1752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mpirun</a:t>
            </a:r>
            <a:r>
              <a:rPr lang="en-US" sz="1798" b="1" dirty="0">
                <a:solidFill>
                  <a:srgbClr val="FF0000"/>
                </a:solidFill>
                <a:latin typeface="Courier"/>
              </a:rPr>
              <a:t> -n 4 adios2-gray-scott settings-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staging.json</a:t>
            </a:r>
            <a:endParaRPr lang="en-US" sz="1798" b="1" dirty="0">
              <a:solidFill>
                <a:srgbClr val="FF0000"/>
              </a:solidFill>
              <a:latin typeface="Courier"/>
            </a:endParaRP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 Simulation writes data using engine type: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SST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========================================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grid:             64x64x64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steps:            60000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2A781-18C0-4F1D-8AAD-EF8FE46F208A}"/>
              </a:ext>
            </a:extLst>
          </p:cNvPr>
          <p:cNvSpPr txBox="1"/>
          <p:nvPr/>
        </p:nvSpPr>
        <p:spPr>
          <a:xfrm>
            <a:off x="1822804" y="3519620"/>
            <a:ext cx="10009183" cy="1475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mpirun -n 2 adios2-pdf-calc gs.bp pdf.bp 100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reads from Simulation using engine type: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SST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writes using engine type:   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SST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step 0 processing sim output step 0 sim compute step 0</a:t>
            </a:r>
          </a:p>
          <a:p>
            <a:r>
              <a:rPr lang="nl-NL" sz="1798" dirty="0">
                <a:solidFill>
                  <a:srgbClr val="7030A0"/>
                </a:solidFill>
                <a:latin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76170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ADC38-C81B-4527-B764-A89B8C1BB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3" t="2000" r="5572" b="4099"/>
          <a:stretch/>
        </p:blipFill>
        <p:spPr>
          <a:xfrm>
            <a:off x="668169" y="2724138"/>
            <a:ext cx="1238223" cy="1428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Situ Visualization with ADIOS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7E6589-0037-4E87-81A6-CB42CB0F3B05}"/>
              </a:ext>
            </a:extLst>
          </p:cNvPr>
          <p:cNvSpPr txBox="1"/>
          <p:nvPr/>
        </p:nvSpPr>
        <p:spPr>
          <a:xfrm>
            <a:off x="1822802" y="636457"/>
            <a:ext cx="1000658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edit 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adios2.xml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and change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AnalysisOutput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to 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SST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                         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VizInput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      to 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SST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$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</a:rPr>
              <a:t>./cleanup.sh 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1B44C3-AF18-4B59-825E-B5C0C9BB7EA7}"/>
              </a:ext>
            </a:extLst>
          </p:cNvPr>
          <p:cNvGrpSpPr/>
          <p:nvPr/>
        </p:nvGrpSpPr>
        <p:grpSpPr>
          <a:xfrm>
            <a:off x="114157" y="1236727"/>
            <a:ext cx="477053" cy="3429320"/>
            <a:chOff x="6632873" y="1228483"/>
            <a:chExt cx="816002" cy="359284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30D0321-F136-4020-BC34-E3D4C4E2FD83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7025989" y="1228483"/>
              <a:ext cx="888" cy="123222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FD5DA3-0D6E-431E-86F0-C0A1712D8613}"/>
                </a:ext>
              </a:extLst>
            </p:cNvPr>
            <p:cNvSpPr txBox="1"/>
            <p:nvPr/>
          </p:nvSpPr>
          <p:spPr>
            <a:xfrm rot="16200000">
              <a:off x="6674254" y="1622751"/>
              <a:ext cx="733243" cy="44748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none" lIns="45719" tIns="0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41A1EE-EB47-4FB5-9539-17DE479C959E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>
              <a:off x="7026878" y="3587149"/>
              <a:ext cx="13999" cy="123417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759885-B129-4054-A7A4-0236D5EB8149}"/>
                </a:ext>
              </a:extLst>
            </p:cNvPr>
            <p:cNvSpPr/>
            <p:nvPr/>
          </p:nvSpPr>
          <p:spPr>
            <a:xfrm rot="16200000">
              <a:off x="6463659" y="2680137"/>
              <a:ext cx="1126437" cy="6875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6998">
                <a:lnSpc>
                  <a:spcPct val="9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cs typeface="Calibri" panose="020F0502020204030204" pitchFamily="34" charset="0"/>
                </a:rPr>
                <a:t>PDF Analysis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DFC8BD-BEE1-41AD-86DA-D76A3E9EA5FE}"/>
                </a:ext>
              </a:extLst>
            </p:cNvPr>
            <p:cNvSpPr txBox="1"/>
            <p:nvPr/>
          </p:nvSpPr>
          <p:spPr>
            <a:xfrm rot="16200000">
              <a:off x="6706149" y="3673962"/>
              <a:ext cx="669450" cy="81600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0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076A59A-FF76-4325-818D-701408987392}"/>
              </a:ext>
            </a:extLst>
          </p:cNvPr>
          <p:cNvSpPr txBox="1"/>
          <p:nvPr/>
        </p:nvSpPr>
        <p:spPr>
          <a:xfrm>
            <a:off x="1822804" y="4235320"/>
            <a:ext cx="10009183" cy="861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python3 pdfplot.py -i pdf.bp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PDF Plot step 0 processing analysis step 0 simulation step 0</a:t>
            </a:r>
          </a:p>
          <a:p>
            <a:r>
              <a:rPr lang="nl-NL" sz="1400" dirty="0">
                <a:solidFill>
                  <a:schemeClr val="tx1"/>
                </a:solidFill>
                <a:latin typeface="Courier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B0C56-09B8-354F-B705-7622417A2CCF}"/>
              </a:ext>
            </a:extLst>
          </p:cNvPr>
          <p:cNvSpPr/>
          <p:nvPr/>
        </p:nvSpPr>
        <p:spPr>
          <a:xfrm>
            <a:off x="143511" y="636457"/>
            <a:ext cx="1529594" cy="5935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6998">
              <a:lnSpc>
                <a:spcPct val="90000"/>
              </a:lnSpc>
            </a:pPr>
            <a:r>
              <a:rPr lang="en-US" sz="2397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Gray-Scott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83E17-B9B7-4C65-98FA-7A61C3C35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1" r="6512"/>
          <a:stretch/>
        </p:blipFill>
        <p:spPr>
          <a:xfrm>
            <a:off x="60382" y="4652392"/>
            <a:ext cx="818647" cy="7513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AD2997-77C2-4DDC-BA3F-6BA777E09B17}"/>
              </a:ext>
            </a:extLst>
          </p:cNvPr>
          <p:cNvSpPr txBox="1"/>
          <p:nvPr/>
        </p:nvSpPr>
        <p:spPr>
          <a:xfrm>
            <a:off x="1822804" y="1666745"/>
            <a:ext cx="10009183" cy="92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mpirun</a:t>
            </a:r>
            <a:r>
              <a:rPr lang="en-US" sz="1798" b="1" dirty="0">
                <a:solidFill>
                  <a:srgbClr val="FF0000"/>
                </a:solidFill>
                <a:latin typeface="Courier"/>
              </a:rPr>
              <a:t> -n 4 adios2-gray-scott settings-</a:t>
            </a:r>
            <a:r>
              <a:rPr lang="en-US" sz="1798" b="1" dirty="0" err="1">
                <a:solidFill>
                  <a:srgbClr val="FF0000"/>
                </a:solidFill>
                <a:latin typeface="Courier"/>
              </a:rPr>
              <a:t>staging.json</a:t>
            </a:r>
            <a:endParaRPr lang="en-US" sz="1798" b="1" dirty="0">
              <a:solidFill>
                <a:srgbClr val="FF0000"/>
              </a:solidFill>
              <a:latin typeface="Courier"/>
            </a:endParaRP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 Simulation writes data using engine type: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SST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========================================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2A781-18C0-4F1D-8AAD-EF8FE46F208A}"/>
              </a:ext>
            </a:extLst>
          </p:cNvPr>
          <p:cNvSpPr txBox="1"/>
          <p:nvPr/>
        </p:nvSpPr>
        <p:spPr>
          <a:xfrm>
            <a:off x="1822804" y="2691138"/>
            <a:ext cx="10009183" cy="1475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mpirun -n 2 adios2-pdf-calc gs.bp pdf.bp 100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reads from Simulation using engine type: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SST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writes using engine type:                 </a:t>
            </a:r>
            <a:r>
              <a:rPr lang="en-US" sz="1798" b="1" dirty="0">
                <a:solidFill>
                  <a:schemeClr val="tx1"/>
                </a:solidFill>
                <a:latin typeface="Courier"/>
              </a:rPr>
              <a:t>SST</a:t>
            </a:r>
          </a:p>
          <a:p>
            <a:r>
              <a:rPr lang="en-US" sz="1798" dirty="0">
                <a:solidFill>
                  <a:schemeClr val="tx1"/>
                </a:solidFill>
                <a:latin typeface="Courier"/>
              </a:rPr>
              <a:t>PDF Analysis step 0 processing sim output step 0 sim compute step 0</a:t>
            </a:r>
          </a:p>
          <a:p>
            <a:r>
              <a:rPr lang="nl-NL" sz="1798" dirty="0">
                <a:solidFill>
                  <a:srgbClr val="7030A0"/>
                </a:solidFill>
                <a:latin typeface="Courier"/>
              </a:rPr>
              <a:t>...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54B356-7538-43AB-9AA5-9E7CB21552B9}"/>
              </a:ext>
            </a:extLst>
          </p:cNvPr>
          <p:cNvCxnSpPr>
            <a:cxnSpLocks/>
          </p:cNvCxnSpPr>
          <p:nvPr/>
        </p:nvCxnSpPr>
        <p:spPr>
          <a:xfrm>
            <a:off x="1409376" y="1236359"/>
            <a:ext cx="0" cy="14774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49C456-2BC2-4EFD-B52C-57FAC185901C}"/>
              </a:ext>
            </a:extLst>
          </p:cNvPr>
          <p:cNvSpPr txBox="1"/>
          <p:nvPr/>
        </p:nvSpPr>
        <p:spPr>
          <a:xfrm rot="16200000">
            <a:off x="1068150" y="1723565"/>
            <a:ext cx="699870" cy="2616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0" rIns="45719" bIns="45719" numCol="1" spcCol="38100" rtlCol="0" anchor="t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Staging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636BE1-D20A-4A2A-AA99-F23022E6EEA8}"/>
              </a:ext>
            </a:extLst>
          </p:cNvPr>
          <p:cNvSpPr txBox="1"/>
          <p:nvPr/>
        </p:nvSpPr>
        <p:spPr>
          <a:xfrm>
            <a:off x="1822803" y="5165232"/>
            <a:ext cx="10308817" cy="14154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798" dirty="0">
                <a:solidFill>
                  <a:schemeClr val="tx1"/>
                </a:solidFill>
                <a:latin typeface="Courier"/>
              </a:rPr>
              <a:t>$ </a:t>
            </a:r>
            <a:r>
              <a:rPr lang="nl-NL" sz="1798" b="1" dirty="0">
                <a:solidFill>
                  <a:srgbClr val="FF0000"/>
                </a:solidFill>
                <a:latin typeface="Courier"/>
              </a:rPr>
              <a:t>python3 gsplot.py -i gs.bp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GS Plot step 0 processing simulation output step 0 or computation step 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GS Plot step 1 processing simulation output step 1 or computation step 100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GS Plot step 2 processing simulation output step 2 or computation step 200</a:t>
            </a:r>
          </a:p>
          <a:p>
            <a:r>
              <a:rPr lang="nl-NL" sz="1400" dirty="0">
                <a:solidFill>
                  <a:schemeClr val="tx1"/>
                </a:solidFill>
                <a:latin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39970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A806267-5AC2-4F3B-8B3E-C7540E3B207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567987" y="3989489"/>
            <a:ext cx="520" cy="9158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472759-BD53-479A-AA36-B40C2159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2D3E-D28D-4808-98C8-9FDD0C118A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3055" y="1144588"/>
            <a:ext cx="3954681" cy="1401790"/>
          </a:xfrm>
        </p:spPr>
        <p:txBody>
          <a:bodyPr/>
          <a:lstStyle/>
          <a:p>
            <a:r>
              <a:rPr lang="en-US" dirty="0"/>
              <a:t>Run both Plotting from </a:t>
            </a:r>
            <a:r>
              <a:rPr lang="en-US" dirty="0" err="1"/>
              <a:t>PDFAnalysis</a:t>
            </a:r>
            <a:r>
              <a:rPr lang="en-US" dirty="0"/>
              <a:t> 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954B05-224B-4129-B16E-9BB26C852933}"/>
              </a:ext>
            </a:extLst>
          </p:cNvPr>
          <p:cNvSpPr txBox="1"/>
          <p:nvPr/>
        </p:nvSpPr>
        <p:spPr>
          <a:xfrm>
            <a:off x="561210" y="3313801"/>
            <a:ext cx="4380300" cy="258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8" dirty="0"/>
              <a:t>Hints</a:t>
            </a:r>
          </a:p>
          <a:p>
            <a:pPr>
              <a:lnSpc>
                <a:spcPct val="90000"/>
              </a:lnSpc>
            </a:pPr>
            <a:endParaRPr lang="en-US" sz="1798" dirty="0"/>
          </a:p>
          <a:p>
            <a:pPr marL="285464" indent="-2854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98" dirty="0" err="1"/>
              <a:t>pdf_calc</a:t>
            </a:r>
            <a:r>
              <a:rPr lang="en-US" sz="1798" dirty="0"/>
              <a:t>: Add extra command-line argument to : YES</a:t>
            </a:r>
            <a:br>
              <a:rPr lang="en-US" sz="1798" dirty="0"/>
            </a:br>
            <a:r>
              <a:rPr lang="en-US" sz="1798" dirty="0"/>
              <a:t>to write U, V variables to </a:t>
            </a:r>
            <a:r>
              <a:rPr lang="en-US" sz="1798" dirty="0" err="1"/>
              <a:t>pdf.bp</a:t>
            </a:r>
            <a:endParaRPr lang="en-US" sz="1798" dirty="0"/>
          </a:p>
          <a:p>
            <a:pPr marL="285464" indent="-285464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98" dirty="0"/>
          </a:p>
          <a:p>
            <a:pPr marL="285464" indent="-2854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98" dirty="0"/>
              <a:t>gsplot.py: Plot "</a:t>
            </a:r>
            <a:r>
              <a:rPr lang="en-US" sz="1798" dirty="0" err="1"/>
              <a:t>pdf.bp</a:t>
            </a:r>
            <a:r>
              <a:rPr lang="en-US" sz="1798" dirty="0"/>
              <a:t>" </a:t>
            </a:r>
            <a:br>
              <a:rPr lang="en-US" sz="1798" dirty="0"/>
            </a:br>
            <a:r>
              <a:rPr lang="en-US" sz="1798" dirty="0"/>
              <a:t>instead of "</a:t>
            </a:r>
            <a:r>
              <a:rPr lang="en-US" sz="1798" dirty="0" err="1"/>
              <a:t>gs.bp</a:t>
            </a:r>
            <a:r>
              <a:rPr lang="en-US" sz="1798" dirty="0"/>
              <a:t>"</a:t>
            </a:r>
          </a:p>
          <a:p>
            <a:pPr marL="742207" lvl="1" indent="-2854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98" dirty="0"/>
              <a:t>Change on command line</a:t>
            </a:r>
          </a:p>
          <a:p>
            <a:pPr marL="456743">
              <a:lnSpc>
                <a:spcPct val="90000"/>
              </a:lnSpc>
            </a:pPr>
            <a:endParaRPr lang="en-US" sz="1798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D539659-883F-41AE-BDAE-A9FB8D4DAE04}"/>
              </a:ext>
            </a:extLst>
          </p:cNvPr>
          <p:cNvGrpSpPr/>
          <p:nvPr/>
        </p:nvGrpSpPr>
        <p:grpSpPr>
          <a:xfrm>
            <a:off x="5403890" y="1193111"/>
            <a:ext cx="1846010" cy="4767301"/>
            <a:chOff x="5397540" y="1193110"/>
            <a:chExt cx="1846010" cy="476730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32ED676-B8E6-4DE2-BE67-F48EEDABB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13" t="2000" r="5572" b="4099"/>
            <a:stretch/>
          </p:blipFill>
          <p:spPr>
            <a:xfrm>
              <a:off x="6005327" y="3280791"/>
              <a:ext cx="1238223" cy="1428788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FF721E8-7AFA-46CA-B8CC-0E0837738DEB}"/>
                </a:ext>
              </a:extLst>
            </p:cNvPr>
            <p:cNvGrpSpPr/>
            <p:nvPr/>
          </p:nvGrpSpPr>
          <p:grpSpPr>
            <a:xfrm>
              <a:off x="5451315" y="1793380"/>
              <a:ext cx="477053" cy="3429320"/>
              <a:chOff x="6632873" y="1228483"/>
              <a:chExt cx="816002" cy="3592845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2A6733C-2A95-4F38-916D-A088E9E9EED5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>
                <a:off x="7025989" y="1228483"/>
                <a:ext cx="888" cy="1232229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1203D3-E446-4BEB-8AE4-34606F10465A}"/>
                  </a:ext>
                </a:extLst>
              </p:cNvPr>
              <p:cNvSpPr txBox="1"/>
              <p:nvPr/>
            </p:nvSpPr>
            <p:spPr>
              <a:xfrm rot="16200000">
                <a:off x="6674254" y="1622751"/>
                <a:ext cx="733243" cy="44748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none" lIns="45719" tIns="0" rIns="45719" bIns="45719" numCol="1" spcCol="38100" rtlCol="0" anchor="t">
                <a:spAutoFit/>
              </a:bodyPr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rPr>
                  <a:t>Staging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E9111E9-8C4D-4AD3-832F-B06540BB6265}"/>
                  </a:ext>
                </a:extLst>
              </p:cNvPr>
              <p:cNvCxnSpPr>
                <a:cxnSpLocks/>
                <a:stCxn id="35" idx="1"/>
              </p:cNvCxnSpPr>
              <p:nvPr/>
            </p:nvCxnSpPr>
            <p:spPr>
              <a:xfrm>
                <a:off x="7026878" y="3587149"/>
                <a:ext cx="13999" cy="1234179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1B8B2A1-3380-4B7D-80A5-E07399A81F2B}"/>
                  </a:ext>
                </a:extLst>
              </p:cNvPr>
              <p:cNvSpPr/>
              <p:nvPr/>
            </p:nvSpPr>
            <p:spPr>
              <a:xfrm rot="16200000">
                <a:off x="6463659" y="2680137"/>
                <a:ext cx="1126437" cy="687586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06998">
                  <a:lnSpc>
                    <a:spcPct val="90000"/>
                  </a:lnSpc>
                </a:pPr>
                <a:r>
                  <a:rPr lang="en-US" sz="14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</a:rPr>
                  <a:t>PDF Analysis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42330D-940B-443E-A1BA-13632E70E67E}"/>
                  </a:ext>
                </a:extLst>
              </p:cNvPr>
              <p:cNvSpPr txBox="1"/>
              <p:nvPr/>
            </p:nvSpPr>
            <p:spPr>
              <a:xfrm rot="16200000">
                <a:off x="6706149" y="3673962"/>
                <a:ext cx="669450" cy="81600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0" rIns="45719" bIns="45719" numCol="1" spcCol="38100" rtlCol="0" anchor="t">
                <a:spAutoFit/>
              </a:bodyPr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rPr>
                  <a:t>Staging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64BA997-67D0-471B-9D6B-D388A91AD445}"/>
                </a:ext>
              </a:extLst>
            </p:cNvPr>
            <p:cNvSpPr/>
            <p:nvPr/>
          </p:nvSpPr>
          <p:spPr>
            <a:xfrm>
              <a:off x="5480670" y="1193110"/>
              <a:ext cx="1529594" cy="5935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6998">
                <a:lnSpc>
                  <a:spcPct val="90000"/>
                </a:lnSpc>
              </a:pPr>
              <a:r>
                <a:rPr lang="en-US" sz="2397" dirty="0">
                  <a:solidFill>
                    <a:prstClr val="black"/>
                  </a:solidFill>
                  <a:latin typeface="Calibri"/>
                  <a:cs typeface="Calibri" panose="020F0502020204030204" pitchFamily="34" charset="0"/>
                </a:rPr>
                <a:t>Gray-Scott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0357C7C-D62E-474B-8236-7F36A1C07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01" r="6512"/>
            <a:stretch/>
          </p:blipFill>
          <p:spPr>
            <a:xfrm>
              <a:off x="5397540" y="5209044"/>
              <a:ext cx="818647" cy="751367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E22345C-994C-4A81-BAD3-AC94BECD3C69}"/>
                </a:ext>
              </a:extLst>
            </p:cNvPr>
            <p:cNvCxnSpPr>
              <a:cxnSpLocks/>
            </p:cNvCxnSpPr>
            <p:nvPr/>
          </p:nvCxnSpPr>
          <p:spPr>
            <a:xfrm>
              <a:off x="6746535" y="1793011"/>
              <a:ext cx="0" cy="14774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9BA43B-5E16-43F5-8ED6-2ABE4F9D2EBC}"/>
                </a:ext>
              </a:extLst>
            </p:cNvPr>
            <p:cNvSpPr txBox="1"/>
            <p:nvPr/>
          </p:nvSpPr>
          <p:spPr>
            <a:xfrm rot="16200000">
              <a:off x="6405309" y="2280217"/>
              <a:ext cx="699870" cy="26160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none" lIns="45719" tIns="0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27A211-1498-4ABA-8873-7349D822E469}"/>
              </a:ext>
            </a:extLst>
          </p:cNvPr>
          <p:cNvGrpSpPr/>
          <p:nvPr/>
        </p:nvGrpSpPr>
        <p:grpSpPr>
          <a:xfrm>
            <a:off x="8439697" y="1144589"/>
            <a:ext cx="2769963" cy="5466365"/>
            <a:chOff x="8433346" y="1144588"/>
            <a:chExt cx="2769963" cy="546636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688DA05-807D-4863-B01F-FC9B6AD01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13" t="2000" r="5572" b="4099"/>
            <a:stretch/>
          </p:blipFill>
          <p:spPr>
            <a:xfrm>
              <a:off x="9965086" y="5182165"/>
              <a:ext cx="1238223" cy="1428788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C919CC0-BB33-4988-AE65-B2C072D96434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>
              <a:off x="9561637" y="1738174"/>
              <a:ext cx="519" cy="117614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F67E81-43AC-471C-BFF1-5C738F95E0AD}"/>
                </a:ext>
              </a:extLst>
            </p:cNvPr>
            <p:cNvSpPr txBox="1"/>
            <p:nvPr/>
          </p:nvSpPr>
          <p:spPr>
            <a:xfrm rot="16200000">
              <a:off x="9220405" y="2197251"/>
              <a:ext cx="699870" cy="26160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none" lIns="45719" tIns="0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0B5BD0-7605-42C9-976D-0C90941AF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670" y="4878549"/>
              <a:ext cx="718967" cy="37412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077B0A-A79A-4A05-AF75-6C7BD77C8F0B}"/>
                </a:ext>
              </a:extLst>
            </p:cNvPr>
            <p:cNvSpPr/>
            <p:nvPr/>
          </p:nvSpPr>
          <p:spPr>
            <a:xfrm rot="16200000">
              <a:off x="9024572" y="3250914"/>
              <a:ext cx="1075169" cy="40197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6998">
                <a:lnSpc>
                  <a:spcPct val="9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cs typeface="Calibri" panose="020F0502020204030204" pitchFamily="34" charset="0"/>
                </a:rPr>
                <a:t>PDF Analysis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F544EE-9FBF-43C0-A9A5-2D105442F951}"/>
                </a:ext>
              </a:extLst>
            </p:cNvPr>
            <p:cNvSpPr txBox="1"/>
            <p:nvPr/>
          </p:nvSpPr>
          <p:spPr>
            <a:xfrm rot="16200000">
              <a:off x="9242649" y="4223255"/>
              <a:ext cx="638981" cy="47705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0" rIns="45719" bIns="45719" numCol="1" spcCol="38100" rtlCol="0" anchor="t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rPr>
                <a:t>Staging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8951AD-5C88-4383-8F93-EFF54DA2858C}"/>
                </a:ext>
              </a:extLst>
            </p:cNvPr>
            <p:cNvSpPr/>
            <p:nvPr/>
          </p:nvSpPr>
          <p:spPr>
            <a:xfrm>
              <a:off x="8776196" y="1144588"/>
              <a:ext cx="1529594" cy="59358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524" tIns="45524" rIns="45524" bIns="455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6998">
                <a:lnSpc>
                  <a:spcPct val="90000"/>
                </a:lnSpc>
              </a:pPr>
              <a:r>
                <a:rPr lang="en-US" sz="2397" dirty="0">
                  <a:solidFill>
                    <a:prstClr val="black"/>
                  </a:solidFill>
                  <a:latin typeface="Calibri"/>
                  <a:cs typeface="Calibri" panose="020F0502020204030204" pitchFamily="34" charset="0"/>
                </a:rPr>
                <a:t>Gray-Scott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90715E8-92A1-45F3-9D91-5E1C11FDD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01" r="6512"/>
            <a:stretch/>
          </p:blipFill>
          <p:spPr>
            <a:xfrm>
              <a:off x="8433346" y="5301454"/>
              <a:ext cx="818647" cy="751367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7430BDF-52F4-414B-BFCC-A2DE40BB28AD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9569544" y="4878549"/>
              <a:ext cx="1014654" cy="30361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Striped Right Arrow 6">
            <a:extLst>
              <a:ext uri="{FF2B5EF4-FFF2-40B4-BE49-F238E27FC236}">
                <a16:creationId xmlns:a16="http://schemas.microsoft.com/office/drawing/2014/main" id="{B62E07F5-C297-4033-8917-7CA0F25ECA86}"/>
              </a:ext>
            </a:extLst>
          </p:cNvPr>
          <p:cNvSpPr/>
          <p:nvPr/>
        </p:nvSpPr>
        <p:spPr>
          <a:xfrm>
            <a:off x="7698827" y="2903981"/>
            <a:ext cx="865759" cy="732899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3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88" y="925564"/>
            <a:ext cx="8746721" cy="50068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97" dirty="0"/>
              <a:t>Vision: building scientific collaborative applications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01D28D-00A8-3244-9D4A-143F80B6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1000-8DD8-6F4E-BEA8-F5034D16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 in ADIOS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91E8-0341-E645-9F9E-1BE0F51B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Sustainable Staging Transport (SST)</a:t>
            </a:r>
          </a:p>
          <a:p>
            <a:pPr lvl="1"/>
            <a:r>
              <a:rPr lang="en-US" dirty="0"/>
              <a:t>In-situ infrastructure for staging in a streaming-like fashion using RDMA, SOCKETS</a:t>
            </a:r>
          </a:p>
          <a:p>
            <a:r>
              <a:rPr lang="en-US" dirty="0" err="1"/>
              <a:t>DataMan</a:t>
            </a:r>
            <a:endParaRPr lang="en-US" dirty="0"/>
          </a:p>
          <a:p>
            <a:pPr lvl="1"/>
            <a:r>
              <a:rPr lang="en-US" dirty="0"/>
              <a:t>WAN transfers using sockets and </a:t>
            </a:r>
            <a:r>
              <a:rPr lang="en-US" dirty="0" err="1"/>
              <a:t>ZeroMQ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SSC </a:t>
            </a:r>
          </a:p>
          <a:p>
            <a:pPr lvl="1"/>
            <a:r>
              <a:rPr lang="en-US" dirty="0"/>
              <a:t>One-sided MPI for strong coupling of codes</a:t>
            </a:r>
          </a:p>
          <a:p>
            <a:pPr lvl="1"/>
            <a:endParaRPr lang="en-US" dirty="0"/>
          </a:p>
          <a:p>
            <a:r>
              <a:rPr lang="en-US" dirty="0" err="1"/>
              <a:t>DataSpaces</a:t>
            </a:r>
            <a:endParaRPr lang="en-US" dirty="0"/>
          </a:p>
          <a:p>
            <a:pPr lvl="1"/>
            <a:r>
              <a:rPr lang="en-US" dirty="0"/>
              <a:t>Staging infrastructure providing a shared memory abstraction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1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Sustainable Staging Transport (SST)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321" tIns="45660" rIns="91321" bIns="45660" numCol="1" rtlCol="0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dirty="0"/>
              <a:t>Direct coupling between data producers and consumers for in-situ/in-transit processing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dirty="0"/>
              <a:t>Designed for portability and reliability. 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dirty="0"/>
              <a:t>Control Plane</a:t>
            </a:r>
          </a:p>
          <a:p>
            <a:pPr marL="799163" lvl="1" indent="-342557">
              <a:lnSpc>
                <a:spcPct val="120000"/>
              </a:lnSpc>
              <a:spcBef>
                <a:spcPts val="600"/>
              </a:spcBef>
            </a:pPr>
            <a:r>
              <a:rPr lang="en-US" sz="3300" dirty="0"/>
              <a:t>Manages meta-data and control using a message-oriented protocol</a:t>
            </a:r>
          </a:p>
          <a:p>
            <a:pPr marL="799163" lvl="1" indent="-342557">
              <a:lnSpc>
                <a:spcPct val="120000"/>
              </a:lnSpc>
              <a:spcBef>
                <a:spcPts val="600"/>
              </a:spcBef>
            </a:pPr>
            <a:r>
              <a:rPr lang="en-US" sz="3300" dirty="0"/>
              <a:t>Inherits concepts from </a:t>
            </a:r>
            <a:r>
              <a:rPr lang="en-US" sz="3300" dirty="0" err="1"/>
              <a:t>Flexpath</a:t>
            </a:r>
            <a:r>
              <a:rPr lang="en-US" sz="3300" dirty="0"/>
              <a:t>, DIMES, uses </a:t>
            </a:r>
            <a:r>
              <a:rPr lang="en-US" sz="3300" dirty="0" err="1"/>
              <a:t>EVPath</a:t>
            </a:r>
            <a:endParaRPr lang="en-US" sz="3300" dirty="0"/>
          </a:p>
          <a:p>
            <a:pPr marL="799163" lvl="1" indent="-342557">
              <a:lnSpc>
                <a:spcPct val="120000"/>
              </a:lnSpc>
              <a:spcBef>
                <a:spcPts val="600"/>
              </a:spcBef>
            </a:pPr>
            <a:r>
              <a:rPr lang="en-US" sz="3300" dirty="0"/>
              <a:t>Allows for dynamic connections, multiple readers and complex flow control management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dirty="0"/>
              <a:t>Data Plane</a:t>
            </a:r>
          </a:p>
          <a:p>
            <a:pPr marL="799163" lvl="1" indent="-342557">
              <a:lnSpc>
                <a:spcPct val="120000"/>
              </a:lnSpc>
              <a:spcBef>
                <a:spcPts val="600"/>
              </a:spcBef>
            </a:pPr>
            <a:r>
              <a:rPr lang="en-US" sz="3800" dirty="0"/>
              <a:t>Exchange data using RDMA</a:t>
            </a:r>
          </a:p>
          <a:p>
            <a:pPr marL="799163" lvl="1" indent="-342557">
              <a:lnSpc>
                <a:spcPct val="120000"/>
              </a:lnSpc>
              <a:spcBef>
                <a:spcPts val="600"/>
              </a:spcBef>
            </a:pPr>
            <a:r>
              <a:rPr lang="en-US" sz="3800" dirty="0"/>
              <a:t>Responsible for resource management for data transfer</a:t>
            </a:r>
          </a:p>
          <a:p>
            <a:pPr marL="799163" lvl="1" indent="-342557">
              <a:lnSpc>
                <a:spcPct val="120000"/>
              </a:lnSpc>
              <a:spcBef>
                <a:spcPts val="600"/>
              </a:spcBef>
            </a:pPr>
            <a:r>
              <a:rPr lang="en-US" sz="3800" dirty="0"/>
              <a:t>Uses </a:t>
            </a:r>
            <a:r>
              <a:rPr lang="en-US" sz="3800" dirty="0" err="1"/>
              <a:t>libfabric</a:t>
            </a:r>
            <a:r>
              <a:rPr lang="en-US" sz="3800" dirty="0"/>
              <a:t> for portable RDMA support</a:t>
            </a:r>
          </a:p>
          <a:p>
            <a:pPr marL="799163" lvl="1" indent="-342557">
              <a:lnSpc>
                <a:spcPct val="120000"/>
              </a:lnSpc>
              <a:spcBef>
                <a:spcPts val="600"/>
              </a:spcBef>
            </a:pPr>
            <a:r>
              <a:rPr lang="en-US" sz="3800" dirty="0"/>
              <a:t>Threaded to overlap communication with computation </a:t>
            </a:r>
            <a:br>
              <a:rPr lang="en-US" sz="3800" dirty="0"/>
            </a:br>
            <a:r>
              <a:rPr lang="en-US" sz="3800" dirty="0"/>
              <a:t>and for asynchronous progress monitoring</a:t>
            </a:r>
          </a:p>
          <a:p>
            <a:pPr marL="799163" lvl="1" indent="-342557">
              <a:lnSpc>
                <a:spcPct val="120000"/>
              </a:lnSpc>
              <a:spcBef>
                <a:spcPts val="600"/>
              </a:spcBef>
            </a:pPr>
            <a:r>
              <a:rPr lang="en-US" sz="3800" dirty="0"/>
              <a:t>Modular interface with the control plane supports alternative data plane implementations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16B02-5CC5-B540-92D7-4C384F0B49B0}"/>
              </a:ext>
            </a:extLst>
          </p:cNvPr>
          <p:cNvGrpSpPr/>
          <p:nvPr/>
        </p:nvGrpSpPr>
        <p:grpSpPr>
          <a:xfrm>
            <a:off x="7846545" y="1220883"/>
            <a:ext cx="3873577" cy="5130368"/>
            <a:chOff x="8635998" y="1536699"/>
            <a:chExt cx="3348075" cy="46101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9B9A02-0E2E-3844-AC66-4EBA0DE92113}"/>
                </a:ext>
              </a:extLst>
            </p:cNvPr>
            <p:cNvSpPr/>
            <p:nvPr/>
          </p:nvSpPr>
          <p:spPr>
            <a:xfrm>
              <a:off x="8635999" y="1536699"/>
              <a:ext cx="3348074" cy="68555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193CC1-444E-534C-B317-5E4C35A94238}"/>
                </a:ext>
              </a:extLst>
            </p:cNvPr>
            <p:cNvSpPr/>
            <p:nvPr/>
          </p:nvSpPr>
          <p:spPr>
            <a:xfrm>
              <a:off x="8635999" y="2292362"/>
              <a:ext cx="3348074" cy="78316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ADIOS API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FA45AB-4CB7-4641-BB11-98F13BC23568}"/>
                </a:ext>
              </a:extLst>
            </p:cNvPr>
            <p:cNvSpPr/>
            <p:nvPr/>
          </p:nvSpPr>
          <p:spPr>
            <a:xfrm>
              <a:off x="8635998" y="3145635"/>
              <a:ext cx="3348075" cy="300116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321" rtlCol="0" anchor="t" anchorCtr="0"/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SST Engine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B09097-8548-444C-934B-E511AC9B7720}"/>
                </a:ext>
              </a:extLst>
            </p:cNvPr>
            <p:cNvGrpSpPr/>
            <p:nvPr/>
          </p:nvGrpSpPr>
          <p:grpSpPr>
            <a:xfrm>
              <a:off x="8865184" y="4677282"/>
              <a:ext cx="2815358" cy="1383784"/>
              <a:chOff x="8865184" y="4677282"/>
              <a:chExt cx="2815358" cy="138378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174525C-DBA3-1141-8FCB-713555DA841A}"/>
                  </a:ext>
                </a:extLst>
              </p:cNvPr>
              <p:cNvSpPr/>
              <p:nvPr/>
            </p:nvSpPr>
            <p:spPr>
              <a:xfrm>
                <a:off x="8865184" y="4677282"/>
                <a:ext cx="2815358" cy="138378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91321" rtlCol="0" anchor="t" anchorCtr="0"/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Data Plane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96B1F0-BD98-3548-9737-A8D94A82FB40}"/>
                  </a:ext>
                </a:extLst>
              </p:cNvPr>
              <p:cNvSpPr/>
              <p:nvPr/>
            </p:nvSpPr>
            <p:spPr>
              <a:xfrm>
                <a:off x="9006354" y="5009492"/>
                <a:ext cx="1485858" cy="58738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321" rIns="0" rtlCol="0" anchor="ctr" anchorCtr="0"/>
              <a:lstStyle/>
              <a:p>
                <a:pPr algn="ctr"/>
                <a:r>
                  <a:rPr lang="en-US" sz="1798" dirty="0" err="1">
                    <a:solidFill>
                      <a:schemeClr val="tx1"/>
                    </a:solidFill>
                  </a:rPr>
                  <a:t>libfabric</a:t>
                </a:r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500F290-E3CC-1F4C-970E-78DFF8E5BFC6}"/>
                  </a:ext>
                </a:extLst>
              </p:cNvPr>
              <p:cNvSpPr/>
              <p:nvPr/>
            </p:nvSpPr>
            <p:spPr>
              <a:xfrm>
                <a:off x="10559767" y="5009495"/>
                <a:ext cx="1044675" cy="58738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321" rIns="0" rtlCol="0" anchor="ctr" anchorCtr="0"/>
              <a:lstStyle/>
              <a:p>
                <a:pPr algn="ctr"/>
                <a:r>
                  <a:rPr lang="en-US" sz="1798" dirty="0" err="1">
                    <a:solidFill>
                      <a:schemeClr val="tx1"/>
                    </a:solidFill>
                  </a:rPr>
                  <a:t>EVPath</a:t>
                </a:r>
                <a:endParaRPr lang="en-US" sz="1798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A62D2A-F037-A448-8387-501F94D32D72}"/>
                </a:ext>
              </a:extLst>
            </p:cNvPr>
            <p:cNvGrpSpPr/>
            <p:nvPr/>
          </p:nvGrpSpPr>
          <p:grpSpPr>
            <a:xfrm>
              <a:off x="8865185" y="3517844"/>
              <a:ext cx="2815359" cy="1089332"/>
              <a:chOff x="8865185" y="3517844"/>
              <a:chExt cx="2815359" cy="10893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42764C-9822-6340-A04B-C657363CD8ED}"/>
                  </a:ext>
                </a:extLst>
              </p:cNvPr>
              <p:cNvSpPr/>
              <p:nvPr/>
            </p:nvSpPr>
            <p:spPr>
              <a:xfrm>
                <a:off x="8865185" y="3517844"/>
                <a:ext cx="2815359" cy="10893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91321" rtlCol="0" anchor="t" anchorCtr="0"/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Control Plane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309250-5456-694C-9692-AEFBEA97686A}"/>
                  </a:ext>
                </a:extLst>
              </p:cNvPr>
              <p:cNvSpPr/>
              <p:nvPr/>
            </p:nvSpPr>
            <p:spPr>
              <a:xfrm>
                <a:off x="9006354" y="3938776"/>
                <a:ext cx="1256557" cy="55854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321" rIns="0" rtlCol="0" anchor="ctr" anchorCtr="0"/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Connection </a:t>
                </a:r>
                <a:r>
                  <a:rPr lang="en-US" sz="1798" dirty="0" err="1">
                    <a:solidFill>
                      <a:schemeClr val="tx1"/>
                    </a:solidFill>
                  </a:rPr>
                  <a:t>Mgmt</a:t>
                </a:r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24D06C-E38C-6F42-AB2B-865D7B5DF5B2}"/>
                  </a:ext>
                </a:extLst>
              </p:cNvPr>
              <p:cNvSpPr/>
              <p:nvPr/>
            </p:nvSpPr>
            <p:spPr>
              <a:xfrm>
                <a:off x="10347886" y="3938775"/>
                <a:ext cx="1256557" cy="55854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91321" rIns="0" rtlCol="0" anchor="ctr" anchorCtr="0"/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Metadata </a:t>
                </a:r>
                <a:r>
                  <a:rPr lang="en-US" sz="1798" dirty="0" err="1">
                    <a:solidFill>
                      <a:schemeClr val="tx1"/>
                    </a:solidFill>
                  </a:rPr>
                  <a:t>Mgmt</a:t>
                </a:r>
                <a:endParaRPr lang="en-US" sz="1798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0F290-E3CC-1F4C-970E-78DFF8E5BFC6}"/>
              </a:ext>
            </a:extLst>
          </p:cNvPr>
          <p:cNvSpPr/>
          <p:nvPr/>
        </p:nvSpPr>
        <p:spPr>
          <a:xfrm>
            <a:off x="8275031" y="5817285"/>
            <a:ext cx="513460" cy="39164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1321" rIns="0" rtlCol="0" anchor="ctr" anchorCtr="0"/>
          <a:lstStyle/>
          <a:p>
            <a:pPr algn="ctr"/>
            <a:r>
              <a:rPr lang="en-US" sz="1798">
                <a:solidFill>
                  <a:schemeClr val="tx1"/>
                </a:solidFill>
              </a:rPr>
              <a:t>IB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0F290-E3CC-1F4C-970E-78DFF8E5BFC6}"/>
              </a:ext>
            </a:extLst>
          </p:cNvPr>
          <p:cNvSpPr/>
          <p:nvPr/>
        </p:nvSpPr>
        <p:spPr>
          <a:xfrm>
            <a:off x="8876534" y="5817284"/>
            <a:ext cx="628471" cy="39164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1321" rIns="0" rtlCol="0" anchor="ctr" anchorCtr="0"/>
          <a:lstStyle/>
          <a:p>
            <a:pPr algn="ctr"/>
            <a:r>
              <a:rPr lang="en-US" sz="1798">
                <a:solidFill>
                  <a:schemeClr val="tx1"/>
                </a:solidFill>
              </a:rPr>
              <a:t>uGNI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0F290-E3CC-1F4C-970E-78DFF8E5BFC6}"/>
              </a:ext>
            </a:extLst>
          </p:cNvPr>
          <p:cNvSpPr/>
          <p:nvPr/>
        </p:nvSpPr>
        <p:spPr>
          <a:xfrm>
            <a:off x="9593050" y="5817284"/>
            <a:ext cx="519635" cy="39164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1321" rIns="0" rtlCol="0" anchor="ctr" anchorCtr="0"/>
          <a:lstStyle/>
          <a:p>
            <a:pPr algn="ctr"/>
            <a:r>
              <a:rPr lang="en-US" sz="1798">
                <a:solidFill>
                  <a:schemeClr val="tx1"/>
                </a:solidFill>
              </a:rPr>
              <a:t>OPA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00F290-E3CC-1F4C-970E-78DFF8E5BFC6}"/>
              </a:ext>
            </a:extLst>
          </p:cNvPr>
          <p:cNvSpPr/>
          <p:nvPr/>
        </p:nvSpPr>
        <p:spPr>
          <a:xfrm>
            <a:off x="10200729" y="5817284"/>
            <a:ext cx="496067" cy="39164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1321" rIns="0" rtlCol="0" anchor="ctr" anchorCtr="0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0F290-E3CC-1F4C-970E-78DFF8E5BFC6}"/>
              </a:ext>
            </a:extLst>
          </p:cNvPr>
          <p:cNvSpPr/>
          <p:nvPr/>
        </p:nvSpPr>
        <p:spPr>
          <a:xfrm>
            <a:off x="10784839" y="5817284"/>
            <a:ext cx="496067" cy="39164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1321" rIns="0" rtlCol="0" anchor="ctr" anchorCtr="0"/>
          <a:lstStyle/>
          <a:p>
            <a:pPr algn="ctr"/>
            <a:r>
              <a:rPr lang="mr-IN" sz="1798" dirty="0">
                <a:solidFill>
                  <a:schemeClr val="tx1"/>
                </a:solidFill>
              </a:rPr>
              <a:t>…</a:t>
            </a:r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7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62" y="837868"/>
            <a:ext cx="4708128" cy="271127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9CB61DF-ABC9-A84F-AB9E-6009C9E9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Sustainable Staging Transport (SST)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A2FCE4-0B58-462E-BCE4-7AA5BF77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staged in writer ranks’ memory.</a:t>
            </a:r>
          </a:p>
          <a:p>
            <a:pPr lvl="1"/>
            <a:r>
              <a:rPr lang="en-US" dirty="0"/>
              <a:t>Metadata is propagated to subscribed readers, reader ranks perform indexing locally.</a:t>
            </a:r>
          </a:p>
          <a:p>
            <a:pPr lvl="1"/>
            <a:r>
              <a:rPr lang="en-US" dirty="0"/>
              <a:t>Metadata structure is optimized for single writer, N reader workflows.</a:t>
            </a:r>
          </a:p>
          <a:p>
            <a:pPr lvl="1"/>
            <a:r>
              <a:rPr lang="en-US" dirty="0"/>
              <a:t>Supports late joining/early leaving readers.</a:t>
            </a:r>
          </a:p>
          <a:p>
            <a:r>
              <a:rPr lang="en-US" dirty="0"/>
              <a:t>Modular design</a:t>
            </a:r>
          </a:p>
          <a:p>
            <a:pPr lvl="1"/>
            <a:r>
              <a:rPr lang="en-US" dirty="0"/>
              <a:t>Well-encapsulated interface between DP and CP.</a:t>
            </a:r>
          </a:p>
          <a:p>
            <a:pPr lvl="1"/>
            <a:r>
              <a:rPr lang="en-US" dirty="0"/>
              <a:t>Multiple inter-changeable DP implementations.</a:t>
            </a:r>
          </a:p>
          <a:p>
            <a:r>
              <a:rPr lang="en-US" dirty="0"/>
              <a:t>RDMA for asynchronous transfer</a:t>
            </a:r>
          </a:p>
          <a:p>
            <a:pPr lvl="1"/>
            <a:r>
              <a:rPr lang="en-US" dirty="0"/>
              <a:t>Currently tested and performant for GNI, IB (verbs), OPA (verbs/psm2).</a:t>
            </a:r>
          </a:p>
          <a:p>
            <a:endParaRPr lang="en-US" dirty="0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714397-BA1E-49A8-800B-9C66EA4B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62" y="3794830"/>
            <a:ext cx="4707027" cy="27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E29-388F-48F2-BCA8-BF15C7A6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CE42-D80B-914D-8FEC-2565BD09B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F6675E-3E4E-AC4D-B7EA-EE47CF4F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12171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859536">
              <a:defRPr sz="3008"/>
            </a:lvl1pPr>
          </a:lstStyle>
          <a:p>
            <a:pPr algn="l"/>
            <a:r>
              <a:rPr dirty="0" err="1"/>
              <a:t>DataMan</a:t>
            </a:r>
            <a:endParaRPr dirty="0"/>
          </a:p>
        </p:txBody>
      </p:sp>
      <p:sp>
        <p:nvSpPr>
          <p:cNvPr id="151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An ADIOS 2 engine subroutine designed for wide are</a:t>
            </a:r>
            <a:r>
              <a:rPr lang="en-US" dirty="0"/>
              <a:t>a</a:t>
            </a:r>
            <a:r>
              <a:rPr dirty="0"/>
              <a:t> network data transfer, data staging, near-real-time data reduction and remote in-situ processing</a:t>
            </a:r>
          </a:p>
          <a:p>
            <a:r>
              <a:rPr dirty="0"/>
              <a:t>Designed with following principles:</a:t>
            </a:r>
          </a:p>
          <a:p>
            <a:pPr marL="624850" lvl="1" indent="-279121">
              <a:spcBef>
                <a:spcPts val="799"/>
              </a:spcBef>
              <a:defRPr sz="1800"/>
            </a:pPr>
            <a:r>
              <a:rPr dirty="0"/>
              <a:t>Flexibility: allowing transport layer switching (ADIOS BP file, </a:t>
            </a:r>
            <a:r>
              <a:rPr dirty="0" err="1"/>
              <a:t>ZeroMQ</a:t>
            </a:r>
            <a:r>
              <a:rPr dirty="0"/>
              <a:t>, google-</a:t>
            </a:r>
            <a:r>
              <a:rPr dirty="0" err="1"/>
              <a:t>rpc</a:t>
            </a:r>
            <a:r>
              <a:rPr dirty="0"/>
              <a:t> etc.)</a:t>
            </a:r>
          </a:p>
          <a:p>
            <a:pPr marL="624850" lvl="1" indent="-279121">
              <a:spcBef>
                <a:spcPts val="799"/>
              </a:spcBef>
              <a:defRPr sz="1800"/>
            </a:pPr>
            <a:r>
              <a:rPr dirty="0"/>
              <a:t>Versatility: supporting various workflow modes (p2p, query, pub/sub, etc.)</a:t>
            </a:r>
          </a:p>
          <a:p>
            <a:pPr marL="624850" lvl="1" indent="-279121">
              <a:spcBef>
                <a:spcPts val="799"/>
              </a:spcBef>
              <a:defRPr sz="1800"/>
            </a:pPr>
            <a:r>
              <a:rPr dirty="0"/>
              <a:t>Adaptability: allowing adaptive data compression based on near-real-time decision making</a:t>
            </a:r>
          </a:p>
          <a:p>
            <a:pPr marL="624850" lvl="1" indent="-279121">
              <a:spcBef>
                <a:spcPts val="799"/>
              </a:spcBef>
              <a:defRPr sz="1800"/>
            </a:pPr>
            <a:r>
              <a:rPr dirty="0"/>
              <a:t>Extendibility: taking advantage of all ADIOS 2 transports and operators, and other potential third-party libraries. For example, </a:t>
            </a:r>
            <a:r>
              <a:rPr dirty="0" err="1"/>
              <a:t>DataMan</a:t>
            </a:r>
            <a:r>
              <a:rPr dirty="0"/>
              <a:t> can use ZFP, </a:t>
            </a:r>
            <a:r>
              <a:rPr dirty="0" err="1"/>
              <a:t>Bzip</a:t>
            </a:r>
            <a:r>
              <a:rPr dirty="0"/>
              <a:t>, SZ that have been built into ADIOS2, as well as any compression techniques that will be built into ADIOS 2 in future.  </a:t>
            </a:r>
          </a:p>
          <a:p>
            <a:r>
              <a:rPr dirty="0"/>
              <a:t>Target Applications:</a:t>
            </a:r>
          </a:p>
          <a:p>
            <a:pPr marL="624850" lvl="1" indent="-279121">
              <a:spcBef>
                <a:spcPts val="799"/>
              </a:spcBef>
              <a:defRPr sz="2000"/>
            </a:pPr>
            <a:r>
              <a:rPr dirty="0"/>
              <a:t>ECP applications requiring wide area network data transfer and adaptive data reduction</a:t>
            </a:r>
          </a:p>
          <a:p>
            <a:pPr marL="624850" lvl="1" indent="-279121">
              <a:spcBef>
                <a:spcPts val="799"/>
              </a:spcBef>
              <a:defRPr sz="2000"/>
            </a:pPr>
            <a:r>
              <a:rPr dirty="0"/>
              <a:t>Square Kilometer Array observational data</a:t>
            </a:r>
          </a:p>
          <a:p>
            <a:pPr marL="624850" lvl="1" indent="-279121">
              <a:spcBef>
                <a:spcPts val="799"/>
              </a:spcBef>
              <a:defRPr sz="2000"/>
            </a:pPr>
            <a:r>
              <a:rPr dirty="0"/>
              <a:t>KSTAR fusion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294680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3008"/>
            </a:lvl1pPr>
          </a:lstStyle>
          <a:p>
            <a:r>
              <a:rPr lang="en-US" dirty="0" err="1"/>
              <a:t>DataMan</a:t>
            </a:r>
            <a:r>
              <a:rPr lang="en-US" dirty="0"/>
              <a:t>:  Supports t</a:t>
            </a:r>
            <a:r>
              <a:rPr dirty="0"/>
              <a:t>hree workflow modes</a:t>
            </a:r>
          </a:p>
        </p:txBody>
      </p:sp>
      <p:sp>
        <p:nvSpPr>
          <p:cNvPr id="159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Push</a:t>
            </a:r>
          </a:p>
          <a:p>
            <a:pPr marL="624850" lvl="1" indent="-279121">
              <a:spcBef>
                <a:spcPts val="799"/>
              </a:spcBef>
              <a:defRPr sz="2400"/>
            </a:pPr>
            <a:r>
              <a:rPr dirty="0"/>
              <a:t>Sender driven workflow</a:t>
            </a:r>
          </a:p>
          <a:p>
            <a:pPr marL="624850" lvl="1" indent="-279121">
              <a:spcBef>
                <a:spcPts val="799"/>
              </a:spcBef>
              <a:defRPr sz="2400"/>
            </a:pPr>
            <a:r>
              <a:rPr dirty="0"/>
              <a:t>Senders are configured to send data to pre-defined receivers.</a:t>
            </a:r>
          </a:p>
          <a:p>
            <a:r>
              <a:rPr dirty="0"/>
              <a:t>Query</a:t>
            </a:r>
          </a:p>
          <a:p>
            <a:pPr marL="624850" lvl="1" indent="-279121">
              <a:spcBef>
                <a:spcPts val="799"/>
              </a:spcBef>
              <a:defRPr sz="2400"/>
            </a:pPr>
            <a:r>
              <a:rPr dirty="0"/>
              <a:t>Receiver driven workflow</a:t>
            </a:r>
          </a:p>
          <a:p>
            <a:pPr marL="624850" lvl="1" indent="-279121">
              <a:spcBef>
                <a:spcPts val="799"/>
              </a:spcBef>
              <a:defRPr sz="2400"/>
            </a:pPr>
            <a:r>
              <a:rPr dirty="0"/>
              <a:t>Receivers are configured to query particular data (particular subsets of particular variables) from senders.</a:t>
            </a:r>
          </a:p>
          <a:p>
            <a:r>
              <a:rPr dirty="0"/>
              <a:t>Subscribe</a:t>
            </a:r>
          </a:p>
          <a:p>
            <a:pPr marL="624850" lvl="1" indent="-279121">
              <a:spcBef>
                <a:spcPts val="799"/>
              </a:spcBef>
              <a:defRPr sz="2400"/>
            </a:pPr>
            <a:r>
              <a:rPr dirty="0"/>
              <a:t>Ad-hoc workflow</a:t>
            </a:r>
          </a:p>
          <a:p>
            <a:pPr marL="624850" lvl="1" indent="-279121">
              <a:spcBef>
                <a:spcPts val="799"/>
              </a:spcBef>
              <a:defRPr sz="2400"/>
            </a:pPr>
            <a:r>
              <a:rPr dirty="0"/>
              <a:t>Free combination of senders (publishers) and receivers (subscribers). </a:t>
            </a:r>
          </a:p>
          <a:p>
            <a:pPr marL="624850" lvl="1" indent="-279121">
              <a:spcBef>
                <a:spcPts val="799"/>
              </a:spcBef>
              <a:defRPr sz="2400"/>
            </a:pPr>
            <a:r>
              <a:rPr dirty="0"/>
              <a:t>Senders and receivers can be launched in any order, and they can be attached and detached freely without affecting other senders or receivers.</a:t>
            </a:r>
          </a:p>
        </p:txBody>
      </p:sp>
    </p:spTree>
    <p:extLst>
      <p:ext uri="{BB962C8B-B14F-4D97-AF65-F5344CB8AC3E}">
        <p14:creationId xmlns:p14="http://schemas.microsoft.com/office/powerpoint/2010/main" val="2034896646"/>
      </p:ext>
    </p:extLst>
  </p:cSld>
  <p:clrMapOvr>
    <a:masterClrMapping/>
  </p:clrMapOvr>
</p:sld>
</file>

<file path=ppt/theme/theme1.xml><?xml version="1.0" encoding="utf-8"?>
<a:theme xmlns:a="http://schemas.openxmlformats.org/drawingml/2006/main" name="1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template 16x9 190214 for distribution" id="{F60C01E2-4C88-461C-BB45-E3174D3B54EA}" vid="{9DD0B4DE-E2B1-4354-9AF6-32596D7C2E22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2720</Words>
  <Application>Microsoft Macintosh PowerPoint</Application>
  <PresentationFormat>Widescreen</PresentationFormat>
  <Paragraphs>441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Cambria</vt:lpstr>
      <vt:lpstr>Century Gothic</vt:lpstr>
      <vt:lpstr>Courier</vt:lpstr>
      <vt:lpstr>Wingdings</vt:lpstr>
      <vt:lpstr>1_ORNL</vt:lpstr>
      <vt:lpstr>In-situ analysis with ADIOS</vt:lpstr>
      <vt:lpstr>Outline</vt:lpstr>
      <vt:lpstr>Vision: building scientific collaborative applications</vt:lpstr>
      <vt:lpstr>Data Staging in ADIOS</vt:lpstr>
      <vt:lpstr>Sustainable Staging Transport (SST)</vt:lpstr>
      <vt:lpstr>Sustainable Staging Transport (SST)</vt:lpstr>
      <vt:lpstr>SSC</vt:lpstr>
      <vt:lpstr>DataMan</vt:lpstr>
      <vt:lpstr>DataMan:  Supports three workflow modes</vt:lpstr>
      <vt:lpstr>DataSpaces: Extreme Scale Data Staging Service</vt:lpstr>
      <vt:lpstr>PowerPoint Presentation</vt:lpstr>
      <vt:lpstr>Application: Which staging method to use?</vt:lpstr>
      <vt:lpstr>Staging I/O  Processing data on the fly by  1. Reading from file concurrently, or  2. Moving data without using the file system </vt:lpstr>
      <vt:lpstr>Design choices for reading API</vt:lpstr>
      <vt:lpstr>ADIOS concepts for the read API (get)</vt:lpstr>
      <vt:lpstr>Advancing a stream</vt:lpstr>
      <vt:lpstr>Gray-Scott example  with staging </vt:lpstr>
      <vt:lpstr>File-based in situ processing</vt:lpstr>
      <vt:lpstr>The runtime config file: adios2.xml</vt:lpstr>
      <vt:lpstr>In Situ Visualization with ADIOS</vt:lpstr>
      <vt:lpstr>In Situ Visualization with ADIOS</vt:lpstr>
      <vt:lpstr>In Situ Visualization with ADIOS</vt:lpstr>
      <vt:lpstr>In Situ Visualization with ADIOS</vt:lpstr>
      <vt:lpstr>Streaming in situ processing with SST engine</vt:lpstr>
      <vt:lpstr>The runtime config file: adios2.xml</vt:lpstr>
      <vt:lpstr>In Situ Visualization with ADIOS</vt:lpstr>
      <vt:lpstr>In Situ Visualization with ADIOS</vt:lpstr>
      <vt:lpstr>In Situ Visualization with ADIOS</vt:lpstr>
      <vt:lpstr>Changing the pipeline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2020-03-20T13:29:44Z</dcterms:created>
  <dcterms:modified xsi:type="dcterms:W3CDTF">2021-04-13T15:47:09Z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