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1" roundtripDataSignature="AMtx7mggRQItPWU/bLZij86AGVDj+ga1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B898781-4F7A-4DF7-9620-3E9A8C196296}">
  <a:tblStyle styleId="{8B898781-4F7A-4DF7-9620-3E9A8C19629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1"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1fd77659a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1fd77659a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1fd77659a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1fd77659a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1fd77659a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1fd77659a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fd77659a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1fd77659a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1fd77659a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1fd77659a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1fd77659a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1fd77659a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fd77659a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1fd77659a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1fd77659a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1fd77659a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1fd77659a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1fd77659a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1fd77659a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1fd77659a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1fd77659a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1fd77659a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1fd77659a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1fd77659a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1fd77659a2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1fd77659a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1fd77659a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1fd77659a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d8a828865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d8a828865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1fd77659a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1fd77659a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1fd77659a2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1fd77659a2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d8a828865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d8a828865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d8a828865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d8a828865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d8a828865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d8a828865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d8a828865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d8a828865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d8a8288659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d8a8288659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d8a828865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d8a828865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d8a828865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d8a828865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d8a828865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d8a828865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1fd77659a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1fd77659a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1fd77659a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1fd77659a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1fd77659a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1fd77659a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transparency.entsoe.eu/dashboard/show" TargetMode="External"/><Relationship Id="rId4" Type="http://schemas.openxmlformats.org/officeDocument/2006/relationships/hyperlink" Target="https://openweathermap.org/api" TargetMode="External"/><Relationship Id="rId5" Type="http://schemas.openxmlformats.org/officeDocument/2006/relationships/hyperlink" Target="https://openweathermap.org/api"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solidFill>
            <a:schemeClr val="lt1"/>
          </a:solid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solidFill>
                <a:schemeClr val="lt1"/>
              </a:solidFill>
            </a:endParaRPr>
          </a:p>
        </p:txBody>
      </p:sp>
      <p:sp>
        <p:nvSpPr>
          <p:cNvPr id="55" name="Google Shape;55;p1"/>
          <p:cNvSpPr txBox="1"/>
          <p:nvPr>
            <p:ph idx="1" type="subTitle"/>
          </p:nvPr>
        </p:nvSpPr>
        <p:spPr>
          <a:xfrm>
            <a:off x="311700" y="821475"/>
            <a:ext cx="8520600" cy="79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900">
                <a:solidFill>
                  <a:schemeClr val="dk1"/>
                </a:solidFill>
              </a:rPr>
              <a:t>EnergAIze: Revolutionizing Energy Forecasting for a Sustainable Future</a:t>
            </a:r>
            <a:endParaRPr b="1" sz="1900">
              <a:solidFill>
                <a:schemeClr val="dk1"/>
              </a:solidFill>
            </a:endParaRPr>
          </a:p>
          <a:p>
            <a:pPr indent="0" lvl="0" marL="0" rtl="0" algn="ctr">
              <a:lnSpc>
                <a:spcPct val="100000"/>
              </a:lnSpc>
              <a:spcBef>
                <a:spcPts val="0"/>
              </a:spcBef>
              <a:spcAft>
                <a:spcPts val="0"/>
              </a:spcAft>
              <a:buSzPts val="2800"/>
              <a:buNone/>
            </a:pPr>
            <a:r>
              <a:rPr b="1" lang="en-GB" sz="1400"/>
              <a:t>Student Name: </a:t>
            </a:r>
            <a:endParaRPr b="1" sz="1400"/>
          </a:p>
          <a:p>
            <a:pPr indent="0" lvl="0" marL="0" rtl="0" algn="ctr">
              <a:lnSpc>
                <a:spcPct val="100000"/>
              </a:lnSpc>
              <a:spcBef>
                <a:spcPts val="0"/>
              </a:spcBef>
              <a:spcAft>
                <a:spcPts val="0"/>
              </a:spcAft>
              <a:buSzPts val="2800"/>
              <a:buNone/>
            </a:pPr>
            <a:r>
              <a:rPr b="1" lang="en-GB" sz="1400"/>
              <a:t>AYUSH NAGAR (1022813)</a:t>
            </a:r>
            <a:endParaRPr b="1" sz="1400"/>
          </a:p>
          <a:p>
            <a:pPr indent="0" lvl="0" marL="0" rtl="0" algn="ctr">
              <a:lnSpc>
                <a:spcPct val="100000"/>
              </a:lnSpc>
              <a:spcBef>
                <a:spcPts val="0"/>
              </a:spcBef>
              <a:spcAft>
                <a:spcPts val="0"/>
              </a:spcAft>
              <a:buSzPts val="2800"/>
              <a:buNone/>
            </a:pPr>
            <a:r>
              <a:rPr b="1" lang="en-GB" sz="1400"/>
              <a:t>VISHAL CHAUHAN</a:t>
            </a:r>
            <a:endParaRPr b="1"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31fd77659a2_0_27"/>
          <p:cNvSpPr txBox="1"/>
          <p:nvPr>
            <p:ph type="title"/>
          </p:nvPr>
        </p:nvSpPr>
        <p:spPr>
          <a:xfrm>
            <a:off x="311700" y="1709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GB">
                <a:solidFill>
                  <a:srgbClr val="004C9B"/>
                </a:solidFill>
              </a:rPr>
              <a:t>Trends and Patterns</a:t>
            </a:r>
            <a:endParaRPr b="1">
              <a:solidFill>
                <a:srgbClr val="004C9B"/>
              </a:solidFill>
            </a:endParaRPr>
          </a:p>
          <a:p>
            <a:pPr indent="0" lvl="0" marL="0" rtl="0" algn="l">
              <a:spcBef>
                <a:spcPts val="0"/>
              </a:spcBef>
              <a:spcAft>
                <a:spcPts val="0"/>
              </a:spcAft>
              <a:buNone/>
            </a:pPr>
            <a:r>
              <a:t/>
            </a:r>
            <a:endParaRPr/>
          </a:p>
        </p:txBody>
      </p:sp>
      <p:sp>
        <p:nvSpPr>
          <p:cNvPr id="115" name="Google Shape;115;g31fd77659a2_0_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16" name="Google Shape;116;g31fd77659a2_0_27"/>
          <p:cNvPicPr preferRelativeResize="0"/>
          <p:nvPr/>
        </p:nvPicPr>
        <p:blipFill rotWithShape="1">
          <a:blip r:embed="rId3">
            <a:alphaModFix/>
          </a:blip>
          <a:srcRect b="49" l="0" r="0" t="49"/>
          <a:stretch/>
        </p:blipFill>
        <p:spPr>
          <a:xfrm>
            <a:off x="311700" y="1106375"/>
            <a:ext cx="6693626" cy="3462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31fd77659a2_0_33"/>
          <p:cNvSpPr txBox="1"/>
          <p:nvPr>
            <p:ph type="title"/>
          </p:nvPr>
        </p:nvSpPr>
        <p:spPr>
          <a:xfrm>
            <a:off x="311700" y="1709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GB">
                <a:solidFill>
                  <a:srgbClr val="004C9B"/>
                </a:solidFill>
              </a:rPr>
              <a:t>Trends and Patterns</a:t>
            </a:r>
            <a:endParaRPr b="1">
              <a:solidFill>
                <a:srgbClr val="004C9B"/>
              </a:solidFill>
            </a:endParaRPr>
          </a:p>
          <a:p>
            <a:pPr indent="0" lvl="0" marL="0" rtl="0" algn="l">
              <a:spcBef>
                <a:spcPts val="0"/>
              </a:spcBef>
              <a:spcAft>
                <a:spcPts val="0"/>
              </a:spcAft>
              <a:buNone/>
            </a:pPr>
            <a:r>
              <a:t/>
            </a:r>
            <a:endParaRPr/>
          </a:p>
        </p:txBody>
      </p:sp>
      <p:sp>
        <p:nvSpPr>
          <p:cNvPr id="122" name="Google Shape;122;g31fd77659a2_0_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23" name="Google Shape;123;g31fd77659a2_0_33"/>
          <p:cNvPicPr preferRelativeResize="0"/>
          <p:nvPr/>
        </p:nvPicPr>
        <p:blipFill rotWithShape="1">
          <a:blip r:embed="rId3">
            <a:alphaModFix/>
          </a:blip>
          <a:srcRect b="932" l="0" r="0" t="942"/>
          <a:stretch/>
        </p:blipFill>
        <p:spPr>
          <a:xfrm>
            <a:off x="311700" y="1106375"/>
            <a:ext cx="6693626" cy="3462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31fd77659a2_0_39"/>
          <p:cNvSpPr txBox="1"/>
          <p:nvPr>
            <p:ph type="title"/>
          </p:nvPr>
        </p:nvSpPr>
        <p:spPr>
          <a:xfrm>
            <a:off x="311700" y="1709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GB">
                <a:solidFill>
                  <a:srgbClr val="004C9B"/>
                </a:solidFill>
              </a:rPr>
              <a:t>Trends and Patterns</a:t>
            </a:r>
            <a:endParaRPr b="1">
              <a:solidFill>
                <a:srgbClr val="004C9B"/>
              </a:solidFill>
            </a:endParaRPr>
          </a:p>
          <a:p>
            <a:pPr indent="0" lvl="0" marL="0" rtl="0" algn="l">
              <a:spcBef>
                <a:spcPts val="0"/>
              </a:spcBef>
              <a:spcAft>
                <a:spcPts val="0"/>
              </a:spcAft>
              <a:buNone/>
            </a:pPr>
            <a:r>
              <a:t/>
            </a:r>
            <a:endParaRPr/>
          </a:p>
        </p:txBody>
      </p:sp>
      <p:sp>
        <p:nvSpPr>
          <p:cNvPr id="129" name="Google Shape;129;g31fd77659a2_0_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30" name="Google Shape;130;g31fd77659a2_0_39"/>
          <p:cNvPicPr preferRelativeResize="0"/>
          <p:nvPr/>
        </p:nvPicPr>
        <p:blipFill rotWithShape="1">
          <a:blip r:embed="rId3">
            <a:alphaModFix/>
          </a:blip>
          <a:srcRect b="357" l="0" r="0" t="347"/>
          <a:stretch/>
        </p:blipFill>
        <p:spPr>
          <a:xfrm>
            <a:off x="311700" y="1106375"/>
            <a:ext cx="6693627" cy="3462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31fd77659a2_0_21"/>
          <p:cNvSpPr txBox="1"/>
          <p:nvPr>
            <p:ph type="title"/>
          </p:nvPr>
        </p:nvSpPr>
        <p:spPr>
          <a:xfrm>
            <a:off x="311700" y="1709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9285"/>
              <a:buFont typeface="Arial"/>
              <a:buNone/>
            </a:pPr>
            <a:r>
              <a:rPr b="1" lang="en-GB">
                <a:solidFill>
                  <a:srgbClr val="004C9B"/>
                </a:solidFill>
              </a:rPr>
              <a:t>Literature Review</a:t>
            </a:r>
            <a:endParaRPr b="1">
              <a:solidFill>
                <a:srgbClr val="004C9B"/>
              </a:solidFill>
            </a:endParaRPr>
          </a:p>
          <a:p>
            <a:pPr indent="0" lvl="0" marL="0" rtl="0" algn="l">
              <a:spcBef>
                <a:spcPts val="0"/>
              </a:spcBef>
              <a:spcAft>
                <a:spcPts val="0"/>
              </a:spcAft>
              <a:buNone/>
            </a:pPr>
            <a:r>
              <a:t/>
            </a:r>
            <a:endParaRPr b="1">
              <a:solidFill>
                <a:srgbClr val="004C9B"/>
              </a:solidFill>
            </a:endParaRPr>
          </a:p>
        </p:txBody>
      </p:sp>
      <p:sp>
        <p:nvSpPr>
          <p:cNvPr id="136" name="Google Shape;136;g31fd77659a2_0_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Clr>
                <a:schemeClr val="dk1"/>
              </a:buClr>
              <a:buSzPts val="1600"/>
              <a:buFont typeface="Times New Roman"/>
              <a:buChar char="-"/>
            </a:pPr>
            <a:r>
              <a:rPr lang="en-GB" sz="1600">
                <a:solidFill>
                  <a:schemeClr val="dk1"/>
                </a:solidFill>
                <a:latin typeface="Times New Roman"/>
                <a:ea typeface="Times New Roman"/>
                <a:cs typeface="Times New Roman"/>
                <a:sym typeface="Times New Roman"/>
              </a:rPr>
              <a:t>Regression/Classification models considered are linear regression, Random Forest Regressor (RAG) and Artificial Neural Network (ANN)</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Font typeface="Times New Roman"/>
              <a:buChar char="-"/>
            </a:pPr>
            <a:r>
              <a:rPr lang="en-GB" sz="1600">
                <a:solidFill>
                  <a:schemeClr val="dk1"/>
                </a:solidFill>
                <a:latin typeface="Times New Roman"/>
                <a:ea typeface="Times New Roman"/>
                <a:cs typeface="Times New Roman"/>
                <a:sym typeface="Times New Roman"/>
              </a:rPr>
              <a:t>Depending on case study, different models outperform other</a:t>
            </a:r>
            <a:endParaRPr sz="16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Char char="-"/>
            </a:pPr>
            <a:r>
              <a:rPr lang="en-GB" sz="1600">
                <a:solidFill>
                  <a:schemeClr val="dk1"/>
                </a:solidFill>
                <a:latin typeface="Times New Roman"/>
                <a:ea typeface="Times New Roman"/>
                <a:cs typeface="Times New Roman"/>
                <a:sym typeface="Times New Roman"/>
              </a:rPr>
              <a:t>Performance of models is evaluated using metric such as R</a:t>
            </a:r>
            <a:r>
              <a:rPr lang="en-GB" sz="1050">
                <a:solidFill>
                  <a:schemeClr val="dk1"/>
                </a:solidFill>
                <a:latin typeface="Times New Roman"/>
                <a:ea typeface="Times New Roman"/>
                <a:cs typeface="Times New Roman"/>
                <a:sym typeface="Times New Roman"/>
              </a:rPr>
              <a:t>2 </a:t>
            </a:r>
            <a:r>
              <a:rPr lang="en-GB" sz="1600">
                <a:solidFill>
                  <a:schemeClr val="dk1"/>
                </a:solidFill>
                <a:latin typeface="Times New Roman"/>
                <a:ea typeface="Times New Roman"/>
                <a:cs typeface="Times New Roman"/>
                <a:sym typeface="Times New Roman"/>
              </a:rPr>
              <a:t>and MSE</a:t>
            </a:r>
            <a:r>
              <a:rPr lang="en-GB" sz="1600">
                <a:solidFill>
                  <a:schemeClr val="dk1"/>
                </a:solidFill>
              </a:rPr>
              <a:t> </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Font typeface="Times New Roman"/>
              <a:buChar char="-"/>
            </a:pPr>
            <a:r>
              <a:rPr lang="en-GB" sz="1600">
                <a:solidFill>
                  <a:schemeClr val="dk1"/>
                </a:solidFill>
                <a:latin typeface="Times New Roman"/>
                <a:ea typeface="Times New Roman"/>
                <a:cs typeface="Times New Roman"/>
                <a:sym typeface="Times New Roman"/>
              </a:rPr>
              <a:t>Performance of models is evaluated using metric such as accuracy, F1-score, Precision, and Recall for Classification analysis</a:t>
            </a:r>
            <a:endParaRPr sz="16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GB" sz="1600">
                <a:solidFill>
                  <a:schemeClr val="dk1"/>
                </a:solidFill>
                <a:latin typeface="Times New Roman"/>
                <a:ea typeface="Times New Roman"/>
                <a:cs typeface="Times New Roman"/>
                <a:sym typeface="Times New Roman"/>
              </a:rPr>
              <a:t>Input parameters considered can be categorized into time variable, weather variable, and electricity usage variable</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31fd77659a2_0_49"/>
          <p:cNvSpPr txBox="1"/>
          <p:nvPr>
            <p:ph type="title"/>
          </p:nvPr>
        </p:nvSpPr>
        <p:spPr>
          <a:xfrm>
            <a:off x="311700" y="1709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9285"/>
              <a:buFont typeface="Arial"/>
              <a:buNone/>
            </a:pPr>
            <a:r>
              <a:rPr b="1" lang="en-GB">
                <a:solidFill>
                  <a:srgbClr val="004C9B"/>
                </a:solidFill>
              </a:rPr>
              <a:t>Data Preparation</a:t>
            </a:r>
            <a:endParaRPr b="1">
              <a:solidFill>
                <a:srgbClr val="004C9B"/>
              </a:solidFill>
            </a:endParaRPr>
          </a:p>
          <a:p>
            <a:pPr indent="0" lvl="0" marL="0" rtl="0" algn="l">
              <a:spcBef>
                <a:spcPts val="0"/>
              </a:spcBef>
              <a:spcAft>
                <a:spcPts val="0"/>
              </a:spcAft>
              <a:buNone/>
            </a:pPr>
            <a:r>
              <a:t/>
            </a:r>
            <a:endParaRPr b="1">
              <a:solidFill>
                <a:srgbClr val="004C9B"/>
              </a:solidFill>
            </a:endParaRPr>
          </a:p>
        </p:txBody>
      </p:sp>
      <p:sp>
        <p:nvSpPr>
          <p:cNvPr id="142" name="Google Shape;142;g31fd77659a2_0_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8750"/>
              <a:buFont typeface="Arial"/>
              <a:buNone/>
            </a:pPr>
            <a:r>
              <a:rPr lang="en-GB" sz="1600">
                <a:solidFill>
                  <a:schemeClr val="dk1"/>
                </a:solidFill>
                <a:latin typeface="Times New Roman"/>
                <a:ea typeface="Times New Roman"/>
                <a:cs typeface="Times New Roman"/>
                <a:sym typeface="Times New Roman"/>
              </a:rPr>
              <a:t>Dataset is taken from two website consists of two big csv files</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68750"/>
              <a:buFont typeface="Arial"/>
              <a:buNone/>
            </a:pPr>
            <a:r>
              <a:t/>
            </a:r>
            <a:endParaRPr sz="1600">
              <a:solidFill>
                <a:schemeClr val="dk1"/>
              </a:solidFill>
            </a:endParaRPr>
          </a:p>
          <a:p>
            <a:pPr indent="0" lvl="0" marL="0" rtl="0" algn="l">
              <a:spcBef>
                <a:spcPts val="0"/>
              </a:spcBef>
              <a:spcAft>
                <a:spcPts val="0"/>
              </a:spcAft>
              <a:buClr>
                <a:schemeClr val="dk1"/>
              </a:buClr>
              <a:buSzPct val="68750"/>
              <a:buFont typeface="Arial"/>
              <a:buNone/>
            </a:pPr>
            <a:r>
              <a:rPr lang="en-GB" sz="1600">
                <a:solidFill>
                  <a:schemeClr val="dk1"/>
                </a:solidFill>
                <a:latin typeface="Times New Roman"/>
                <a:ea typeface="Times New Roman"/>
                <a:cs typeface="Times New Roman"/>
                <a:sym typeface="Times New Roman"/>
              </a:rPr>
              <a:t>First is energy_dataset file which contains 35064 rows and 29 columns</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68750"/>
              <a:buFont typeface="Arial"/>
              <a:buNone/>
            </a:pPr>
            <a:r>
              <a:t/>
            </a:r>
            <a:endParaRPr sz="1600">
              <a:solidFill>
                <a:schemeClr val="dk1"/>
              </a:solidFill>
            </a:endParaRPr>
          </a:p>
          <a:p>
            <a:pPr indent="0" lvl="0" marL="0" rtl="0" algn="l">
              <a:spcBef>
                <a:spcPts val="0"/>
              </a:spcBef>
              <a:spcAft>
                <a:spcPts val="0"/>
              </a:spcAft>
              <a:buClr>
                <a:schemeClr val="dk1"/>
              </a:buClr>
              <a:buSzPct val="68750"/>
              <a:buFont typeface="Arial"/>
              <a:buNone/>
            </a:pPr>
            <a:r>
              <a:rPr lang="en-GB" sz="1600">
                <a:solidFill>
                  <a:schemeClr val="dk1"/>
                </a:solidFill>
                <a:latin typeface="Times New Roman"/>
                <a:ea typeface="Times New Roman"/>
                <a:cs typeface="Times New Roman"/>
                <a:sym typeface="Times New Roman"/>
              </a:rPr>
              <a:t>Second is weather_features file which contains 178397 rows and 17 column</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68750"/>
              <a:buFont typeface="Arial"/>
              <a:buNone/>
            </a:pPr>
            <a:r>
              <a:t/>
            </a:r>
            <a:endParaRPr sz="1600">
              <a:solidFill>
                <a:schemeClr val="dk1"/>
              </a:solidFill>
            </a:endParaRPr>
          </a:p>
          <a:p>
            <a:pPr indent="0" lvl="0" marL="0" rtl="0" algn="l">
              <a:spcBef>
                <a:spcPts val="0"/>
              </a:spcBef>
              <a:spcAft>
                <a:spcPts val="0"/>
              </a:spcAft>
              <a:buClr>
                <a:schemeClr val="dk1"/>
              </a:buClr>
              <a:buSzPct val="68750"/>
              <a:buFont typeface="Arial"/>
              <a:buNone/>
            </a:pPr>
            <a:r>
              <a:rPr lang="en-GB" sz="1600">
                <a:solidFill>
                  <a:schemeClr val="dk1"/>
                </a:solidFill>
                <a:latin typeface="Times New Roman"/>
                <a:ea typeface="Times New Roman"/>
                <a:cs typeface="Times New Roman"/>
                <a:sym typeface="Times New Roman"/>
              </a:rPr>
              <a:t>The dataset has four years (2015-2018) of electrical consumption, generation, pricing, and </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68750"/>
              <a:buFont typeface="Arial"/>
              <a:buNone/>
            </a:pPr>
            <a:r>
              <a:rPr lang="en-GB" sz="1600">
                <a:solidFill>
                  <a:schemeClr val="dk1"/>
                </a:solidFill>
                <a:latin typeface="Times New Roman"/>
                <a:ea typeface="Times New Roman"/>
                <a:cs typeface="Times New Roman"/>
                <a:sym typeface="Times New Roman"/>
              </a:rPr>
              <a:t>weather data for five cities in Spain</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68750"/>
              <a:buFont typeface="Arial"/>
              <a:buNone/>
            </a:pPr>
            <a:r>
              <a:t/>
            </a:r>
            <a:endParaRPr sz="1600">
              <a:solidFill>
                <a:schemeClr val="dk1"/>
              </a:solidFill>
            </a:endParaRPr>
          </a:p>
          <a:p>
            <a:pPr indent="0" lvl="0" marL="0" rtl="0" algn="l">
              <a:spcBef>
                <a:spcPts val="0"/>
              </a:spcBef>
              <a:spcAft>
                <a:spcPts val="0"/>
              </a:spcAft>
              <a:buNone/>
            </a:pPr>
            <a:r>
              <a:rPr lang="en-GB" sz="1600">
                <a:solidFill>
                  <a:schemeClr val="dk1"/>
                </a:solidFill>
                <a:latin typeface="Times New Roman"/>
                <a:ea typeface="Times New Roman"/>
                <a:cs typeface="Times New Roman"/>
                <a:sym typeface="Times New Roman"/>
              </a:rPr>
              <a:t>First mean is taken across all 5 cities in Spain to make the second file matchable with first file </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68750"/>
              <a:buFont typeface="Arial"/>
              <a:buNone/>
            </a:pPr>
            <a:r>
              <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600">
                <a:solidFill>
                  <a:schemeClr val="dk1"/>
                </a:solidFill>
                <a:latin typeface="Times New Roman"/>
                <a:ea typeface="Times New Roman"/>
                <a:cs typeface="Times New Roman"/>
                <a:sym typeface="Times New Roman"/>
              </a:rPr>
              <a:t>Then Both csv files are joined on common column for analysis</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68750"/>
              <a:buFont typeface="Arial"/>
              <a:buNone/>
            </a:pPr>
            <a:r>
              <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ct val="68750"/>
              <a:buFont typeface="Arial"/>
              <a:buNone/>
            </a:pPr>
            <a:r>
              <a:rPr lang="en-GB" sz="1600">
                <a:solidFill>
                  <a:schemeClr val="dk1"/>
                </a:solidFill>
                <a:latin typeface="Times New Roman"/>
                <a:ea typeface="Times New Roman"/>
                <a:cs typeface="Times New Roman"/>
                <a:sym typeface="Times New Roman"/>
              </a:rPr>
              <a:t>Columns with more than 99% missing values or 99 % zero are dropped</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Clr>
                <a:schemeClr val="dk1"/>
              </a:buClr>
              <a:buSzPct val="68750"/>
              <a:buFont typeface="Arial"/>
              <a:buNone/>
            </a:pPr>
            <a:r>
              <a:rPr lang="en-GB" sz="1600">
                <a:solidFill>
                  <a:schemeClr val="dk1"/>
                </a:solidFill>
                <a:latin typeface="Times New Roman"/>
                <a:ea typeface="Times New Roman"/>
                <a:cs typeface="Times New Roman"/>
                <a:sym typeface="Times New Roman"/>
              </a:rPr>
              <a:t>Redundant columns or categorical columns containing weather description are also dropped.</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31fd77659a2_0_76"/>
          <p:cNvSpPr txBox="1"/>
          <p:nvPr>
            <p:ph type="title"/>
          </p:nvPr>
        </p:nvSpPr>
        <p:spPr>
          <a:xfrm>
            <a:off x="311700" y="1709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GB" sz="2600">
                <a:solidFill>
                  <a:srgbClr val="004C9B"/>
                </a:solidFill>
              </a:rPr>
              <a:t>Descriptive Statistics</a:t>
            </a:r>
            <a:endParaRPr b="1" sz="2600">
              <a:solidFill>
                <a:srgbClr val="004C9B"/>
              </a:solidFill>
            </a:endParaRPr>
          </a:p>
          <a:p>
            <a:pPr indent="0" lvl="0" marL="0" rtl="0" algn="l">
              <a:lnSpc>
                <a:spcPct val="115000"/>
              </a:lnSpc>
              <a:spcBef>
                <a:spcPts val="0"/>
              </a:spcBef>
              <a:spcAft>
                <a:spcPts val="0"/>
              </a:spcAft>
              <a:buNone/>
            </a:pPr>
            <a:r>
              <a:t/>
            </a:r>
            <a:endParaRPr b="1">
              <a:solidFill>
                <a:srgbClr val="004C9B"/>
              </a:solidFill>
            </a:endParaRPr>
          </a:p>
          <a:p>
            <a:pPr indent="0" lvl="0" marL="0" rtl="0" algn="l">
              <a:spcBef>
                <a:spcPts val="0"/>
              </a:spcBef>
              <a:spcAft>
                <a:spcPts val="0"/>
              </a:spcAft>
              <a:buNone/>
            </a:pPr>
            <a:r>
              <a:t/>
            </a:r>
            <a:endParaRPr b="1">
              <a:solidFill>
                <a:srgbClr val="004C9B"/>
              </a:solidFill>
            </a:endParaRPr>
          </a:p>
        </p:txBody>
      </p:sp>
      <p:sp>
        <p:nvSpPr>
          <p:cNvPr id="148" name="Google Shape;148;g31fd77659a2_0_76"/>
          <p:cNvSpPr txBox="1"/>
          <p:nvPr>
            <p:ph idx="1" type="body"/>
          </p:nvPr>
        </p:nvSpPr>
        <p:spPr>
          <a:xfrm>
            <a:off x="311700" y="1152475"/>
            <a:ext cx="7115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pic>
        <p:nvPicPr>
          <p:cNvPr id="149" name="Google Shape;149;g31fd77659a2_0_76"/>
          <p:cNvPicPr preferRelativeResize="0"/>
          <p:nvPr/>
        </p:nvPicPr>
        <p:blipFill rotWithShape="1">
          <a:blip r:embed="rId3">
            <a:alphaModFix/>
          </a:blip>
          <a:srcRect b="3110" l="0" r="0" t="0"/>
          <a:stretch/>
        </p:blipFill>
        <p:spPr>
          <a:xfrm>
            <a:off x="311700" y="1152475"/>
            <a:ext cx="7647125" cy="3360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31fd77659a2_0_83"/>
          <p:cNvSpPr txBox="1"/>
          <p:nvPr>
            <p:ph type="title"/>
          </p:nvPr>
        </p:nvSpPr>
        <p:spPr>
          <a:xfrm>
            <a:off x="311700" y="1709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GB" sz="2600">
                <a:solidFill>
                  <a:srgbClr val="004C9B"/>
                </a:solidFill>
              </a:rPr>
              <a:t>Descriptive Statistics</a:t>
            </a:r>
            <a:endParaRPr b="1" sz="2600">
              <a:solidFill>
                <a:srgbClr val="004C9B"/>
              </a:solidFill>
            </a:endParaRPr>
          </a:p>
          <a:p>
            <a:pPr indent="0" lvl="0" marL="0" rtl="0" algn="l">
              <a:lnSpc>
                <a:spcPct val="115000"/>
              </a:lnSpc>
              <a:spcBef>
                <a:spcPts val="0"/>
              </a:spcBef>
              <a:spcAft>
                <a:spcPts val="0"/>
              </a:spcAft>
              <a:buNone/>
            </a:pPr>
            <a:r>
              <a:t/>
            </a:r>
            <a:endParaRPr b="1">
              <a:solidFill>
                <a:srgbClr val="004C9B"/>
              </a:solidFill>
            </a:endParaRPr>
          </a:p>
          <a:p>
            <a:pPr indent="0" lvl="0" marL="0" rtl="0" algn="l">
              <a:spcBef>
                <a:spcPts val="0"/>
              </a:spcBef>
              <a:spcAft>
                <a:spcPts val="0"/>
              </a:spcAft>
              <a:buNone/>
            </a:pPr>
            <a:r>
              <a:t/>
            </a:r>
            <a:endParaRPr b="1">
              <a:solidFill>
                <a:srgbClr val="004C9B"/>
              </a:solidFill>
            </a:endParaRPr>
          </a:p>
        </p:txBody>
      </p:sp>
      <p:sp>
        <p:nvSpPr>
          <p:cNvPr id="155" name="Google Shape;155;g31fd77659a2_0_83"/>
          <p:cNvSpPr txBox="1"/>
          <p:nvPr>
            <p:ph idx="1" type="body"/>
          </p:nvPr>
        </p:nvSpPr>
        <p:spPr>
          <a:xfrm>
            <a:off x="311700" y="1152475"/>
            <a:ext cx="7115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pic>
        <p:nvPicPr>
          <p:cNvPr id="156" name="Google Shape;156;g31fd77659a2_0_83"/>
          <p:cNvPicPr preferRelativeResize="0"/>
          <p:nvPr/>
        </p:nvPicPr>
        <p:blipFill rotWithShape="1">
          <a:blip r:embed="rId3">
            <a:alphaModFix/>
          </a:blip>
          <a:srcRect b="1324" l="0" r="0" t="2678"/>
          <a:stretch/>
        </p:blipFill>
        <p:spPr>
          <a:xfrm>
            <a:off x="311700" y="1152475"/>
            <a:ext cx="7115701" cy="35707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31fd77659a2_0_89"/>
          <p:cNvSpPr txBox="1"/>
          <p:nvPr>
            <p:ph type="title"/>
          </p:nvPr>
        </p:nvSpPr>
        <p:spPr>
          <a:xfrm>
            <a:off x="311700" y="1709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GB" sz="2600">
                <a:solidFill>
                  <a:srgbClr val="004C9B"/>
                </a:solidFill>
              </a:rPr>
              <a:t>Descriptive Statistics</a:t>
            </a:r>
            <a:endParaRPr b="1" sz="2600">
              <a:solidFill>
                <a:srgbClr val="004C9B"/>
              </a:solidFill>
            </a:endParaRPr>
          </a:p>
          <a:p>
            <a:pPr indent="0" lvl="0" marL="0" rtl="0" algn="l">
              <a:lnSpc>
                <a:spcPct val="115000"/>
              </a:lnSpc>
              <a:spcBef>
                <a:spcPts val="0"/>
              </a:spcBef>
              <a:spcAft>
                <a:spcPts val="0"/>
              </a:spcAft>
              <a:buNone/>
            </a:pPr>
            <a:r>
              <a:t/>
            </a:r>
            <a:endParaRPr b="1">
              <a:solidFill>
                <a:srgbClr val="004C9B"/>
              </a:solidFill>
            </a:endParaRPr>
          </a:p>
          <a:p>
            <a:pPr indent="0" lvl="0" marL="0" rtl="0" algn="l">
              <a:spcBef>
                <a:spcPts val="0"/>
              </a:spcBef>
              <a:spcAft>
                <a:spcPts val="0"/>
              </a:spcAft>
              <a:buNone/>
            </a:pPr>
            <a:r>
              <a:t/>
            </a:r>
            <a:endParaRPr b="1">
              <a:solidFill>
                <a:srgbClr val="004C9B"/>
              </a:solidFill>
            </a:endParaRPr>
          </a:p>
        </p:txBody>
      </p:sp>
      <p:sp>
        <p:nvSpPr>
          <p:cNvPr id="162" name="Google Shape;162;g31fd77659a2_0_89"/>
          <p:cNvSpPr txBox="1"/>
          <p:nvPr>
            <p:ph idx="1" type="body"/>
          </p:nvPr>
        </p:nvSpPr>
        <p:spPr>
          <a:xfrm>
            <a:off x="311700" y="1152475"/>
            <a:ext cx="7115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pic>
        <p:nvPicPr>
          <p:cNvPr id="163" name="Google Shape;163;g31fd77659a2_0_89"/>
          <p:cNvPicPr preferRelativeResize="0"/>
          <p:nvPr/>
        </p:nvPicPr>
        <p:blipFill rotWithShape="1">
          <a:blip r:embed="rId3">
            <a:alphaModFix/>
          </a:blip>
          <a:srcRect b="1098" l="0" r="0" t="2525"/>
          <a:stretch/>
        </p:blipFill>
        <p:spPr>
          <a:xfrm>
            <a:off x="311700" y="1152475"/>
            <a:ext cx="7115699" cy="3416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31fd77659a2_0_56"/>
          <p:cNvSpPr txBox="1"/>
          <p:nvPr>
            <p:ph type="title"/>
          </p:nvPr>
        </p:nvSpPr>
        <p:spPr>
          <a:xfrm>
            <a:off x="311700" y="1709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9285"/>
              <a:buFont typeface="Arial"/>
              <a:buNone/>
            </a:pPr>
            <a:r>
              <a:rPr b="1" lang="en-GB">
                <a:solidFill>
                  <a:srgbClr val="004C9B"/>
                </a:solidFill>
              </a:rPr>
              <a:t>Box Plots</a:t>
            </a:r>
            <a:endParaRPr b="1">
              <a:solidFill>
                <a:srgbClr val="004C9B"/>
              </a:solidFill>
            </a:endParaRPr>
          </a:p>
          <a:p>
            <a:pPr indent="0" lvl="0" marL="0" rtl="0" algn="l">
              <a:spcBef>
                <a:spcPts val="0"/>
              </a:spcBef>
              <a:spcAft>
                <a:spcPts val="0"/>
              </a:spcAft>
              <a:buNone/>
            </a:pPr>
            <a:r>
              <a:t/>
            </a:r>
            <a:endParaRPr b="1">
              <a:solidFill>
                <a:srgbClr val="004C9B"/>
              </a:solidFill>
            </a:endParaRPr>
          </a:p>
        </p:txBody>
      </p:sp>
      <p:sp>
        <p:nvSpPr>
          <p:cNvPr id="169" name="Google Shape;169;g31fd77659a2_0_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pic>
        <p:nvPicPr>
          <p:cNvPr id="170" name="Google Shape;170;g31fd77659a2_0_56"/>
          <p:cNvPicPr preferRelativeResize="0"/>
          <p:nvPr/>
        </p:nvPicPr>
        <p:blipFill rotWithShape="1">
          <a:blip r:embed="rId3">
            <a:alphaModFix/>
          </a:blip>
          <a:srcRect b="0" l="1280" r="-1279" t="-2218"/>
          <a:stretch/>
        </p:blipFill>
        <p:spPr>
          <a:xfrm>
            <a:off x="311700" y="1152475"/>
            <a:ext cx="8520599" cy="34163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31fd77659a2_0_63"/>
          <p:cNvSpPr txBox="1"/>
          <p:nvPr>
            <p:ph type="title"/>
          </p:nvPr>
        </p:nvSpPr>
        <p:spPr>
          <a:xfrm>
            <a:off x="311700" y="1709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9285"/>
              <a:buFont typeface="Arial"/>
              <a:buNone/>
            </a:pPr>
            <a:r>
              <a:rPr b="1" lang="en-GB">
                <a:solidFill>
                  <a:srgbClr val="004C9B"/>
                </a:solidFill>
              </a:rPr>
              <a:t>Box Plots Continued</a:t>
            </a:r>
            <a:endParaRPr b="1">
              <a:solidFill>
                <a:srgbClr val="004C9B"/>
              </a:solidFill>
            </a:endParaRPr>
          </a:p>
          <a:p>
            <a:pPr indent="0" lvl="0" marL="0" rtl="0" algn="l">
              <a:spcBef>
                <a:spcPts val="0"/>
              </a:spcBef>
              <a:spcAft>
                <a:spcPts val="0"/>
              </a:spcAft>
              <a:buNone/>
            </a:pPr>
            <a:r>
              <a:t/>
            </a:r>
            <a:endParaRPr b="1">
              <a:solidFill>
                <a:srgbClr val="004C9B"/>
              </a:solidFill>
            </a:endParaRPr>
          </a:p>
        </p:txBody>
      </p:sp>
      <p:sp>
        <p:nvSpPr>
          <p:cNvPr id="176" name="Google Shape;176;g31fd77659a2_0_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pic>
        <p:nvPicPr>
          <p:cNvPr id="177" name="Google Shape;177;g31fd77659a2_0_63"/>
          <p:cNvPicPr preferRelativeResize="0"/>
          <p:nvPr/>
        </p:nvPicPr>
        <p:blipFill rotWithShape="1">
          <a:blip r:embed="rId3">
            <a:alphaModFix/>
          </a:blip>
          <a:srcRect b="0" l="17290" r="17290" t="0"/>
          <a:stretch/>
        </p:blipFill>
        <p:spPr>
          <a:xfrm>
            <a:off x="375650" y="1239550"/>
            <a:ext cx="8401849" cy="3329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GB" sz="2400">
                <a:highlight>
                  <a:srgbClr val="F4F4F4"/>
                </a:highlight>
                <a:latin typeface="Times New Roman"/>
                <a:ea typeface="Times New Roman"/>
                <a:cs typeface="Times New Roman"/>
                <a:sym typeface="Times New Roman"/>
              </a:rPr>
              <a:t>Defining the Subject</a:t>
            </a:r>
            <a:endParaRPr sz="2400"/>
          </a:p>
        </p:txBody>
      </p:sp>
      <p:sp>
        <p:nvSpPr>
          <p:cNvPr id="61" name="Google Shape;6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sz="1100">
                <a:solidFill>
                  <a:schemeClr val="dk1"/>
                </a:solidFill>
              </a:rPr>
              <a:t>Demand Forecasting is the important area for business and country alike. Energy demand is increasing due to increase in technological advancement. It is a need of time to tackle climate with machine learning. Therefore, for this project the dataset that is chosen from “ Entsoe ANDOpenweather”.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Dataset is taken from these website and it contains 35064 rows and 29 columns. The dataset have 4 years of electrical consumption,</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generation, pricing and weather data for spain. The links are given in references. The dataset have hourly data for electrical consumption and respective forecast by Transmission Service Opersator (TSO) such as Spanish esios Red Electric Espana (REE) for consumption and pricing.</a:t>
            </a:r>
            <a:endParaRPr sz="1100">
              <a:solidFill>
                <a:schemeClr val="dk1"/>
              </a:solidFill>
            </a:endParaRPr>
          </a:p>
          <a:p>
            <a:pPr indent="0" lvl="0" marL="0" rtl="0" algn="l">
              <a:lnSpc>
                <a:spcPct val="115000"/>
              </a:lnSpc>
              <a:spcBef>
                <a:spcPts val="0"/>
              </a:spcBef>
              <a:spcAft>
                <a:spcPts val="1200"/>
              </a:spcAft>
              <a:buSzPts val="1800"/>
              <a:buNone/>
            </a:pPr>
            <a:r>
              <a:t/>
            </a:r>
            <a:endParaRPr sz="11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31fd77659a2_0_95"/>
          <p:cNvSpPr txBox="1"/>
          <p:nvPr>
            <p:ph type="title"/>
          </p:nvPr>
        </p:nvSpPr>
        <p:spPr>
          <a:xfrm>
            <a:off x="311700" y="1709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9285"/>
              <a:buFont typeface="Arial"/>
              <a:buNone/>
            </a:pPr>
            <a:r>
              <a:rPr b="1" lang="en-GB">
                <a:solidFill>
                  <a:srgbClr val="004C9B"/>
                </a:solidFill>
              </a:rPr>
              <a:t>Correlation Matrix</a:t>
            </a:r>
            <a:endParaRPr b="1">
              <a:solidFill>
                <a:srgbClr val="004C9B"/>
              </a:solidFill>
            </a:endParaRPr>
          </a:p>
          <a:p>
            <a:pPr indent="0" lvl="0" marL="0" rtl="0" algn="l">
              <a:spcBef>
                <a:spcPts val="0"/>
              </a:spcBef>
              <a:spcAft>
                <a:spcPts val="0"/>
              </a:spcAft>
              <a:buNone/>
            </a:pPr>
            <a:r>
              <a:t/>
            </a:r>
            <a:endParaRPr b="1">
              <a:solidFill>
                <a:srgbClr val="004C9B"/>
              </a:solidFill>
            </a:endParaRPr>
          </a:p>
        </p:txBody>
      </p:sp>
      <p:sp>
        <p:nvSpPr>
          <p:cNvPr id="183" name="Google Shape;183;g31fd77659a2_0_9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pic>
        <p:nvPicPr>
          <p:cNvPr id="184" name="Google Shape;184;g31fd77659a2_0_95"/>
          <p:cNvPicPr preferRelativeResize="0"/>
          <p:nvPr/>
        </p:nvPicPr>
        <p:blipFill>
          <a:blip r:embed="rId3">
            <a:alphaModFix/>
          </a:blip>
          <a:stretch>
            <a:fillRect/>
          </a:stretch>
        </p:blipFill>
        <p:spPr>
          <a:xfrm>
            <a:off x="311700" y="1152475"/>
            <a:ext cx="3461424" cy="3378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31fd77659a2_0_103"/>
          <p:cNvSpPr txBox="1"/>
          <p:nvPr>
            <p:ph type="title"/>
          </p:nvPr>
        </p:nvSpPr>
        <p:spPr>
          <a:xfrm>
            <a:off x="311700" y="1709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GB">
                <a:solidFill>
                  <a:srgbClr val="004C9B"/>
                </a:solidFill>
              </a:rPr>
              <a:t>Correlation Matrix</a:t>
            </a:r>
            <a:endParaRPr b="1">
              <a:solidFill>
                <a:srgbClr val="004C9B"/>
              </a:solidFill>
            </a:endParaRPr>
          </a:p>
          <a:p>
            <a:pPr indent="0" lvl="0" marL="0" rtl="0" algn="l">
              <a:spcBef>
                <a:spcPts val="0"/>
              </a:spcBef>
              <a:spcAft>
                <a:spcPts val="0"/>
              </a:spcAft>
              <a:buNone/>
            </a:pPr>
            <a:r>
              <a:t/>
            </a:r>
            <a:endParaRPr b="1">
              <a:solidFill>
                <a:srgbClr val="004C9B"/>
              </a:solidFill>
            </a:endParaRPr>
          </a:p>
        </p:txBody>
      </p:sp>
      <p:sp>
        <p:nvSpPr>
          <p:cNvPr id="190" name="Google Shape;190;g31fd77659a2_0_10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pic>
        <p:nvPicPr>
          <p:cNvPr id="191" name="Google Shape;191;g31fd77659a2_0_103"/>
          <p:cNvPicPr preferRelativeResize="0"/>
          <p:nvPr/>
        </p:nvPicPr>
        <p:blipFill rotWithShape="1">
          <a:blip r:embed="rId3">
            <a:alphaModFix/>
          </a:blip>
          <a:srcRect b="0" l="0" r="0" t="0"/>
          <a:stretch/>
        </p:blipFill>
        <p:spPr>
          <a:xfrm>
            <a:off x="311700" y="1189975"/>
            <a:ext cx="3470549" cy="3378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31fd77659a2_0_109"/>
          <p:cNvSpPr txBox="1"/>
          <p:nvPr>
            <p:ph type="title"/>
          </p:nvPr>
        </p:nvSpPr>
        <p:spPr>
          <a:xfrm>
            <a:off x="311700" y="1709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GB">
                <a:solidFill>
                  <a:srgbClr val="004C9B"/>
                </a:solidFill>
              </a:rPr>
              <a:t>Correlation Matrix</a:t>
            </a:r>
            <a:endParaRPr b="1">
              <a:solidFill>
                <a:srgbClr val="004C9B"/>
              </a:solidFill>
            </a:endParaRPr>
          </a:p>
          <a:p>
            <a:pPr indent="0" lvl="0" marL="0" rtl="0" algn="l">
              <a:spcBef>
                <a:spcPts val="0"/>
              </a:spcBef>
              <a:spcAft>
                <a:spcPts val="0"/>
              </a:spcAft>
              <a:buNone/>
            </a:pPr>
            <a:r>
              <a:t/>
            </a:r>
            <a:endParaRPr b="1">
              <a:solidFill>
                <a:srgbClr val="004C9B"/>
              </a:solidFill>
            </a:endParaRPr>
          </a:p>
        </p:txBody>
      </p:sp>
      <p:sp>
        <p:nvSpPr>
          <p:cNvPr id="197" name="Google Shape;197;g31fd77659a2_0_10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pic>
        <p:nvPicPr>
          <p:cNvPr id="198" name="Google Shape;198;g31fd77659a2_0_109"/>
          <p:cNvPicPr preferRelativeResize="0"/>
          <p:nvPr/>
        </p:nvPicPr>
        <p:blipFill rotWithShape="1">
          <a:blip r:embed="rId3">
            <a:alphaModFix/>
          </a:blip>
          <a:srcRect b="0" l="-700" r="699" t="0"/>
          <a:stretch/>
        </p:blipFill>
        <p:spPr>
          <a:xfrm>
            <a:off x="311700" y="1152475"/>
            <a:ext cx="3470549" cy="3416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31fd77659a2_0_115"/>
          <p:cNvSpPr txBox="1"/>
          <p:nvPr>
            <p:ph type="title"/>
          </p:nvPr>
        </p:nvSpPr>
        <p:spPr>
          <a:xfrm>
            <a:off x="311700" y="1709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9285"/>
              <a:buFont typeface="Arial"/>
              <a:buNone/>
            </a:pPr>
            <a:r>
              <a:rPr b="1" lang="en-GB">
                <a:solidFill>
                  <a:srgbClr val="004C9B"/>
                </a:solidFill>
              </a:rPr>
              <a:t>Selected Features for Regression </a:t>
            </a:r>
            <a:endParaRPr b="1">
              <a:solidFill>
                <a:srgbClr val="004C9B"/>
              </a:solidFill>
            </a:endParaRPr>
          </a:p>
          <a:p>
            <a:pPr indent="0" lvl="0" marL="0" rtl="0" algn="l">
              <a:spcBef>
                <a:spcPts val="0"/>
              </a:spcBef>
              <a:spcAft>
                <a:spcPts val="0"/>
              </a:spcAft>
              <a:buNone/>
            </a:pPr>
            <a:r>
              <a:t/>
            </a:r>
            <a:endParaRPr b="1">
              <a:solidFill>
                <a:srgbClr val="004C9B"/>
              </a:solidFill>
            </a:endParaRPr>
          </a:p>
        </p:txBody>
      </p:sp>
      <p:sp>
        <p:nvSpPr>
          <p:cNvPr id="204" name="Google Shape;204;g31fd77659a2_0_1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57894"/>
              <a:buFont typeface="Arial"/>
              <a:buNone/>
            </a:pPr>
            <a:r>
              <a:rPr b="1" lang="en-GB" sz="1900">
                <a:solidFill>
                  <a:schemeClr val="dk1"/>
                </a:solidFill>
              </a:rPr>
              <a:t>● </a:t>
            </a:r>
            <a:r>
              <a:rPr b="1" lang="en-GB" sz="1700">
                <a:solidFill>
                  <a:schemeClr val="dk1"/>
                </a:solidFill>
              </a:rPr>
              <a:t>total generation </a:t>
            </a:r>
            <a:endParaRPr b="1" sz="1700">
              <a:solidFill>
                <a:schemeClr val="dk1"/>
              </a:solidFill>
            </a:endParaRPr>
          </a:p>
          <a:p>
            <a:pPr indent="0" lvl="0" marL="0" rtl="0" algn="l">
              <a:spcBef>
                <a:spcPts val="0"/>
              </a:spcBef>
              <a:spcAft>
                <a:spcPts val="0"/>
              </a:spcAft>
              <a:buClr>
                <a:schemeClr val="dk1"/>
              </a:buClr>
              <a:buSzPct val="57894"/>
              <a:buFont typeface="Arial"/>
              <a:buNone/>
            </a:pPr>
            <a:r>
              <a:rPr b="1" lang="en-GB" sz="1900">
                <a:solidFill>
                  <a:schemeClr val="dk1"/>
                </a:solidFill>
              </a:rPr>
              <a:t>● </a:t>
            </a:r>
            <a:r>
              <a:rPr b="1" lang="en-GB" sz="1700">
                <a:solidFill>
                  <a:schemeClr val="dk1"/>
                </a:solidFill>
              </a:rPr>
              <a:t>humidity</a:t>
            </a:r>
            <a:endParaRPr b="1" sz="1700">
              <a:solidFill>
                <a:schemeClr val="dk1"/>
              </a:solidFill>
            </a:endParaRPr>
          </a:p>
          <a:p>
            <a:pPr indent="0" lvl="0" marL="0" rtl="0" algn="l">
              <a:spcBef>
                <a:spcPts val="0"/>
              </a:spcBef>
              <a:spcAft>
                <a:spcPts val="0"/>
              </a:spcAft>
              <a:buClr>
                <a:schemeClr val="dk1"/>
              </a:buClr>
              <a:buSzPct val="57894"/>
              <a:buFont typeface="Arial"/>
              <a:buNone/>
            </a:pPr>
            <a:r>
              <a:rPr b="1" lang="en-GB" sz="1900">
                <a:solidFill>
                  <a:schemeClr val="dk1"/>
                </a:solidFill>
              </a:rPr>
              <a:t>● </a:t>
            </a:r>
            <a:r>
              <a:rPr b="1" lang="en-GB" sz="1700">
                <a:solidFill>
                  <a:schemeClr val="dk1"/>
                </a:solidFill>
              </a:rPr>
              <a:t>wind_speed </a:t>
            </a:r>
            <a:endParaRPr b="1" sz="1700">
              <a:solidFill>
                <a:schemeClr val="dk1"/>
              </a:solidFill>
            </a:endParaRPr>
          </a:p>
          <a:p>
            <a:pPr indent="0" lvl="0" marL="0" rtl="0" algn="l">
              <a:spcBef>
                <a:spcPts val="0"/>
              </a:spcBef>
              <a:spcAft>
                <a:spcPts val="0"/>
              </a:spcAft>
              <a:buClr>
                <a:schemeClr val="dk1"/>
              </a:buClr>
              <a:buSzPct val="57894"/>
              <a:buFont typeface="Arial"/>
              <a:buNone/>
            </a:pPr>
            <a:r>
              <a:rPr b="1" lang="en-GB" sz="1900">
                <a:solidFill>
                  <a:schemeClr val="dk1"/>
                </a:solidFill>
              </a:rPr>
              <a:t>● </a:t>
            </a:r>
            <a:r>
              <a:rPr b="1" lang="en-GB" sz="1700">
                <a:solidFill>
                  <a:schemeClr val="dk1"/>
                </a:solidFill>
              </a:rPr>
              <a:t>rain_1h</a:t>
            </a:r>
            <a:endParaRPr b="1" sz="1700">
              <a:solidFill>
                <a:schemeClr val="dk1"/>
              </a:solidFill>
            </a:endParaRPr>
          </a:p>
          <a:p>
            <a:pPr indent="0" lvl="0" marL="0" rtl="0" algn="l">
              <a:spcBef>
                <a:spcPts val="0"/>
              </a:spcBef>
              <a:spcAft>
                <a:spcPts val="0"/>
              </a:spcAft>
              <a:buClr>
                <a:schemeClr val="dk1"/>
              </a:buClr>
              <a:buSzPct val="57894"/>
              <a:buFont typeface="Arial"/>
              <a:buNone/>
            </a:pPr>
            <a:r>
              <a:rPr b="1" lang="en-GB" sz="1900">
                <a:solidFill>
                  <a:schemeClr val="dk1"/>
                </a:solidFill>
              </a:rPr>
              <a:t>● </a:t>
            </a:r>
            <a:r>
              <a:rPr b="1" lang="en-GB" sz="1700">
                <a:solidFill>
                  <a:schemeClr val="dk1"/>
                </a:solidFill>
              </a:rPr>
              <a:t>temp_C_max </a:t>
            </a:r>
            <a:endParaRPr b="1" sz="1700">
              <a:solidFill>
                <a:schemeClr val="dk1"/>
              </a:solidFill>
            </a:endParaRPr>
          </a:p>
          <a:p>
            <a:pPr indent="0" lvl="0" marL="0" rtl="0" algn="l">
              <a:spcBef>
                <a:spcPts val="0"/>
              </a:spcBef>
              <a:spcAft>
                <a:spcPts val="0"/>
              </a:spcAft>
              <a:buClr>
                <a:schemeClr val="dk1"/>
              </a:buClr>
              <a:buSzPct val="57894"/>
              <a:buFont typeface="Arial"/>
              <a:buNone/>
            </a:pPr>
            <a:r>
              <a:rPr b="1" lang="en-GB" sz="1900">
                <a:solidFill>
                  <a:schemeClr val="dk1"/>
                </a:solidFill>
              </a:rPr>
              <a:t>● </a:t>
            </a:r>
            <a:r>
              <a:rPr b="1" lang="en-GB" sz="1700">
                <a:solidFill>
                  <a:schemeClr val="dk1"/>
                </a:solidFill>
              </a:rPr>
              <a:t>generation biomass </a:t>
            </a:r>
            <a:endParaRPr b="1" sz="1700">
              <a:solidFill>
                <a:schemeClr val="dk1"/>
              </a:solidFill>
            </a:endParaRPr>
          </a:p>
          <a:p>
            <a:pPr indent="0" lvl="0" marL="0" rtl="0" algn="l">
              <a:spcBef>
                <a:spcPts val="0"/>
              </a:spcBef>
              <a:spcAft>
                <a:spcPts val="0"/>
              </a:spcAft>
              <a:buClr>
                <a:schemeClr val="dk1"/>
              </a:buClr>
              <a:buSzPct val="57894"/>
              <a:buFont typeface="Arial"/>
              <a:buNone/>
            </a:pPr>
            <a:r>
              <a:rPr b="1" lang="en-GB" sz="1900">
                <a:solidFill>
                  <a:schemeClr val="dk1"/>
                </a:solidFill>
              </a:rPr>
              <a:t>● </a:t>
            </a:r>
            <a:r>
              <a:rPr b="1" lang="en-GB" sz="1700">
                <a:solidFill>
                  <a:schemeClr val="dk1"/>
                </a:solidFill>
              </a:rPr>
              <a:t>generation fossil brown coal lignite</a:t>
            </a:r>
            <a:endParaRPr b="1" sz="1700">
              <a:solidFill>
                <a:schemeClr val="dk1"/>
              </a:solidFill>
            </a:endParaRPr>
          </a:p>
          <a:p>
            <a:pPr indent="0" lvl="0" marL="0" rtl="0" algn="l">
              <a:spcBef>
                <a:spcPts val="0"/>
              </a:spcBef>
              <a:spcAft>
                <a:spcPts val="0"/>
              </a:spcAft>
              <a:buClr>
                <a:schemeClr val="dk1"/>
              </a:buClr>
              <a:buSzPct val="57894"/>
              <a:buFont typeface="Arial"/>
              <a:buNone/>
            </a:pPr>
            <a:r>
              <a:rPr b="1" lang="en-GB" sz="1900">
                <a:solidFill>
                  <a:schemeClr val="dk1"/>
                </a:solidFill>
              </a:rPr>
              <a:t>● </a:t>
            </a:r>
            <a:r>
              <a:rPr b="1" lang="en-GB" sz="1700">
                <a:solidFill>
                  <a:schemeClr val="dk1"/>
                </a:solidFill>
              </a:rPr>
              <a:t>generation fossil gas</a:t>
            </a:r>
            <a:endParaRPr b="1" sz="1700">
              <a:solidFill>
                <a:schemeClr val="dk1"/>
              </a:solidFill>
            </a:endParaRPr>
          </a:p>
          <a:p>
            <a:pPr indent="0" lvl="0" marL="0" rtl="0" algn="l">
              <a:spcBef>
                <a:spcPts val="0"/>
              </a:spcBef>
              <a:spcAft>
                <a:spcPts val="0"/>
              </a:spcAft>
              <a:buClr>
                <a:schemeClr val="dk1"/>
              </a:buClr>
              <a:buSzPct val="57894"/>
              <a:buFont typeface="Arial"/>
              <a:buNone/>
            </a:pPr>
            <a:r>
              <a:rPr b="1" lang="en-GB" sz="1900">
                <a:solidFill>
                  <a:schemeClr val="dk1"/>
                </a:solidFill>
              </a:rPr>
              <a:t>● </a:t>
            </a:r>
            <a:r>
              <a:rPr b="1" lang="en-GB" sz="1700">
                <a:solidFill>
                  <a:schemeClr val="dk1"/>
                </a:solidFill>
              </a:rPr>
              <a:t>generation hard coal</a:t>
            </a:r>
            <a:endParaRPr b="1" sz="1700">
              <a:solidFill>
                <a:schemeClr val="dk1"/>
              </a:solidFill>
            </a:endParaRPr>
          </a:p>
          <a:p>
            <a:pPr indent="0" lvl="0" marL="0" rtl="0" algn="l">
              <a:spcBef>
                <a:spcPts val="0"/>
              </a:spcBef>
              <a:spcAft>
                <a:spcPts val="0"/>
              </a:spcAft>
              <a:buClr>
                <a:schemeClr val="dk1"/>
              </a:buClr>
              <a:buSzPct val="57894"/>
              <a:buFont typeface="Arial"/>
              <a:buNone/>
            </a:pPr>
            <a:r>
              <a:rPr b="1" lang="en-GB" sz="1900">
                <a:solidFill>
                  <a:schemeClr val="dk1"/>
                </a:solidFill>
              </a:rPr>
              <a:t>● </a:t>
            </a:r>
            <a:r>
              <a:rPr b="1" lang="en-GB" sz="1700">
                <a:solidFill>
                  <a:schemeClr val="dk1"/>
                </a:solidFill>
              </a:rPr>
              <a:t>generation fossil oil</a:t>
            </a:r>
            <a:endParaRPr b="1" sz="1700">
              <a:solidFill>
                <a:schemeClr val="dk1"/>
              </a:solidFill>
            </a:endParaRPr>
          </a:p>
          <a:p>
            <a:pPr indent="0" lvl="0" marL="0" rtl="0" algn="l">
              <a:spcBef>
                <a:spcPts val="0"/>
              </a:spcBef>
              <a:spcAft>
                <a:spcPts val="0"/>
              </a:spcAft>
              <a:buClr>
                <a:schemeClr val="dk1"/>
              </a:buClr>
              <a:buSzPct val="57894"/>
              <a:buFont typeface="Arial"/>
              <a:buNone/>
            </a:pPr>
            <a:r>
              <a:rPr b="1" lang="en-GB" sz="1900">
                <a:solidFill>
                  <a:schemeClr val="dk1"/>
                </a:solidFill>
              </a:rPr>
              <a:t>● </a:t>
            </a:r>
            <a:r>
              <a:rPr b="1" lang="en-GB" sz="1700">
                <a:solidFill>
                  <a:schemeClr val="dk1"/>
                </a:solidFill>
              </a:rPr>
              <a:t>generation hydro run of river and poundage</a:t>
            </a:r>
            <a:endParaRPr b="1" sz="1700">
              <a:solidFill>
                <a:schemeClr val="dk1"/>
              </a:solidFill>
            </a:endParaRPr>
          </a:p>
          <a:p>
            <a:pPr indent="0" lvl="0" marL="0" rtl="0" algn="l">
              <a:spcBef>
                <a:spcPts val="0"/>
              </a:spcBef>
              <a:spcAft>
                <a:spcPts val="0"/>
              </a:spcAft>
              <a:buClr>
                <a:schemeClr val="dk1"/>
              </a:buClr>
              <a:buSzPct val="57894"/>
              <a:buFont typeface="Arial"/>
              <a:buNone/>
            </a:pPr>
            <a:r>
              <a:rPr b="1" lang="en-GB" sz="1900">
                <a:solidFill>
                  <a:schemeClr val="dk1"/>
                </a:solidFill>
              </a:rPr>
              <a:t>● </a:t>
            </a:r>
            <a:r>
              <a:rPr b="1" lang="en-GB" sz="1700">
                <a:solidFill>
                  <a:schemeClr val="dk1"/>
                </a:solidFill>
              </a:rPr>
              <a:t>generation hydro water reservoir</a:t>
            </a:r>
            <a:endParaRPr b="1" sz="1700">
              <a:solidFill>
                <a:schemeClr val="dk1"/>
              </a:solidFill>
            </a:endParaRPr>
          </a:p>
          <a:p>
            <a:pPr indent="0" lvl="0" marL="0" rtl="0" algn="l">
              <a:spcBef>
                <a:spcPts val="0"/>
              </a:spcBef>
              <a:spcAft>
                <a:spcPts val="0"/>
              </a:spcAft>
              <a:buClr>
                <a:schemeClr val="dk1"/>
              </a:buClr>
              <a:buSzPct val="57894"/>
              <a:buFont typeface="Arial"/>
              <a:buNone/>
            </a:pPr>
            <a:r>
              <a:rPr b="1" lang="en-GB" sz="1900">
                <a:solidFill>
                  <a:schemeClr val="dk1"/>
                </a:solidFill>
              </a:rPr>
              <a:t>● </a:t>
            </a:r>
            <a:r>
              <a:rPr b="1" lang="en-GB" sz="1700">
                <a:solidFill>
                  <a:schemeClr val="dk1"/>
                </a:solidFill>
              </a:rPr>
              <a:t>generation nuclear</a:t>
            </a:r>
            <a:endParaRPr b="1" sz="1700">
              <a:solidFill>
                <a:schemeClr val="dk1"/>
              </a:solidFill>
            </a:endParaRPr>
          </a:p>
          <a:p>
            <a:pPr indent="0" lvl="0" marL="0" rtl="0" algn="l">
              <a:spcBef>
                <a:spcPts val="0"/>
              </a:spcBef>
              <a:spcAft>
                <a:spcPts val="0"/>
              </a:spcAft>
              <a:buClr>
                <a:schemeClr val="dk1"/>
              </a:buClr>
              <a:buSzPct val="57894"/>
              <a:buFont typeface="Arial"/>
              <a:buNone/>
            </a:pPr>
            <a:r>
              <a:rPr b="1" lang="en-GB" sz="1900">
                <a:solidFill>
                  <a:schemeClr val="dk1"/>
                </a:solidFill>
              </a:rPr>
              <a:t>● </a:t>
            </a:r>
            <a:r>
              <a:rPr b="1" lang="en-GB" sz="1700">
                <a:solidFill>
                  <a:schemeClr val="dk1"/>
                </a:solidFill>
              </a:rPr>
              <a:t>generation other renewable</a:t>
            </a:r>
            <a:endParaRPr b="1" sz="1700">
              <a:solidFill>
                <a:schemeClr val="dk1"/>
              </a:solidFill>
            </a:endParaRPr>
          </a:p>
          <a:p>
            <a:pPr indent="0" lvl="0" marL="0" rtl="0" algn="l">
              <a:spcBef>
                <a:spcPts val="0"/>
              </a:spcBef>
              <a:spcAft>
                <a:spcPts val="0"/>
              </a:spcAft>
              <a:buClr>
                <a:schemeClr val="dk1"/>
              </a:buClr>
              <a:buSzPct val="64705"/>
              <a:buFont typeface="Arial"/>
              <a:buNone/>
            </a:pPr>
            <a:r>
              <a:rPr b="1" lang="en-GB" sz="1700">
                <a:solidFill>
                  <a:schemeClr val="dk1"/>
                </a:solidFill>
              </a:rPr>
              <a:t>● forecast solar day ahead </a:t>
            </a:r>
            <a:endParaRPr b="1" sz="1700">
              <a:solidFill>
                <a:schemeClr val="dk1"/>
              </a:solidFill>
            </a:endParaRPr>
          </a:p>
          <a:p>
            <a:pPr indent="0" lvl="0" marL="0" rtl="0" algn="l">
              <a:spcBef>
                <a:spcPts val="0"/>
              </a:spcBef>
              <a:spcAft>
                <a:spcPts val="0"/>
              </a:spcAft>
              <a:buClr>
                <a:schemeClr val="dk1"/>
              </a:buClr>
              <a:buSzPct val="64705"/>
              <a:buFont typeface="Arial"/>
              <a:buNone/>
            </a:pPr>
            <a:r>
              <a:rPr b="1" lang="en-GB" sz="1700">
                <a:solidFill>
                  <a:schemeClr val="dk1"/>
                </a:solidFill>
              </a:rPr>
              <a:t>● price actual </a:t>
            </a:r>
            <a:endParaRPr b="1" sz="1700">
              <a:solidFill>
                <a:schemeClr val="dk1"/>
              </a:solidFill>
            </a:endParaRPr>
          </a:p>
          <a:p>
            <a:pPr indent="0" lvl="0" marL="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2d8a8288659_0_7"/>
          <p:cNvSpPr txBox="1"/>
          <p:nvPr>
            <p:ph type="title"/>
          </p:nvPr>
        </p:nvSpPr>
        <p:spPr>
          <a:xfrm>
            <a:off x="311700" y="1709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9285"/>
              <a:buFont typeface="Arial"/>
              <a:buNone/>
            </a:pPr>
            <a:r>
              <a:rPr b="1" lang="en-GB">
                <a:solidFill>
                  <a:srgbClr val="004C9B"/>
                </a:solidFill>
              </a:rPr>
              <a:t>Predictive Modelling</a:t>
            </a:r>
            <a:endParaRPr b="1">
              <a:solidFill>
                <a:srgbClr val="004C9B"/>
              </a:solidFill>
            </a:endParaRPr>
          </a:p>
          <a:p>
            <a:pPr indent="0" lvl="0" marL="0" rtl="0" algn="l">
              <a:spcBef>
                <a:spcPts val="0"/>
              </a:spcBef>
              <a:spcAft>
                <a:spcPts val="0"/>
              </a:spcAft>
              <a:buNone/>
            </a:pPr>
            <a:r>
              <a:t/>
            </a:r>
            <a:endParaRPr b="1">
              <a:solidFill>
                <a:srgbClr val="004C9B"/>
              </a:solidFill>
            </a:endParaRPr>
          </a:p>
        </p:txBody>
      </p:sp>
      <p:sp>
        <p:nvSpPr>
          <p:cNvPr id="210" name="Google Shape;210;g2d8a8288659_0_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Char char="-"/>
            </a:pPr>
            <a:r>
              <a:rPr lang="en-GB" sz="1900">
                <a:solidFill>
                  <a:schemeClr val="dk1"/>
                </a:solidFill>
              </a:rPr>
              <a:t>Experimental design consist of 80:20 random split of data into training and testing</a:t>
            </a:r>
            <a:endParaRPr sz="1900">
              <a:solidFill>
                <a:schemeClr val="dk1"/>
              </a:solidFill>
            </a:endParaRPr>
          </a:p>
          <a:p>
            <a:pPr indent="-349250" lvl="0" marL="457200" rtl="0" algn="l">
              <a:spcBef>
                <a:spcPts val="0"/>
              </a:spcBef>
              <a:spcAft>
                <a:spcPts val="0"/>
              </a:spcAft>
              <a:buClr>
                <a:schemeClr val="dk1"/>
              </a:buClr>
              <a:buSzPts val="1900"/>
              <a:buChar char="-"/>
            </a:pPr>
            <a:r>
              <a:rPr lang="en-GB" sz="1900">
                <a:solidFill>
                  <a:schemeClr val="dk1"/>
                </a:solidFill>
              </a:rPr>
              <a:t>Data frame for modelling consist of 16 predictors and 1 target column</a:t>
            </a:r>
            <a:endParaRPr sz="1900">
              <a:solidFill>
                <a:schemeClr val="dk1"/>
              </a:solidFill>
            </a:endParaRPr>
          </a:p>
          <a:p>
            <a:pPr indent="-349250" lvl="0" marL="457200" rtl="0" algn="l">
              <a:spcBef>
                <a:spcPts val="0"/>
              </a:spcBef>
              <a:spcAft>
                <a:spcPts val="0"/>
              </a:spcAft>
              <a:buClr>
                <a:schemeClr val="dk1"/>
              </a:buClr>
              <a:buSzPts val="1900"/>
              <a:buChar char="-"/>
            </a:pPr>
            <a:r>
              <a:rPr lang="en-GB" sz="1900">
                <a:solidFill>
                  <a:schemeClr val="dk1"/>
                </a:solidFill>
              </a:rPr>
              <a:t>Target variable is </a:t>
            </a:r>
            <a:r>
              <a:rPr b="1" lang="en-GB" sz="1900">
                <a:solidFill>
                  <a:schemeClr val="dk1"/>
                </a:solidFill>
              </a:rPr>
              <a:t>total load actual </a:t>
            </a:r>
            <a:r>
              <a:rPr lang="en-GB" sz="1900">
                <a:solidFill>
                  <a:schemeClr val="dk1"/>
                </a:solidFill>
              </a:rPr>
              <a:t>measured in Megawatts (MW)</a:t>
            </a:r>
            <a:endParaRPr sz="1900">
              <a:solidFill>
                <a:schemeClr val="dk1"/>
              </a:solidFill>
            </a:endParaRPr>
          </a:p>
          <a:p>
            <a:pPr indent="-349250" lvl="0" marL="457200" rtl="0" algn="l">
              <a:spcBef>
                <a:spcPts val="0"/>
              </a:spcBef>
              <a:spcAft>
                <a:spcPts val="0"/>
              </a:spcAft>
              <a:buClr>
                <a:schemeClr val="dk1"/>
              </a:buClr>
              <a:buSzPts val="1900"/>
              <a:buChar char="-"/>
            </a:pPr>
            <a:r>
              <a:rPr lang="en-GB" sz="1900">
                <a:solidFill>
                  <a:schemeClr val="dk1"/>
                </a:solidFill>
              </a:rPr>
              <a:t>The total number of rows in dataframe are 34468</a:t>
            </a:r>
            <a:endParaRPr sz="1900">
              <a:solidFill>
                <a:schemeClr val="dk1"/>
              </a:solidFill>
            </a:endParaRPr>
          </a:p>
          <a:p>
            <a:pPr indent="-349250" lvl="0" marL="457200" rtl="0" algn="l">
              <a:spcBef>
                <a:spcPts val="0"/>
              </a:spcBef>
              <a:spcAft>
                <a:spcPts val="0"/>
              </a:spcAft>
              <a:buClr>
                <a:schemeClr val="dk1"/>
              </a:buClr>
              <a:buSzPts val="1900"/>
              <a:buChar char="-"/>
            </a:pPr>
            <a:r>
              <a:rPr lang="en-GB" sz="1900">
                <a:solidFill>
                  <a:schemeClr val="dk1"/>
                </a:solidFill>
              </a:rPr>
              <a:t>Therefore 27574 of 80% of records are for training and rest are for testing</a:t>
            </a:r>
            <a:endParaRPr sz="1900">
              <a:solidFill>
                <a:schemeClr val="dk1"/>
              </a:solidFill>
            </a:endParaRPr>
          </a:p>
          <a:p>
            <a:pPr indent="-349250" lvl="0" marL="457200" rtl="0" algn="l">
              <a:spcBef>
                <a:spcPts val="0"/>
              </a:spcBef>
              <a:spcAft>
                <a:spcPts val="0"/>
              </a:spcAft>
              <a:buClr>
                <a:schemeClr val="dk1"/>
              </a:buClr>
              <a:buSzPts val="1900"/>
              <a:buChar char="-"/>
            </a:pPr>
            <a:r>
              <a:rPr lang="en-GB" sz="1900">
                <a:solidFill>
                  <a:schemeClr val="dk1"/>
                </a:solidFill>
              </a:rPr>
              <a:t>For Q1, data is sampled on hourly basis while for Q2 and 3 it is resampled on daily basis</a:t>
            </a:r>
            <a:endParaRPr sz="1900">
              <a:solidFill>
                <a:schemeClr val="dk1"/>
              </a:solidFill>
            </a:endParaRPr>
          </a:p>
          <a:p>
            <a:pPr indent="-349250" lvl="0" marL="457200" rtl="0" algn="l">
              <a:spcBef>
                <a:spcPts val="0"/>
              </a:spcBef>
              <a:spcAft>
                <a:spcPts val="0"/>
              </a:spcAft>
              <a:buClr>
                <a:schemeClr val="dk1"/>
              </a:buClr>
              <a:buSzPts val="1900"/>
              <a:buChar char="-"/>
            </a:pPr>
            <a:r>
              <a:rPr lang="en-GB" sz="1900">
                <a:solidFill>
                  <a:schemeClr val="dk1"/>
                </a:solidFill>
              </a:rPr>
              <a:t>After resampling to daily basis the number of rows reduced to 1460</a:t>
            </a:r>
            <a:endParaRPr sz="1900">
              <a:solidFill>
                <a:schemeClr val="dk1"/>
              </a:solidFill>
            </a:endParaRPr>
          </a:p>
          <a:p>
            <a:pPr indent="0" lvl="0" marL="0" rtl="0" algn="l">
              <a:spcBef>
                <a:spcPts val="1200"/>
              </a:spcBef>
              <a:spcAft>
                <a:spcPts val="0"/>
              </a:spcAft>
              <a:buNone/>
            </a:pPr>
            <a:r>
              <a:t/>
            </a:r>
            <a:endParaRPr sz="2000">
              <a:solidFill>
                <a:schemeClr val="dk1"/>
              </a:solidFill>
            </a:endParaRPr>
          </a:p>
          <a:p>
            <a:pPr indent="0" lvl="0" marL="0" rtl="0" algn="l">
              <a:spcBef>
                <a:spcPts val="1200"/>
              </a:spcBef>
              <a:spcAft>
                <a:spcPts val="0"/>
              </a:spcAft>
              <a:buClr>
                <a:schemeClr val="dk1"/>
              </a:buClr>
              <a:buSzPts val="1100"/>
              <a:buFont typeface="Arial"/>
              <a:buNone/>
            </a:pPr>
            <a:r>
              <a:t/>
            </a:r>
            <a:endParaRPr b="1" sz="2600">
              <a:solidFill>
                <a:schemeClr val="dk1"/>
              </a:solidFill>
            </a:endParaRPr>
          </a:p>
          <a:p>
            <a:pPr indent="0" lvl="0" marL="0" rtl="0" algn="l">
              <a:spcBef>
                <a:spcPts val="0"/>
              </a:spcBef>
              <a:spcAft>
                <a:spcPts val="0"/>
              </a:spcAft>
              <a:buNone/>
            </a:pPr>
            <a:r>
              <a:t/>
            </a:r>
            <a:endParaRPr sz="25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31fd77659a2_0_123"/>
          <p:cNvSpPr txBox="1"/>
          <p:nvPr>
            <p:ph type="title"/>
          </p:nvPr>
        </p:nvSpPr>
        <p:spPr>
          <a:xfrm>
            <a:off x="311700" y="1709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9285"/>
              <a:buFont typeface="Arial"/>
              <a:buNone/>
            </a:pPr>
            <a:r>
              <a:rPr b="1" lang="en-GB">
                <a:solidFill>
                  <a:srgbClr val="004C9B"/>
                </a:solidFill>
              </a:rPr>
              <a:t>Regression Analysis - Hourly Period</a:t>
            </a:r>
            <a:endParaRPr b="1">
              <a:solidFill>
                <a:srgbClr val="004C9B"/>
              </a:solidFill>
            </a:endParaRPr>
          </a:p>
          <a:p>
            <a:pPr indent="0" lvl="0" marL="0" rtl="0" algn="l">
              <a:lnSpc>
                <a:spcPct val="115000"/>
              </a:lnSpc>
              <a:spcBef>
                <a:spcPts val="0"/>
              </a:spcBef>
              <a:spcAft>
                <a:spcPts val="0"/>
              </a:spcAft>
              <a:buNone/>
            </a:pPr>
            <a:r>
              <a:t/>
            </a:r>
            <a:endParaRPr b="1">
              <a:solidFill>
                <a:srgbClr val="004C9B"/>
              </a:solidFill>
            </a:endParaRPr>
          </a:p>
        </p:txBody>
      </p:sp>
      <p:sp>
        <p:nvSpPr>
          <p:cNvPr id="216" name="Google Shape;216;g31fd77659a2_0_1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1900">
              <a:solidFill>
                <a:schemeClr val="dk1"/>
              </a:solidFill>
            </a:endParaRPr>
          </a:p>
        </p:txBody>
      </p:sp>
      <p:pic>
        <p:nvPicPr>
          <p:cNvPr id="217" name="Google Shape;217;g31fd77659a2_0_123"/>
          <p:cNvPicPr preferRelativeResize="0"/>
          <p:nvPr/>
        </p:nvPicPr>
        <p:blipFill>
          <a:blip r:embed="rId3">
            <a:alphaModFix/>
          </a:blip>
          <a:stretch>
            <a:fillRect/>
          </a:stretch>
        </p:blipFill>
        <p:spPr>
          <a:xfrm>
            <a:off x="311700" y="1152475"/>
            <a:ext cx="8520601" cy="3416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31fd77659a2_0_131"/>
          <p:cNvSpPr txBox="1"/>
          <p:nvPr>
            <p:ph type="title"/>
          </p:nvPr>
        </p:nvSpPr>
        <p:spPr>
          <a:xfrm>
            <a:off x="311700" y="1709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9285"/>
              <a:buFont typeface="Arial"/>
              <a:buNone/>
            </a:pPr>
            <a:r>
              <a:rPr b="1" lang="en-GB">
                <a:solidFill>
                  <a:srgbClr val="004C9B"/>
                </a:solidFill>
              </a:rPr>
              <a:t>Regression Analysis - Daily Period</a:t>
            </a:r>
            <a:endParaRPr b="1">
              <a:solidFill>
                <a:srgbClr val="004C9B"/>
              </a:solidFill>
            </a:endParaRPr>
          </a:p>
          <a:p>
            <a:pPr indent="0" lvl="0" marL="0" rtl="0" algn="l">
              <a:lnSpc>
                <a:spcPct val="115000"/>
              </a:lnSpc>
              <a:spcBef>
                <a:spcPts val="0"/>
              </a:spcBef>
              <a:spcAft>
                <a:spcPts val="0"/>
              </a:spcAft>
              <a:buNone/>
            </a:pPr>
            <a:r>
              <a:t/>
            </a:r>
            <a:endParaRPr b="1">
              <a:solidFill>
                <a:srgbClr val="004C9B"/>
              </a:solidFill>
            </a:endParaRPr>
          </a:p>
        </p:txBody>
      </p:sp>
      <p:sp>
        <p:nvSpPr>
          <p:cNvPr id="223" name="Google Shape;223;g31fd77659a2_0_1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1900" u="sng">
              <a:solidFill>
                <a:schemeClr val="dk1"/>
              </a:solidFill>
            </a:endParaRPr>
          </a:p>
        </p:txBody>
      </p:sp>
      <p:pic>
        <p:nvPicPr>
          <p:cNvPr id="224" name="Google Shape;224;g31fd77659a2_0_131"/>
          <p:cNvPicPr preferRelativeResize="0"/>
          <p:nvPr/>
        </p:nvPicPr>
        <p:blipFill rotWithShape="1">
          <a:blip r:embed="rId3">
            <a:alphaModFix/>
          </a:blip>
          <a:srcRect b="0" l="0" r="-23016" t="-1884"/>
          <a:stretch/>
        </p:blipFill>
        <p:spPr>
          <a:xfrm>
            <a:off x="311700" y="1152475"/>
            <a:ext cx="8520601" cy="34164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2d8a8288659_0_18"/>
          <p:cNvSpPr txBox="1"/>
          <p:nvPr>
            <p:ph type="title"/>
          </p:nvPr>
        </p:nvSpPr>
        <p:spPr>
          <a:xfrm>
            <a:off x="311700" y="1709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9285"/>
              <a:buFont typeface="Arial"/>
              <a:buNone/>
            </a:pPr>
            <a:r>
              <a:rPr b="1" lang="en-GB">
                <a:solidFill>
                  <a:srgbClr val="004C9B"/>
                </a:solidFill>
              </a:rPr>
              <a:t>Classification Analysis</a:t>
            </a:r>
            <a:endParaRPr b="1">
              <a:solidFill>
                <a:srgbClr val="004C9B"/>
              </a:solidFill>
            </a:endParaRPr>
          </a:p>
          <a:p>
            <a:pPr indent="0" lvl="0" marL="0" rtl="0" algn="l">
              <a:lnSpc>
                <a:spcPct val="115000"/>
              </a:lnSpc>
              <a:spcBef>
                <a:spcPts val="0"/>
              </a:spcBef>
              <a:spcAft>
                <a:spcPts val="0"/>
              </a:spcAft>
              <a:buNone/>
            </a:pPr>
            <a:r>
              <a:t/>
            </a:r>
            <a:endParaRPr b="1">
              <a:solidFill>
                <a:srgbClr val="004C9B"/>
              </a:solidFill>
            </a:endParaRPr>
          </a:p>
        </p:txBody>
      </p:sp>
      <p:sp>
        <p:nvSpPr>
          <p:cNvPr id="230" name="Google Shape;230;g2d8a8288659_0_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solidFill>
                  <a:schemeClr val="dk1"/>
                </a:solidFill>
              </a:rPr>
              <a:t>● </a:t>
            </a:r>
            <a:r>
              <a:rPr lang="en-GB">
                <a:solidFill>
                  <a:schemeClr val="dk1"/>
                </a:solidFill>
                <a:latin typeface="Times New Roman"/>
                <a:ea typeface="Times New Roman"/>
                <a:cs typeface="Times New Roman"/>
                <a:sym typeface="Times New Roman"/>
              </a:rPr>
              <a:t>Target : high_load_level</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a:solidFill>
                  <a:schemeClr val="dk1"/>
                </a:solidFill>
              </a:rPr>
              <a:t>● </a:t>
            </a:r>
            <a:r>
              <a:rPr lang="en-GB">
                <a:solidFill>
                  <a:schemeClr val="dk1"/>
                </a:solidFill>
                <a:latin typeface="Times New Roman"/>
                <a:ea typeface="Times New Roman"/>
                <a:cs typeface="Times New Roman"/>
                <a:sym typeface="Times New Roman"/>
              </a:rPr>
              <a:t>Binary classification</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a:solidFill>
                  <a:schemeClr val="dk1"/>
                </a:solidFill>
              </a:rPr>
              <a:t>● </a:t>
            </a:r>
            <a:r>
              <a:rPr lang="en-GB">
                <a:solidFill>
                  <a:schemeClr val="dk1"/>
                </a:solidFill>
                <a:latin typeface="Times New Roman"/>
                <a:ea typeface="Times New Roman"/>
                <a:cs typeface="Times New Roman"/>
                <a:sym typeface="Times New Roman"/>
              </a:rPr>
              <a:t>Almost no class imbalance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a:solidFill>
                  <a:schemeClr val="dk1"/>
                </a:solidFill>
              </a:rPr>
              <a:t>● </a:t>
            </a:r>
            <a:r>
              <a:rPr lang="en-GB">
                <a:solidFill>
                  <a:schemeClr val="dk1"/>
                </a:solidFill>
                <a:latin typeface="Times New Roman"/>
                <a:ea typeface="Times New Roman"/>
                <a:cs typeface="Times New Roman"/>
                <a:sym typeface="Times New Roman"/>
              </a:rPr>
              <a:t>Data is normalized</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05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2d8a8288659_0_25"/>
          <p:cNvSpPr txBox="1"/>
          <p:nvPr>
            <p:ph type="title"/>
          </p:nvPr>
        </p:nvSpPr>
        <p:spPr>
          <a:xfrm>
            <a:off x="311700" y="1709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9285"/>
              <a:buFont typeface="Arial"/>
              <a:buNone/>
            </a:pPr>
            <a:r>
              <a:rPr b="1" lang="en-GB">
                <a:solidFill>
                  <a:srgbClr val="004C9B"/>
                </a:solidFill>
              </a:rPr>
              <a:t>Classification Analysis - Daily Period</a:t>
            </a:r>
            <a:endParaRPr b="1">
              <a:solidFill>
                <a:srgbClr val="004C9B"/>
              </a:solidFill>
            </a:endParaRPr>
          </a:p>
          <a:p>
            <a:pPr indent="0" lvl="0" marL="0" rtl="0" algn="l">
              <a:lnSpc>
                <a:spcPct val="115000"/>
              </a:lnSpc>
              <a:spcBef>
                <a:spcPts val="0"/>
              </a:spcBef>
              <a:spcAft>
                <a:spcPts val="0"/>
              </a:spcAft>
              <a:buNone/>
            </a:pPr>
            <a:r>
              <a:t/>
            </a:r>
            <a:endParaRPr b="1">
              <a:solidFill>
                <a:srgbClr val="004C9B"/>
              </a:solidFill>
            </a:endParaRPr>
          </a:p>
        </p:txBody>
      </p:sp>
      <p:sp>
        <p:nvSpPr>
          <p:cNvPr id="236" name="Google Shape;236;g2d8a8288659_0_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1050">
              <a:solidFill>
                <a:schemeClr val="dk1"/>
              </a:solidFill>
            </a:endParaRPr>
          </a:p>
        </p:txBody>
      </p:sp>
      <p:pic>
        <p:nvPicPr>
          <p:cNvPr id="237" name="Google Shape;237;g2d8a8288659_0_25"/>
          <p:cNvPicPr preferRelativeResize="0"/>
          <p:nvPr/>
        </p:nvPicPr>
        <p:blipFill>
          <a:blip r:embed="rId3">
            <a:alphaModFix/>
          </a:blip>
          <a:stretch>
            <a:fillRect/>
          </a:stretch>
        </p:blipFill>
        <p:spPr>
          <a:xfrm>
            <a:off x="314175" y="1152475"/>
            <a:ext cx="8520600" cy="3416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d8a8288659_0_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9285"/>
              <a:buFont typeface="Arial"/>
              <a:buNone/>
            </a:pPr>
            <a:r>
              <a:rPr b="1" lang="en-GB">
                <a:solidFill>
                  <a:srgbClr val="004C9B"/>
                </a:solidFill>
              </a:rPr>
              <a:t>Time Series</a:t>
            </a:r>
            <a:r>
              <a:rPr b="1" lang="en-GB">
                <a:solidFill>
                  <a:srgbClr val="004C9B"/>
                </a:solidFill>
              </a:rPr>
              <a:t> Analysis - Aroma and Sarimax</a:t>
            </a:r>
            <a:endParaRPr b="1">
              <a:solidFill>
                <a:srgbClr val="004C9B"/>
              </a:solidFill>
            </a:endParaRPr>
          </a:p>
          <a:p>
            <a:pPr indent="0" lvl="0" marL="0" rtl="0" algn="l">
              <a:lnSpc>
                <a:spcPct val="115000"/>
              </a:lnSpc>
              <a:spcBef>
                <a:spcPts val="0"/>
              </a:spcBef>
              <a:spcAft>
                <a:spcPts val="0"/>
              </a:spcAft>
              <a:buClr>
                <a:schemeClr val="dk1"/>
              </a:buClr>
              <a:buSzPct val="39285"/>
              <a:buFont typeface="Arial"/>
              <a:buNone/>
            </a:pPr>
            <a:r>
              <a:t/>
            </a:r>
            <a:endParaRPr b="1">
              <a:solidFill>
                <a:srgbClr val="004C9B"/>
              </a:solidFill>
            </a:endParaRPr>
          </a:p>
          <a:p>
            <a:pPr indent="0" lvl="0" marL="0" rtl="0" algn="l">
              <a:spcBef>
                <a:spcPts val="0"/>
              </a:spcBef>
              <a:spcAft>
                <a:spcPts val="0"/>
              </a:spcAft>
              <a:buNone/>
            </a:pPr>
            <a:r>
              <a:t/>
            </a:r>
            <a:endParaRPr/>
          </a:p>
        </p:txBody>
      </p:sp>
      <p:sp>
        <p:nvSpPr>
          <p:cNvPr id="243" name="Google Shape;243;g2d8a8288659_0_35"/>
          <p:cNvSpPr txBox="1"/>
          <p:nvPr>
            <p:ph idx="1" type="body"/>
          </p:nvPr>
        </p:nvSpPr>
        <p:spPr>
          <a:xfrm flipH="1" rot="10800000">
            <a:off x="8967217" y="4774575"/>
            <a:ext cx="179100" cy="257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a:p>
        </p:txBody>
      </p:sp>
      <p:graphicFrame>
        <p:nvGraphicFramePr>
          <p:cNvPr id="244" name="Google Shape;244;g2d8a8288659_0_35"/>
          <p:cNvGraphicFramePr/>
          <p:nvPr/>
        </p:nvGraphicFramePr>
        <p:xfrm>
          <a:off x="423525" y="1342575"/>
          <a:ext cx="3000000" cy="3000000"/>
        </p:xfrm>
        <a:graphic>
          <a:graphicData uri="http://schemas.openxmlformats.org/drawingml/2006/table">
            <a:tbl>
              <a:tblPr>
                <a:noFill/>
                <a:tableStyleId>{8B898781-4F7A-4DF7-9620-3E9A8C196296}</a:tableStyleId>
              </a:tblPr>
              <a:tblGrid>
                <a:gridCol w="1055875"/>
                <a:gridCol w="1847800"/>
                <a:gridCol w="1180100"/>
                <a:gridCol w="1180100"/>
                <a:gridCol w="636625"/>
              </a:tblGrid>
              <a:tr h="790575">
                <a:tc>
                  <a:txBody>
                    <a:bodyPr/>
                    <a:lstStyle/>
                    <a:p>
                      <a:pPr indent="0" lvl="0" marL="0" rtl="0" algn="ctr">
                        <a:lnSpc>
                          <a:spcPct val="115000"/>
                        </a:lnSpc>
                        <a:spcBef>
                          <a:spcPts val="0"/>
                        </a:spcBef>
                        <a:spcAft>
                          <a:spcPts val="0"/>
                        </a:spcAft>
                        <a:buNone/>
                      </a:pPr>
                      <a:r>
                        <a:rPr b="1" lang="en-GB" sz="1000"/>
                        <a:t>Model</a:t>
                      </a:r>
                      <a:endParaRPr b="1" sz="1000"/>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MSE</a:t>
                      </a:r>
                      <a:endParaRPr b="1" sz="1000"/>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MAE</a:t>
                      </a:r>
                      <a:endParaRPr b="1" sz="1000"/>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RMSE</a:t>
                      </a:r>
                      <a:endParaRPr b="1" sz="1000"/>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R²</a:t>
                      </a:r>
                      <a:endParaRPr b="1" sz="1000"/>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r>
              <a:tr h="790575">
                <a:tc>
                  <a:txBody>
                    <a:bodyPr/>
                    <a:lstStyle/>
                    <a:p>
                      <a:pPr indent="0" lvl="0" marL="0" rtl="0" algn="l">
                        <a:lnSpc>
                          <a:spcPct val="115000"/>
                        </a:lnSpc>
                        <a:spcBef>
                          <a:spcPts val="0"/>
                        </a:spcBef>
                        <a:spcAft>
                          <a:spcPts val="0"/>
                        </a:spcAft>
                        <a:buNone/>
                      </a:pPr>
                      <a:r>
                        <a:rPr lang="en-GB" sz="1000"/>
                        <a:t>ARIMA</a:t>
                      </a:r>
                      <a:endParaRPr sz="1000"/>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6,652,580,160.18</a:t>
                      </a:r>
                      <a:endParaRPr sz="1000"/>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65,461.70</a:t>
                      </a:r>
                      <a:endParaRPr sz="1000"/>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81,563.35</a:t>
                      </a:r>
                      <a:endParaRPr sz="1000"/>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-0.26</a:t>
                      </a:r>
                      <a:endParaRPr sz="1000"/>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r>
              <a:tr h="790575">
                <a:tc>
                  <a:txBody>
                    <a:bodyPr/>
                    <a:lstStyle/>
                    <a:p>
                      <a:pPr indent="0" lvl="0" marL="0" rtl="0" algn="l">
                        <a:lnSpc>
                          <a:spcPct val="115000"/>
                        </a:lnSpc>
                        <a:spcBef>
                          <a:spcPts val="0"/>
                        </a:spcBef>
                        <a:spcAft>
                          <a:spcPts val="0"/>
                        </a:spcAft>
                        <a:buNone/>
                      </a:pPr>
                      <a:r>
                        <a:rPr lang="en-GB" sz="1000"/>
                        <a:t>SARIMAX</a:t>
                      </a:r>
                      <a:endParaRPr sz="1000"/>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22,113,074,322.49</a:t>
                      </a:r>
                      <a:endParaRPr sz="1000"/>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133,714.98</a:t>
                      </a:r>
                      <a:endParaRPr sz="1000"/>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148,704.65</a:t>
                      </a:r>
                      <a:endParaRPr sz="1000"/>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-3.19</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t/>
                      </a:r>
                      <a:endParaRPr sz="1000"/>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r>
            </a:tbl>
          </a:graphicData>
        </a:graphic>
      </p:graphicFrame>
      <p:sp>
        <p:nvSpPr>
          <p:cNvPr id="245" name="Google Shape;245;g2d8a8288659_0_35"/>
          <p:cNvSpPr txBox="1"/>
          <p:nvPr/>
        </p:nvSpPr>
        <p:spPr>
          <a:xfrm>
            <a:off x="6049200" y="2851292"/>
            <a:ext cx="1435500" cy="1253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Business need and problem statement</a:t>
            </a:r>
            <a:endParaRPr/>
          </a:p>
        </p:txBody>
      </p:sp>
      <p:sp>
        <p:nvSpPr>
          <p:cNvPr id="67" name="Google Shape;6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The problem being considered for the project is to predict or forecast energy demand</a:t>
            </a:r>
            <a:endParaRPr sz="1100">
              <a:solidFill>
                <a:schemeClr val="dk1"/>
              </a:solidFill>
            </a:endParaRPr>
          </a:p>
          <a:p>
            <a:pPr indent="0" lvl="0" marL="0" rtl="0" algn="l">
              <a:lnSpc>
                <a:spcPct val="115000"/>
              </a:lnSpc>
              <a:spcBef>
                <a:spcPts val="0"/>
              </a:spcBef>
              <a:spcAft>
                <a:spcPts val="0"/>
              </a:spcAft>
              <a:buSzPts val="1800"/>
              <a:buNone/>
            </a:pPr>
            <a:r>
              <a:rPr lang="en-GB" sz="1100">
                <a:solidFill>
                  <a:schemeClr val="dk1"/>
                </a:solidFill>
              </a:rPr>
              <a:t>accurately in Spain. The research questions considered for this project are: </a:t>
            </a:r>
            <a:endParaRPr sz="1100">
              <a:solidFill>
                <a:schemeClr val="dk1"/>
              </a:solidFill>
            </a:endParaRPr>
          </a:p>
          <a:p>
            <a:pPr indent="0" lvl="0" marL="0" rtl="0" algn="l">
              <a:lnSpc>
                <a:spcPct val="115000"/>
              </a:lnSpc>
              <a:spcBef>
                <a:spcPts val="0"/>
              </a:spcBef>
              <a:spcAft>
                <a:spcPts val="0"/>
              </a:spcAft>
              <a:buSzPts val="1800"/>
              <a:buNone/>
            </a:pPr>
            <a:r>
              <a:rPr lang="en-GB" sz="1100">
                <a:solidFill>
                  <a:schemeClr val="dk1"/>
                </a:solidFill>
              </a:rPr>
              <a:t>1. Which regression technique will accurately forecast the daily energy consumption demand using hourly period ? </a:t>
            </a:r>
            <a:endParaRPr sz="1100">
              <a:solidFill>
                <a:schemeClr val="dk1"/>
              </a:solidFill>
            </a:endParaRPr>
          </a:p>
          <a:p>
            <a:pPr indent="0" lvl="0" marL="0" rtl="0" algn="l">
              <a:lnSpc>
                <a:spcPct val="115000"/>
              </a:lnSpc>
              <a:spcBef>
                <a:spcPts val="0"/>
              </a:spcBef>
              <a:spcAft>
                <a:spcPts val="0"/>
              </a:spcAft>
              <a:buSzPts val="1800"/>
              <a:buNone/>
            </a:pPr>
            <a:r>
              <a:rPr lang="en-GB" sz="1100">
                <a:solidFill>
                  <a:schemeClr val="dk1"/>
                </a:solidFill>
              </a:rPr>
              <a:t>2.How to accurately forecast energy demand 24 hour in advance compared to TSO?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3. </a:t>
            </a:r>
            <a:r>
              <a:rPr lang="en-GB" sz="1100">
                <a:solidFill>
                  <a:schemeClr val="dk1"/>
                </a:solidFill>
              </a:rPr>
              <a:t>Using Classification</a:t>
            </a:r>
            <a:r>
              <a:rPr lang="en-GB" sz="1100">
                <a:solidFill>
                  <a:schemeClr val="dk1"/>
                </a:solidFill>
              </a:rPr>
              <a:t>, determine what weather measurement and cities influence most the electric</a:t>
            </a:r>
            <a:endParaRPr sz="1100">
              <a:solidFill>
                <a:schemeClr val="dk1"/>
              </a:solidFill>
            </a:endParaRPr>
          </a:p>
          <a:p>
            <a:pPr indent="0" lvl="0" marL="0" rtl="0" algn="l">
              <a:lnSpc>
                <a:spcPct val="115000"/>
              </a:lnSpc>
              <a:spcBef>
                <a:spcPts val="0"/>
              </a:spcBef>
              <a:spcAft>
                <a:spcPts val="0"/>
              </a:spcAft>
              <a:buSzPts val="1800"/>
              <a:buNone/>
            </a:pPr>
            <a:r>
              <a:rPr lang="en-GB" sz="1100">
                <a:solidFill>
                  <a:schemeClr val="dk1"/>
                </a:solidFill>
              </a:rPr>
              <a:t>demand, prices, and generation capacity?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The tools that will be used are Python jupyter, Tableau, R, Excel and others as needed.</a:t>
            </a:r>
            <a:endParaRPr sz="1100">
              <a:solidFill>
                <a:schemeClr val="dk1"/>
              </a:solidFill>
            </a:endParaRPr>
          </a:p>
          <a:p>
            <a:pPr indent="0" lvl="0" marL="0" rtl="0" algn="l">
              <a:lnSpc>
                <a:spcPct val="115000"/>
              </a:lnSpc>
              <a:spcBef>
                <a:spcPts val="0"/>
              </a:spcBef>
              <a:spcAft>
                <a:spcPts val="0"/>
              </a:spcAft>
              <a:buSzPts val="1800"/>
              <a:buNone/>
            </a:pPr>
            <a:r>
              <a:rPr lang="en-GB" sz="1100">
                <a:solidFill>
                  <a:schemeClr val="dk1"/>
                </a:solidFill>
              </a:rPr>
              <a:t>The systematic data analysis process approach will be used for the project.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After </a:t>
            </a:r>
            <a:r>
              <a:rPr lang="en-GB" sz="1100">
                <a:solidFill>
                  <a:schemeClr val="dk1"/>
                </a:solidFill>
              </a:rPr>
              <a:t>date selection</a:t>
            </a:r>
            <a:r>
              <a:rPr lang="en-GB" sz="1100">
                <a:solidFill>
                  <a:schemeClr val="dk1"/>
                </a:solidFill>
              </a:rPr>
              <a:t>, initial analysis will be carried out followed by the exploratory analysis (EDA). Then</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experimental design and model building will be carried out. Finally performance evaluation will</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be done together with recommendations and conclusion.</a:t>
            </a:r>
            <a:endParaRPr sz="1100">
              <a:solidFill>
                <a:schemeClr val="dk1"/>
              </a:solidFill>
            </a:endParaRPr>
          </a:p>
          <a:p>
            <a:pPr indent="0" lvl="0" marL="0" rtl="0" algn="l">
              <a:lnSpc>
                <a:spcPct val="115000"/>
              </a:lnSpc>
              <a:spcBef>
                <a:spcPts val="0"/>
              </a:spcBef>
              <a:spcAft>
                <a:spcPts val="1200"/>
              </a:spcAft>
              <a:buSzPts val="1800"/>
              <a:buNone/>
            </a:pPr>
            <a:r>
              <a:t/>
            </a:r>
            <a:endParaRPr sz="11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2d8a8288659_0_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b="1" lang="en-GB" sz="1520">
                <a:solidFill>
                  <a:srgbClr val="004C9B"/>
                </a:solidFill>
              </a:rPr>
              <a:t>Q-1 </a:t>
            </a:r>
            <a:r>
              <a:rPr b="1" lang="en-GB" sz="1520">
                <a:solidFill>
                  <a:srgbClr val="004C9B"/>
                </a:solidFill>
              </a:rPr>
              <a:t>Which regression technique will accurately forecast the daily energy consumption demand using an hourly period?</a:t>
            </a:r>
            <a:endParaRPr b="1" sz="1520">
              <a:solidFill>
                <a:srgbClr val="004C9B"/>
              </a:solidFill>
            </a:endParaRPr>
          </a:p>
          <a:p>
            <a:pPr indent="0" lvl="0" marL="0" rtl="0" algn="l">
              <a:spcBef>
                <a:spcPts val="0"/>
              </a:spcBef>
              <a:spcAft>
                <a:spcPts val="0"/>
              </a:spcAft>
              <a:buClr>
                <a:schemeClr val="dk1"/>
              </a:buClr>
              <a:buSzPts val="990"/>
              <a:buFont typeface="Arial"/>
              <a:buNone/>
            </a:pPr>
            <a:r>
              <a:t/>
            </a:r>
            <a:endParaRPr sz="1520"/>
          </a:p>
          <a:p>
            <a:pPr indent="0" lvl="0" marL="0" rtl="0" algn="l">
              <a:spcBef>
                <a:spcPts val="0"/>
              </a:spcBef>
              <a:spcAft>
                <a:spcPts val="0"/>
              </a:spcAft>
              <a:buClr>
                <a:schemeClr val="dk1"/>
              </a:buClr>
              <a:buSzPts val="990"/>
              <a:buFont typeface="Arial"/>
              <a:buNone/>
            </a:pPr>
            <a:r>
              <a:t/>
            </a:r>
            <a:endParaRPr sz="1520"/>
          </a:p>
          <a:p>
            <a:pPr indent="0" lvl="0" marL="0" rtl="0" algn="l">
              <a:spcBef>
                <a:spcPts val="0"/>
              </a:spcBef>
              <a:spcAft>
                <a:spcPts val="0"/>
              </a:spcAft>
              <a:buClr>
                <a:schemeClr val="dk1"/>
              </a:buClr>
              <a:buSzPts val="990"/>
              <a:buFont typeface="Arial"/>
              <a:buNone/>
            </a:pPr>
            <a:r>
              <a:t/>
            </a:r>
            <a:endParaRPr b="1" sz="1520">
              <a:solidFill>
                <a:srgbClr val="004C9B"/>
              </a:solidFill>
            </a:endParaRPr>
          </a:p>
          <a:p>
            <a:pPr indent="0" lvl="0" marL="0" rtl="0" algn="l">
              <a:spcBef>
                <a:spcPts val="0"/>
              </a:spcBef>
              <a:spcAft>
                <a:spcPts val="0"/>
              </a:spcAft>
              <a:buClr>
                <a:schemeClr val="dk1"/>
              </a:buClr>
              <a:buSzPts val="990"/>
              <a:buFont typeface="Arial"/>
              <a:buNone/>
            </a:pPr>
            <a:r>
              <a:t/>
            </a:r>
            <a:endParaRPr b="1" sz="1520">
              <a:solidFill>
                <a:srgbClr val="004C9B"/>
              </a:solidFill>
            </a:endParaRPr>
          </a:p>
          <a:p>
            <a:pPr indent="0" lvl="0" marL="0" rtl="0" algn="l">
              <a:spcBef>
                <a:spcPts val="0"/>
              </a:spcBef>
              <a:spcAft>
                <a:spcPts val="0"/>
              </a:spcAft>
              <a:buSzPts val="990"/>
              <a:buNone/>
            </a:pPr>
            <a:r>
              <a:t/>
            </a:r>
            <a:endParaRPr sz="1520"/>
          </a:p>
        </p:txBody>
      </p:sp>
      <p:sp>
        <p:nvSpPr>
          <p:cNvPr id="251" name="Google Shape;251;g2d8a8288659_0_48"/>
          <p:cNvSpPr txBox="1"/>
          <p:nvPr>
            <p:ph idx="1" type="body"/>
          </p:nvPr>
        </p:nvSpPr>
        <p:spPr>
          <a:xfrm>
            <a:off x="311700" y="1074200"/>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Clr>
                <a:schemeClr val="dk1"/>
              </a:buClr>
              <a:buSzPts val="770"/>
              <a:buFont typeface="Arial"/>
              <a:buNone/>
            </a:pPr>
            <a:r>
              <a:rPr lang="en-GB" sz="1070">
                <a:solidFill>
                  <a:schemeClr val="dk1"/>
                </a:solidFill>
              </a:rPr>
              <a:t>From the </a:t>
            </a:r>
            <a:r>
              <a:rPr b="1" lang="en-GB" sz="1070">
                <a:solidFill>
                  <a:schemeClr val="dk1"/>
                </a:solidFill>
              </a:rPr>
              <a:t>Regression Analysis - Hourly Period</a:t>
            </a:r>
            <a:r>
              <a:rPr lang="en-GB" sz="1070">
                <a:solidFill>
                  <a:schemeClr val="dk1"/>
                </a:solidFill>
              </a:rPr>
              <a:t>, our evaluated four models:</a:t>
            </a:r>
            <a:endParaRPr sz="1070">
              <a:solidFill>
                <a:schemeClr val="dk1"/>
              </a:solidFill>
            </a:endParaRPr>
          </a:p>
          <a:p>
            <a:pPr indent="-296545" lvl="0" marL="457200" rtl="0" algn="l">
              <a:lnSpc>
                <a:spcPct val="105000"/>
              </a:lnSpc>
              <a:spcBef>
                <a:spcPts val="1200"/>
              </a:spcBef>
              <a:spcAft>
                <a:spcPts val="0"/>
              </a:spcAft>
              <a:buClr>
                <a:schemeClr val="dk1"/>
              </a:buClr>
              <a:buSzPts val="1070"/>
              <a:buAutoNum type="arabicPeriod"/>
            </a:pPr>
            <a:r>
              <a:rPr b="1" lang="en-GB" sz="1070">
                <a:solidFill>
                  <a:schemeClr val="dk1"/>
                </a:solidFill>
              </a:rPr>
              <a:t>Linear Regression</a:t>
            </a:r>
            <a:r>
              <a:rPr lang="en-GB" sz="1070">
                <a:solidFill>
                  <a:schemeClr val="dk1"/>
                </a:solidFill>
              </a:rPr>
              <a:t> (RMSE = 1748, R² = 0.85, Rank: 3rd)</a:t>
            </a:r>
            <a:endParaRPr sz="1070">
              <a:solidFill>
                <a:schemeClr val="dk1"/>
              </a:solidFill>
            </a:endParaRPr>
          </a:p>
          <a:p>
            <a:pPr indent="-296545" lvl="0" marL="457200" rtl="0" algn="l">
              <a:lnSpc>
                <a:spcPct val="105000"/>
              </a:lnSpc>
              <a:spcBef>
                <a:spcPts val="0"/>
              </a:spcBef>
              <a:spcAft>
                <a:spcPts val="0"/>
              </a:spcAft>
              <a:buClr>
                <a:schemeClr val="dk1"/>
              </a:buClr>
              <a:buSzPts val="1070"/>
              <a:buAutoNum type="arabicPeriod"/>
            </a:pPr>
            <a:r>
              <a:rPr b="1" lang="en-GB" sz="1070">
                <a:solidFill>
                  <a:schemeClr val="dk1"/>
                </a:solidFill>
              </a:rPr>
              <a:t>KNN Regression</a:t>
            </a:r>
            <a:r>
              <a:rPr lang="en-GB" sz="1070">
                <a:solidFill>
                  <a:schemeClr val="dk1"/>
                </a:solidFill>
              </a:rPr>
              <a:t> (RMSE = 1430, R² = 0.90, Rank: 2nd)</a:t>
            </a:r>
            <a:endParaRPr sz="1070">
              <a:solidFill>
                <a:schemeClr val="dk1"/>
              </a:solidFill>
            </a:endParaRPr>
          </a:p>
          <a:p>
            <a:pPr indent="-296545" lvl="0" marL="457200" rtl="0" algn="l">
              <a:lnSpc>
                <a:spcPct val="105000"/>
              </a:lnSpc>
              <a:spcBef>
                <a:spcPts val="0"/>
              </a:spcBef>
              <a:spcAft>
                <a:spcPts val="0"/>
              </a:spcAft>
              <a:buClr>
                <a:schemeClr val="dk1"/>
              </a:buClr>
              <a:buSzPts val="1070"/>
              <a:buAutoNum type="arabicPeriod"/>
            </a:pPr>
            <a:r>
              <a:rPr b="1" lang="en-GB" sz="1070">
                <a:solidFill>
                  <a:schemeClr val="dk1"/>
                </a:solidFill>
              </a:rPr>
              <a:t>Decision Tree Regression</a:t>
            </a:r>
            <a:r>
              <a:rPr lang="en-GB" sz="1070">
                <a:solidFill>
                  <a:schemeClr val="dk1"/>
                </a:solidFill>
              </a:rPr>
              <a:t> (RMSE = 1693, R² = 0.86, Rank: 4th)</a:t>
            </a:r>
            <a:endParaRPr sz="1070">
              <a:solidFill>
                <a:schemeClr val="dk1"/>
              </a:solidFill>
            </a:endParaRPr>
          </a:p>
          <a:p>
            <a:pPr indent="-296545" lvl="0" marL="457200" rtl="0" algn="l">
              <a:lnSpc>
                <a:spcPct val="105000"/>
              </a:lnSpc>
              <a:spcBef>
                <a:spcPts val="0"/>
              </a:spcBef>
              <a:spcAft>
                <a:spcPts val="0"/>
              </a:spcAft>
              <a:buClr>
                <a:schemeClr val="dk1"/>
              </a:buClr>
              <a:buSzPts val="1070"/>
              <a:buAutoNum type="arabicPeriod"/>
            </a:pPr>
            <a:r>
              <a:rPr b="1" lang="en-GB" sz="1070">
                <a:solidFill>
                  <a:schemeClr val="dk1"/>
                </a:solidFill>
              </a:rPr>
              <a:t>Random Forest Regression</a:t>
            </a:r>
            <a:r>
              <a:rPr lang="en-GB" sz="1070">
                <a:solidFill>
                  <a:schemeClr val="dk1"/>
                </a:solidFill>
              </a:rPr>
              <a:t> (RMSE = 1155, R² = 0.94, Rank: 1st)</a:t>
            </a:r>
            <a:endParaRPr sz="1070">
              <a:solidFill>
                <a:schemeClr val="dk1"/>
              </a:solidFill>
            </a:endParaRPr>
          </a:p>
          <a:p>
            <a:pPr indent="0" lvl="0" marL="0" rtl="0" algn="l">
              <a:lnSpc>
                <a:spcPct val="105000"/>
              </a:lnSpc>
              <a:spcBef>
                <a:spcPts val="1400"/>
              </a:spcBef>
              <a:spcAft>
                <a:spcPts val="0"/>
              </a:spcAft>
              <a:buClr>
                <a:schemeClr val="dk1"/>
              </a:buClr>
              <a:buSzPts val="770"/>
              <a:buFont typeface="Arial"/>
              <a:buNone/>
            </a:pPr>
            <a:r>
              <a:rPr b="1" lang="en-GB" sz="1210">
                <a:solidFill>
                  <a:schemeClr val="dk1"/>
                </a:solidFill>
              </a:rPr>
              <a:t>Key Insight:</a:t>
            </a:r>
            <a:endParaRPr b="1" sz="1210">
              <a:solidFill>
                <a:schemeClr val="dk1"/>
              </a:solidFill>
            </a:endParaRPr>
          </a:p>
          <a:p>
            <a:pPr indent="-296545" lvl="0" marL="457200" rtl="0" algn="l">
              <a:lnSpc>
                <a:spcPct val="105000"/>
              </a:lnSpc>
              <a:spcBef>
                <a:spcPts val="1200"/>
              </a:spcBef>
              <a:spcAft>
                <a:spcPts val="0"/>
              </a:spcAft>
              <a:buClr>
                <a:schemeClr val="dk1"/>
              </a:buClr>
              <a:buSzPts val="1070"/>
              <a:buChar char="●"/>
            </a:pPr>
            <a:r>
              <a:rPr lang="en-GB" sz="1070">
                <a:solidFill>
                  <a:schemeClr val="dk1"/>
                </a:solidFill>
              </a:rPr>
              <a:t>The </a:t>
            </a:r>
            <a:r>
              <a:rPr b="1" lang="en-GB" sz="1070">
                <a:solidFill>
                  <a:schemeClr val="dk1"/>
                </a:solidFill>
              </a:rPr>
              <a:t>Random Forest Regression</a:t>
            </a:r>
            <a:r>
              <a:rPr lang="en-GB" sz="1070">
                <a:solidFill>
                  <a:schemeClr val="dk1"/>
                </a:solidFill>
              </a:rPr>
              <a:t> model outperforms all others, with the </a:t>
            </a:r>
            <a:r>
              <a:rPr b="1" lang="en-GB" sz="1070">
                <a:solidFill>
                  <a:schemeClr val="dk1"/>
                </a:solidFill>
              </a:rPr>
              <a:t>lowest RMSE (1155)</a:t>
            </a:r>
            <a:r>
              <a:rPr lang="en-GB" sz="1070">
                <a:solidFill>
                  <a:schemeClr val="dk1"/>
                </a:solidFill>
              </a:rPr>
              <a:t> and the </a:t>
            </a:r>
            <a:r>
              <a:rPr b="1" lang="en-GB" sz="1070">
                <a:solidFill>
                  <a:schemeClr val="dk1"/>
                </a:solidFill>
              </a:rPr>
              <a:t>highest R² (0.94)</a:t>
            </a:r>
            <a:r>
              <a:rPr lang="en-GB" sz="1070">
                <a:solidFill>
                  <a:schemeClr val="dk1"/>
                </a:solidFill>
              </a:rPr>
              <a:t>.</a:t>
            </a:r>
            <a:endParaRPr sz="1070">
              <a:solidFill>
                <a:schemeClr val="dk1"/>
              </a:solidFill>
            </a:endParaRPr>
          </a:p>
          <a:p>
            <a:pPr indent="-296545" lvl="0" marL="457200" rtl="0" algn="l">
              <a:lnSpc>
                <a:spcPct val="105000"/>
              </a:lnSpc>
              <a:spcBef>
                <a:spcPts val="0"/>
              </a:spcBef>
              <a:spcAft>
                <a:spcPts val="0"/>
              </a:spcAft>
              <a:buClr>
                <a:schemeClr val="dk1"/>
              </a:buClr>
              <a:buSzPts val="1070"/>
              <a:buChar char="●"/>
            </a:pPr>
            <a:r>
              <a:rPr lang="en-GB" sz="1070">
                <a:solidFill>
                  <a:schemeClr val="dk1"/>
                </a:solidFill>
              </a:rPr>
              <a:t>A </a:t>
            </a:r>
            <a:r>
              <a:rPr b="1" lang="en-GB" sz="1070">
                <a:solidFill>
                  <a:schemeClr val="dk1"/>
                </a:solidFill>
              </a:rPr>
              <a:t>lower RMSE</a:t>
            </a:r>
            <a:r>
              <a:rPr lang="en-GB" sz="1070">
                <a:solidFill>
                  <a:schemeClr val="dk1"/>
                </a:solidFill>
              </a:rPr>
              <a:t> indicates that Random Forest has the least prediction error, and a </a:t>
            </a:r>
            <a:r>
              <a:rPr b="1" lang="en-GB" sz="1070">
                <a:solidFill>
                  <a:schemeClr val="dk1"/>
                </a:solidFill>
              </a:rPr>
              <a:t>higher R²</a:t>
            </a:r>
            <a:r>
              <a:rPr lang="en-GB" sz="1070">
                <a:solidFill>
                  <a:schemeClr val="dk1"/>
                </a:solidFill>
              </a:rPr>
              <a:t> means it explains </a:t>
            </a:r>
            <a:r>
              <a:rPr b="1" lang="en-GB" sz="1070">
                <a:solidFill>
                  <a:schemeClr val="dk1"/>
                </a:solidFill>
              </a:rPr>
              <a:t>94% of the variance</a:t>
            </a:r>
            <a:r>
              <a:rPr lang="en-GB" sz="1070">
                <a:solidFill>
                  <a:schemeClr val="dk1"/>
                </a:solidFill>
              </a:rPr>
              <a:t> in energy consumption demand.</a:t>
            </a:r>
            <a:endParaRPr sz="1070">
              <a:solidFill>
                <a:schemeClr val="dk1"/>
              </a:solidFill>
            </a:endParaRPr>
          </a:p>
          <a:p>
            <a:pPr indent="0" lvl="0" marL="0" rtl="0" algn="l">
              <a:lnSpc>
                <a:spcPct val="105000"/>
              </a:lnSpc>
              <a:spcBef>
                <a:spcPts val="1400"/>
              </a:spcBef>
              <a:spcAft>
                <a:spcPts val="0"/>
              </a:spcAft>
              <a:buClr>
                <a:schemeClr val="dk1"/>
              </a:buClr>
              <a:buSzPts val="770"/>
              <a:buFont typeface="Arial"/>
              <a:buNone/>
            </a:pPr>
            <a:r>
              <a:rPr b="1" lang="en-GB" sz="1210">
                <a:solidFill>
                  <a:schemeClr val="dk1"/>
                </a:solidFill>
              </a:rPr>
              <a:t>Why Random Forest is Best for Hourly Forecasting?</a:t>
            </a:r>
            <a:endParaRPr b="1" sz="1210">
              <a:solidFill>
                <a:schemeClr val="dk1"/>
              </a:solidFill>
            </a:endParaRPr>
          </a:p>
          <a:p>
            <a:pPr indent="-296545" lvl="0" marL="457200" rtl="0" algn="l">
              <a:lnSpc>
                <a:spcPct val="105000"/>
              </a:lnSpc>
              <a:spcBef>
                <a:spcPts val="1200"/>
              </a:spcBef>
              <a:spcAft>
                <a:spcPts val="0"/>
              </a:spcAft>
              <a:buClr>
                <a:schemeClr val="dk1"/>
              </a:buClr>
              <a:buSzPts val="1070"/>
              <a:buChar char="●"/>
            </a:pPr>
            <a:r>
              <a:rPr lang="en-GB" sz="1070">
                <a:solidFill>
                  <a:schemeClr val="dk1"/>
                </a:solidFill>
              </a:rPr>
              <a:t>It </a:t>
            </a:r>
            <a:r>
              <a:rPr b="1" lang="en-GB" sz="1070">
                <a:solidFill>
                  <a:schemeClr val="dk1"/>
                </a:solidFill>
              </a:rPr>
              <a:t>captures non-linear relationships</a:t>
            </a:r>
            <a:r>
              <a:rPr lang="en-GB" sz="1070">
                <a:solidFill>
                  <a:schemeClr val="dk1"/>
                </a:solidFill>
              </a:rPr>
              <a:t> between features and energy consumption.</a:t>
            </a:r>
            <a:endParaRPr sz="1070">
              <a:solidFill>
                <a:schemeClr val="dk1"/>
              </a:solidFill>
            </a:endParaRPr>
          </a:p>
          <a:p>
            <a:pPr indent="-296545" lvl="0" marL="457200" rtl="0" algn="l">
              <a:lnSpc>
                <a:spcPct val="105000"/>
              </a:lnSpc>
              <a:spcBef>
                <a:spcPts val="0"/>
              </a:spcBef>
              <a:spcAft>
                <a:spcPts val="0"/>
              </a:spcAft>
              <a:buClr>
                <a:schemeClr val="dk1"/>
              </a:buClr>
              <a:buSzPts val="1070"/>
              <a:buChar char="●"/>
            </a:pPr>
            <a:r>
              <a:rPr lang="en-GB" sz="1070">
                <a:solidFill>
                  <a:schemeClr val="dk1"/>
                </a:solidFill>
              </a:rPr>
              <a:t>It is </a:t>
            </a:r>
            <a:r>
              <a:rPr b="1" lang="en-GB" sz="1070">
                <a:solidFill>
                  <a:schemeClr val="dk1"/>
                </a:solidFill>
              </a:rPr>
              <a:t>robust to noise and missing data</a:t>
            </a:r>
            <a:r>
              <a:rPr lang="en-GB" sz="1070">
                <a:solidFill>
                  <a:schemeClr val="dk1"/>
                </a:solidFill>
              </a:rPr>
              <a:t>, unlike Linear Regression.</a:t>
            </a:r>
            <a:endParaRPr sz="1070">
              <a:solidFill>
                <a:schemeClr val="dk1"/>
              </a:solidFill>
            </a:endParaRPr>
          </a:p>
          <a:p>
            <a:pPr indent="-296545" lvl="0" marL="457200" rtl="0" algn="l">
              <a:lnSpc>
                <a:spcPct val="105000"/>
              </a:lnSpc>
              <a:spcBef>
                <a:spcPts val="0"/>
              </a:spcBef>
              <a:spcAft>
                <a:spcPts val="0"/>
              </a:spcAft>
              <a:buClr>
                <a:schemeClr val="dk1"/>
              </a:buClr>
              <a:buSzPts val="1070"/>
              <a:buChar char="●"/>
            </a:pPr>
            <a:r>
              <a:rPr lang="en-GB" sz="1070">
                <a:solidFill>
                  <a:schemeClr val="dk1"/>
                </a:solidFill>
              </a:rPr>
              <a:t>Unlike Decision Trees, </a:t>
            </a:r>
            <a:r>
              <a:rPr b="1" lang="en-GB" sz="1070">
                <a:solidFill>
                  <a:schemeClr val="dk1"/>
                </a:solidFill>
              </a:rPr>
              <a:t>it prevents overfitting by using multiple trees (ensemble learning)</a:t>
            </a:r>
            <a:r>
              <a:rPr lang="en-GB" sz="1070">
                <a:solidFill>
                  <a:schemeClr val="dk1"/>
                </a:solidFill>
              </a:rPr>
              <a:t>.</a:t>
            </a:r>
            <a:endParaRPr sz="1070">
              <a:solidFill>
                <a:schemeClr val="dk1"/>
              </a:solidFill>
            </a:endParaRPr>
          </a:p>
          <a:p>
            <a:pPr indent="-296545" lvl="0" marL="457200" rtl="0" algn="l">
              <a:lnSpc>
                <a:spcPct val="105000"/>
              </a:lnSpc>
              <a:spcBef>
                <a:spcPts val="0"/>
              </a:spcBef>
              <a:spcAft>
                <a:spcPts val="0"/>
              </a:spcAft>
              <a:buClr>
                <a:schemeClr val="dk1"/>
              </a:buClr>
              <a:buSzPts val="1070"/>
              <a:buChar char="●"/>
            </a:pPr>
            <a:r>
              <a:rPr lang="en-GB" sz="1070">
                <a:solidFill>
                  <a:schemeClr val="dk1"/>
                </a:solidFill>
              </a:rPr>
              <a:t>It works well with high-dimensional datasets, which is useful for energy forecasting with multiple weather, time-based, and regional factors.</a:t>
            </a:r>
            <a:endParaRPr sz="1070">
              <a:solidFill>
                <a:schemeClr val="dk1"/>
              </a:solidFill>
            </a:endParaRPr>
          </a:p>
          <a:p>
            <a:pPr indent="0" lvl="0" marL="0" rtl="0" algn="l">
              <a:lnSpc>
                <a:spcPct val="105000"/>
              </a:lnSpc>
              <a:spcBef>
                <a:spcPts val="1200"/>
              </a:spcBef>
              <a:spcAft>
                <a:spcPts val="0"/>
              </a:spcAft>
              <a:buClr>
                <a:schemeClr val="dk1"/>
              </a:buClr>
              <a:buSzPts val="770"/>
              <a:buFont typeface="Arial"/>
              <a:buNone/>
            </a:pPr>
            <a:r>
              <a:rPr b="1" lang="en-GB" sz="1070">
                <a:solidFill>
                  <a:schemeClr val="dk1"/>
                </a:solidFill>
              </a:rPr>
              <a:t>Final Conclusion:</a:t>
            </a:r>
            <a:br>
              <a:rPr b="1" lang="en-GB" sz="1070">
                <a:solidFill>
                  <a:schemeClr val="dk1"/>
                </a:solidFill>
              </a:rPr>
            </a:br>
            <a:r>
              <a:rPr lang="en-GB" sz="1070">
                <a:solidFill>
                  <a:schemeClr val="dk1"/>
                </a:solidFill>
              </a:rPr>
              <a:t>For </a:t>
            </a:r>
            <a:r>
              <a:rPr b="1" lang="en-GB" sz="1070">
                <a:solidFill>
                  <a:schemeClr val="dk1"/>
                </a:solidFill>
              </a:rPr>
              <a:t>hourly energy demand forecasting</a:t>
            </a:r>
            <a:r>
              <a:rPr lang="en-GB" sz="1070">
                <a:solidFill>
                  <a:schemeClr val="dk1"/>
                </a:solidFill>
              </a:rPr>
              <a:t>, the </a:t>
            </a:r>
            <a:r>
              <a:rPr b="1" lang="en-GB" sz="1070">
                <a:solidFill>
                  <a:schemeClr val="dk1"/>
                </a:solidFill>
              </a:rPr>
              <a:t>Random Forest Regression</a:t>
            </a:r>
            <a:r>
              <a:rPr lang="en-GB" sz="1070">
                <a:solidFill>
                  <a:schemeClr val="dk1"/>
                </a:solidFill>
              </a:rPr>
              <a:t> model is the most accurate and reliable technique.</a:t>
            </a:r>
            <a:endParaRPr sz="1070">
              <a:solidFill>
                <a:schemeClr val="dk1"/>
              </a:solidFill>
            </a:endParaRPr>
          </a:p>
          <a:p>
            <a:pPr indent="0" lvl="0" marL="0" rtl="0" algn="l">
              <a:lnSpc>
                <a:spcPct val="105000"/>
              </a:lnSpc>
              <a:spcBef>
                <a:spcPts val="1200"/>
              </a:spcBef>
              <a:spcAft>
                <a:spcPts val="0"/>
              </a:spcAft>
              <a:buSzPts val="770"/>
              <a:buNone/>
            </a:pPr>
            <a:r>
              <a:t/>
            </a:r>
            <a:endParaRPr sz="156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d8a8288659_0_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1520">
                <a:solidFill>
                  <a:srgbClr val="004C9B"/>
                </a:solidFill>
              </a:rPr>
              <a:t>2. How to accurately forecast energy demand 24 hours in advance compared to TSO?</a:t>
            </a:r>
            <a:endParaRPr sz="1520"/>
          </a:p>
        </p:txBody>
      </p:sp>
      <p:sp>
        <p:nvSpPr>
          <p:cNvPr id="257" name="Google Shape;257;g2d8a8288659_0_93"/>
          <p:cNvSpPr txBox="1"/>
          <p:nvPr>
            <p:ph idx="1" type="body"/>
          </p:nvPr>
        </p:nvSpPr>
        <p:spPr>
          <a:xfrm>
            <a:off x="311700" y="1074200"/>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GB" sz="1100">
                <a:solidFill>
                  <a:schemeClr val="dk1"/>
                </a:solidFill>
              </a:rPr>
              <a:t>From the </a:t>
            </a:r>
            <a:r>
              <a:rPr b="1" lang="en-GB" sz="1100">
                <a:solidFill>
                  <a:schemeClr val="dk1"/>
                </a:solidFill>
              </a:rPr>
              <a:t>Regression Analysis - Daily Period</a:t>
            </a:r>
            <a:r>
              <a:rPr lang="en-GB" sz="1100">
                <a:solidFill>
                  <a:schemeClr val="dk1"/>
                </a:solidFill>
              </a:rPr>
              <a:t>, the </a:t>
            </a:r>
            <a:r>
              <a:rPr b="1" lang="en-GB" sz="1100">
                <a:solidFill>
                  <a:schemeClr val="dk1"/>
                </a:solidFill>
              </a:rPr>
              <a:t>TSO (Transmission System Operator) Forecast</a:t>
            </a:r>
            <a:r>
              <a:rPr lang="en-GB" sz="1100">
                <a:solidFill>
                  <a:schemeClr val="dk1"/>
                </a:solidFill>
              </a:rPr>
              <a:t> had the best performance:</a:t>
            </a:r>
            <a:endParaRPr sz="1100">
              <a:solidFill>
                <a:schemeClr val="dk1"/>
              </a:solidFill>
            </a:endParaRPr>
          </a:p>
          <a:p>
            <a:pPr indent="-298450" lvl="0" marL="457200" rtl="0" algn="l">
              <a:spcBef>
                <a:spcPts val="1200"/>
              </a:spcBef>
              <a:spcAft>
                <a:spcPts val="0"/>
              </a:spcAft>
              <a:buClr>
                <a:schemeClr val="dk1"/>
              </a:buClr>
              <a:buSzPts val="1100"/>
              <a:buChar char="●"/>
            </a:pPr>
            <a:r>
              <a:rPr b="1" lang="en-GB" sz="1100">
                <a:solidFill>
                  <a:schemeClr val="dk1"/>
                </a:solidFill>
              </a:rPr>
              <a:t>MAPE = 0.008</a:t>
            </a:r>
            <a:r>
              <a:rPr lang="en-GB" sz="1100">
                <a:solidFill>
                  <a:schemeClr val="dk1"/>
                </a:solidFill>
              </a:rPr>
              <a:t> (Extremely low error)</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RMSE = 3.09</a:t>
            </a:r>
            <a:r>
              <a:rPr lang="en-GB" sz="1100">
                <a:solidFill>
                  <a:schemeClr val="dk1"/>
                </a:solidFill>
              </a:rPr>
              <a:t> (Highly accurate)</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Ranked 1st</a:t>
            </a:r>
            <a:endParaRPr b="1" sz="1100">
              <a:solidFill>
                <a:schemeClr val="dk1"/>
              </a:solidFill>
            </a:endParaRPr>
          </a:p>
          <a:p>
            <a:pPr indent="0" lvl="0" marL="0" rtl="0" algn="l">
              <a:spcBef>
                <a:spcPts val="1200"/>
              </a:spcBef>
              <a:spcAft>
                <a:spcPts val="0"/>
              </a:spcAft>
              <a:buClr>
                <a:schemeClr val="dk1"/>
              </a:buClr>
              <a:buSzPts val="1100"/>
              <a:buFont typeface="Arial"/>
              <a:buNone/>
            </a:pPr>
            <a:r>
              <a:rPr lang="en-GB" sz="1100">
                <a:solidFill>
                  <a:schemeClr val="dk1"/>
                </a:solidFill>
              </a:rPr>
              <a:t>Among the machine learning models, </a:t>
            </a:r>
            <a:r>
              <a:rPr b="1" lang="en-GB" sz="1100">
                <a:solidFill>
                  <a:schemeClr val="dk1"/>
                </a:solidFill>
              </a:rPr>
              <a:t>Random Forest Regression</a:t>
            </a:r>
            <a:r>
              <a:rPr lang="en-GB" sz="1100">
                <a:solidFill>
                  <a:schemeClr val="dk1"/>
                </a:solidFill>
              </a:rPr>
              <a:t> performed best:</a:t>
            </a:r>
            <a:endParaRPr sz="1100">
              <a:solidFill>
                <a:schemeClr val="dk1"/>
              </a:solidFill>
            </a:endParaRPr>
          </a:p>
          <a:p>
            <a:pPr indent="-298450" lvl="0" marL="457200" rtl="0" algn="l">
              <a:spcBef>
                <a:spcPts val="1200"/>
              </a:spcBef>
              <a:spcAft>
                <a:spcPts val="0"/>
              </a:spcAft>
              <a:buClr>
                <a:schemeClr val="dk1"/>
              </a:buClr>
              <a:buSzPts val="1100"/>
              <a:buChar char="●"/>
            </a:pPr>
            <a:r>
              <a:rPr b="1" lang="en-GB" sz="1100">
                <a:solidFill>
                  <a:schemeClr val="dk1"/>
                </a:solidFill>
              </a:rPr>
              <a:t>MAPE = 2.86</a:t>
            </a:r>
            <a:r>
              <a:rPr lang="en-GB" sz="1100">
                <a:solidFill>
                  <a:schemeClr val="dk1"/>
                </a:solidFill>
              </a:rPr>
              <a:t> (Better than other ML models but higher than TSO)</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RMSE = 1058</a:t>
            </a:r>
            <a:r>
              <a:rPr lang="en-GB" sz="1100">
                <a:solidFill>
                  <a:schemeClr val="dk1"/>
                </a:solidFill>
              </a:rPr>
              <a:t> (Higher than TSO, but still relatively low)</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R² = 0.85</a:t>
            </a:r>
            <a:r>
              <a:rPr lang="en-GB" sz="1100">
                <a:solidFill>
                  <a:schemeClr val="dk1"/>
                </a:solidFill>
              </a:rPr>
              <a:t> (Indicates strong predictive power)</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Ranked 3rd</a:t>
            </a:r>
            <a:endParaRPr b="1" sz="1100">
              <a:solidFill>
                <a:schemeClr val="dk1"/>
              </a:solidFill>
            </a:endParaRPr>
          </a:p>
          <a:p>
            <a:pPr indent="0" lvl="0" marL="0" rtl="0" algn="l">
              <a:spcBef>
                <a:spcPts val="1400"/>
              </a:spcBef>
              <a:spcAft>
                <a:spcPts val="0"/>
              </a:spcAft>
              <a:buClr>
                <a:schemeClr val="dk1"/>
              </a:buClr>
              <a:buSzPts val="1100"/>
              <a:buFont typeface="Arial"/>
              <a:buNone/>
            </a:pPr>
            <a:r>
              <a:rPr b="1" lang="en-GB" sz="1300">
                <a:solidFill>
                  <a:schemeClr val="dk1"/>
                </a:solidFill>
              </a:rPr>
              <a:t>Key Insight:</a:t>
            </a:r>
            <a:endParaRPr b="1" sz="1300">
              <a:solidFill>
                <a:schemeClr val="dk1"/>
              </a:solidFill>
            </a:endParaRPr>
          </a:p>
          <a:p>
            <a:pPr indent="-298450" lvl="0" marL="457200" rtl="0" algn="l">
              <a:spcBef>
                <a:spcPts val="1200"/>
              </a:spcBef>
              <a:spcAft>
                <a:spcPts val="0"/>
              </a:spcAft>
              <a:buClr>
                <a:schemeClr val="dk1"/>
              </a:buClr>
              <a:buSzPts val="1100"/>
              <a:buChar char="●"/>
            </a:pPr>
            <a:r>
              <a:rPr lang="en-GB" sz="1100">
                <a:solidFill>
                  <a:schemeClr val="dk1"/>
                </a:solidFill>
              </a:rPr>
              <a:t>The </a:t>
            </a:r>
            <a:r>
              <a:rPr b="1" lang="en-GB" sz="1100">
                <a:solidFill>
                  <a:schemeClr val="dk1"/>
                </a:solidFill>
              </a:rPr>
              <a:t>TSO Forecast is the gold standard</a:t>
            </a:r>
            <a:r>
              <a:rPr lang="en-GB" sz="1100">
                <a:solidFill>
                  <a:schemeClr val="dk1"/>
                </a:solidFill>
              </a:rPr>
              <a:t> but may rely on proprietary models and additional real-time grid data unavailable for ML models.</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Random Forest Regression</a:t>
            </a:r>
            <a:r>
              <a:rPr lang="en-GB" sz="1100">
                <a:solidFill>
                  <a:schemeClr val="dk1"/>
                </a:solidFill>
              </a:rPr>
              <a:t> is the </a:t>
            </a:r>
            <a:r>
              <a:rPr b="1" lang="en-GB" sz="1100">
                <a:solidFill>
                  <a:schemeClr val="dk1"/>
                </a:solidFill>
              </a:rPr>
              <a:t>best alternative among machine learning models</a:t>
            </a:r>
            <a:r>
              <a:rPr lang="en-GB" sz="1100">
                <a:solidFill>
                  <a:schemeClr val="dk1"/>
                </a:solidFill>
              </a:rPr>
              <a:t>.</a:t>
            </a:r>
            <a:endParaRPr sz="1100">
              <a:solidFill>
                <a:schemeClr val="dk1"/>
              </a:solidFill>
            </a:endParaRPr>
          </a:p>
          <a:p>
            <a:pPr indent="0" lvl="0" marL="0" rtl="0" algn="l">
              <a:lnSpc>
                <a:spcPct val="105000"/>
              </a:lnSpc>
              <a:spcBef>
                <a:spcPts val="1200"/>
              </a:spcBef>
              <a:spcAft>
                <a:spcPts val="0"/>
              </a:spcAft>
              <a:buSzPts val="770"/>
              <a:buNone/>
            </a:pPr>
            <a:r>
              <a:t/>
            </a:r>
            <a:endParaRPr sz="107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2d8a8288659_0_1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1520">
                <a:solidFill>
                  <a:srgbClr val="004C9B"/>
                </a:solidFill>
              </a:rPr>
              <a:t>3. Using Classification, determine what weather measurements and cities influence electrical demand, prices, and generation capacity?</a:t>
            </a:r>
            <a:endParaRPr sz="1520"/>
          </a:p>
        </p:txBody>
      </p:sp>
      <p:sp>
        <p:nvSpPr>
          <p:cNvPr id="263" name="Google Shape;263;g2d8a8288659_0_100"/>
          <p:cNvSpPr txBox="1"/>
          <p:nvPr>
            <p:ph idx="1" type="body"/>
          </p:nvPr>
        </p:nvSpPr>
        <p:spPr>
          <a:xfrm>
            <a:off x="311700" y="1074200"/>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SzPts val="1100"/>
              <a:buNone/>
            </a:pPr>
            <a:r>
              <a:t/>
            </a:r>
            <a:endParaRPr sz="1100">
              <a:solidFill>
                <a:schemeClr val="dk1"/>
              </a:solidFill>
            </a:endParaRPr>
          </a:p>
          <a:p>
            <a:pPr indent="0" lvl="0" marL="0" rtl="0" algn="l">
              <a:spcBef>
                <a:spcPts val="1200"/>
              </a:spcBef>
              <a:spcAft>
                <a:spcPts val="0"/>
              </a:spcAft>
              <a:buClr>
                <a:schemeClr val="dk1"/>
              </a:buClr>
              <a:buSzPts val="1100"/>
              <a:buFont typeface="Arial"/>
              <a:buNone/>
            </a:pPr>
            <a:r>
              <a:rPr lang="en-GB" sz="1100">
                <a:solidFill>
                  <a:schemeClr val="dk1"/>
                </a:solidFill>
              </a:rPr>
              <a:t>From the </a:t>
            </a:r>
            <a:r>
              <a:rPr b="1" lang="en-GB" sz="1100">
                <a:solidFill>
                  <a:schemeClr val="dk1"/>
                </a:solidFill>
              </a:rPr>
              <a:t>Classification Analysis - Daily Period</a:t>
            </a:r>
            <a:r>
              <a:rPr lang="en-GB" sz="1100">
                <a:solidFill>
                  <a:schemeClr val="dk1"/>
                </a:solidFill>
              </a:rPr>
              <a:t>, the best-performing model was:</a:t>
            </a:r>
            <a:endParaRPr sz="1100">
              <a:solidFill>
                <a:schemeClr val="dk1"/>
              </a:solidFill>
            </a:endParaRPr>
          </a:p>
          <a:p>
            <a:pPr indent="-298450" lvl="0" marL="457200" rtl="0" algn="l">
              <a:spcBef>
                <a:spcPts val="1200"/>
              </a:spcBef>
              <a:spcAft>
                <a:spcPts val="0"/>
              </a:spcAft>
              <a:buClr>
                <a:schemeClr val="dk1"/>
              </a:buClr>
              <a:buSzPts val="1100"/>
              <a:buChar char="●"/>
            </a:pPr>
            <a:r>
              <a:rPr b="1" lang="en-GB" sz="1100">
                <a:solidFill>
                  <a:schemeClr val="dk1"/>
                </a:solidFill>
              </a:rPr>
              <a:t>Decision Tree Classifier</a:t>
            </a:r>
            <a:r>
              <a:rPr lang="en-GB" sz="1100">
                <a:solidFill>
                  <a:schemeClr val="dk1"/>
                </a:solidFill>
              </a:rPr>
              <a:t> (100% Accuracy, Precision, Recall, Ranked 1st)</a:t>
            </a:r>
            <a:endParaRPr sz="1100">
              <a:solidFill>
                <a:schemeClr val="dk1"/>
              </a:solidFill>
            </a:endParaRPr>
          </a:p>
          <a:p>
            <a:pPr indent="0" lvl="0" marL="0" rtl="0" algn="l">
              <a:spcBef>
                <a:spcPts val="1200"/>
              </a:spcBef>
              <a:spcAft>
                <a:spcPts val="0"/>
              </a:spcAft>
              <a:buClr>
                <a:schemeClr val="dk1"/>
              </a:buClr>
              <a:buSzPts val="1100"/>
              <a:buFont typeface="Arial"/>
              <a:buNone/>
            </a:pPr>
            <a:r>
              <a:rPr lang="en-GB" sz="1100">
                <a:solidFill>
                  <a:schemeClr val="dk1"/>
                </a:solidFill>
              </a:rPr>
              <a:t>Since Decision Trees provide interpretable </a:t>
            </a:r>
            <a:r>
              <a:rPr b="1" lang="en-GB" sz="1100">
                <a:solidFill>
                  <a:schemeClr val="dk1"/>
                </a:solidFill>
              </a:rPr>
              <a:t>feature importance</a:t>
            </a:r>
            <a:r>
              <a:rPr lang="en-GB" sz="1100">
                <a:solidFill>
                  <a:schemeClr val="dk1"/>
                </a:solidFill>
              </a:rPr>
              <a:t>, they help identify the </a:t>
            </a:r>
            <a:r>
              <a:rPr b="1" lang="en-GB" sz="1100">
                <a:solidFill>
                  <a:schemeClr val="dk1"/>
                </a:solidFill>
              </a:rPr>
              <a:t>most influential factors</a:t>
            </a:r>
            <a:r>
              <a:rPr lang="en-GB" sz="1100">
                <a:solidFill>
                  <a:schemeClr val="dk1"/>
                </a:solidFill>
              </a:rPr>
              <a:t> affecting electricity demand, pricing, and generation capacity.</a:t>
            </a:r>
            <a:endParaRPr sz="1100">
              <a:solidFill>
                <a:schemeClr val="dk1"/>
              </a:solidFill>
            </a:endParaRPr>
          </a:p>
          <a:p>
            <a:pPr indent="0" lvl="0" marL="0" rtl="0" algn="l">
              <a:spcBef>
                <a:spcPts val="1400"/>
              </a:spcBef>
              <a:spcAft>
                <a:spcPts val="0"/>
              </a:spcAft>
              <a:buClr>
                <a:schemeClr val="dk1"/>
              </a:buClr>
              <a:buSzPts val="1100"/>
              <a:buFont typeface="Arial"/>
              <a:buNone/>
            </a:pPr>
            <a:r>
              <a:rPr b="1" lang="en-GB" sz="1300">
                <a:solidFill>
                  <a:schemeClr val="dk1"/>
                </a:solidFill>
              </a:rPr>
              <a:t>Key Insight:</a:t>
            </a:r>
            <a:endParaRPr b="1" sz="1300">
              <a:solidFill>
                <a:schemeClr val="dk1"/>
              </a:solidFill>
            </a:endParaRPr>
          </a:p>
          <a:p>
            <a:pPr indent="0" lvl="0" marL="0" rtl="0" algn="l">
              <a:spcBef>
                <a:spcPts val="1200"/>
              </a:spcBef>
              <a:spcAft>
                <a:spcPts val="0"/>
              </a:spcAft>
              <a:buClr>
                <a:schemeClr val="dk1"/>
              </a:buClr>
              <a:buSzPts val="1100"/>
              <a:buFont typeface="Arial"/>
              <a:buNone/>
            </a:pPr>
            <a:r>
              <a:rPr lang="en-GB" sz="1100">
                <a:solidFill>
                  <a:schemeClr val="dk1"/>
                </a:solidFill>
              </a:rPr>
              <a:t>To determine the most important </a:t>
            </a:r>
            <a:r>
              <a:rPr b="1" lang="en-GB" sz="1100">
                <a:solidFill>
                  <a:schemeClr val="dk1"/>
                </a:solidFill>
              </a:rPr>
              <a:t>weather factors and cities</a:t>
            </a:r>
            <a:r>
              <a:rPr lang="en-GB" sz="1100">
                <a:solidFill>
                  <a:schemeClr val="dk1"/>
                </a:solidFill>
              </a:rPr>
              <a:t>, you should analyze the </a:t>
            </a:r>
            <a:r>
              <a:rPr b="1" lang="en-GB" sz="1100">
                <a:solidFill>
                  <a:schemeClr val="dk1"/>
                </a:solidFill>
              </a:rPr>
              <a:t>feature importance scores</a:t>
            </a:r>
            <a:r>
              <a:rPr lang="en-GB" sz="1100">
                <a:solidFill>
                  <a:schemeClr val="dk1"/>
                </a:solidFill>
              </a:rPr>
              <a:t> from the Decision Tree Classifier.</a:t>
            </a:r>
            <a:endParaRPr sz="1100">
              <a:solidFill>
                <a:schemeClr val="dk1"/>
              </a:solidFill>
            </a:endParaRPr>
          </a:p>
          <a:p>
            <a:pPr indent="0" lvl="0" marL="0" rtl="0" algn="l">
              <a:lnSpc>
                <a:spcPct val="105000"/>
              </a:lnSpc>
              <a:spcBef>
                <a:spcPts val="1200"/>
              </a:spcBef>
              <a:spcAft>
                <a:spcPts val="0"/>
              </a:spcAft>
              <a:buSzPts val="770"/>
              <a:buNone/>
            </a:pPr>
            <a:r>
              <a:t/>
            </a:r>
            <a:endParaRPr sz="11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2d8a8288659_0_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1520">
                <a:solidFill>
                  <a:srgbClr val="004C9B"/>
                </a:solidFill>
              </a:rPr>
              <a:t>3. Using Classification, determine what weather measurements and cities influence electrical demand, prices, and generation capacity?(Count.)</a:t>
            </a:r>
            <a:endParaRPr sz="1520"/>
          </a:p>
        </p:txBody>
      </p:sp>
      <p:sp>
        <p:nvSpPr>
          <p:cNvPr id="269" name="Google Shape;269;g2d8a8288659_0_107"/>
          <p:cNvSpPr txBox="1"/>
          <p:nvPr>
            <p:ph idx="1" type="body"/>
          </p:nvPr>
        </p:nvSpPr>
        <p:spPr>
          <a:xfrm>
            <a:off x="311700" y="1074200"/>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GB" sz="1300">
                <a:solidFill>
                  <a:schemeClr val="dk1"/>
                </a:solidFill>
              </a:rPr>
              <a:t>Likely Influential Weather Variables (Based on Energy Demand Studies):</a:t>
            </a:r>
            <a:endParaRPr b="1" sz="1300">
              <a:solidFill>
                <a:schemeClr val="dk1"/>
              </a:solidFill>
            </a:endParaRPr>
          </a:p>
          <a:p>
            <a:pPr indent="-298450" lvl="0" marL="457200" rtl="0" algn="l">
              <a:spcBef>
                <a:spcPts val="1200"/>
              </a:spcBef>
              <a:spcAft>
                <a:spcPts val="0"/>
              </a:spcAft>
              <a:buClr>
                <a:schemeClr val="dk1"/>
              </a:buClr>
              <a:buSzPts val="1100"/>
              <a:buAutoNum type="arabicPeriod"/>
            </a:pPr>
            <a:r>
              <a:rPr b="1" lang="en-GB" sz="1100">
                <a:solidFill>
                  <a:schemeClr val="dk1"/>
                </a:solidFill>
              </a:rPr>
              <a:t>Temperature (°C):</a:t>
            </a:r>
            <a:endParaRPr b="1" sz="1100">
              <a:solidFill>
                <a:schemeClr val="dk1"/>
              </a:solidFill>
            </a:endParaRPr>
          </a:p>
          <a:p>
            <a:pPr indent="-298450" lvl="1" marL="914400" rtl="0" algn="l">
              <a:spcBef>
                <a:spcPts val="0"/>
              </a:spcBef>
              <a:spcAft>
                <a:spcPts val="0"/>
              </a:spcAft>
              <a:buClr>
                <a:schemeClr val="dk1"/>
              </a:buClr>
              <a:buSzPts val="1100"/>
              <a:buChar char="○"/>
            </a:pPr>
            <a:r>
              <a:rPr lang="en-GB" sz="1100">
                <a:solidFill>
                  <a:schemeClr val="dk1"/>
                </a:solidFill>
              </a:rPr>
              <a:t>Strong correlation with energy demand (higher demand in extreme cold/hot weather).</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GB" sz="1100">
                <a:solidFill>
                  <a:schemeClr val="dk1"/>
                </a:solidFill>
              </a:rPr>
              <a:t>Humidity (%):</a:t>
            </a:r>
            <a:endParaRPr b="1" sz="1100">
              <a:solidFill>
                <a:schemeClr val="dk1"/>
              </a:solidFill>
            </a:endParaRPr>
          </a:p>
          <a:p>
            <a:pPr indent="-298450" lvl="1" marL="914400" rtl="0" algn="l">
              <a:spcBef>
                <a:spcPts val="0"/>
              </a:spcBef>
              <a:spcAft>
                <a:spcPts val="0"/>
              </a:spcAft>
              <a:buClr>
                <a:schemeClr val="dk1"/>
              </a:buClr>
              <a:buSzPts val="1100"/>
              <a:buChar char="○"/>
            </a:pPr>
            <a:r>
              <a:rPr lang="en-GB" sz="1100">
                <a:solidFill>
                  <a:schemeClr val="dk1"/>
                </a:solidFill>
              </a:rPr>
              <a:t>Affects cooling/heating needs, influencing demand patterns.</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GB" sz="1100">
                <a:solidFill>
                  <a:schemeClr val="dk1"/>
                </a:solidFill>
              </a:rPr>
              <a:t>Wind Speed (m/s):</a:t>
            </a:r>
            <a:endParaRPr b="1" sz="1100">
              <a:solidFill>
                <a:schemeClr val="dk1"/>
              </a:solidFill>
            </a:endParaRPr>
          </a:p>
          <a:p>
            <a:pPr indent="-298450" lvl="1" marL="914400" rtl="0" algn="l">
              <a:spcBef>
                <a:spcPts val="0"/>
              </a:spcBef>
              <a:spcAft>
                <a:spcPts val="0"/>
              </a:spcAft>
              <a:buClr>
                <a:schemeClr val="dk1"/>
              </a:buClr>
              <a:buSzPts val="1100"/>
              <a:buChar char="○"/>
            </a:pPr>
            <a:r>
              <a:rPr lang="en-GB" sz="1100">
                <a:solidFill>
                  <a:schemeClr val="dk1"/>
                </a:solidFill>
              </a:rPr>
              <a:t>Impacts renewable energy generation (e.g., wind turbines).</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GB" sz="1100">
                <a:solidFill>
                  <a:schemeClr val="dk1"/>
                </a:solidFill>
              </a:rPr>
              <a:t>Solar Radiation (W/m²):</a:t>
            </a:r>
            <a:endParaRPr b="1" sz="1100">
              <a:solidFill>
                <a:schemeClr val="dk1"/>
              </a:solidFill>
            </a:endParaRPr>
          </a:p>
          <a:p>
            <a:pPr indent="-298450" lvl="1" marL="914400" rtl="0" algn="l">
              <a:spcBef>
                <a:spcPts val="0"/>
              </a:spcBef>
              <a:spcAft>
                <a:spcPts val="0"/>
              </a:spcAft>
              <a:buClr>
                <a:schemeClr val="dk1"/>
              </a:buClr>
              <a:buSzPts val="1100"/>
              <a:buChar char="○"/>
            </a:pPr>
            <a:r>
              <a:rPr lang="en-GB" sz="1100">
                <a:solidFill>
                  <a:schemeClr val="dk1"/>
                </a:solidFill>
              </a:rPr>
              <a:t>Affects solar power generation capacity.</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GB" sz="1100">
                <a:solidFill>
                  <a:schemeClr val="dk1"/>
                </a:solidFill>
              </a:rPr>
              <a:t>Precipitation (mm):</a:t>
            </a:r>
            <a:endParaRPr b="1" sz="1100">
              <a:solidFill>
                <a:schemeClr val="dk1"/>
              </a:solidFill>
            </a:endParaRPr>
          </a:p>
          <a:p>
            <a:pPr indent="-298450" lvl="1" marL="914400" rtl="0" algn="l">
              <a:spcBef>
                <a:spcPts val="0"/>
              </a:spcBef>
              <a:spcAft>
                <a:spcPts val="0"/>
              </a:spcAft>
              <a:buClr>
                <a:schemeClr val="dk1"/>
              </a:buClr>
              <a:buSzPts val="1100"/>
              <a:buChar char="○"/>
            </a:pPr>
            <a:r>
              <a:rPr lang="en-GB" sz="1100">
                <a:solidFill>
                  <a:schemeClr val="dk1"/>
                </a:solidFill>
              </a:rPr>
              <a:t>Impacts energy infrastructure and demand variations.</a:t>
            </a:r>
            <a:endParaRPr sz="1100">
              <a:solidFill>
                <a:schemeClr val="dk1"/>
              </a:solidFill>
            </a:endParaRPr>
          </a:p>
          <a:p>
            <a:pPr indent="0" lvl="0" marL="0" rtl="0" algn="l">
              <a:spcBef>
                <a:spcPts val="1400"/>
              </a:spcBef>
              <a:spcAft>
                <a:spcPts val="0"/>
              </a:spcAft>
              <a:buClr>
                <a:schemeClr val="dk1"/>
              </a:buClr>
              <a:buSzPts val="1100"/>
              <a:buFont typeface="Arial"/>
              <a:buNone/>
            </a:pPr>
            <a:r>
              <a:rPr b="1" lang="en-GB" sz="1300">
                <a:solidFill>
                  <a:schemeClr val="dk1"/>
                </a:solidFill>
              </a:rPr>
              <a:t>Cities with the Most Influence:</a:t>
            </a:r>
            <a:endParaRPr b="1" sz="1300">
              <a:solidFill>
                <a:schemeClr val="dk1"/>
              </a:solidFill>
            </a:endParaRPr>
          </a:p>
          <a:p>
            <a:pPr indent="-298450" lvl="0" marL="457200" rtl="0" algn="l">
              <a:spcBef>
                <a:spcPts val="1200"/>
              </a:spcBef>
              <a:spcAft>
                <a:spcPts val="0"/>
              </a:spcAft>
              <a:buClr>
                <a:schemeClr val="dk1"/>
              </a:buClr>
              <a:buSzPts val="1100"/>
              <a:buChar char="●"/>
            </a:pPr>
            <a:r>
              <a:rPr b="1" lang="en-GB" sz="1100">
                <a:solidFill>
                  <a:schemeClr val="dk1"/>
                </a:solidFill>
              </a:rPr>
              <a:t>Highly populated urban areas</a:t>
            </a:r>
            <a:r>
              <a:rPr lang="en-GB" sz="1100">
                <a:solidFill>
                  <a:schemeClr val="dk1"/>
                </a:solidFill>
              </a:rPr>
              <a:t> → Higher electricity demand and price volatility.</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Industrial hubs</a:t>
            </a:r>
            <a:r>
              <a:rPr lang="en-GB" sz="1100">
                <a:solidFill>
                  <a:schemeClr val="dk1"/>
                </a:solidFill>
              </a:rPr>
              <a:t> → Consistent, high energy consumption.</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Renewable energy hubs</a:t>
            </a:r>
            <a:r>
              <a:rPr lang="en-GB" sz="1100">
                <a:solidFill>
                  <a:schemeClr val="dk1"/>
                </a:solidFill>
              </a:rPr>
              <a:t> → Strong impact on energy generation and pricing.</a:t>
            </a:r>
            <a:endParaRPr sz="1100">
              <a:solidFill>
                <a:schemeClr val="dk1"/>
              </a:solidFill>
            </a:endParaRPr>
          </a:p>
          <a:p>
            <a:pPr indent="0" lvl="0" marL="0" rtl="0" algn="l">
              <a:lnSpc>
                <a:spcPct val="105000"/>
              </a:lnSpc>
              <a:spcBef>
                <a:spcPts val="1200"/>
              </a:spcBef>
              <a:spcAft>
                <a:spcPts val="0"/>
              </a:spcAft>
              <a:buClr>
                <a:schemeClr val="dk1"/>
              </a:buClr>
              <a:buSzPts val="770"/>
              <a:buFont typeface="Arial"/>
              <a:buNone/>
            </a:pPr>
            <a:r>
              <a:t/>
            </a:r>
            <a:endParaRPr sz="1100">
              <a:solidFill>
                <a:schemeClr val="dk1"/>
              </a:solidFill>
            </a:endParaRPr>
          </a:p>
          <a:p>
            <a:pPr indent="0" lvl="0" marL="0" rtl="0" algn="l">
              <a:lnSpc>
                <a:spcPct val="105000"/>
              </a:lnSpc>
              <a:spcBef>
                <a:spcPts val="0"/>
              </a:spcBef>
              <a:spcAft>
                <a:spcPts val="0"/>
              </a:spcAft>
              <a:buSzPts val="770"/>
              <a:buNone/>
            </a:pPr>
            <a:r>
              <a:t/>
            </a:r>
            <a:endParaRPr sz="11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2d8a8288659_0_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500">
                <a:solidFill>
                  <a:srgbClr val="004C9B"/>
                </a:solidFill>
              </a:rPr>
              <a:t>Final Summary &amp; Takeaways</a:t>
            </a:r>
            <a:endParaRPr sz="2500"/>
          </a:p>
        </p:txBody>
      </p:sp>
      <p:graphicFrame>
        <p:nvGraphicFramePr>
          <p:cNvPr id="275" name="Google Shape;275;g2d8a8288659_0_112"/>
          <p:cNvGraphicFramePr/>
          <p:nvPr/>
        </p:nvGraphicFramePr>
        <p:xfrm>
          <a:off x="311700" y="1069300"/>
          <a:ext cx="3000000" cy="3000000"/>
        </p:xfrm>
        <a:graphic>
          <a:graphicData uri="http://schemas.openxmlformats.org/drawingml/2006/table">
            <a:tbl>
              <a:tblPr>
                <a:noFill/>
                <a:tableStyleId>{8B898781-4F7A-4DF7-9620-3E9A8C196296}</a:tableStyleId>
              </a:tblPr>
              <a:tblGrid>
                <a:gridCol w="3873000"/>
                <a:gridCol w="4647600"/>
              </a:tblGrid>
              <a:tr h="357700">
                <a:tc>
                  <a:txBody>
                    <a:bodyPr/>
                    <a:lstStyle/>
                    <a:p>
                      <a:pPr indent="0" lvl="0" marL="0" rtl="0" algn="ctr">
                        <a:lnSpc>
                          <a:spcPct val="115000"/>
                        </a:lnSpc>
                        <a:spcBef>
                          <a:spcPts val="0"/>
                        </a:spcBef>
                        <a:spcAft>
                          <a:spcPts val="0"/>
                        </a:spcAft>
                        <a:buNone/>
                      </a:pPr>
                      <a:r>
                        <a:rPr b="1" lang="en-GB" sz="1500">
                          <a:solidFill>
                            <a:srgbClr val="CC0000"/>
                          </a:solidFill>
                        </a:rPr>
                        <a:t>Research Question</a:t>
                      </a:r>
                      <a:endParaRPr b="1" sz="1500">
                        <a:solidFill>
                          <a:srgbClr val="CC0000"/>
                        </a:solidFill>
                      </a:endParaRPr>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500">
                          <a:solidFill>
                            <a:srgbClr val="CC0000"/>
                          </a:solidFill>
                        </a:rPr>
                        <a:t>Answer / Key Findings</a:t>
                      </a:r>
                      <a:endParaRPr b="1" sz="1500">
                        <a:solidFill>
                          <a:srgbClr val="CC0000"/>
                        </a:solidFill>
                      </a:endParaRPr>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r>
              <a:tr h="679600">
                <a:tc>
                  <a:txBody>
                    <a:bodyPr/>
                    <a:lstStyle/>
                    <a:p>
                      <a:pPr indent="0" lvl="0" marL="0" rtl="0" algn="ctr">
                        <a:lnSpc>
                          <a:spcPct val="115000"/>
                        </a:lnSpc>
                        <a:spcBef>
                          <a:spcPts val="0"/>
                        </a:spcBef>
                        <a:spcAft>
                          <a:spcPts val="0"/>
                        </a:spcAft>
                        <a:buNone/>
                      </a:pPr>
                      <a:r>
                        <a:rPr b="1" lang="en-GB" sz="1000"/>
                        <a:t>Which regression technique is best for hourly energy forecasting?</a:t>
                      </a:r>
                      <a:endParaRPr b="1" sz="1000"/>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Random Forest Regression (RMSE: 1155, R²: 0.94, Best Performance).</a:t>
                      </a:r>
                      <a:endParaRPr b="1" sz="1000"/>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r>
              <a:tr h="1323425">
                <a:tc>
                  <a:txBody>
                    <a:bodyPr/>
                    <a:lstStyle/>
                    <a:p>
                      <a:pPr indent="0" lvl="0" marL="0" rtl="0" algn="ctr">
                        <a:lnSpc>
                          <a:spcPct val="115000"/>
                        </a:lnSpc>
                        <a:spcBef>
                          <a:spcPts val="0"/>
                        </a:spcBef>
                        <a:spcAft>
                          <a:spcPts val="0"/>
                        </a:spcAft>
                        <a:buNone/>
                      </a:pPr>
                      <a:r>
                        <a:rPr b="1" lang="en-GB" sz="1000"/>
                        <a:t>How to improve 24-hour ahead energy forecasting accuracy beyond TSO?</a:t>
                      </a:r>
                      <a:endParaRPr b="1" sz="1000"/>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TSO has the lowest error (RMSE: 3.09, MAPE: 0.008).</a:t>
                      </a:r>
                      <a:r>
                        <a:rPr lang="en-GB" sz="1000"/>
                        <a:t> The best alternative ML model is </a:t>
                      </a:r>
                      <a:r>
                        <a:rPr b="1" lang="en-GB" sz="1000"/>
                        <a:t>Random Forest Regression (MAPE: 2.86, RMSE: 1058, R²: 0.85).</a:t>
                      </a:r>
                      <a:r>
                        <a:rPr lang="en-GB" sz="1000"/>
                        <a:t> Improvements include </a:t>
                      </a:r>
                      <a:r>
                        <a:rPr b="1" lang="en-GB" sz="1000"/>
                        <a:t>feature engineering, hybrid models, and deep learning (LSTM).</a:t>
                      </a:r>
                      <a:endParaRPr b="1" sz="1000"/>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r>
              <a:tr h="1323425">
                <a:tc>
                  <a:txBody>
                    <a:bodyPr/>
                    <a:lstStyle/>
                    <a:p>
                      <a:pPr indent="0" lvl="0" marL="0" rtl="0" algn="ctr">
                        <a:lnSpc>
                          <a:spcPct val="115000"/>
                        </a:lnSpc>
                        <a:spcBef>
                          <a:spcPts val="0"/>
                        </a:spcBef>
                        <a:spcAft>
                          <a:spcPts val="0"/>
                        </a:spcAft>
                        <a:buNone/>
                      </a:pPr>
                      <a:r>
                        <a:rPr b="1" lang="en-GB" sz="1000"/>
                        <a:t>Which weather factors and cities influence electricity demand, price, and generation?</a:t>
                      </a:r>
                      <a:endParaRPr b="1" sz="1000"/>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Decision Tree Classifier (100% Accuracy) identifies key factors.</a:t>
                      </a:r>
                      <a:r>
                        <a:rPr lang="en-GB" sz="1000"/>
                        <a:t> Likely influential weather variables: </a:t>
                      </a:r>
                      <a:r>
                        <a:rPr b="1" lang="en-GB" sz="1000"/>
                        <a:t>Temperature, Humidity, Wind Speed, Solar Radiation, and Precipitation.</a:t>
                      </a:r>
                      <a:r>
                        <a:rPr lang="en-GB" sz="1000"/>
                        <a:t> Cities with high demand: </a:t>
                      </a:r>
                      <a:r>
                        <a:rPr b="1" lang="en-GB" sz="1000"/>
                        <a:t>Urban centers, industrial hubs, and renewable energy zones.</a:t>
                      </a:r>
                      <a:endParaRPr b="1" sz="1000"/>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type="title"/>
          </p:nvPr>
        </p:nvSpPr>
        <p:spPr>
          <a:xfrm>
            <a:off x="311700" y="445025"/>
            <a:ext cx="6967500" cy="222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6666"/>
              <a:buNone/>
            </a:pPr>
            <a:r>
              <a:rPr b="1" lang="en-GB" sz="2400">
                <a:highlight>
                  <a:srgbClr val="F4F4F4"/>
                </a:highlight>
                <a:latin typeface="Times New Roman"/>
                <a:ea typeface="Times New Roman"/>
                <a:cs typeface="Times New Roman"/>
                <a:sym typeface="Times New Roman"/>
              </a:rPr>
              <a:t>High-Level Architecture</a:t>
            </a:r>
            <a:endParaRPr sz="2400"/>
          </a:p>
        </p:txBody>
      </p:sp>
      <p:sp>
        <p:nvSpPr>
          <p:cNvPr id="73" name="Google Shape;73;p4"/>
          <p:cNvSpPr txBox="1"/>
          <p:nvPr>
            <p:ph idx="1" type="body"/>
          </p:nvPr>
        </p:nvSpPr>
        <p:spPr>
          <a:xfrm>
            <a:off x="311700" y="1152475"/>
            <a:ext cx="6274200" cy="2649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t>;l</a:t>
            </a:r>
            <a:endParaRPr/>
          </a:p>
        </p:txBody>
      </p:sp>
      <p:pic>
        <p:nvPicPr>
          <p:cNvPr id="74" name="Google Shape;74;p4"/>
          <p:cNvPicPr preferRelativeResize="0"/>
          <p:nvPr/>
        </p:nvPicPr>
        <p:blipFill rotWithShape="1">
          <a:blip r:embed="rId3">
            <a:alphaModFix/>
          </a:blip>
          <a:srcRect b="-2378" l="-4836" r="-24145" t="-2388"/>
          <a:stretch/>
        </p:blipFill>
        <p:spPr>
          <a:xfrm>
            <a:off x="441063" y="968375"/>
            <a:ext cx="5116274" cy="3545226"/>
          </a:xfrm>
          <a:prstGeom prst="rect">
            <a:avLst/>
          </a:prstGeom>
          <a:noFill/>
          <a:ln>
            <a:noFill/>
          </a:ln>
        </p:spPr>
      </p:pic>
      <p:sp>
        <p:nvSpPr>
          <p:cNvPr id="75" name="Google Shape;75;p4"/>
          <p:cNvSpPr txBox="1"/>
          <p:nvPr/>
        </p:nvSpPr>
        <p:spPr>
          <a:xfrm>
            <a:off x="838625" y="4360800"/>
            <a:ext cx="64407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76" name="Google Shape;76;p4"/>
          <p:cNvSpPr/>
          <p:nvPr/>
        </p:nvSpPr>
        <p:spPr>
          <a:xfrm rot="5404979">
            <a:off x="2792057" y="3328850"/>
            <a:ext cx="414300" cy="127200"/>
          </a:xfrm>
          <a:prstGeom prst="rightArrow">
            <a:avLst>
              <a:gd fmla="val 1863" name="adj1"/>
              <a:gd fmla="val 57034"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GB" sz="2400">
                <a:highlight>
                  <a:srgbClr val="F4F4F4"/>
                </a:highlight>
                <a:latin typeface="Times New Roman"/>
                <a:ea typeface="Times New Roman"/>
                <a:cs typeface="Times New Roman"/>
                <a:sym typeface="Times New Roman"/>
              </a:rPr>
              <a:t>Gantt Chart</a:t>
            </a:r>
            <a:endParaRPr sz="2400"/>
          </a:p>
        </p:txBody>
      </p:sp>
      <p:sp>
        <p:nvSpPr>
          <p:cNvPr id="82" name="Google Shape;82;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83" name="Google Shape;83;p5"/>
          <p:cNvPicPr preferRelativeResize="0"/>
          <p:nvPr/>
        </p:nvPicPr>
        <p:blipFill rotWithShape="1">
          <a:blip r:embed="rId3">
            <a:alphaModFix/>
          </a:blip>
          <a:srcRect b="0" l="0" r="0" t="0"/>
          <a:stretch/>
        </p:blipFill>
        <p:spPr>
          <a:xfrm>
            <a:off x="0" y="1136303"/>
            <a:ext cx="9144003" cy="28708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References:</a:t>
            </a:r>
            <a:endParaRPr/>
          </a:p>
        </p:txBody>
      </p:sp>
      <p:sp>
        <p:nvSpPr>
          <p:cNvPr id="89" name="Google Shape;89;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t>Entsoe retrieved from </a:t>
            </a:r>
            <a:r>
              <a:rPr lang="en-GB" u="sng">
                <a:solidFill>
                  <a:schemeClr val="hlink"/>
                </a:solidFill>
                <a:hlinkClick r:id="rId3"/>
              </a:rPr>
              <a:t>https://transparency.entsoe.eu/dashboard/show</a:t>
            </a:r>
            <a:endParaRPr u="sng">
              <a:solidFill>
                <a:schemeClr val="hlink"/>
              </a:solidFill>
            </a:endParaRPr>
          </a:p>
          <a:p>
            <a:pPr indent="0" lvl="0" marL="0" rtl="0" algn="l">
              <a:lnSpc>
                <a:spcPct val="115000"/>
              </a:lnSpc>
              <a:spcBef>
                <a:spcPts val="1200"/>
              </a:spcBef>
              <a:spcAft>
                <a:spcPts val="1200"/>
              </a:spcAft>
              <a:buSzPts val="1800"/>
              <a:buNone/>
            </a:pPr>
            <a:r>
              <a:rPr lang="en-GB"/>
              <a:t>Openweather retrieved from </a:t>
            </a:r>
            <a:r>
              <a:rPr lang="en-GB" u="sng">
                <a:solidFill>
                  <a:schemeClr val="hlink"/>
                </a:solidFill>
                <a:hlinkClick r:id="rId4"/>
              </a:rPr>
              <a:t>https://openweathermap.org/api</a:t>
            </a:r>
            <a:endParaRPr u="sng">
              <a:solidFill>
                <a:schemeClr val="hlink"/>
              </a:solidFill>
              <a:hlinkClick r:id="rId5"/>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31fd77659a2_0_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Research Questions</a:t>
            </a:r>
            <a:endParaRPr/>
          </a:p>
        </p:txBody>
      </p:sp>
      <p:sp>
        <p:nvSpPr>
          <p:cNvPr id="95" name="Google Shape;95;g31fd77659a2_0_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1. Which regression technique will accurately forecast the daily </a:t>
            </a:r>
            <a:endParaRPr/>
          </a:p>
          <a:p>
            <a:pPr indent="0" lvl="0" marL="0" rtl="0" algn="l">
              <a:spcBef>
                <a:spcPts val="0"/>
              </a:spcBef>
              <a:spcAft>
                <a:spcPts val="0"/>
              </a:spcAft>
              <a:buClr>
                <a:schemeClr val="dk1"/>
              </a:buClr>
              <a:buSzPts val="1100"/>
              <a:buFont typeface="Arial"/>
              <a:buNone/>
            </a:pPr>
            <a:r>
              <a:rPr lang="en-GB"/>
              <a:t>energy consumption demand using hourly period?</a:t>
            </a:r>
            <a:endParaRPr/>
          </a:p>
          <a:p>
            <a:pPr indent="0" lvl="0" marL="0" rtl="0" algn="l">
              <a:spcBef>
                <a:spcPts val="0"/>
              </a:spcBef>
              <a:spcAft>
                <a:spcPts val="0"/>
              </a:spcAft>
              <a:buClr>
                <a:schemeClr val="dk1"/>
              </a:buClr>
              <a:buSzPts val="1100"/>
              <a:buFont typeface="Arial"/>
              <a:buNone/>
            </a:pPr>
            <a:r>
              <a:rPr lang="en-GB"/>
              <a:t>2. How to accurately forecast energy demand 24 hour in </a:t>
            </a:r>
            <a:endParaRPr/>
          </a:p>
          <a:p>
            <a:pPr indent="0" lvl="0" marL="0" rtl="0" algn="l">
              <a:spcBef>
                <a:spcPts val="0"/>
              </a:spcBef>
              <a:spcAft>
                <a:spcPts val="0"/>
              </a:spcAft>
              <a:buClr>
                <a:schemeClr val="dk1"/>
              </a:buClr>
              <a:buSzPts val="1100"/>
              <a:buFont typeface="Arial"/>
              <a:buNone/>
            </a:pPr>
            <a:r>
              <a:rPr lang="en-GB"/>
              <a:t>advance compared to TSO?</a:t>
            </a:r>
            <a:endParaRPr/>
          </a:p>
          <a:p>
            <a:pPr indent="0" lvl="0" marL="0" rtl="0" algn="l">
              <a:spcBef>
                <a:spcPts val="0"/>
              </a:spcBef>
              <a:spcAft>
                <a:spcPts val="0"/>
              </a:spcAft>
              <a:buClr>
                <a:schemeClr val="dk1"/>
              </a:buClr>
              <a:buSzPts val="1100"/>
              <a:buFont typeface="Arial"/>
              <a:buNone/>
            </a:pPr>
            <a:r>
              <a:rPr lang="en-GB"/>
              <a:t>3. Using Classification, how to accurately forecast daily energy </a:t>
            </a:r>
            <a:endParaRPr/>
          </a:p>
          <a:p>
            <a:pPr indent="0" lvl="0" marL="0" rtl="0" algn="l">
              <a:spcBef>
                <a:spcPts val="0"/>
              </a:spcBef>
              <a:spcAft>
                <a:spcPts val="0"/>
              </a:spcAft>
              <a:buClr>
                <a:schemeClr val="dk1"/>
              </a:buClr>
              <a:buSzPts val="1100"/>
              <a:buFont typeface="Arial"/>
              <a:buNone/>
            </a:pPr>
            <a:r>
              <a:rPr lang="en-GB"/>
              <a:t>demand?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31fd77659a2_0_8"/>
          <p:cNvSpPr txBox="1"/>
          <p:nvPr>
            <p:ph type="title"/>
          </p:nvPr>
        </p:nvSpPr>
        <p:spPr>
          <a:xfrm>
            <a:off x="311700" y="1709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9285"/>
              <a:buFont typeface="Arial"/>
              <a:buNone/>
            </a:pPr>
            <a:r>
              <a:rPr b="1" lang="en-GB">
                <a:solidFill>
                  <a:srgbClr val="004C9B"/>
                </a:solidFill>
              </a:rPr>
              <a:t>Trends and Patterns</a:t>
            </a:r>
            <a:endParaRPr b="1">
              <a:solidFill>
                <a:srgbClr val="004C9B"/>
              </a:solidFill>
            </a:endParaRPr>
          </a:p>
          <a:p>
            <a:pPr indent="0" lvl="0" marL="0" rtl="0" algn="l">
              <a:spcBef>
                <a:spcPts val="0"/>
              </a:spcBef>
              <a:spcAft>
                <a:spcPts val="0"/>
              </a:spcAft>
              <a:buNone/>
            </a:pPr>
            <a:r>
              <a:t/>
            </a:r>
            <a:endParaRPr/>
          </a:p>
        </p:txBody>
      </p:sp>
      <p:sp>
        <p:nvSpPr>
          <p:cNvPr id="101" name="Google Shape;101;g31fd77659a2_0_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02" name="Google Shape;102;g31fd77659a2_0_8"/>
          <p:cNvPicPr preferRelativeResize="0"/>
          <p:nvPr/>
        </p:nvPicPr>
        <p:blipFill rotWithShape="1">
          <a:blip r:embed="rId3">
            <a:alphaModFix/>
          </a:blip>
          <a:srcRect b="2405" l="4222" r="3390" t="2119"/>
          <a:stretch/>
        </p:blipFill>
        <p:spPr>
          <a:xfrm>
            <a:off x="0" y="931875"/>
            <a:ext cx="9291200" cy="4111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31fd77659a2_0_15"/>
          <p:cNvSpPr txBox="1"/>
          <p:nvPr>
            <p:ph type="title"/>
          </p:nvPr>
        </p:nvSpPr>
        <p:spPr>
          <a:xfrm>
            <a:off x="311700" y="1709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GB">
                <a:solidFill>
                  <a:srgbClr val="004C9B"/>
                </a:solidFill>
              </a:rPr>
              <a:t>Trends and Patterns</a:t>
            </a:r>
            <a:endParaRPr b="1">
              <a:solidFill>
                <a:srgbClr val="004C9B"/>
              </a:solidFill>
            </a:endParaRPr>
          </a:p>
          <a:p>
            <a:pPr indent="0" lvl="0" marL="0" rtl="0" algn="l">
              <a:spcBef>
                <a:spcPts val="0"/>
              </a:spcBef>
              <a:spcAft>
                <a:spcPts val="0"/>
              </a:spcAft>
              <a:buNone/>
            </a:pPr>
            <a:r>
              <a:t/>
            </a:r>
            <a:endParaRPr/>
          </a:p>
        </p:txBody>
      </p:sp>
      <p:sp>
        <p:nvSpPr>
          <p:cNvPr id="108" name="Google Shape;108;g31fd77659a2_0_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09" name="Google Shape;109;g31fd77659a2_0_15"/>
          <p:cNvPicPr preferRelativeResize="0"/>
          <p:nvPr/>
        </p:nvPicPr>
        <p:blipFill rotWithShape="1">
          <a:blip r:embed="rId3">
            <a:alphaModFix/>
          </a:blip>
          <a:srcRect b="1101" l="0" r="0" t="1394"/>
          <a:stretch/>
        </p:blipFill>
        <p:spPr>
          <a:xfrm>
            <a:off x="311700" y="1106375"/>
            <a:ext cx="6693626" cy="3462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2024-12-08T23:05:04Z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FE3A0124646DB1C820265667DE99E234_42</vt:lpwstr>
  </property>
  <property fmtid="{D5CDD505-2E9C-101B-9397-08002B2CF9AE}" pid="3" name="KSOProductBuildVer">
    <vt:lpwstr>1033-6.10.2.8397</vt:lpwstr>
  </property>
</Properties>
</file>