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1d08dc02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d08dc02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1d08dc02d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d08dc02d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31d08dc02d7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d08dc02d7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31d08dc02d7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1d08dc02d7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31d08dc02d7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d08dc02d7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hyperlink" Target="https://pmc.ncbi.nlm.nih.gov/articles/PMC8271411/pdf/sensors-21-04544.pdf"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hyperlink" Target="https://openweathermap.org/api" TargetMode="External"/><Relationship Id="rId1" Type="http://schemas.openxmlformats.org/officeDocument/2006/relationships/hyperlink" Target="https://transparency.entsoe.eu/dashboard/sho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lt1"/>
          </a:solidFill>
        </p:spPr>
        <p:txBody>
          <a:bodyPr spcFirstLastPara="1" wrap="square" lIns="91425" tIns="91425" rIns="91425" bIns="91425" anchor="b" anchorCtr="0">
            <a:normAutofit/>
          </a:bodyPr>
          <a:lstStyle/>
          <a:p>
            <a:pPr marL="0" lvl="0" indent="0" algn="ctr" rtl="0">
              <a:spcBef>
                <a:spcPts val="0"/>
              </a:spcBef>
              <a:spcAft>
                <a:spcPts val="0"/>
              </a:spcAft>
              <a:buNone/>
            </a:pPr>
            <a:endParaRPr>
              <a:solidFill>
                <a:schemeClr val="lt1"/>
              </a:solidFill>
            </a:endParaRPr>
          </a:p>
        </p:txBody>
      </p:sp>
      <p:sp>
        <p:nvSpPr>
          <p:cNvPr id="55" name="Google Shape;55;p13"/>
          <p:cNvSpPr txBox="1"/>
          <p:nvPr>
            <p:ph type="subTitle" idx="1"/>
          </p:nvPr>
        </p:nvSpPr>
        <p:spPr>
          <a:xfrm>
            <a:off x="311700" y="821475"/>
            <a:ext cx="8520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704020202020204"/>
              <a:buNone/>
            </a:pPr>
            <a:r>
              <a:rPr lang="en-GB" sz="1900" b="1">
                <a:solidFill>
                  <a:schemeClr val="dk1"/>
                </a:solidFill>
              </a:rPr>
              <a:t>EnergAIze: Revolutionizing Energy Forecasting for a Sustainable Future</a:t>
            </a:r>
            <a:endParaRPr sz="1900" b="1">
              <a:solidFill>
                <a:schemeClr val="dk1"/>
              </a:solidFill>
            </a:endParaRPr>
          </a:p>
          <a:p>
            <a:pPr marL="0" lvl="0" indent="0" algn="ctr" rtl="0">
              <a:spcBef>
                <a:spcPts val="0"/>
              </a:spcBef>
              <a:spcAft>
                <a:spcPts val="0"/>
              </a:spcAft>
              <a:buNone/>
            </a:pPr>
            <a:r>
              <a:rPr lang="en-GB" sz="1400" b="1"/>
              <a:t>Student Name: </a:t>
            </a:r>
            <a:endParaRPr sz="1400" b="1"/>
          </a:p>
          <a:p>
            <a:pPr marL="0" lvl="0" indent="0" algn="ctr" rtl="0">
              <a:spcBef>
                <a:spcPts val="0"/>
              </a:spcBef>
              <a:spcAft>
                <a:spcPts val="0"/>
              </a:spcAft>
              <a:buNone/>
            </a:pPr>
            <a:r>
              <a:rPr lang="en-GB" sz="1400" b="1"/>
              <a:t>AYUSH NAGAR (1022813)</a:t>
            </a:r>
            <a:endParaRPr sz="1400" b="1"/>
          </a:p>
          <a:p>
            <a:pPr marL="0" lvl="0" indent="0" algn="ctr" rtl="0">
              <a:spcBef>
                <a:spcPts val="0"/>
              </a:spcBef>
              <a:spcAft>
                <a:spcPts val="0"/>
              </a:spcAft>
              <a:buNone/>
            </a:pPr>
            <a:r>
              <a:rPr lang="en-GB" sz="1400" b="1"/>
              <a:t>VISHAL CHAUHAN</a:t>
            </a:r>
            <a:endParaRPr sz="1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a:highlight>
                  <a:srgbClr val="F4F4F4"/>
                </a:highlight>
                <a:latin typeface="Times New Roman" panose="02020603050405020304"/>
                <a:ea typeface="Times New Roman" panose="02020603050405020304"/>
                <a:cs typeface="Times New Roman" panose="02020603050405020304"/>
                <a:sym typeface="Times New Roman" panose="02020603050405020304"/>
              </a:rPr>
              <a:t>Defining the Subject</a:t>
            </a:r>
            <a:endParaRPr sz="2400"/>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solidFill>
                  <a:schemeClr val="dk1"/>
                </a:solidFill>
              </a:rPr>
              <a:t>Demand Forecasting is the important area for business and country alike. Energy demand is increasing due to increase in technological advancement. It is a need of time to tackle climate with machine learning. Therefore, for this project the dataset that is chosen </a:t>
            </a:r>
            <a:r>
              <a:rPr lang="en-US" altLang="en-GB" sz="1100">
                <a:solidFill>
                  <a:schemeClr val="dk1"/>
                </a:solidFill>
              </a:rPr>
              <a:t>from </a:t>
            </a:r>
            <a:r>
              <a:rPr lang="en-GB" sz="1100">
                <a:solidFill>
                  <a:schemeClr val="dk1"/>
                </a:solidFill>
              </a:rPr>
              <a:t>“ Entsoe</a:t>
            </a:r>
            <a:r>
              <a:rPr lang="en-US" altLang="en-GB" sz="1100">
                <a:solidFill>
                  <a:schemeClr val="dk1"/>
                </a:solidFill>
              </a:rPr>
              <a:t> AND</a:t>
            </a:r>
            <a:r>
              <a:rPr lang="en-GB" sz="1100">
                <a:solidFill>
                  <a:schemeClr val="dk1"/>
                </a:solidFill>
              </a:rPr>
              <a:t>Openweather”. </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Dataset is taken from these website and it contains 35064 rows and 29 columns. The dataset have 4 years of electrical consumption,</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generation, pricing and weather data for spain. The links are given in references. The dataset have hourly data for electrical consumption and respective forecast by Transmission Service Opersator (TSO) such as Spanish esios Red Electric Espana (REE) for consumption and pricing.</a:t>
            </a:r>
            <a:endParaRPr sz="1100">
              <a:solidFill>
                <a:schemeClr val="dk1"/>
              </a:solidFill>
            </a:endParaRPr>
          </a:p>
          <a:p>
            <a:pPr marL="0" lvl="0" indent="0" algn="l" rtl="0">
              <a:spcBef>
                <a:spcPts val="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Business need and problem statement</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704020202020204"/>
              <a:buNone/>
            </a:pPr>
            <a:r>
              <a:rPr lang="en-GB" sz="1100">
                <a:solidFill>
                  <a:schemeClr val="dk1"/>
                </a:solidFill>
              </a:rPr>
              <a:t>The problem being considered for the project is to predict or forecast energy demand</a:t>
            </a:r>
            <a:endParaRPr sz="1100">
              <a:solidFill>
                <a:schemeClr val="dk1"/>
              </a:solidFill>
            </a:endParaRPr>
          </a:p>
          <a:p>
            <a:pPr marL="0" lvl="0" indent="0" algn="l" rtl="0">
              <a:spcBef>
                <a:spcPts val="0"/>
              </a:spcBef>
              <a:spcAft>
                <a:spcPts val="0"/>
              </a:spcAft>
              <a:buNone/>
            </a:pPr>
            <a:r>
              <a:rPr lang="en-GB" sz="1100">
                <a:solidFill>
                  <a:schemeClr val="dk1"/>
                </a:solidFill>
              </a:rPr>
              <a:t>accurately in Spain. The research questions considered for this project are: </a:t>
            </a:r>
            <a:endParaRPr sz="1100">
              <a:solidFill>
                <a:schemeClr val="dk1"/>
              </a:solidFill>
            </a:endParaRPr>
          </a:p>
          <a:p>
            <a:pPr marL="0" lvl="0" indent="0" algn="l" rtl="0">
              <a:spcBef>
                <a:spcPts val="0"/>
              </a:spcBef>
              <a:spcAft>
                <a:spcPts val="0"/>
              </a:spcAft>
              <a:buNone/>
            </a:pPr>
            <a:r>
              <a:rPr lang="en-GB" sz="1100">
                <a:solidFill>
                  <a:schemeClr val="dk1"/>
                </a:solidFill>
              </a:rPr>
              <a:t>1. Which regression technique will accurately forecast the daily energy consumption demand using hourly period ? </a:t>
            </a:r>
            <a:endParaRPr sz="1100">
              <a:solidFill>
                <a:schemeClr val="dk1"/>
              </a:solidFill>
            </a:endParaRPr>
          </a:p>
          <a:p>
            <a:pPr marL="0" lvl="0" indent="0" algn="l" rtl="0">
              <a:spcBef>
                <a:spcPts val="0"/>
              </a:spcBef>
              <a:spcAft>
                <a:spcPts val="0"/>
              </a:spcAft>
              <a:buNone/>
            </a:pPr>
            <a:r>
              <a:rPr lang="en-GB" sz="1100">
                <a:solidFill>
                  <a:schemeClr val="dk1"/>
                </a:solidFill>
              </a:rPr>
              <a:t>2.How to accurately forecast energy demand 24 hour in advance compared to TSO? </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3. Usingclassification, determine what weather measurement and cities influence most the electric</a:t>
            </a:r>
            <a:endParaRPr sz="1100">
              <a:solidFill>
                <a:schemeClr val="dk1"/>
              </a:solidFill>
            </a:endParaRPr>
          </a:p>
          <a:p>
            <a:pPr marL="0" lvl="0" indent="0" algn="l" rtl="0">
              <a:spcBef>
                <a:spcPts val="0"/>
              </a:spcBef>
              <a:spcAft>
                <a:spcPts val="0"/>
              </a:spcAft>
              <a:buNone/>
            </a:pPr>
            <a:r>
              <a:rPr lang="en-GB" sz="1100">
                <a:solidFill>
                  <a:schemeClr val="dk1"/>
                </a:solidFill>
              </a:rPr>
              <a:t>demand, prices, and generation capacity? </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The tools that will be used are Python jupyter, Tableau, R, Excel and others as needed.</a:t>
            </a:r>
            <a:endParaRPr sz="1100">
              <a:solidFill>
                <a:schemeClr val="dk1"/>
              </a:solidFill>
            </a:endParaRPr>
          </a:p>
          <a:p>
            <a:pPr marL="0" lvl="0" indent="0" algn="l" rtl="0">
              <a:spcBef>
                <a:spcPts val="0"/>
              </a:spcBef>
              <a:spcAft>
                <a:spcPts val="0"/>
              </a:spcAft>
              <a:buNone/>
            </a:pPr>
            <a:r>
              <a:rPr lang="en-GB" sz="1100">
                <a:solidFill>
                  <a:schemeClr val="dk1"/>
                </a:solidFill>
              </a:rPr>
              <a:t>The systematic data analysis process approach will be used for the project. </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After dataselection, initial analysis will be carried out followed by the exploratory analysis (EDA). Then</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experimental design and model building will be carried out. Finally performance evaluation will</a:t>
            </a:r>
            <a:endParaRPr sz="1100">
              <a:solidFill>
                <a:schemeClr val="dk1"/>
              </a:solidFill>
            </a:endParaRPr>
          </a:p>
          <a:p>
            <a:pPr marL="0" lvl="0" indent="0" algn="l" rtl="0">
              <a:spcBef>
                <a:spcPts val="0"/>
              </a:spcBef>
              <a:spcAft>
                <a:spcPts val="0"/>
              </a:spcAft>
              <a:buClr>
                <a:schemeClr val="dk1"/>
              </a:buClr>
              <a:buSzPts val="1100"/>
              <a:buFont typeface="Arial" panose="020B0704020202020204"/>
              <a:buNone/>
            </a:pPr>
            <a:r>
              <a:rPr lang="en-GB" sz="1100">
                <a:solidFill>
                  <a:schemeClr val="dk1"/>
                </a:solidFill>
              </a:rPr>
              <a:t>be done together with recommendations and conclusion.</a:t>
            </a:r>
            <a:endParaRPr sz="1100">
              <a:solidFill>
                <a:schemeClr val="dk1"/>
              </a:solidFill>
            </a:endParaRPr>
          </a:p>
          <a:p>
            <a:pPr marL="0" lvl="0" indent="0" algn="l" rtl="0">
              <a:spcBef>
                <a:spcPts val="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a:highlight>
                  <a:srgbClr val="F4F4F4"/>
                </a:highlight>
                <a:latin typeface="Times New Roman" panose="02020603050405020304"/>
                <a:ea typeface="Times New Roman" panose="02020603050405020304"/>
                <a:cs typeface="Times New Roman" panose="02020603050405020304"/>
                <a:sym typeface="Times New Roman" panose="02020603050405020304"/>
              </a:rPr>
              <a:t>High-Level Architecture</a:t>
            </a:r>
            <a:endParaRPr sz="2400"/>
          </a:p>
        </p:txBody>
      </p:sp>
      <p:sp>
        <p:nvSpPr>
          <p:cNvPr id="73" name="Google Shape;73;p16"/>
          <p:cNvSpPr txBox="1"/>
          <p:nvPr>
            <p:ph type="body" idx="1"/>
          </p:nvPr>
        </p:nvSpPr>
        <p:spPr>
          <a:xfrm>
            <a:off x="311700" y="1152475"/>
            <a:ext cx="6274200" cy="264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;l</a:t>
            </a:r>
            <a:endParaRPr lang="en-GB"/>
          </a:p>
        </p:txBody>
      </p:sp>
      <p:pic>
        <p:nvPicPr>
          <p:cNvPr id="74" name="Google Shape;74;p16"/>
          <p:cNvPicPr preferRelativeResize="0"/>
          <p:nvPr/>
        </p:nvPicPr>
        <p:blipFill>
          <a:blip r:embed="rId1"/>
          <a:stretch>
            <a:fillRect/>
          </a:stretch>
        </p:blipFill>
        <p:spPr>
          <a:xfrm>
            <a:off x="311700" y="1152475"/>
            <a:ext cx="5116274" cy="2895224"/>
          </a:xfrm>
          <a:prstGeom prst="rect">
            <a:avLst/>
          </a:prstGeom>
          <a:noFill/>
          <a:ln>
            <a:noFill/>
          </a:ln>
        </p:spPr>
      </p:pic>
      <p:sp>
        <p:nvSpPr>
          <p:cNvPr id="75" name="Google Shape;75;p16"/>
          <p:cNvSpPr txBox="1"/>
          <p:nvPr/>
        </p:nvSpPr>
        <p:spPr>
          <a:xfrm>
            <a:off x="838625" y="4360800"/>
            <a:ext cx="6440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High level Architect found in review papers : </a:t>
            </a:r>
            <a:r>
              <a:rPr lang="en-GB" sz="1800" u="sng">
                <a:solidFill>
                  <a:schemeClr val="hlink"/>
                </a:solidFill>
                <a:hlinkClick r:id="rId2"/>
              </a:rPr>
              <a:t>Generalization of steps documented in review papers</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a:highlight>
                  <a:srgbClr val="F4F4F4"/>
                </a:highlight>
                <a:latin typeface="Times New Roman" panose="02020603050405020304"/>
                <a:ea typeface="Times New Roman" panose="02020603050405020304"/>
                <a:cs typeface="Times New Roman" panose="02020603050405020304"/>
                <a:sym typeface="Times New Roman" panose="02020603050405020304"/>
              </a:rPr>
              <a:t>Gantt Chart</a:t>
            </a:r>
            <a:endParaRPr sz="2400"/>
          </a:p>
        </p:txBody>
      </p:sp>
      <p:sp>
        <p:nvSpPr>
          <p:cNvPr id="81" name="Google Shape;81;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82" name="Google Shape;82;p17"/>
          <p:cNvPicPr preferRelativeResize="0"/>
          <p:nvPr/>
        </p:nvPicPr>
        <p:blipFill>
          <a:blip r:embed="rId1"/>
          <a:stretch>
            <a:fillRect/>
          </a:stretch>
        </p:blipFill>
        <p:spPr>
          <a:xfrm>
            <a:off x="0" y="1136303"/>
            <a:ext cx="9144003" cy="28708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r>
              <a:rPr lang="en-GB"/>
              <a:t>:</a:t>
            </a:r>
            <a:endParaRPr lang="en-GB"/>
          </a:p>
        </p:txBody>
      </p:sp>
      <p:sp>
        <p:nvSpPr>
          <p:cNvPr id="88" name="Google Shape;88;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Entsoe retrieved from </a:t>
            </a:r>
            <a:r>
              <a:rPr lang="en-GB" u="sng">
                <a:solidFill>
                  <a:schemeClr val="hlink"/>
                </a:solidFill>
                <a:hlinkClick r:id="rId1"/>
              </a:rPr>
              <a:t>https://transparency.entsoe.eu/dashboard/show</a:t>
            </a:r>
            <a:endParaRPr lang="en-GB" u="sng">
              <a:solidFill>
                <a:schemeClr val="hlink"/>
              </a:solidFill>
            </a:endParaRPr>
          </a:p>
          <a:p>
            <a:pPr marL="0" lvl="0" indent="0" algn="l" rtl="0">
              <a:spcBef>
                <a:spcPts val="1200"/>
              </a:spcBef>
              <a:spcAft>
                <a:spcPts val="1200"/>
              </a:spcAft>
              <a:buNone/>
            </a:pPr>
            <a:r>
              <a:rPr lang="en-GB"/>
              <a:t>Openweather retrieved from </a:t>
            </a:r>
            <a:r>
              <a:rPr lang="en-GB" u="sng">
                <a:solidFill>
                  <a:schemeClr val="hlink"/>
                </a:solidFill>
                <a:hlinkClick r:id="rId2"/>
              </a:rPr>
              <a:t>https://openweathermap.org/api</a:t>
            </a:r>
            <a:endParaRPr lang="en-GB" u="sng">
              <a:solidFill>
                <a:schemeClr val="hlink"/>
              </a:solidFill>
              <a:hlinkClick r:id="rId2"/>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2054</Words>
  <Application>WPS Spreadsheets</Application>
  <PresentationFormat/>
  <Paragraphs>40</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vt:lpstr>
      <vt:lpstr>Times New Roman</vt:lpstr>
      <vt:lpstr>Microsoft YaHei</vt:lpstr>
      <vt:lpstr>汉仪旗黑</vt:lpstr>
      <vt:lpstr>Arial Unicode MS</vt:lpstr>
      <vt:lpstr>Simple Light</vt:lpstr>
      <vt:lpstr>PowerPoint 演示文稿</vt:lpstr>
      <vt:lpstr>Defining the Subject</vt:lpstr>
      <vt:lpstr>Business need and problem statement</vt:lpstr>
      <vt:lpstr>High-Level Architecture</vt:lpstr>
      <vt:lpstr>Gantt Chart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ayushnagar</cp:lastModifiedBy>
  <cp:revision>1</cp:revision>
  <dcterms:created xsi:type="dcterms:W3CDTF">2024-12-08T23:05:04Z</dcterms:created>
  <dcterms:modified xsi:type="dcterms:W3CDTF">2024-12-08T23:05:04Z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FE3A0124646DB1C820265667DE99E234_42</vt:lpwstr>
  </property>
  <property fmtid="{D5CDD505-2E9C-101B-9397-08002B2CF9AE}" pid="3" name="KSOProductBuildVer">
    <vt:lpwstr>1033-6.10.2.8397</vt:lpwstr>
  </property>
</Properties>
</file>